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7"/>
  </p:notesMasterIdLst>
  <p:sldIdLst>
    <p:sldId id="256" r:id="rId5"/>
    <p:sldId id="257" r:id="rId6"/>
    <p:sldId id="272" r:id="rId7"/>
    <p:sldId id="273" r:id="rId8"/>
    <p:sldId id="339" r:id="rId9"/>
    <p:sldId id="274" r:id="rId10"/>
    <p:sldId id="342" r:id="rId11"/>
    <p:sldId id="277" r:id="rId12"/>
    <p:sldId id="285" r:id="rId13"/>
    <p:sldId id="313" r:id="rId14"/>
    <p:sldId id="341" r:id="rId15"/>
    <p:sldId id="276" r:id="rId16"/>
    <p:sldId id="278" r:id="rId17"/>
    <p:sldId id="279" r:id="rId18"/>
    <p:sldId id="275" r:id="rId19"/>
    <p:sldId id="327" r:id="rId20"/>
    <p:sldId id="328" r:id="rId21"/>
    <p:sldId id="330" r:id="rId22"/>
    <p:sldId id="299" r:id="rId23"/>
    <p:sldId id="301" r:id="rId24"/>
    <p:sldId id="290" r:id="rId25"/>
    <p:sldId id="296" r:id="rId26"/>
  </p:sldIdLst>
  <p:sldSz cx="9144000" cy="6858000" type="screen4x3"/>
  <p:notesSz cx="6858000" cy="2371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yllis Lynch" initials="PL" lastIdx="5" clrIdx="0">
    <p:extLst>
      <p:ext uri="{19B8F6BF-5375-455C-9EA6-DF929625EA0E}">
        <p15:presenceInfo xmlns:p15="http://schemas.microsoft.com/office/powerpoint/2012/main" userId="Phyllis Lynch" providerId="None"/>
      </p:ext>
    </p:extLst>
  </p:cmAuthor>
  <p:cmAuthor id="2" name="Girard, Diane" initials="GD" lastIdx="26" clrIdx="1">
    <p:extLst>
      <p:ext uri="{19B8F6BF-5375-455C-9EA6-DF929625EA0E}">
        <p15:presenceInfo xmlns:p15="http://schemas.microsoft.com/office/powerpoint/2012/main" userId="S-1-5-21-1586716437-331627889-1971066577-1815" providerId="AD"/>
      </p:ext>
    </p:extLst>
  </p:cmAuthor>
  <p:cmAuthor id="3" name="Diane" initials="D" lastIdx="14" clrIdx="2">
    <p:extLst>
      <p:ext uri="{19B8F6BF-5375-455C-9EA6-DF929625EA0E}">
        <p15:presenceInfo xmlns:p15="http://schemas.microsoft.com/office/powerpoint/2012/main" userId="fad84c369398ce2e" providerId="Windows Live"/>
      </p:ext>
    </p:extLst>
  </p:cmAuthor>
  <p:cmAuthor id="4" name="O'Brien, Colleen" initials="OC" lastIdx="10" clrIdx="3">
    <p:extLst>
      <p:ext uri="{19B8F6BF-5375-455C-9EA6-DF929625EA0E}">
        <p15:presenceInfo xmlns:p15="http://schemas.microsoft.com/office/powerpoint/2012/main" userId="S-1-5-21-1586716437-331627889-1971066577-1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0470B18-B2E4-5FBA-2F10-A04BF572FD78}" v="16" dt="2019-09-11T14:53:26.871"/>
    <p1510:client id="{DA5F785D-65CF-5615-3488-D17D1E9D411C}" v="1966" dt="2019-09-11T14:50:21.7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860" autoAdjust="0"/>
  </p:normalViewPr>
  <p:slideViewPr>
    <p:cSldViewPr snapToGrid="0">
      <p:cViewPr varScale="1">
        <p:scale>
          <a:sx n="69" d="100"/>
          <a:sy n="69" d="100"/>
        </p:scale>
        <p:origin x="1392"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A72D20-A9F7-4059-A69E-2146F5EB1276}" type="datetimeFigureOut">
              <a:rPr lang="en-US" smtClean="0"/>
              <a:t>2/4/2021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19BAAC-731F-46D2-9A20-DC5B15D66256}" type="slidenum">
              <a:rPr lang="en-US" smtClean="0"/>
              <a:t>‹#›</a:t>
            </a:fld>
            <a:endParaRPr lang="en-US"/>
          </a:p>
        </p:txBody>
      </p:sp>
    </p:spTree>
    <p:extLst>
      <p:ext uri="{BB962C8B-B14F-4D97-AF65-F5344CB8AC3E}">
        <p14:creationId xmlns:p14="http://schemas.microsoft.com/office/powerpoint/2010/main" val="423261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mailto:assessment@ride.ri.gov"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a:t>
            </a:r>
            <a:r>
              <a:rPr lang="en-US" baseline="0" dirty="0"/>
              <a:t>Informational Session</a:t>
            </a:r>
            <a:r>
              <a:rPr lang="en-US" dirty="0"/>
              <a:t> for the RICAS 2020 English Language Arts/Literacy administration</a:t>
            </a:r>
            <a:r>
              <a:rPr lang="en-US" baseline="0" dirty="0"/>
              <a:t>.</a:t>
            </a:r>
            <a:r>
              <a:rPr lang="en-US" dirty="0"/>
              <a:t> </a:t>
            </a:r>
            <a:endParaRPr lang="en-US" baseline="0" dirty="0"/>
          </a:p>
          <a:p>
            <a:r>
              <a:rPr lang="en-US" baseline="0" dirty="0"/>
              <a:t>Diane Girard &amp; Colleen O’Brien, Literacy Specialists, Office of Instruction, Assessment &amp; Curriculum</a:t>
            </a:r>
            <a:r>
              <a:rPr lang="en-US" dirty="0"/>
              <a:t> </a:t>
            </a:r>
            <a:endParaRPr lang="en-US" baseline="0"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1</a:t>
            </a:fld>
            <a:endParaRPr lang="en-US"/>
          </a:p>
        </p:txBody>
      </p:sp>
    </p:spTree>
    <p:extLst>
      <p:ext uri="{BB962C8B-B14F-4D97-AF65-F5344CB8AC3E}">
        <p14:creationId xmlns:p14="http://schemas.microsoft.com/office/powerpoint/2010/main" val="1613778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number and types of matrix items will vary by grade. Again, these do not count towards a student’s score, rather they are included to either “test” passage sets or items for future administrations or to ensure statistical comparability between scores on different forms of the test. </a:t>
            </a:r>
            <a:endParaRPr lang="en-US" dirty="0"/>
          </a:p>
          <a:p>
            <a:endParaRPr lang="en-US" baseline="0" dirty="0"/>
          </a:p>
          <a:p>
            <a:r>
              <a:rPr lang="en-US" baseline="0" dirty="0"/>
              <a:t>As you are able to note, across all grades, students will have </a:t>
            </a:r>
            <a:r>
              <a:rPr lang="en-US" dirty="0"/>
              <a:t>17 </a:t>
            </a:r>
            <a:r>
              <a:rPr lang="en-US" baseline="0" dirty="0"/>
              <a:t>items comprised of Multiple Choice and Selected Response items for </a:t>
            </a:r>
            <a:r>
              <a:rPr lang="en-US" dirty="0"/>
              <a:t>two </a:t>
            </a:r>
            <a:r>
              <a:rPr lang="en-US" baseline="0" dirty="0"/>
              <a:t>passage </a:t>
            </a:r>
            <a:r>
              <a:rPr lang="en-US" dirty="0"/>
              <a:t>sets</a:t>
            </a:r>
            <a:r>
              <a:rPr lang="en-US" baseline="0" dirty="0"/>
              <a:t> along with a written response. </a:t>
            </a:r>
            <a:r>
              <a:rPr lang="en-US" dirty="0"/>
              <a:t> Therefore, students will </a:t>
            </a:r>
            <a:r>
              <a:rPr lang="en-US" dirty="0" smtClean="0"/>
              <a:t>have a total of </a:t>
            </a:r>
            <a:r>
              <a:rPr lang="en-US" dirty="0"/>
              <a:t>3 written responses </a:t>
            </a:r>
            <a:r>
              <a:rPr lang="en-US" dirty="0" smtClean="0"/>
              <a:t>for </a:t>
            </a:r>
            <a:r>
              <a:rPr lang="en-US" dirty="0"/>
              <a:t>their </a:t>
            </a:r>
            <a:r>
              <a:rPr lang="en-US" dirty="0" smtClean="0"/>
              <a:t>2020 RICAS </a:t>
            </a:r>
            <a:r>
              <a:rPr lang="en-US" dirty="0"/>
              <a:t>ELA test </a:t>
            </a:r>
            <a:r>
              <a:rPr lang="en-US" dirty="0" smtClean="0"/>
              <a:t>experience.</a:t>
            </a:r>
            <a:endParaRPr lang="en-US" baseline="0"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10</a:t>
            </a:fld>
            <a:endParaRPr lang="en-US"/>
          </a:p>
        </p:txBody>
      </p:sp>
    </p:spTree>
    <p:extLst>
      <p:ext uri="{BB962C8B-B14F-4D97-AF65-F5344CB8AC3E}">
        <p14:creationId xmlns:p14="http://schemas.microsoft.com/office/powerpoint/2010/main" val="3137863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a:t>
            </a:r>
            <a:r>
              <a:rPr lang="en-US" baseline="0" dirty="0"/>
              <a:t> will encounter both literacy and informational texts on RICAS. </a:t>
            </a:r>
          </a:p>
          <a:p>
            <a:endParaRPr lang="en-US" baseline="0" dirty="0"/>
          </a:p>
          <a:p>
            <a:r>
              <a:rPr lang="en-US" baseline="0" dirty="0"/>
              <a:t>The passage sets may include a single passage, and/or 2 or 3 passages in a set. </a:t>
            </a:r>
          </a:p>
          <a:p>
            <a:endParaRPr lang="en-US" baseline="0" dirty="0"/>
          </a:p>
          <a:p>
            <a:r>
              <a:rPr lang="en-US" baseline="0" dirty="0"/>
              <a:t>The passage sets may include any combination of literary or informational texts. </a:t>
            </a:r>
          </a:p>
          <a:p>
            <a:endParaRPr lang="en-US" dirty="0"/>
          </a:p>
          <a:p>
            <a:endParaRPr lang="en-US" dirty="0"/>
          </a:p>
          <a:p>
            <a:r>
              <a:rPr lang="en-US" dirty="0"/>
              <a:t>Refer</a:t>
            </a:r>
            <a:r>
              <a:rPr lang="en-US" baseline="0" dirty="0"/>
              <a:t> to the CCSS Appendix A &amp; the Supplemental Information for Appendix A for further information about Text Complexity, including how to measure it.  </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11</a:t>
            </a:fld>
            <a:endParaRPr lang="en-US"/>
          </a:p>
        </p:txBody>
      </p:sp>
    </p:spTree>
    <p:extLst>
      <p:ext uri="{BB962C8B-B14F-4D97-AF65-F5344CB8AC3E}">
        <p14:creationId xmlns:p14="http://schemas.microsoft.com/office/powerpoint/2010/main" val="7628136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outlines the different types of items, and the possible</a:t>
            </a:r>
            <a:r>
              <a:rPr lang="en-US" baseline="0" dirty="0"/>
              <a:t> points for each of those item types, that will be used on RICAS. Students will encounter multiple choice, </a:t>
            </a:r>
            <a:r>
              <a:rPr lang="en-US" dirty="0"/>
              <a:t>two-part </a:t>
            </a:r>
            <a:r>
              <a:rPr lang="en-US" baseline="0" dirty="0"/>
              <a:t>multiple </a:t>
            </a:r>
            <a:r>
              <a:rPr lang="en-US" dirty="0"/>
              <a:t>choice</a:t>
            </a:r>
            <a:r>
              <a:rPr lang="en-US" baseline="0" dirty="0"/>
              <a:t>, technology enhanced, </a:t>
            </a:r>
            <a:r>
              <a:rPr lang="en-US" b="0" baseline="0" dirty="0"/>
              <a:t>and text-based essays. Additionally, our 3</a:t>
            </a:r>
            <a:r>
              <a:rPr lang="en-US" b="0" baseline="30000" dirty="0"/>
              <a:t>rd</a:t>
            </a:r>
            <a:r>
              <a:rPr lang="en-US" b="0" baseline="0" dirty="0"/>
              <a:t> and 4</a:t>
            </a:r>
            <a:r>
              <a:rPr lang="en-US" b="0" baseline="30000" dirty="0"/>
              <a:t>th</a:t>
            </a:r>
            <a:r>
              <a:rPr lang="en-US" b="0" baseline="0" dirty="0"/>
              <a:t> grade students will also encounter a short response, which asks them to construct a short written response, approximately the length of a paragraph. </a:t>
            </a:r>
            <a:endParaRPr lang="en-US"/>
          </a:p>
          <a:p>
            <a:endParaRPr lang="en-US" dirty="0"/>
          </a:p>
          <a:p>
            <a:r>
              <a:rPr lang="en-US" b="0" baseline="0" dirty="0"/>
              <a:t>It is important for students to understand and have knowledge of the expectations for each of the item types prior to testing. It is recommended that educators use the practice tests and released items to help familiarize students with the expectations of the RICAS assessment.</a:t>
            </a:r>
            <a:r>
              <a:rPr lang="en-US" dirty="0"/>
              <a:t> And it is strongly encouraged that educators analyze their student RICAS data to best understand the RICAS ELA expectations for students.  </a:t>
            </a: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12</a:t>
            </a:fld>
            <a:endParaRPr lang="en-US"/>
          </a:p>
        </p:txBody>
      </p:sp>
    </p:spTree>
    <p:extLst>
      <p:ext uri="{BB962C8B-B14F-4D97-AF65-F5344CB8AC3E}">
        <p14:creationId xmlns:p14="http://schemas.microsoft.com/office/powerpoint/2010/main" val="346005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briefly look at examples</a:t>
            </a:r>
            <a:r>
              <a:rPr lang="en-US" baseline="0" dirty="0"/>
              <a:t> of the different item types.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Multiple Choice Item: </a:t>
            </a:r>
            <a:r>
              <a:rPr lang="en-US" sz="1200" b="0" i="0" u="none" strike="noStrike" noProof="0" dirty="0">
                <a:solidFill>
                  <a:srgbClr val="000000"/>
                </a:solidFill>
                <a:latin typeface="+mn-lt"/>
              </a:rPr>
              <a:t>Students select one correct answer from among several answer options.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Grades</a:t>
            </a:r>
            <a:r>
              <a:rPr lang="en-US" sz="1200" b="0" i="0" u="none" strike="noStrike" baseline="0" noProof="0" dirty="0">
                <a:solidFill>
                  <a:srgbClr val="000000"/>
                </a:solidFill>
                <a:latin typeface="+mn-lt"/>
              </a:rPr>
              <a:t> 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Score: 1 point</a:t>
            </a:r>
            <a:endParaRPr lang="en-US" sz="1200" dirty="0">
              <a:solidFill>
                <a:schemeClr val="accent5">
                  <a:lumMod val="75000"/>
                </a:schemeClr>
              </a:solidFill>
            </a:endParaRPr>
          </a:p>
          <a:p>
            <a:endParaRPr lang="en-US" dirty="0"/>
          </a:p>
          <a:p>
            <a:r>
              <a:rPr lang="en-US" dirty="0"/>
              <a:t>Slide</a:t>
            </a:r>
            <a:r>
              <a:rPr lang="en-US" baseline="0" dirty="0"/>
              <a:t> example from </a:t>
            </a:r>
            <a:r>
              <a:rPr lang="en-US" dirty="0"/>
              <a:t>Grade 8 Practice</a:t>
            </a:r>
            <a:r>
              <a:rPr lang="en-US" baseline="0" dirty="0"/>
              <a:t> Tests,</a:t>
            </a:r>
            <a:r>
              <a:rPr lang="en-US" dirty="0"/>
              <a:t> Item #4 of 14:</a:t>
            </a:r>
            <a:r>
              <a:rPr lang="en-US" baseline="0" dirty="0"/>
              <a:t> http://ricas.pearsonsupport.com/student/practice-tests-ela/</a:t>
            </a:r>
            <a:endParaRPr lang="en-US" dirty="0"/>
          </a:p>
          <a:p>
            <a:endParaRPr lang="en-US" dirty="0" smtClean="0"/>
          </a:p>
        </p:txBody>
      </p:sp>
      <p:sp>
        <p:nvSpPr>
          <p:cNvPr id="4" name="Slide Number Placeholder 3"/>
          <p:cNvSpPr>
            <a:spLocks noGrp="1"/>
          </p:cNvSpPr>
          <p:nvPr>
            <p:ph type="sldNum" sz="quarter" idx="10"/>
          </p:nvPr>
        </p:nvSpPr>
        <p:spPr/>
        <p:txBody>
          <a:bodyPr/>
          <a:lstStyle/>
          <a:p>
            <a:fld id="{3819BAAC-731F-46D2-9A20-DC5B15D66256}" type="slidenum">
              <a:rPr lang="en-US" smtClean="0"/>
              <a:t>13</a:t>
            </a:fld>
            <a:endParaRPr lang="en-US"/>
          </a:p>
        </p:txBody>
      </p:sp>
    </p:spTree>
    <p:extLst>
      <p:ext uri="{BB962C8B-B14F-4D97-AF65-F5344CB8AC3E}">
        <p14:creationId xmlns:p14="http://schemas.microsoft.com/office/powerpoint/2010/main" val="1663817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aseline="0" dirty="0"/>
              <a:t>Multiple </a:t>
            </a:r>
            <a:r>
              <a:rPr lang="en-US" dirty="0"/>
              <a:t>Choice – Two Part </a:t>
            </a:r>
            <a:r>
              <a:rPr lang="en-US" baseline="0" dirty="0"/>
              <a:t>Items: </a:t>
            </a:r>
            <a:r>
              <a:rPr lang="en-US" sz="1200" b="0" i="0" u="none" strike="noStrike" noProof="0" dirty="0">
                <a:solidFill>
                  <a:srgbClr val="000000"/>
                </a:solidFill>
                <a:latin typeface="+mn-lt"/>
              </a:rPr>
              <a:t>Students </a:t>
            </a:r>
            <a:r>
              <a:rPr lang="en-US" sz="1200" b="0" i="0" u="none" strike="noStrike" noProof="0" dirty="0" smtClean="0">
                <a:solidFill>
                  <a:srgbClr val="000000"/>
                </a:solidFill>
                <a:latin typeface="+mn-lt"/>
              </a:rPr>
              <a:t>select a correct </a:t>
            </a:r>
            <a:r>
              <a:rPr lang="en-US" sz="1200" b="0" i="0" u="none" strike="noStrike" noProof="0" dirty="0">
                <a:solidFill>
                  <a:srgbClr val="000000"/>
                </a:solidFill>
                <a:latin typeface="+mn-lt"/>
              </a:rPr>
              <a:t>answer </a:t>
            </a:r>
            <a:r>
              <a:rPr lang="en-US" sz="1200" b="0" i="0" u="none" strike="noStrike" noProof="0" dirty="0" smtClean="0">
                <a:solidFill>
                  <a:srgbClr val="000000"/>
                </a:solidFill>
                <a:latin typeface="+mn-lt"/>
              </a:rPr>
              <a:t>for</a:t>
            </a:r>
            <a:r>
              <a:rPr lang="en-US" sz="1200" b="0" i="0" u="none" strike="noStrike" baseline="0" noProof="0" dirty="0" smtClean="0">
                <a:solidFill>
                  <a:srgbClr val="000000"/>
                </a:solidFill>
                <a:latin typeface="+mn-lt"/>
              </a:rPr>
              <a:t> </a:t>
            </a:r>
            <a:r>
              <a:rPr lang="en-US" dirty="0" smtClean="0">
                <a:solidFill>
                  <a:srgbClr val="000000"/>
                </a:solidFill>
              </a:rPr>
              <a:t>each </a:t>
            </a:r>
            <a:r>
              <a:rPr lang="en-US" dirty="0">
                <a:solidFill>
                  <a:srgbClr val="000000"/>
                </a:solidFill>
              </a:rPr>
              <a:t>part of the question. </a:t>
            </a:r>
            <a:r>
              <a:rPr lang="en-US" sz="1200" b="0" i="0" u="none" strike="noStrike" noProof="0" dirty="0">
                <a:solidFill>
                  <a:srgbClr val="000000"/>
                </a:solidFill>
                <a:latin typeface="+mn-lt"/>
              </a:rPr>
              <a:t>These items include two-part questions</a:t>
            </a:r>
            <a:r>
              <a:rPr lang="en-US" sz="1200" b="0" i="0" u="none" strike="noStrike" noProof="0" dirty="0" smtClean="0">
                <a:solidFill>
                  <a:srgbClr val="000000"/>
                </a:solidFill>
                <a:latin typeface="+mn-lt"/>
              </a:rPr>
              <a:t>.</a:t>
            </a:r>
          </a:p>
          <a:p>
            <a:pPr>
              <a:defRPr/>
            </a:pPr>
            <a:r>
              <a:rPr lang="en-US" dirty="0">
                <a:solidFill>
                  <a:srgbClr val="000000"/>
                </a:solidFill>
              </a:rPr>
              <a:t> </a:t>
            </a:r>
            <a:endParaRPr lang="en-US" sz="1200" b="0" i="0" u="none" strike="noStrike"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Grades</a:t>
            </a:r>
            <a:r>
              <a:rPr lang="en-US" sz="1200" b="0" i="0" u="none" strike="noStrike" baseline="0" noProof="0" dirty="0">
                <a:solidFill>
                  <a:srgbClr val="000000"/>
                </a:solidFill>
                <a:latin typeface="+mn-lt"/>
              </a:rPr>
              <a:t> 3-8</a:t>
            </a:r>
            <a:endParaRPr lang="en-US" sz="1200" b="0" i="0" u="none" strike="noStrike" baseline="0" noProof="0" dirty="0">
              <a:solidFill>
                <a:srgbClr val="000000"/>
              </a:solidFill>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Score:</a:t>
            </a:r>
            <a:r>
              <a:rPr lang="en-US" sz="1200" b="0" i="0" u="none" strike="noStrike" baseline="0" noProof="0" dirty="0">
                <a:solidFill>
                  <a:srgbClr val="000000"/>
                </a:solidFill>
                <a:latin typeface="+mn-lt"/>
              </a:rPr>
              <a:t> 2 points</a:t>
            </a:r>
            <a:endParaRPr lang="en-US" sz="1200" b="1" i="0" u="none" strike="noStrike" noProof="0" dirty="0">
              <a:solidFill>
                <a:srgbClr val="000000"/>
              </a:solidFill>
              <a:latin typeface="+mn-lt"/>
            </a:endParaRPr>
          </a:p>
          <a:p>
            <a:endParaRPr lang="en-US" dirty="0"/>
          </a:p>
          <a:p>
            <a:r>
              <a:rPr lang="en-US" dirty="0"/>
              <a:t>Slide example from Grade 6 CBT</a:t>
            </a:r>
            <a:r>
              <a:rPr lang="en-US" baseline="0" dirty="0"/>
              <a:t> Practice Test, Item 1 of 8: http://ricas.pearsonsupport.com/student/practice-tests-ela/</a:t>
            </a:r>
            <a:r>
              <a:rPr lang="en-US" dirty="0"/>
              <a:t> </a:t>
            </a:r>
            <a:endParaRPr lang="en-US"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14</a:t>
            </a:fld>
            <a:endParaRPr lang="en-US"/>
          </a:p>
        </p:txBody>
      </p:sp>
    </p:spTree>
    <p:extLst>
      <p:ext uri="{BB962C8B-B14F-4D97-AF65-F5344CB8AC3E}">
        <p14:creationId xmlns:p14="http://schemas.microsoft.com/office/powerpoint/2010/main" val="30279894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Technology Enhanced: Students taking the computer-based</a:t>
            </a:r>
            <a:r>
              <a:rPr lang="en-US" sz="1200" b="0" i="0" u="none" strike="noStrike" baseline="0" noProof="0" dirty="0">
                <a:solidFill>
                  <a:srgbClr val="000000"/>
                </a:solidFill>
                <a:latin typeface="+mn-lt"/>
              </a:rPr>
              <a:t> test, </a:t>
            </a:r>
            <a:r>
              <a:rPr lang="en-US" sz="1200" b="0" i="0" u="none" strike="noStrike" noProof="0" dirty="0">
                <a:solidFill>
                  <a:srgbClr val="000000"/>
                </a:solidFill>
                <a:latin typeface="+mn-lt"/>
              </a:rPr>
              <a:t>answer questions using technology such as drag-and-drop or hot spot. This item is an example of a</a:t>
            </a:r>
            <a:r>
              <a:rPr lang="en-US" sz="1200" b="0" i="0" u="none" strike="noStrike" baseline="0" noProof="0" dirty="0">
                <a:solidFill>
                  <a:srgbClr val="000000"/>
                </a:solidFill>
                <a:latin typeface="+mn-lt"/>
              </a:rPr>
              <a:t> “hot spot.”</a:t>
            </a:r>
            <a:endParaRPr lang="en-US" sz="1200" b="0" i="0" u="none" strike="noStrike"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Grades</a:t>
            </a:r>
            <a:r>
              <a:rPr lang="en-US" sz="1200" b="0" i="0" u="none" strike="noStrike" baseline="0" noProof="0" dirty="0">
                <a:solidFill>
                  <a:srgbClr val="000000"/>
                </a:solidFill>
                <a:latin typeface="+mn-lt"/>
              </a:rPr>
              <a:t> 3-8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Score: 2 points</a:t>
            </a:r>
          </a:p>
          <a:p>
            <a:endParaRPr lang="en-US" dirty="0"/>
          </a:p>
          <a:p>
            <a:r>
              <a:rPr lang="en-US" dirty="0"/>
              <a:t>Slide example from Grade 6 CBT</a:t>
            </a:r>
            <a:r>
              <a:rPr lang="en-US" baseline="0" dirty="0"/>
              <a:t> Practice Test, Item 8 of 14:http://ricas.pearsonsupport.com/student/practice-tests-</a:t>
            </a:r>
            <a:r>
              <a:rPr lang="en-US" baseline="0" dirty="0" err="1"/>
              <a:t>ela</a:t>
            </a:r>
            <a:r>
              <a:rPr lang="en-US" baseline="0" dirty="0"/>
              <a:t>/</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15</a:t>
            </a:fld>
            <a:endParaRPr lang="en-US"/>
          </a:p>
        </p:txBody>
      </p:sp>
    </p:spTree>
    <p:extLst>
      <p:ext uri="{BB962C8B-B14F-4D97-AF65-F5344CB8AC3E}">
        <p14:creationId xmlns:p14="http://schemas.microsoft.com/office/powerpoint/2010/main" val="1186080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Short Response Item type</a:t>
            </a:r>
            <a:r>
              <a:rPr lang="en-US" baseline="0" dirty="0"/>
              <a:t> is for Grade 3 and 4 ONLY. </a:t>
            </a:r>
            <a:r>
              <a:rPr lang="en-US" dirty="0"/>
              <a:t>Students construct a short written response, approximately the length of a paragraph.</a:t>
            </a:r>
            <a:endParaRPr lang="en-US" sz="1200" b="0" i="0" u="none" strike="noStrike"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Score:</a:t>
            </a:r>
            <a:r>
              <a:rPr lang="en-US" sz="1200" b="0" i="0" u="none" strike="noStrike" baseline="0" noProof="0" dirty="0">
                <a:solidFill>
                  <a:srgbClr val="000000"/>
                </a:solidFill>
                <a:latin typeface="+mn-lt"/>
              </a:rPr>
              <a:t> 3 points</a:t>
            </a:r>
            <a:endParaRPr lang="en-US" sz="1200" b="1" i="0" u="none" strike="noStrike" noProof="0" dirty="0">
              <a:solidFill>
                <a:srgbClr val="000000"/>
              </a:solidFill>
              <a:latin typeface="+mn-lt"/>
            </a:endParaRPr>
          </a:p>
          <a:p>
            <a:endParaRPr lang="en-US" dirty="0"/>
          </a:p>
          <a:p>
            <a:r>
              <a:rPr lang="en-US" dirty="0"/>
              <a:t>Slide example</a:t>
            </a:r>
            <a:r>
              <a:rPr lang="en-US" baseline="0" dirty="0"/>
              <a:t> from</a:t>
            </a:r>
            <a:r>
              <a:rPr lang="en-US" dirty="0"/>
              <a:t> Grade 3 CBT PRACTICE test:</a:t>
            </a:r>
            <a:r>
              <a:rPr lang="en-US" baseline="0" dirty="0"/>
              <a:t> http://ricas.pearsonsupport.com/student/practice-tests-ela/</a:t>
            </a:r>
            <a:endParaRPr lang="en-US" dirty="0"/>
          </a:p>
          <a:p>
            <a:endParaRPr lang="en-US" dirty="0"/>
          </a:p>
          <a:p>
            <a:r>
              <a:rPr lang="en-US" dirty="0"/>
              <a:t>RICAS Short Response Rubric: http://www.ride.ri.gov/Portals/0/Uploads/Documents/Instruction-and-Assessment-World-Class-Standards/Assessment/RICAS_ELA_Rubric_Shortresponse_g3-4_2018.pdf</a:t>
            </a:r>
          </a:p>
          <a:p>
            <a:endParaRPr lang="en-US" dirty="0"/>
          </a:p>
          <a:p>
            <a:r>
              <a:rPr lang="en-US" b="1" dirty="0"/>
              <a:t>Important</a:t>
            </a:r>
            <a:r>
              <a:rPr lang="en-US" b="1" baseline="0" dirty="0"/>
              <a:t> to note: </a:t>
            </a:r>
          </a:p>
          <a:p>
            <a:endParaRPr lang="en-US" baseline="0" dirty="0"/>
          </a:p>
          <a:p>
            <a:r>
              <a:rPr lang="en-US" dirty="0"/>
              <a:t>The RICAS assessment will indicate to students the amount of space provided for each short response (</a:t>
            </a:r>
            <a:r>
              <a:rPr lang="en-US" b="1" dirty="0"/>
              <a:t>paragraph</a:t>
            </a:r>
            <a:r>
              <a:rPr lang="en-US" dirty="0"/>
              <a:t>). </a:t>
            </a:r>
          </a:p>
          <a:p>
            <a:endParaRPr lang="en-US" dirty="0"/>
          </a:p>
          <a:p>
            <a:r>
              <a:rPr lang="en-US" dirty="0"/>
              <a:t>For the computer-based test (CBT), students will type their responses into response boxes. As the student types his or her response into the response box, a scroll bar will appear and the student can continue typing. The amount of space provided for student responses on the CBT is: </a:t>
            </a:r>
          </a:p>
          <a:p>
            <a:r>
              <a:rPr lang="en-US" dirty="0"/>
              <a:t>	 Short Responses:</a:t>
            </a:r>
          </a:p>
          <a:p>
            <a:r>
              <a:rPr lang="en-US" dirty="0"/>
              <a:t>		 o </a:t>
            </a:r>
            <a:r>
              <a:rPr lang="en-US" b="1" dirty="0"/>
              <a:t>1200 Characters (equivalent to one hand-written paragraph)</a:t>
            </a:r>
          </a:p>
        </p:txBody>
      </p:sp>
      <p:sp>
        <p:nvSpPr>
          <p:cNvPr id="4" name="Slide Number Placeholder 3"/>
          <p:cNvSpPr>
            <a:spLocks noGrp="1"/>
          </p:cNvSpPr>
          <p:nvPr>
            <p:ph type="sldNum" sz="quarter" idx="10"/>
          </p:nvPr>
        </p:nvSpPr>
        <p:spPr/>
        <p:txBody>
          <a:bodyPr/>
          <a:lstStyle/>
          <a:p>
            <a:fld id="{3819BAAC-731F-46D2-9A20-DC5B15D66256}" type="slidenum">
              <a:rPr lang="en-US" smtClean="0"/>
              <a:t>16</a:t>
            </a:fld>
            <a:endParaRPr lang="en-US"/>
          </a:p>
        </p:txBody>
      </p:sp>
    </p:spTree>
    <p:extLst>
      <p:ext uri="{BB962C8B-B14F-4D97-AF65-F5344CB8AC3E}">
        <p14:creationId xmlns:p14="http://schemas.microsoft.com/office/powerpoint/2010/main" val="41664215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Narrative and Text Based Essays</a:t>
            </a:r>
            <a:r>
              <a:rPr lang="en-US" baseline="0" dirty="0"/>
              <a:t> ask s</a:t>
            </a:r>
            <a:r>
              <a:rPr lang="en-US" dirty="0"/>
              <a:t>tudents to write an essay in response to text(s) they have read, in</a:t>
            </a:r>
            <a:r>
              <a:rPr lang="en-US" baseline="0" dirty="0"/>
              <a:t> this Grade 5 example, the students have just read two poems</a:t>
            </a:r>
            <a:r>
              <a:rPr lang="en-US" dirty="0" smtClean="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Slide example from Grade 5 Practice Test, Item 14 of 14, http://ricas.pearsonsupport.com/student/practice-tests-ela/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Grades</a:t>
            </a:r>
            <a:r>
              <a:rPr lang="en-US" sz="1200" b="0" i="0" u="none" strike="noStrike" baseline="0" noProof="0" dirty="0">
                <a:solidFill>
                  <a:srgbClr val="000000"/>
                </a:solidFill>
                <a:latin typeface="+mn-lt"/>
              </a:rPr>
              <a:t> 3-8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Score:</a:t>
            </a:r>
            <a:r>
              <a:rPr lang="en-US" sz="1200" b="0" i="0" u="none" strike="noStrike" baseline="0" noProof="0" dirty="0">
                <a:solidFill>
                  <a:srgbClr val="000000"/>
                </a:solidFill>
                <a:latin typeface="+mn-lt"/>
              </a:rPr>
              <a:t> 7 points (Grades 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Score: 8 points (Grades 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Essay Rubrics: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	Grades 3-5: http://www.ride.ri.gov/Portals/0/Uploads/Documents/Instruction-and-Assessment-World-Class-Standards/Assessment/RICAS_ELA_Rubric_Essay_3-5_2018.pdf</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	Grades 6-8: http://www.ride.ri.gov/Portals/0/Uploads/Documents/Instruction-and-Assessment-World-Class-Standards/Assessment/RICAS_ELA_Rubric_Essay_6-8_2018.pdf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noProof="0" dirty="0">
              <a:solidFill>
                <a:srgbClr val="000000"/>
              </a:solidFill>
              <a:latin typeface="+mn-lt"/>
            </a:endParaRPr>
          </a:p>
          <a:p>
            <a:r>
              <a:rPr lang="en-US" dirty="0"/>
              <a:t>The RICAS assessment will indicate to students the amount of space provided for each essay. </a:t>
            </a:r>
          </a:p>
          <a:p>
            <a:r>
              <a:rPr lang="en-US" dirty="0"/>
              <a:t>For the computer-based test (CBT), students will type their responses into response boxes. As the student types his or her response into the response box, a scroll bar will appear and the student can continue typing. The amount of space provided for student responses on the Computer Based Test is: </a:t>
            </a:r>
          </a:p>
          <a:p>
            <a:r>
              <a:rPr lang="en-US" dirty="0"/>
              <a:t>	  </a:t>
            </a:r>
            <a:r>
              <a:rPr lang="en-US" b="1" dirty="0"/>
              <a:t>Essays: </a:t>
            </a:r>
          </a:p>
          <a:p>
            <a:r>
              <a:rPr lang="en-US" b="1" dirty="0"/>
              <a:t>		o 2500 Characters (equivalent to one hand-written page at grades 3-5) </a:t>
            </a:r>
          </a:p>
          <a:p>
            <a:r>
              <a:rPr lang="en-US" b="1" dirty="0"/>
              <a:t>		o 5000 Characters (equivalent to two hand-written pages at grades 6-8)</a:t>
            </a:r>
          </a:p>
        </p:txBody>
      </p:sp>
      <p:sp>
        <p:nvSpPr>
          <p:cNvPr id="4" name="Slide Number Placeholder 3"/>
          <p:cNvSpPr>
            <a:spLocks noGrp="1"/>
          </p:cNvSpPr>
          <p:nvPr>
            <p:ph type="sldNum" sz="quarter" idx="10"/>
          </p:nvPr>
        </p:nvSpPr>
        <p:spPr/>
        <p:txBody>
          <a:bodyPr/>
          <a:lstStyle/>
          <a:p>
            <a:fld id="{3819BAAC-731F-46D2-9A20-DC5B15D66256}" type="slidenum">
              <a:rPr lang="en-US" smtClean="0"/>
              <a:t>17</a:t>
            </a:fld>
            <a:endParaRPr lang="en-US"/>
          </a:p>
        </p:txBody>
      </p:sp>
    </p:spTree>
    <p:extLst>
      <p:ext uri="{BB962C8B-B14F-4D97-AF65-F5344CB8AC3E}">
        <p14:creationId xmlns:p14="http://schemas.microsoft.com/office/powerpoint/2010/main" val="246470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Another example of the Narrative and Text Based Essays.</a:t>
            </a:r>
            <a:r>
              <a:rPr lang="en-US" baseline="0" dirty="0"/>
              <a:t> This example asks s</a:t>
            </a:r>
            <a:r>
              <a:rPr lang="en-US" dirty="0"/>
              <a:t>tudents to write a</a:t>
            </a:r>
            <a:r>
              <a:rPr lang="en-US" baseline="0" dirty="0"/>
              <a:t> narrative</a:t>
            </a:r>
            <a:r>
              <a:rPr lang="en-US" dirty="0"/>
              <a:t> in response to text they have 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Grades</a:t>
            </a:r>
            <a:r>
              <a:rPr lang="en-US" sz="1200" b="0" i="0" u="none" strike="noStrike" baseline="0" noProof="0" dirty="0">
                <a:solidFill>
                  <a:srgbClr val="000000"/>
                </a:solidFill>
                <a:latin typeface="+mn-lt"/>
              </a:rPr>
              <a:t> 3-8</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noProof="0" dirty="0">
                <a:solidFill>
                  <a:srgbClr val="000000"/>
                </a:solidFill>
                <a:latin typeface="+mn-lt"/>
              </a:rPr>
              <a:t>Score:</a:t>
            </a:r>
            <a:r>
              <a:rPr lang="en-US" sz="1200" b="0" i="0" u="none" strike="noStrike" baseline="0" noProof="0" dirty="0">
                <a:solidFill>
                  <a:srgbClr val="000000"/>
                </a:solidFill>
                <a:latin typeface="+mn-lt"/>
              </a:rPr>
              <a:t> 7 points (Grades 3-5)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Score: 8 points (Grades 6-8)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Slide example from Grade 7 CBT Practice Test, Item 9 of 14, a </a:t>
            </a:r>
            <a:r>
              <a:rPr lang="en-US" sz="1200" b="1" i="0" u="none" strike="noStrike" baseline="0" noProof="0" dirty="0">
                <a:solidFill>
                  <a:srgbClr val="000000"/>
                </a:solidFill>
                <a:latin typeface="+mn-lt"/>
              </a:rPr>
              <a:t>Narrative Essay </a:t>
            </a:r>
            <a:r>
              <a:rPr lang="en-US" sz="1200" b="0" i="0" u="none" strike="noStrike" baseline="0" noProof="0" dirty="0">
                <a:solidFill>
                  <a:srgbClr val="000000"/>
                </a:solidFill>
                <a:latin typeface="+mn-lt"/>
              </a:rPr>
              <a:t>item: http://ricas.pearsonsupport.com/student/practice-tests-ela/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Please note, this essay item provides 5000 characters for students to construct their response as it is a 7</a:t>
            </a:r>
            <a:r>
              <a:rPr lang="en-US" sz="1200" b="0" i="0" u="none" strike="noStrike" baseline="30000" noProof="0" dirty="0">
                <a:solidFill>
                  <a:srgbClr val="000000"/>
                </a:solidFill>
                <a:latin typeface="+mn-lt"/>
              </a:rPr>
              <a:t>th</a:t>
            </a:r>
            <a:r>
              <a:rPr lang="en-US" sz="1200" b="0" i="0" u="none" strike="noStrike" baseline="0" noProof="0" dirty="0">
                <a:solidFill>
                  <a:srgbClr val="000000"/>
                </a:solidFill>
                <a:latin typeface="+mn-lt"/>
              </a:rPr>
              <a:t> grade item.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noProof="0" dirty="0">
              <a:solidFill>
                <a:srgbClr val="000000"/>
              </a:solidFill>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Essay Rubrics: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	Grades 3-5: http://www.ride.ri.gov/Portals/0/Uploads/Documents/Instruction-and-Assessment-World-Class-Standards/Assessment/RICAS_ELA_Rubric_Essay_3-5_2018.pdf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noProof="0" dirty="0">
                <a:solidFill>
                  <a:srgbClr val="000000"/>
                </a:solidFill>
                <a:latin typeface="+mn-lt"/>
              </a:rPr>
              <a:t>	Grades 6-8: http://www.ride.ri.gov/Portals/0/Uploads/Documents/Instruction-and-Assessment-World-Class-Standards/Assessment/RICAS_ELA_Rubric_Essay_6-8_2018.pdf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noProof="0" dirty="0">
              <a:solidFill>
                <a:srgbClr val="000000"/>
              </a:solidFill>
              <a:latin typeface="+mn-lt"/>
            </a:endParaRPr>
          </a:p>
          <a:p>
            <a:r>
              <a:rPr lang="en-US" dirty="0"/>
              <a:t>The RICAS assessment will indicate to students the amount of space provided for each short response and essay. </a:t>
            </a:r>
          </a:p>
          <a:p>
            <a:r>
              <a:rPr lang="en-US" dirty="0"/>
              <a:t>For the computer-based test (CBT), students will type their responses into response boxes. As the student types his or her response into the response box, a scroll bar will appear and the student can continue typing. The amount of space provided for student responses on the CBT is: </a:t>
            </a:r>
          </a:p>
          <a:p>
            <a:r>
              <a:rPr lang="en-US" dirty="0"/>
              <a:t>	  </a:t>
            </a:r>
            <a:r>
              <a:rPr lang="en-US" b="1" dirty="0"/>
              <a:t>Essays: </a:t>
            </a:r>
          </a:p>
          <a:p>
            <a:r>
              <a:rPr lang="en-US" b="1" dirty="0"/>
              <a:t>		o 2500 Characters (equivalent to one hand-written page at grades 3-5) </a:t>
            </a:r>
          </a:p>
          <a:p>
            <a:r>
              <a:rPr lang="en-US" b="1" dirty="0"/>
              <a:t>		o 5000 Characters (equivalent to two hand-written pages at grades 6-8)</a:t>
            </a:r>
          </a:p>
        </p:txBody>
      </p:sp>
      <p:sp>
        <p:nvSpPr>
          <p:cNvPr id="4" name="Slide Number Placeholder 3"/>
          <p:cNvSpPr>
            <a:spLocks noGrp="1"/>
          </p:cNvSpPr>
          <p:nvPr>
            <p:ph type="sldNum" sz="quarter" idx="10"/>
          </p:nvPr>
        </p:nvSpPr>
        <p:spPr/>
        <p:txBody>
          <a:bodyPr/>
          <a:lstStyle/>
          <a:p>
            <a:fld id="{3819BAAC-731F-46D2-9A20-DC5B15D66256}" type="slidenum">
              <a:rPr lang="en-US" smtClean="0"/>
              <a:t>18</a:t>
            </a:fld>
            <a:endParaRPr lang="en-US"/>
          </a:p>
        </p:txBody>
      </p:sp>
    </p:spTree>
    <p:extLst>
      <p:ext uri="{BB962C8B-B14F-4D97-AF65-F5344CB8AC3E}">
        <p14:creationId xmlns:p14="http://schemas.microsoft.com/office/powerpoint/2010/main" val="2067830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previously mentioned, students will be taking the assessment on the TestNav8 platform. Several tools are standard on this platform and may be accessed at the top of the student</a:t>
            </a:r>
            <a:r>
              <a:rPr lang="en-US" baseline="0"/>
              <a:t> screen</a:t>
            </a:r>
            <a:r>
              <a:rPr lang="en-US"/>
              <a:t>:</a:t>
            </a:r>
          </a:p>
          <a:p>
            <a:endParaRPr lang="en-US"/>
          </a:p>
          <a:p>
            <a:pPr marL="628650" lvl="1" indent="-171450">
              <a:buFont typeface="Arial" panose="020B0604020202020204" pitchFamily="34" charset="0"/>
              <a:buChar char="•"/>
            </a:pPr>
            <a:r>
              <a:rPr lang="en-US"/>
              <a:t>The</a:t>
            </a:r>
            <a:r>
              <a:rPr lang="en-US" baseline="0"/>
              <a:t> ability to highlight text</a:t>
            </a:r>
          </a:p>
          <a:p>
            <a:pPr marL="628650" lvl="1" indent="-171450">
              <a:buFont typeface="Arial" panose="020B0604020202020204" pitchFamily="34" charset="0"/>
              <a:buChar char="•"/>
            </a:pPr>
            <a:r>
              <a:rPr lang="en-US" b="0" baseline="0"/>
              <a:t>Use of a notepad to capture information on each item. The information does not carry across to multiple items. However, student can copy and paste information across items. </a:t>
            </a:r>
          </a:p>
          <a:p>
            <a:pPr marL="628650" lvl="1" indent="-171450">
              <a:buFont typeface="Arial" panose="020B0604020202020204" pitchFamily="34" charset="0"/>
              <a:buChar char="•"/>
            </a:pPr>
            <a:r>
              <a:rPr lang="en-US" baseline="0"/>
              <a:t>The ability to cross out answers with the answer eliminator</a:t>
            </a:r>
          </a:p>
          <a:p>
            <a:pPr marL="628650" lvl="1" indent="-171450">
              <a:buFont typeface="Arial" panose="020B0604020202020204" pitchFamily="34" charset="0"/>
              <a:buChar char="•"/>
            </a:pPr>
            <a:r>
              <a:rPr lang="en-US" baseline="0"/>
              <a:t>The ability to bookmark an item as a reminder to come back to it later in the testing session</a:t>
            </a:r>
          </a:p>
          <a:p>
            <a:pPr marL="628650" lvl="1" indent="-171450">
              <a:buFont typeface="Arial" panose="020B0604020202020204" pitchFamily="34" charset="0"/>
              <a:buChar char="•"/>
            </a:pPr>
            <a:r>
              <a:rPr lang="en-US" baseline="0"/>
              <a:t>Access to a test review screen which shows a student which items they have completed and which items they have not</a:t>
            </a:r>
          </a:p>
          <a:p>
            <a:pPr marL="628650" lvl="1" indent="-171450">
              <a:buFont typeface="Arial" panose="020B0604020202020204" pitchFamily="34" charset="0"/>
              <a:buChar char="•"/>
            </a:pPr>
            <a:r>
              <a:rPr lang="en-US" baseline="0"/>
              <a:t>The ability to magnify text or graphics in an item</a:t>
            </a:r>
          </a:p>
          <a:p>
            <a:pPr marL="628650" lvl="1" indent="-171450">
              <a:buFont typeface="Arial" panose="020B0604020202020204" pitchFamily="34" charset="0"/>
              <a:buChar char="•"/>
            </a:pPr>
            <a:r>
              <a:rPr lang="en-US" baseline="0"/>
              <a:t>Use of a line reader to facilitate reading</a:t>
            </a:r>
            <a:endParaRPr lang="en-US"/>
          </a:p>
        </p:txBody>
      </p:sp>
      <p:sp>
        <p:nvSpPr>
          <p:cNvPr id="4" name="Slide Number Placeholder 3"/>
          <p:cNvSpPr>
            <a:spLocks noGrp="1"/>
          </p:cNvSpPr>
          <p:nvPr>
            <p:ph type="sldNum" sz="quarter" idx="10"/>
          </p:nvPr>
        </p:nvSpPr>
        <p:spPr/>
        <p:txBody>
          <a:bodyPr/>
          <a:lstStyle/>
          <a:p>
            <a:fld id="{3819BAAC-731F-46D2-9A20-DC5B15D66256}" type="slidenum">
              <a:rPr lang="en-US" smtClean="0"/>
              <a:t>19</a:t>
            </a:fld>
            <a:endParaRPr lang="en-US"/>
          </a:p>
        </p:txBody>
      </p:sp>
    </p:spTree>
    <p:extLst>
      <p:ext uri="{BB962C8B-B14F-4D97-AF65-F5344CB8AC3E}">
        <p14:creationId xmlns:p14="http://schemas.microsoft.com/office/powerpoint/2010/main" val="211876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two major agenda items for this </a:t>
            </a:r>
            <a:r>
              <a:rPr lang="en-US" baseline="0" dirty="0"/>
              <a:t>webinar are RICAS Test </a:t>
            </a:r>
            <a:r>
              <a:rPr lang="en-US" baseline="0" dirty="0" smtClean="0"/>
              <a:t>Design, which does include an update </a:t>
            </a:r>
            <a:r>
              <a:rPr lang="en-US" baseline="0" dirty="0"/>
              <a:t>and RICAS </a:t>
            </a:r>
            <a:r>
              <a:rPr lang="en-US" baseline="0" dirty="0" smtClean="0"/>
              <a:t>Resources.</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3819BAAC-731F-46D2-9A20-DC5B15D66256}" type="slidenum">
              <a:rPr lang="en-US" smtClean="0"/>
              <a:t>2</a:t>
            </a:fld>
            <a:endParaRPr lang="en-US"/>
          </a:p>
        </p:txBody>
      </p:sp>
    </p:spTree>
    <p:extLst>
      <p:ext uri="{BB962C8B-B14F-4D97-AF65-F5344CB8AC3E}">
        <p14:creationId xmlns:p14="http://schemas.microsoft.com/office/powerpoint/2010/main" val="403745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that the RICAS assessment will be administered online,</a:t>
            </a:r>
            <a:r>
              <a:rPr lang="en-US" baseline="0" dirty="0"/>
              <a:t> students should have a bank of technology skills in place. The bulk of these are most likely acquired through their day to day interactions with technology, but there may be some navigation skills specific to the Test Nav8 platform. These may range from the ability to access such tools as the magnifier, line reader, </a:t>
            </a:r>
            <a:r>
              <a:rPr lang="en-US" baseline="0" dirty="0" smtClean="0"/>
              <a:t>or notepad, as well as having </a:t>
            </a:r>
            <a:r>
              <a:rPr lang="en-US" baseline="0" dirty="0"/>
              <a:t>key boarding skills. The </a:t>
            </a:r>
            <a:r>
              <a:rPr lang="en-US" i="1" baseline="0" dirty="0"/>
              <a:t>Technology Skills for RICAS Assessments </a:t>
            </a:r>
            <a:r>
              <a:rPr lang="en-US" i="0" baseline="0" dirty="0"/>
              <a:t>details specific skills student should have in place to successfully navigate the platform. Additionally, tutorials for the TestNav8 platform are available through the RICAS Resource Center.</a:t>
            </a:r>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20</a:t>
            </a:fld>
            <a:endParaRPr lang="en-US"/>
          </a:p>
        </p:txBody>
      </p:sp>
    </p:spTree>
    <p:extLst>
      <p:ext uri="{BB962C8B-B14F-4D97-AF65-F5344CB8AC3E}">
        <p14:creationId xmlns:p14="http://schemas.microsoft.com/office/powerpoint/2010/main" val="2358806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baseline="0" dirty="0"/>
              <a:t>RIDE “home page” for all RICAS resources.</a:t>
            </a:r>
          </a:p>
          <a:p>
            <a:r>
              <a:rPr lang="en-US" b="0" baseline="0" dirty="0"/>
              <a:t>To access ELA resources, open + for Test Design: English Language Arts.</a:t>
            </a:r>
          </a:p>
          <a:p>
            <a:endParaRPr lang="en-US" b="1" baseline="0" dirty="0"/>
          </a:p>
          <a:p>
            <a:r>
              <a:rPr lang="en-US" baseline="0" dirty="0"/>
              <a:t>Stored on this page is information for test coordinators, guidance on PNPs and accommodations, and Test Design for Mathematics.</a:t>
            </a:r>
            <a:endParaRPr lang="en-US" b="1" baseline="0" dirty="0"/>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21</a:t>
            </a:fld>
            <a:endParaRPr lang="en-US"/>
          </a:p>
        </p:txBody>
      </p:sp>
    </p:spTree>
    <p:extLst>
      <p:ext uri="{BB962C8B-B14F-4D97-AF65-F5344CB8AC3E}">
        <p14:creationId xmlns:p14="http://schemas.microsoft.com/office/powerpoint/2010/main" val="36625538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Thank you for your time and attention. We hope the information we shared is helpful.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Should you have questions about RICAS, please</a:t>
            </a:r>
            <a:r>
              <a:rPr lang="en-US" baseline="0" dirty="0"/>
              <a:t> email </a:t>
            </a:r>
            <a:r>
              <a:rPr lang="en-US" dirty="0">
                <a:hlinkClick r:id="rId3"/>
              </a:rPr>
              <a:t>assessment@ride.ri.gov</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We will cull all RICAS questions via this email to guide any future work and/or supports regarding RICAS. </a:t>
            </a:r>
          </a:p>
          <a:p>
            <a:endParaRPr lang="en-US" baseline="0" dirty="0"/>
          </a:p>
        </p:txBody>
      </p:sp>
      <p:sp>
        <p:nvSpPr>
          <p:cNvPr id="4" name="Slide Number Placeholder 3"/>
          <p:cNvSpPr>
            <a:spLocks noGrp="1"/>
          </p:cNvSpPr>
          <p:nvPr>
            <p:ph type="sldNum" sz="quarter" idx="10"/>
          </p:nvPr>
        </p:nvSpPr>
        <p:spPr/>
        <p:txBody>
          <a:bodyPr/>
          <a:lstStyle/>
          <a:p>
            <a:fld id="{3819BAAC-731F-46D2-9A20-DC5B15D66256}" type="slidenum">
              <a:rPr lang="en-US" smtClean="0"/>
              <a:t>22</a:t>
            </a:fld>
            <a:endParaRPr lang="en-US"/>
          </a:p>
        </p:txBody>
      </p:sp>
    </p:spTree>
    <p:extLst>
      <p:ext uri="{BB962C8B-B14F-4D97-AF65-F5344CB8AC3E}">
        <p14:creationId xmlns:p14="http://schemas.microsoft.com/office/powerpoint/2010/main" val="3831306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RICAS is</a:t>
            </a:r>
            <a:r>
              <a:rPr lang="en-US" baseline="0" dirty="0"/>
              <a:t> the acronym used to refer to the</a:t>
            </a:r>
            <a:r>
              <a:rPr lang="en-US" dirty="0"/>
              <a:t> </a:t>
            </a:r>
            <a:r>
              <a:rPr lang="en-US" baseline="0" dirty="0"/>
              <a:t>state assessment – the Rhode Island Comprehensive Assessment System.</a:t>
            </a:r>
          </a:p>
          <a:p>
            <a:endParaRPr lang="en-US" baseline="0" dirty="0"/>
          </a:p>
          <a:p>
            <a:r>
              <a:rPr lang="en-US" baseline="0" dirty="0"/>
              <a:t>It is administered to students in grades 3 – 8. Students will take the test that corresponds to their grade level.  </a:t>
            </a:r>
          </a:p>
          <a:p>
            <a:endParaRPr lang="en-US" baseline="0" dirty="0"/>
          </a:p>
          <a:p>
            <a:r>
              <a:rPr lang="en-US" baseline="0" dirty="0"/>
              <a:t>The assessment will be delivered online using the TestNav8 platform (same platform students used last year for RICAS). Paper forms are only available as an accommodation.</a:t>
            </a:r>
          </a:p>
          <a:p>
            <a:endParaRPr lang="en-US" baseline="0" dirty="0"/>
          </a:p>
          <a:p>
            <a:r>
              <a:rPr lang="en-US" baseline="0" dirty="0"/>
              <a:t>The testing window for </a:t>
            </a:r>
            <a:r>
              <a:rPr lang="en-US" dirty="0"/>
              <a:t>the 2020 RICAS ELA</a:t>
            </a:r>
            <a:r>
              <a:rPr lang="en-US" baseline="0" dirty="0"/>
              <a:t> </a:t>
            </a:r>
            <a:r>
              <a:rPr lang="en-US" dirty="0"/>
              <a:t>administration is</a:t>
            </a:r>
            <a:r>
              <a:rPr lang="en-US" baseline="0" dirty="0"/>
              <a:t> from </a:t>
            </a:r>
            <a:r>
              <a:rPr lang="en-US" dirty="0"/>
              <a:t>March 30th </a:t>
            </a:r>
            <a:r>
              <a:rPr lang="en-US" baseline="0" dirty="0"/>
              <a:t>to May </a:t>
            </a:r>
            <a:r>
              <a:rPr lang="en-US" dirty="0"/>
              <a:t>1</a:t>
            </a:r>
            <a:r>
              <a:rPr lang="en-US" baseline="0" dirty="0"/>
              <a:t>, </a:t>
            </a:r>
            <a:r>
              <a:rPr lang="en-US" dirty="0"/>
              <a:t>2020</a:t>
            </a:r>
            <a:r>
              <a:rPr lang="en-US" baseline="0" dirty="0"/>
              <a:t>.</a:t>
            </a:r>
            <a:endParaRPr lang="en-US" baseline="0" dirty="0">
              <a:cs typeface="Calibri"/>
            </a:endParaRP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3</a:t>
            </a:fld>
            <a:endParaRPr lang="en-US"/>
          </a:p>
        </p:txBody>
      </p:sp>
    </p:spTree>
    <p:extLst>
      <p:ext uri="{BB962C8B-B14F-4D97-AF65-F5344CB8AC3E}">
        <p14:creationId xmlns:p14="http://schemas.microsoft.com/office/powerpoint/2010/main" val="306038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grade has two ELA sessions.</a:t>
            </a:r>
            <a:r>
              <a:rPr lang="en-US" baseline="0" dirty="0"/>
              <a:t> </a:t>
            </a:r>
          </a:p>
          <a:p>
            <a:endParaRPr lang="en-US" baseline="0" dirty="0"/>
          </a:p>
          <a:p>
            <a:r>
              <a:rPr lang="en-US" baseline="0" dirty="0"/>
              <a:t>Spring </a:t>
            </a:r>
            <a:r>
              <a:rPr lang="en-US" dirty="0"/>
              <a:t>2020</a:t>
            </a:r>
            <a:r>
              <a:rPr lang="en-US" baseline="0" dirty="0"/>
              <a:t>: </a:t>
            </a:r>
            <a:r>
              <a:rPr lang="en-US" baseline="0" dirty="0" smtClean="0"/>
              <a:t>Session #1 </a:t>
            </a:r>
            <a:r>
              <a:rPr lang="en-US" baseline="0" dirty="0"/>
              <a:t>for ELA is between 2 and 2 ½ hours per </a:t>
            </a:r>
            <a:r>
              <a:rPr lang="en-US" baseline="0" dirty="0" smtClean="0"/>
              <a:t>session and Session #2 for ELA is between 1 ½ hours and 2 hours. </a:t>
            </a:r>
            <a:r>
              <a:rPr lang="en-US" baseline="0" dirty="0"/>
              <a:t>The recommended times for scheduling test sessions are based on an analysis of student testing time from the Spring </a:t>
            </a:r>
            <a:r>
              <a:rPr lang="en-US" dirty="0"/>
              <a:t>2019</a:t>
            </a:r>
            <a:r>
              <a:rPr lang="en-US" baseline="0" dirty="0"/>
              <a:t> administration. Remember, that</a:t>
            </a:r>
            <a:r>
              <a:rPr lang="en-US"/>
              <a:t> </a:t>
            </a:r>
            <a:r>
              <a:rPr lang="en-US" baseline="0" smtClean="0"/>
              <a:t>all </a:t>
            </a:r>
            <a:r>
              <a:rPr lang="en-US" baseline="0" dirty="0"/>
              <a:t>students are eligible for extended time (time beyond the 2 and 2 ½ hour scheduled), if they are working productively.</a:t>
            </a:r>
            <a:endParaRPr lang="en-US" baseline="0" dirty="0">
              <a:cs typeface="Calibri"/>
            </a:endParaRPr>
          </a:p>
          <a:p>
            <a:endParaRPr lang="en-US" baseline="0" dirty="0"/>
          </a:p>
          <a:p>
            <a:r>
              <a:rPr lang="en-US" b="0" baseline="0" dirty="0"/>
              <a:t>Additionally, schools may plan for a short 3-5 minute break to be given at each test administrator’s discretion. Knowing students progress at different rates through the session, therefore, the break does not have to be planned after the first hour. Test administrator could plan for the short 3-5 minutes break after the majority of students have finished the first passage set. </a:t>
            </a:r>
            <a:endParaRPr lang="en-US" b="0" dirty="0"/>
          </a:p>
        </p:txBody>
      </p:sp>
      <p:sp>
        <p:nvSpPr>
          <p:cNvPr id="4" name="Slide Number Placeholder 3"/>
          <p:cNvSpPr>
            <a:spLocks noGrp="1"/>
          </p:cNvSpPr>
          <p:nvPr>
            <p:ph type="sldNum" sz="quarter" idx="10"/>
          </p:nvPr>
        </p:nvSpPr>
        <p:spPr/>
        <p:txBody>
          <a:bodyPr/>
          <a:lstStyle/>
          <a:p>
            <a:fld id="{3819BAAC-731F-46D2-9A20-DC5B15D66256}" type="slidenum">
              <a:rPr lang="en-US" smtClean="0"/>
              <a:t>4</a:t>
            </a:fld>
            <a:endParaRPr lang="en-US"/>
          </a:p>
        </p:txBody>
      </p:sp>
    </p:spTree>
    <p:extLst>
      <p:ext uri="{BB962C8B-B14F-4D97-AF65-F5344CB8AC3E}">
        <p14:creationId xmlns:p14="http://schemas.microsoft.com/office/powerpoint/2010/main" val="2399370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will be asked to </a:t>
            </a:r>
            <a:r>
              <a:rPr lang="en-US" dirty="0" smtClean="0"/>
              <a:t>read 5 </a:t>
            </a:r>
            <a:r>
              <a:rPr lang="en-US" dirty="0"/>
              <a:t>passage sets and answer questions about their reading. These </a:t>
            </a:r>
            <a:r>
              <a:rPr lang="en-US" dirty="0" smtClean="0"/>
              <a:t>questions</a:t>
            </a:r>
            <a:r>
              <a:rPr lang="en-US" baseline="0" dirty="0" smtClean="0"/>
              <a:t> </a:t>
            </a:r>
            <a:r>
              <a:rPr lang="en-US" dirty="0" smtClean="0"/>
              <a:t>will </a:t>
            </a:r>
            <a:r>
              <a:rPr lang="en-US" dirty="0"/>
              <a:t>assess Reading Standards </a:t>
            </a:r>
            <a:r>
              <a:rPr lang="en-US" dirty="0" smtClean="0"/>
              <a:t>and/or </a:t>
            </a:r>
            <a:r>
              <a:rPr lang="en-US" dirty="0"/>
              <a:t>Language Standards. Students</a:t>
            </a:r>
            <a:r>
              <a:rPr lang="en-US" baseline="0" dirty="0"/>
              <a:t> will also be asked to c</a:t>
            </a:r>
            <a:r>
              <a:rPr lang="en-US" dirty="0"/>
              <a:t>onstruct</a:t>
            </a:r>
            <a:r>
              <a:rPr lang="en-US" baseline="0" dirty="0"/>
              <a:t> a written response for </a:t>
            </a:r>
            <a:r>
              <a:rPr lang="en-US" dirty="0"/>
              <a:t>3 of the </a:t>
            </a:r>
            <a:r>
              <a:rPr lang="en-US" dirty="0" smtClean="0"/>
              <a:t>5</a:t>
            </a:r>
            <a:r>
              <a:rPr lang="en-US" dirty="0"/>
              <a:t> </a:t>
            </a:r>
            <a:r>
              <a:rPr lang="en-US" baseline="0" dirty="0"/>
              <a:t>passage </a:t>
            </a:r>
            <a:r>
              <a:rPr lang="en-US" dirty="0"/>
              <a:t>sets</a:t>
            </a:r>
            <a:r>
              <a:rPr lang="en-US" baseline="0" dirty="0"/>
              <a:t> on the </a:t>
            </a:r>
            <a:r>
              <a:rPr lang="en-US" dirty="0" smtClean="0"/>
              <a:t>2020 </a:t>
            </a:r>
            <a:r>
              <a:rPr lang="en-US" dirty="0"/>
              <a:t>RICAS</a:t>
            </a:r>
            <a:r>
              <a:rPr lang="en-US" baseline="0" dirty="0"/>
              <a:t> </a:t>
            </a:r>
            <a:r>
              <a:rPr lang="en-US" dirty="0"/>
              <a:t>ELA </a:t>
            </a:r>
            <a:r>
              <a:rPr lang="en-US" baseline="0" dirty="0" smtClean="0"/>
              <a:t>test which will assess Reading, Language and Writing standards. </a:t>
            </a:r>
            <a:endParaRPr lang="en-US" baseline="0" dirty="0"/>
          </a:p>
          <a:p>
            <a:endParaRPr lang="en-US" baseline="0" dirty="0"/>
          </a:p>
          <a:p>
            <a:r>
              <a:rPr lang="en-US" baseline="0" dirty="0"/>
              <a:t>The RICAS Spring </a:t>
            </a:r>
            <a:r>
              <a:rPr lang="en-US" dirty="0"/>
              <a:t>2020</a:t>
            </a:r>
            <a:r>
              <a:rPr lang="en-US" baseline="0" dirty="0"/>
              <a:t> administration does not include digital media. Therefore, for planning purposes, students will not need headphones for the ELA test as there will not be any videos, NPR reports, podcasts, etc. However, please note that in future years, digital media may be included.</a:t>
            </a:r>
            <a:endParaRPr lang="en-US" baseline="0" dirty="0">
              <a:cs typeface="Calibri"/>
            </a:endParaRPr>
          </a:p>
          <a:p>
            <a:endParaRPr lang="en-US" baseline="0" dirty="0"/>
          </a:p>
          <a:p>
            <a:r>
              <a:rPr lang="en-US" baseline="0" dirty="0"/>
              <a:t>EXCEPTION: If student qualifies to use the text-to-speech accommodation, they will need headphones for Spring </a:t>
            </a:r>
            <a:r>
              <a:rPr lang="en-US" dirty="0"/>
              <a:t>2020 </a:t>
            </a:r>
            <a:r>
              <a:rPr lang="en-US" baseline="0" dirty="0"/>
              <a:t>administration.</a:t>
            </a:r>
            <a:r>
              <a:rPr lang="en-US" dirty="0"/>
              <a:t>  </a:t>
            </a:r>
            <a:endParaRPr lang="en-US" baseline="0" dirty="0">
              <a:cs typeface="Calibri"/>
            </a:endParaRPr>
          </a:p>
          <a:p>
            <a:endParaRPr lang="en-US" dirty="0"/>
          </a:p>
        </p:txBody>
      </p:sp>
      <p:sp>
        <p:nvSpPr>
          <p:cNvPr id="4" name="Slide Number Placeholder 3"/>
          <p:cNvSpPr>
            <a:spLocks noGrp="1"/>
          </p:cNvSpPr>
          <p:nvPr>
            <p:ph type="sldNum" sz="quarter" idx="10"/>
          </p:nvPr>
        </p:nvSpPr>
        <p:spPr/>
        <p:txBody>
          <a:bodyPr/>
          <a:lstStyle/>
          <a:p>
            <a:fld id="{3819BAAC-731F-46D2-9A20-DC5B15D66256}" type="slidenum">
              <a:rPr lang="en-US" smtClean="0"/>
              <a:t>5</a:t>
            </a:fld>
            <a:endParaRPr lang="en-US"/>
          </a:p>
        </p:txBody>
      </p:sp>
    </p:spTree>
    <p:extLst>
      <p:ext uri="{BB962C8B-B14F-4D97-AF65-F5344CB8AC3E}">
        <p14:creationId xmlns:p14="http://schemas.microsoft.com/office/powerpoint/2010/main" val="11823381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a:t>
            </a:r>
            <a:r>
              <a:rPr lang="en-US" baseline="0" dirty="0"/>
              <a:t> student’s test will be comprised of common and matrix passage sets. Common items are those items on which a student’s score is based</a:t>
            </a:r>
            <a:r>
              <a:rPr lang="en-US" dirty="0"/>
              <a:t>.</a:t>
            </a:r>
            <a:r>
              <a:rPr lang="en-US" baseline="0" dirty="0"/>
              <a:t> </a:t>
            </a:r>
            <a:r>
              <a:rPr lang="en-US" baseline="0" dirty="0" smtClean="0"/>
              <a:t>Some of</a:t>
            </a:r>
            <a:r>
              <a:rPr lang="en-US" dirty="0" smtClean="0"/>
              <a:t> these</a:t>
            </a:r>
            <a:r>
              <a:rPr lang="en-US" baseline="0" dirty="0" smtClean="0"/>
              <a:t> items </a:t>
            </a:r>
            <a:r>
              <a:rPr lang="en-US" baseline="0" dirty="0"/>
              <a:t>are released after the test administration</a:t>
            </a:r>
            <a:r>
              <a:rPr lang="en-US" dirty="0"/>
              <a:t> to aid in your analysis of the RICAS data</a:t>
            </a:r>
            <a:r>
              <a:rPr lang="en-US" baseline="0" dirty="0"/>
              <a:t>. </a:t>
            </a:r>
            <a:endParaRPr lang="en-US" baseline="0" dirty="0" smtClean="0"/>
          </a:p>
          <a:p>
            <a:endParaRPr lang="en-US" baseline="0" dirty="0" smtClean="0"/>
          </a:p>
          <a:p>
            <a:r>
              <a:rPr lang="en-US" baseline="0" dirty="0" smtClean="0"/>
              <a:t>Matrix </a:t>
            </a:r>
            <a:r>
              <a:rPr lang="en-US" baseline="0" dirty="0"/>
              <a:t>passage </a:t>
            </a:r>
            <a:r>
              <a:rPr lang="en-US" baseline="0" dirty="0" smtClean="0"/>
              <a:t>sets, </a:t>
            </a:r>
            <a:r>
              <a:rPr lang="en-US" baseline="0" dirty="0"/>
              <a:t>which include field test and equating items, </a:t>
            </a:r>
            <a:r>
              <a:rPr lang="en-US" baseline="0" dirty="0" smtClean="0"/>
              <a:t>are </a:t>
            </a:r>
            <a:r>
              <a:rPr lang="en-US" baseline="0" dirty="0"/>
              <a:t>embedded </a:t>
            </a:r>
            <a:r>
              <a:rPr lang="en-US" dirty="0"/>
              <a:t>within</a:t>
            </a:r>
            <a:r>
              <a:rPr lang="en-US" baseline="0" dirty="0"/>
              <a:t> the test but do not count towards a student’s score. Matrix sets are included to try out new questions/texts or to ensure statistical comparability between different forms of the test.</a:t>
            </a:r>
          </a:p>
          <a:p>
            <a:endParaRPr lang="en-US" baseline="0" dirty="0"/>
          </a:p>
        </p:txBody>
      </p:sp>
      <p:sp>
        <p:nvSpPr>
          <p:cNvPr id="4" name="Slide Number Placeholder 3"/>
          <p:cNvSpPr>
            <a:spLocks noGrp="1"/>
          </p:cNvSpPr>
          <p:nvPr>
            <p:ph type="sldNum" sz="quarter" idx="10"/>
          </p:nvPr>
        </p:nvSpPr>
        <p:spPr/>
        <p:txBody>
          <a:bodyPr/>
          <a:lstStyle/>
          <a:p>
            <a:fld id="{3819BAAC-731F-46D2-9A20-DC5B15D66256}" type="slidenum">
              <a:rPr lang="en-US" smtClean="0"/>
              <a:t>6</a:t>
            </a:fld>
            <a:endParaRPr lang="en-US"/>
          </a:p>
        </p:txBody>
      </p:sp>
    </p:spTree>
    <p:extLst>
      <p:ext uri="{BB962C8B-B14F-4D97-AF65-F5344CB8AC3E}">
        <p14:creationId xmlns:p14="http://schemas.microsoft.com/office/powerpoint/2010/main" val="1716401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NEW for 2020: Students will read 3 passage sets within the Common items for their score, with only 2 written responses. The 3rd </a:t>
            </a:r>
            <a:r>
              <a:rPr lang="en-US" dirty="0" smtClean="0">
                <a:cs typeface="Calibri"/>
              </a:rPr>
              <a:t>Common passage </a:t>
            </a:r>
            <a:r>
              <a:rPr lang="en-US" dirty="0">
                <a:cs typeface="Calibri"/>
              </a:rPr>
              <a:t>set will not include a written response. </a:t>
            </a:r>
            <a:endParaRPr lang="en-US" baseline="0" dirty="0"/>
          </a:p>
          <a:p>
            <a:endParaRPr lang="en-US" baseline="0" dirty="0"/>
          </a:p>
          <a:p>
            <a:r>
              <a:rPr lang="en-US" dirty="0">
                <a:cs typeface="Calibri" panose="020F0502020204030204"/>
              </a:rPr>
              <a:t>*NOTE: </a:t>
            </a:r>
            <a:r>
              <a:rPr lang="en-US" dirty="0" smtClean="0">
                <a:cs typeface="Calibri" panose="020F0502020204030204"/>
              </a:rPr>
              <a:t> A student </a:t>
            </a:r>
            <a:r>
              <a:rPr lang="en-US" dirty="0">
                <a:cs typeface="Calibri" panose="020F0502020204030204"/>
              </a:rPr>
              <a:t>will complete </a:t>
            </a:r>
            <a:r>
              <a:rPr lang="en-US" dirty="0" smtClean="0">
                <a:cs typeface="Calibri" panose="020F0502020204030204"/>
              </a:rPr>
              <a:t>5</a:t>
            </a:r>
            <a:r>
              <a:rPr lang="en-US" baseline="0" dirty="0" smtClean="0">
                <a:cs typeface="Calibri" panose="020F0502020204030204"/>
              </a:rPr>
              <a:t> passage sets across the 2 testing sessions.</a:t>
            </a:r>
            <a:r>
              <a:rPr lang="en-US" dirty="0" smtClean="0">
                <a:cs typeface="Calibri" panose="020F0502020204030204"/>
              </a:rPr>
              <a:t>*</a:t>
            </a:r>
            <a:r>
              <a:rPr lang="en-US" dirty="0">
                <a:cs typeface="Calibri" panose="020F0502020204030204"/>
              </a:rPr>
              <a:t> </a:t>
            </a:r>
            <a:endParaRPr lang="en-US" dirty="0" smtClean="0">
              <a:cs typeface="Calibri" panose="020F0502020204030204"/>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7</a:t>
            </a:fld>
            <a:endParaRPr lang="en-US"/>
          </a:p>
        </p:txBody>
      </p:sp>
    </p:spTree>
    <p:extLst>
      <p:ext uri="{BB962C8B-B14F-4D97-AF65-F5344CB8AC3E}">
        <p14:creationId xmlns:p14="http://schemas.microsoft.com/office/powerpoint/2010/main" val="2942115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table outlines the number of common items, or those items that count towards a students score, on the tests by grade level and point value. </a:t>
            </a:r>
            <a:r>
              <a:rPr lang="en-US" dirty="0"/>
              <a:t>The</a:t>
            </a:r>
            <a:r>
              <a:rPr lang="en-US" baseline="0" dirty="0"/>
              <a:t> Multiple Choice and</a:t>
            </a:r>
            <a:r>
              <a:rPr lang="en-US" dirty="0"/>
              <a:t> Two-Part Multiple Choice </a:t>
            </a:r>
            <a:r>
              <a:rPr lang="en-US" baseline="0" dirty="0"/>
              <a:t>are 1 and 2 points respectively, whereas the Short Constructed responses in Grades 3 and 4 is 3 </a:t>
            </a:r>
            <a:r>
              <a:rPr lang="en-US" baseline="0" dirty="0" smtClean="0"/>
              <a:t>points. As noted in the chart, the Essays </a:t>
            </a:r>
            <a:r>
              <a:rPr lang="en-US" baseline="0" dirty="0"/>
              <a:t>are either </a:t>
            </a:r>
            <a:r>
              <a:rPr lang="en-US" baseline="0" dirty="0" smtClean="0"/>
              <a:t>7 points for students in Grades 3-5 or 8 points for students in Grades 6-8.</a:t>
            </a:r>
            <a:endParaRPr lang="en-US" baseline="0" dirty="0"/>
          </a:p>
        </p:txBody>
      </p:sp>
      <p:sp>
        <p:nvSpPr>
          <p:cNvPr id="4" name="Slide Number Placeholder 3"/>
          <p:cNvSpPr>
            <a:spLocks noGrp="1"/>
          </p:cNvSpPr>
          <p:nvPr>
            <p:ph type="sldNum" sz="quarter" idx="10"/>
          </p:nvPr>
        </p:nvSpPr>
        <p:spPr/>
        <p:txBody>
          <a:bodyPr/>
          <a:lstStyle/>
          <a:p>
            <a:fld id="{3819BAAC-731F-46D2-9A20-DC5B15D66256}" type="slidenum">
              <a:rPr lang="en-US" smtClean="0"/>
              <a:t>8</a:t>
            </a:fld>
            <a:endParaRPr lang="en-US"/>
          </a:p>
        </p:txBody>
      </p:sp>
    </p:spTree>
    <p:extLst>
      <p:ext uri="{BB962C8B-B14F-4D97-AF65-F5344CB8AC3E}">
        <p14:creationId xmlns:p14="http://schemas.microsoft.com/office/powerpoint/2010/main" val="331937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This table details the percentage of points distributed across the Reporting Categories note – plus or minus 5%.</a:t>
            </a:r>
          </a:p>
          <a:p>
            <a:endParaRPr lang="en-US" b="0" baseline="0" dirty="0"/>
          </a:p>
          <a:p>
            <a:r>
              <a:rPr lang="en-US" dirty="0">
                <a:cs typeface="Calibri"/>
              </a:rPr>
              <a:t>NEW for 2020: A shift has occurred within the RICAS ELA Reporting categories for the 2020 RICAS ELA test administration. This is as a result of the test having fewer student written responses. </a:t>
            </a:r>
            <a:r>
              <a:rPr lang="en-US" dirty="0" smtClean="0">
                <a:cs typeface="Calibri"/>
              </a:rPr>
              <a:t>Therefore</a:t>
            </a:r>
            <a:r>
              <a:rPr lang="en-US" dirty="0">
                <a:cs typeface="Calibri"/>
              </a:rPr>
              <a:t>, you will note an increase of 10% points within the Reading </a:t>
            </a:r>
            <a:r>
              <a:rPr lang="en-US" dirty="0" smtClean="0">
                <a:cs typeface="Calibri"/>
              </a:rPr>
              <a:t>Category across all grades. </a:t>
            </a:r>
            <a:r>
              <a:rPr lang="en-US" dirty="0">
                <a:cs typeface="Calibri"/>
              </a:rPr>
              <a:t>  </a:t>
            </a:r>
          </a:p>
          <a:p>
            <a:endParaRPr lang="en-US" dirty="0"/>
          </a:p>
          <a:p>
            <a:r>
              <a:rPr lang="en-US" b="0" baseline="0" dirty="0"/>
              <a:t>It is </a:t>
            </a:r>
            <a:r>
              <a:rPr lang="en-US" dirty="0"/>
              <a:t>also important</a:t>
            </a:r>
            <a:r>
              <a:rPr lang="en-US" b="0" baseline="0" dirty="0"/>
              <a:t> to note,</a:t>
            </a:r>
            <a:r>
              <a:rPr lang="en-US" dirty="0"/>
              <a:t> especially when analyzing student </a:t>
            </a:r>
            <a:r>
              <a:rPr lang="en-US" b="0" baseline="0" dirty="0"/>
              <a:t>RICAS data that there is a heavier emphasis on Reading in grade 3-4</a:t>
            </a:r>
            <a:r>
              <a:rPr lang="en-US" dirty="0"/>
              <a:t> </a:t>
            </a:r>
            <a:r>
              <a:rPr lang="en-US" b="0" baseline="0" dirty="0"/>
              <a:t> (</a:t>
            </a:r>
            <a:r>
              <a:rPr lang="en-US" dirty="0"/>
              <a:t>65%) whereas, </a:t>
            </a:r>
            <a:r>
              <a:rPr lang="en-US" b="0" baseline="0" dirty="0" smtClean="0"/>
              <a:t>a </a:t>
            </a:r>
            <a:r>
              <a:rPr lang="en-US" b="0" baseline="0" dirty="0"/>
              <a:t>heavier emphasis </a:t>
            </a:r>
            <a:r>
              <a:rPr lang="en-US" dirty="0"/>
              <a:t>is placed </a:t>
            </a:r>
            <a:r>
              <a:rPr lang="en-US" b="0" baseline="0" dirty="0"/>
              <a:t>on writing in grades 5-8</a:t>
            </a:r>
            <a:r>
              <a:rPr lang="en-US" dirty="0"/>
              <a:t> </a:t>
            </a:r>
            <a:r>
              <a:rPr lang="en-US" b="0" baseline="0" dirty="0"/>
              <a:t> (</a:t>
            </a:r>
            <a:r>
              <a:rPr lang="en-US" dirty="0"/>
              <a:t>20</a:t>
            </a:r>
            <a:r>
              <a:rPr lang="en-US" b="0" baseline="0" dirty="0"/>
              <a:t>%).</a:t>
            </a:r>
            <a:endParaRPr lang="en-US" dirty="0">
              <a:cs typeface="Calibri"/>
            </a:endParaRPr>
          </a:p>
        </p:txBody>
      </p:sp>
      <p:sp>
        <p:nvSpPr>
          <p:cNvPr id="4" name="Slide Number Placeholder 3"/>
          <p:cNvSpPr>
            <a:spLocks noGrp="1"/>
          </p:cNvSpPr>
          <p:nvPr>
            <p:ph type="sldNum" sz="quarter" idx="10"/>
          </p:nvPr>
        </p:nvSpPr>
        <p:spPr/>
        <p:txBody>
          <a:bodyPr/>
          <a:lstStyle/>
          <a:p>
            <a:fld id="{3819BAAC-731F-46D2-9A20-DC5B15D66256}" type="slidenum">
              <a:rPr lang="en-US" smtClean="0"/>
              <a:t>9</a:t>
            </a:fld>
            <a:endParaRPr lang="en-US"/>
          </a:p>
        </p:txBody>
      </p:sp>
    </p:spTree>
    <p:extLst>
      <p:ext uri="{BB962C8B-B14F-4D97-AF65-F5344CB8AC3E}">
        <p14:creationId xmlns:p14="http://schemas.microsoft.com/office/powerpoint/2010/main" val="236766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A729E6-131F-4855-A04E-578E9517EA9F}"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37805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53ACBF-0079-4CF1-B010-BEA21A6CEA2E}"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5069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767C5C-A369-4AAD-A219-76EA4AFCA05C}"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453119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483FCC-8B4D-405F-B9F4-34596469FC33}"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213301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2206E0-5D0B-47A8-A167-01E7789EF6FD}" type="datetime1">
              <a:rPr lang="en-US" smtClean="0"/>
              <a:t>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018171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4B6238B-309D-41DE-ACEC-6903B9B284E2}" type="datetime1">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82448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D232884-DA90-4B1E-8045-87D174C3467D}" type="datetime1">
              <a:rPr lang="en-US" smtClean="0"/>
              <a:t>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554095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7251DA6-C2D6-4ADC-AFB5-F8CB129BDDB0}" type="datetime1">
              <a:rPr lang="en-US" smtClean="0"/>
              <a:t>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3791392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5B2AF3-0A71-400F-988E-17B9FB2A1B23}" type="datetime1">
              <a:rPr lang="en-US" smtClean="0"/>
              <a:t>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7187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AFF6738-3D74-45B2-8E60-8A558EC6A3E3}" type="datetime1">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1455138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636E0B-2169-42F6-9ECB-76921E8C2B1E}" type="datetime1">
              <a:rPr lang="en-US" smtClean="0"/>
              <a:t>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A0F8C9-0536-44E3-92CA-2798A712B5A8}" type="slidenum">
              <a:rPr lang="en-US" smtClean="0"/>
              <a:t>‹#›</a:t>
            </a:fld>
            <a:endParaRPr lang="en-US"/>
          </a:p>
        </p:txBody>
      </p:sp>
    </p:spTree>
    <p:extLst>
      <p:ext uri="{BB962C8B-B14F-4D97-AF65-F5344CB8AC3E}">
        <p14:creationId xmlns:p14="http://schemas.microsoft.com/office/powerpoint/2010/main" val="2704067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166B58-BF4B-4B70-ACA4-3DAD8D9E86E4}" type="datetime1">
              <a:rPr lang="en-US" smtClean="0"/>
              <a:t>2/4/2021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0F8C9-0536-44E3-92CA-2798A712B5A8}" type="slidenum">
              <a:rPr lang="en-US" smtClean="0"/>
              <a:t>‹#›</a:t>
            </a:fld>
            <a:endParaRPr lang="en-US"/>
          </a:p>
        </p:txBody>
      </p:sp>
    </p:spTree>
    <p:extLst>
      <p:ext uri="{BB962C8B-B14F-4D97-AF65-F5344CB8AC3E}">
        <p14:creationId xmlns:p14="http://schemas.microsoft.com/office/powerpoint/2010/main" val="41469230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www.ride.ri.gov/InstructionAssessment/Assessment/RICASAssessments.aspx#39551516-technical-skills-for-students" TargetMode="External"/><Relationship Id="rId5" Type="http://schemas.openxmlformats.org/officeDocument/2006/relationships/image" Target="../media/image12.png"/><Relationship Id="rId4" Type="http://schemas.openxmlformats.org/officeDocument/2006/relationships/hyperlink" Target="http://ricas.pearsonsupport.com/student/"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www.ride.ri.gov/InstructionAssessment/Assessment/RICASAssessments.aspx#39551515-test-design-mathematics-and-english-language-arts-information"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assessment@ride.ri.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0982" y="337452"/>
            <a:ext cx="8520545" cy="3603177"/>
          </a:xfrm>
        </p:spPr>
        <p:txBody>
          <a:bodyPr>
            <a:normAutofit/>
          </a:bodyPr>
          <a:lstStyle/>
          <a:p>
            <a:r>
              <a:rPr lang="en-US" sz="4000" b="1" dirty="0"/>
              <a:t>RICAS 2020: </a:t>
            </a:r>
            <a:br>
              <a:rPr lang="en-US" sz="4000" b="1" dirty="0"/>
            </a:br>
            <a:r>
              <a:rPr lang="en-US" sz="4000" b="1" dirty="0"/>
              <a:t>English Language Arts/Literacy </a:t>
            </a:r>
            <a:br>
              <a:rPr lang="en-US" sz="4000" b="1" dirty="0"/>
            </a:br>
            <a:r>
              <a:rPr lang="en-US" sz="4000" b="1" dirty="0"/>
              <a:t>Informational Session</a:t>
            </a:r>
          </a:p>
        </p:txBody>
      </p:sp>
      <p:sp>
        <p:nvSpPr>
          <p:cNvPr id="3" name="Subtitle 2"/>
          <p:cNvSpPr>
            <a:spLocks noGrp="1"/>
          </p:cNvSpPr>
          <p:nvPr>
            <p:ph type="subTitle" idx="1"/>
          </p:nvPr>
        </p:nvSpPr>
        <p:spPr>
          <a:xfrm>
            <a:off x="2504209" y="4860492"/>
            <a:ext cx="4214092" cy="1301317"/>
          </a:xfrm>
        </p:spPr>
        <p:txBody>
          <a:bodyPr vert="horz" lIns="91440" tIns="45720" rIns="91440" bIns="45720" rtlCol="0" anchor="t">
            <a:normAutofit/>
          </a:bodyPr>
          <a:lstStyle/>
          <a:p>
            <a:pPr lvl="0"/>
            <a:endParaRPr lang="en-US">
              <a:solidFill>
                <a:prstClr val="black"/>
              </a:solidFill>
            </a:endParaRPr>
          </a:p>
          <a:p>
            <a:endParaRPr lang="en-US" dirty="0">
              <a:cs typeface="Calibri"/>
            </a:endParaRPr>
          </a:p>
          <a:p>
            <a:endParaRPr lang="en-US"/>
          </a:p>
        </p:txBody>
      </p:sp>
      <p:sp>
        <p:nvSpPr>
          <p:cNvPr id="4" name="Slide Number Placeholder 3"/>
          <p:cNvSpPr>
            <a:spLocks noGrp="1"/>
          </p:cNvSpPr>
          <p:nvPr>
            <p:ph type="sldNum" sz="quarter" idx="12"/>
          </p:nvPr>
        </p:nvSpPr>
        <p:spPr/>
        <p:txBody>
          <a:bodyPr/>
          <a:lstStyle/>
          <a:p>
            <a:fld id="{E3A0F8C9-0536-44E3-92CA-2798A712B5A8}" type="slidenum">
              <a:rPr lang="en-US" smtClean="0"/>
              <a:t>1</a:t>
            </a:fld>
            <a:endParaRPr lang="en-US"/>
          </a:p>
        </p:txBody>
      </p:sp>
    </p:spTree>
    <p:extLst>
      <p:ext uri="{BB962C8B-B14F-4D97-AF65-F5344CB8AC3E}">
        <p14:creationId xmlns:p14="http://schemas.microsoft.com/office/powerpoint/2010/main" val="1424925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RICAS Matrix Items</a:t>
            </a:r>
          </a:p>
        </p:txBody>
      </p:sp>
      <p:sp>
        <p:nvSpPr>
          <p:cNvPr id="6" name="Slide Number Placeholder 5"/>
          <p:cNvSpPr>
            <a:spLocks noGrp="1"/>
          </p:cNvSpPr>
          <p:nvPr>
            <p:ph type="sldNum" sz="quarter" idx="12"/>
          </p:nvPr>
        </p:nvSpPr>
        <p:spPr/>
        <p:txBody>
          <a:bodyPr/>
          <a:lstStyle/>
          <a:p>
            <a:fld id="{E3A0F8C9-0536-44E3-92CA-2798A712B5A8}" type="slidenum">
              <a:rPr lang="en-US" smtClean="0"/>
              <a:t>10</a:t>
            </a:fld>
            <a:endParaRPr lang="en-US"/>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03301714"/>
              </p:ext>
            </p:extLst>
          </p:nvPr>
        </p:nvGraphicFramePr>
        <p:xfrm>
          <a:off x="628650" y="1899149"/>
          <a:ext cx="7886700" cy="2527378"/>
        </p:xfrm>
        <a:graphic>
          <a:graphicData uri="http://schemas.openxmlformats.org/drawingml/2006/table">
            <a:tbl>
              <a:tblPr firstRow="1" bandRow="1">
                <a:tableStyleId>{5C22544A-7EE6-4342-B048-85BDC9FD1C3A}</a:tableStyleId>
              </a:tblPr>
              <a:tblGrid>
                <a:gridCol w="1522268">
                  <a:extLst>
                    <a:ext uri="{9D8B030D-6E8A-4147-A177-3AD203B41FA5}">
                      <a16:colId xmlns:a16="http://schemas.microsoft.com/office/drawing/2014/main" val="1481239722"/>
                    </a:ext>
                  </a:extLst>
                </a:gridCol>
                <a:gridCol w="6364432">
                  <a:extLst>
                    <a:ext uri="{9D8B030D-6E8A-4147-A177-3AD203B41FA5}">
                      <a16:colId xmlns:a16="http://schemas.microsoft.com/office/drawing/2014/main" val="3772655772"/>
                    </a:ext>
                  </a:extLst>
                </a:gridCol>
              </a:tblGrid>
              <a:tr h="965886">
                <a:tc>
                  <a:txBody>
                    <a:bodyPr/>
                    <a:lstStyle/>
                    <a:p>
                      <a:r>
                        <a:rPr lang="en-US" dirty="0"/>
                        <a:t>Grades 3 – 4</a:t>
                      </a:r>
                    </a:p>
                  </a:txBody>
                  <a:tcPr/>
                </a:tc>
                <a:tc>
                  <a:txBody>
                    <a:bodyPr/>
                    <a:lstStyle/>
                    <a:p>
                      <a:r>
                        <a:rPr lang="en-US" dirty="0"/>
                        <a:t>Students will read two additional passage sets, respond to seventeen items, </a:t>
                      </a:r>
                      <a:r>
                        <a:rPr lang="en-US" baseline="0" dirty="0"/>
                        <a:t>and write either two short response questions or a one-page essay.</a:t>
                      </a:r>
                      <a:endParaRPr lang="en-US"/>
                    </a:p>
                  </a:txBody>
                  <a:tcPr/>
                </a:tc>
                <a:extLst>
                  <a:ext uri="{0D108BD9-81ED-4DB2-BD59-A6C34878D82A}">
                    <a16:rowId xmlns:a16="http://schemas.microsoft.com/office/drawing/2014/main" val="142985775"/>
                  </a:ext>
                </a:extLst>
              </a:tr>
              <a:tr h="705318">
                <a:tc>
                  <a:txBody>
                    <a:bodyPr/>
                    <a:lstStyle/>
                    <a:p>
                      <a:r>
                        <a:rPr lang="en-US" dirty="0"/>
                        <a:t>Grade 5</a:t>
                      </a:r>
                    </a:p>
                  </a:txBody>
                  <a:tcPr/>
                </a:tc>
                <a:tc>
                  <a:txBody>
                    <a:bodyPr/>
                    <a:lstStyle/>
                    <a:p>
                      <a:r>
                        <a:rPr lang="en-US" dirty="0"/>
                        <a:t>Students will read two additional passage sets, respond to seventeen items, and write a one-page</a:t>
                      </a:r>
                      <a:r>
                        <a:rPr lang="en-US" baseline="0" dirty="0"/>
                        <a:t> essay.</a:t>
                      </a:r>
                      <a:endParaRPr lang="en-US" dirty="0"/>
                    </a:p>
                  </a:txBody>
                  <a:tcPr/>
                </a:tc>
                <a:extLst>
                  <a:ext uri="{0D108BD9-81ED-4DB2-BD59-A6C34878D82A}">
                    <a16:rowId xmlns:a16="http://schemas.microsoft.com/office/drawing/2014/main" val="2157502829"/>
                  </a:ext>
                </a:extLst>
              </a:tr>
              <a:tr h="856174">
                <a:tc>
                  <a:txBody>
                    <a:bodyPr/>
                    <a:lstStyle/>
                    <a:p>
                      <a:r>
                        <a:rPr lang="en-US" dirty="0"/>
                        <a:t>Grade</a:t>
                      </a:r>
                      <a:r>
                        <a:rPr lang="en-US" baseline="0" dirty="0"/>
                        <a:t>s 6-8</a:t>
                      </a:r>
                      <a:endParaRPr lang="en-US" dirty="0"/>
                    </a:p>
                  </a:txBody>
                  <a:tcPr/>
                </a:tc>
                <a:tc>
                  <a:txBody>
                    <a:bodyPr/>
                    <a:lstStyle/>
                    <a:p>
                      <a:r>
                        <a:rPr lang="en-US" dirty="0"/>
                        <a:t>Students will read two additional</a:t>
                      </a:r>
                      <a:r>
                        <a:rPr lang="en-US" baseline="0" dirty="0"/>
                        <a:t> passage sets, respond to seventeen items, and write a two-page essay.</a:t>
                      </a:r>
                      <a:endParaRPr lang="en-US" dirty="0"/>
                    </a:p>
                  </a:txBody>
                  <a:tcPr/>
                </a:tc>
                <a:extLst>
                  <a:ext uri="{0D108BD9-81ED-4DB2-BD59-A6C34878D82A}">
                    <a16:rowId xmlns:a16="http://schemas.microsoft.com/office/drawing/2014/main" val="1163499240"/>
                  </a:ext>
                </a:extLst>
              </a:tr>
            </a:tbl>
          </a:graphicData>
        </a:graphic>
      </p:graphicFrame>
    </p:spTree>
    <p:extLst>
      <p:ext uri="{BB962C8B-B14F-4D97-AF65-F5344CB8AC3E}">
        <p14:creationId xmlns:p14="http://schemas.microsoft.com/office/powerpoint/2010/main" val="1931832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Passage Sets </a:t>
            </a:r>
          </a:p>
        </p:txBody>
      </p:sp>
      <p:sp>
        <p:nvSpPr>
          <p:cNvPr id="5" name="Content Placeholder 2"/>
          <p:cNvSpPr>
            <a:spLocks noGrp="1"/>
          </p:cNvSpPr>
          <p:nvPr>
            <p:ph idx="1"/>
          </p:nvPr>
        </p:nvSpPr>
        <p:spPr>
          <a:xfrm>
            <a:off x="628650" y="1362661"/>
            <a:ext cx="7886700" cy="4567875"/>
          </a:xfrm>
        </p:spPr>
        <p:txBody>
          <a:bodyPr vert="horz" lIns="91440" tIns="45720" rIns="91440" bIns="45720" rtlCol="0" anchor="t">
            <a:normAutofit fontScale="40000" lnSpcReduction="20000"/>
          </a:bodyPr>
          <a:lstStyle/>
          <a:p>
            <a:pPr lvl="1"/>
            <a:endParaRPr lang="en-US"/>
          </a:p>
          <a:p>
            <a:r>
              <a:rPr lang="en-US" sz="9600" dirty="0"/>
              <a:t>Reading Passage Sets</a:t>
            </a:r>
            <a:endParaRPr lang="en-US" sz="9600" dirty="0">
              <a:cs typeface="Calibri"/>
            </a:endParaRPr>
          </a:p>
          <a:p>
            <a:endParaRPr lang="en-US" sz="3200"/>
          </a:p>
          <a:p>
            <a:pPr lvl="1"/>
            <a:r>
              <a:rPr lang="en-US" sz="9600" dirty="0"/>
              <a:t>Text types include:</a:t>
            </a:r>
            <a:endParaRPr lang="en-US" sz="9600" dirty="0">
              <a:cs typeface="Calibri"/>
            </a:endParaRPr>
          </a:p>
          <a:p>
            <a:pPr lvl="2"/>
            <a:r>
              <a:rPr lang="en-US" sz="9200" dirty="0"/>
              <a:t>Literary and Informational</a:t>
            </a:r>
            <a:endParaRPr lang="en-US" sz="9200" dirty="0">
              <a:cs typeface="Calibri"/>
            </a:endParaRPr>
          </a:p>
          <a:p>
            <a:pPr lvl="2"/>
            <a:endParaRPr lang="en-US" sz="3200"/>
          </a:p>
          <a:p>
            <a:pPr lvl="1"/>
            <a:r>
              <a:rPr lang="en-US" sz="9600" dirty="0"/>
              <a:t>“Sets” include:</a:t>
            </a:r>
            <a:endParaRPr lang="en-US" sz="9600" dirty="0">
              <a:cs typeface="Calibri"/>
            </a:endParaRPr>
          </a:p>
          <a:p>
            <a:pPr lvl="2"/>
            <a:r>
              <a:rPr lang="en-US" sz="9200" dirty="0"/>
              <a:t>Single passage, pairs of passages, or three passages</a:t>
            </a:r>
            <a:endParaRPr lang="en-US" sz="9200" dirty="0">
              <a:cs typeface="Calibri"/>
            </a:endParaRPr>
          </a:p>
          <a:p>
            <a:pPr lvl="2"/>
            <a:r>
              <a:rPr lang="en-US" sz="9200" dirty="0"/>
              <a:t>May include any combinations of literary/informational</a:t>
            </a:r>
            <a:endParaRPr lang="en-US" sz="9200" dirty="0">
              <a:cs typeface="Calibri"/>
            </a:endParaRPr>
          </a:p>
          <a:p>
            <a:pPr marL="0" indent="0">
              <a:buNone/>
            </a:pPr>
            <a:endParaRPr lang="en-US" sz="7200"/>
          </a:p>
          <a:p>
            <a:endParaRPr lang="en-US" sz="5500"/>
          </a:p>
          <a:p>
            <a:pPr marL="0" indent="0">
              <a:buNone/>
            </a:pPr>
            <a:endParaRPr lang="en-US" dirty="0">
              <a:cs typeface="Calibri"/>
            </a:endParaRPr>
          </a:p>
        </p:txBody>
      </p:sp>
      <p:sp>
        <p:nvSpPr>
          <p:cNvPr id="6" name="Slide Number Placeholder 5"/>
          <p:cNvSpPr>
            <a:spLocks noGrp="1"/>
          </p:cNvSpPr>
          <p:nvPr>
            <p:ph type="sldNum" sz="quarter" idx="12"/>
          </p:nvPr>
        </p:nvSpPr>
        <p:spPr/>
        <p:txBody>
          <a:bodyPr/>
          <a:lstStyle/>
          <a:p>
            <a:fld id="{E3A0F8C9-0536-44E3-92CA-2798A712B5A8}" type="slidenum">
              <a:rPr lang="en-US" smtClean="0"/>
              <a:t>11</a:t>
            </a:fld>
            <a:endParaRPr lang="en-US"/>
          </a:p>
        </p:txBody>
      </p:sp>
    </p:spTree>
    <p:extLst>
      <p:ext uri="{BB962C8B-B14F-4D97-AF65-F5344CB8AC3E}">
        <p14:creationId xmlns:p14="http://schemas.microsoft.com/office/powerpoint/2010/main" val="3618105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449227"/>
            <a:ext cx="7886699" cy="866274"/>
          </a:xfrm>
        </p:spPr>
        <p:txBody>
          <a:bodyPr>
            <a:normAutofit/>
          </a:bodyPr>
          <a:lstStyle/>
          <a:p>
            <a:pPr algn="ctr"/>
            <a:r>
              <a:rPr lang="en-US" b="1"/>
              <a:t> Item Types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930615857"/>
              </p:ext>
            </p:extLst>
          </p:nvPr>
        </p:nvGraphicFramePr>
        <p:xfrm>
          <a:off x="372263" y="1152866"/>
          <a:ext cx="8471551" cy="4988730"/>
        </p:xfrm>
        <a:graphic>
          <a:graphicData uri="http://schemas.openxmlformats.org/drawingml/2006/table">
            <a:tbl>
              <a:tblPr firstRow="1" bandRow="1">
                <a:tableStyleId>{5C22544A-7EE6-4342-B048-85BDC9FD1C3A}</a:tableStyleId>
              </a:tblPr>
              <a:tblGrid>
                <a:gridCol w="1353939">
                  <a:extLst>
                    <a:ext uri="{9D8B030D-6E8A-4147-A177-3AD203B41FA5}">
                      <a16:colId xmlns:a16="http://schemas.microsoft.com/office/drawing/2014/main" val="2424069064"/>
                    </a:ext>
                  </a:extLst>
                </a:gridCol>
                <a:gridCol w="5415759">
                  <a:extLst>
                    <a:ext uri="{9D8B030D-6E8A-4147-A177-3AD203B41FA5}">
                      <a16:colId xmlns:a16="http://schemas.microsoft.com/office/drawing/2014/main" val="3572948675"/>
                    </a:ext>
                  </a:extLst>
                </a:gridCol>
                <a:gridCol w="755459">
                  <a:extLst>
                    <a:ext uri="{9D8B030D-6E8A-4147-A177-3AD203B41FA5}">
                      <a16:colId xmlns:a16="http://schemas.microsoft.com/office/drawing/2014/main" val="1017293572"/>
                    </a:ext>
                  </a:extLst>
                </a:gridCol>
                <a:gridCol w="946394">
                  <a:extLst>
                    <a:ext uri="{9D8B030D-6E8A-4147-A177-3AD203B41FA5}">
                      <a16:colId xmlns:a16="http://schemas.microsoft.com/office/drawing/2014/main" val="3094908279"/>
                    </a:ext>
                  </a:extLst>
                </a:gridCol>
              </a:tblGrid>
              <a:tr h="391915">
                <a:tc gridSpan="2">
                  <a:txBody>
                    <a:bodyPr/>
                    <a:lstStyle/>
                    <a:p>
                      <a:pPr lvl="0" algn="ctr">
                        <a:buNone/>
                      </a:pPr>
                      <a:r>
                        <a:rPr lang="en-US" dirty="0"/>
                        <a:t>Item</a:t>
                      </a:r>
                      <a:r>
                        <a:rPr lang="en-US" baseline="0" dirty="0"/>
                        <a:t> Type</a:t>
                      </a:r>
                      <a:endParaRPr lang="en-US" dirty="0"/>
                    </a:p>
                  </a:txBody>
                  <a:tcPr/>
                </a:tc>
                <a:tc hMerge="1">
                  <a:txBody>
                    <a:bodyPr/>
                    <a:lstStyle/>
                    <a:p>
                      <a:endParaRPr lang="en-US"/>
                    </a:p>
                  </a:txBody>
                  <a:tcPr/>
                </a:tc>
                <a:tc>
                  <a:txBody>
                    <a:bodyPr/>
                    <a:lstStyle/>
                    <a:p>
                      <a:r>
                        <a:rPr lang="en-US" dirty="0"/>
                        <a:t>Point Value</a:t>
                      </a:r>
                    </a:p>
                  </a:txBody>
                  <a:tcPr/>
                </a:tc>
                <a:tc>
                  <a:txBody>
                    <a:bodyPr/>
                    <a:lstStyle/>
                    <a:p>
                      <a:pPr algn="ctr"/>
                      <a:r>
                        <a:rPr lang="en-US" dirty="0"/>
                        <a:t>Grades</a:t>
                      </a:r>
                    </a:p>
                  </a:txBody>
                  <a:tcPr/>
                </a:tc>
                <a:extLst>
                  <a:ext uri="{0D108BD9-81ED-4DB2-BD59-A6C34878D82A}">
                    <a16:rowId xmlns:a16="http://schemas.microsoft.com/office/drawing/2014/main" val="2684929958"/>
                  </a:ext>
                </a:extLst>
              </a:tr>
              <a:tr h="869730">
                <a:tc rowSpan="3">
                  <a:txBody>
                    <a:bodyPr/>
                    <a:lstStyle/>
                    <a:p>
                      <a:pPr lvl="0" algn="ctr">
                        <a:buNone/>
                      </a:pPr>
                      <a:r>
                        <a:rPr lang="en-US" sz="1600" b="0" i="0" u="none" strike="noStrike" noProof="0" dirty="0">
                          <a:solidFill>
                            <a:srgbClr val="000000"/>
                          </a:solidFill>
                          <a:latin typeface="+mn-lt"/>
                        </a:rPr>
                        <a:t>Selected Response (SR)</a:t>
                      </a:r>
                      <a:endParaRPr lang="en-US" dirty="0"/>
                    </a:p>
                  </a:txBody>
                  <a:tcPr anchor="ctr"/>
                </a:tc>
                <a:tc>
                  <a:txBody>
                    <a:bodyPr/>
                    <a:lstStyle/>
                    <a:p>
                      <a:r>
                        <a:rPr lang="en-US" sz="1600" dirty="0">
                          <a:solidFill>
                            <a:schemeClr val="accent5">
                              <a:lumMod val="75000"/>
                            </a:schemeClr>
                          </a:solidFill>
                        </a:rPr>
                        <a:t>Multiple Choice</a:t>
                      </a:r>
                      <a:r>
                        <a:rPr lang="en-US" sz="1600" baseline="0" dirty="0">
                          <a:solidFill>
                            <a:schemeClr val="accent5">
                              <a:lumMod val="75000"/>
                            </a:schemeClr>
                          </a:solidFill>
                        </a:rPr>
                        <a:t>: </a:t>
                      </a:r>
                      <a:endParaRPr lang="en-US" sz="1600" baseline="0">
                        <a:solidFill>
                          <a:schemeClr val="accent5">
                            <a:lumMod val="75000"/>
                          </a:schemeClr>
                        </a:solidFill>
                      </a:endParaRPr>
                    </a:p>
                    <a:p>
                      <a:r>
                        <a:rPr lang="en-US" sz="1600" b="0" i="0" u="none" strike="noStrike" noProof="0" dirty="0">
                          <a:solidFill>
                            <a:srgbClr val="000000"/>
                          </a:solidFill>
                          <a:latin typeface="+mn-lt"/>
                        </a:rPr>
                        <a:t>Students select one correct answer from four answer options.</a:t>
                      </a:r>
                      <a:endParaRPr lang="en-US" sz="1600" dirty="0">
                        <a:solidFill>
                          <a:schemeClr val="accent5">
                            <a:lumMod val="75000"/>
                          </a:schemeClr>
                        </a:solidFill>
                      </a:endParaRPr>
                    </a:p>
                  </a:txBody>
                  <a:tcPr/>
                </a:tc>
                <a:tc>
                  <a:txBody>
                    <a:bodyPr/>
                    <a:lstStyle/>
                    <a:p>
                      <a:pPr algn="ctr"/>
                      <a:r>
                        <a:rPr lang="en-US" sz="1600" dirty="0"/>
                        <a:t>1</a:t>
                      </a:r>
                    </a:p>
                  </a:txBody>
                  <a:tcPr anchor="ctr"/>
                </a:tc>
                <a:tc>
                  <a:txBody>
                    <a:bodyPr/>
                    <a:lstStyle/>
                    <a:p>
                      <a:pPr algn="ctr"/>
                      <a:r>
                        <a:rPr lang="en-US" sz="1600" dirty="0"/>
                        <a:t>3 - 8</a:t>
                      </a:r>
                    </a:p>
                  </a:txBody>
                  <a:tcPr anchor="ctr"/>
                </a:tc>
                <a:extLst>
                  <a:ext uri="{0D108BD9-81ED-4DB2-BD59-A6C34878D82A}">
                    <a16:rowId xmlns:a16="http://schemas.microsoft.com/office/drawing/2014/main" val="287906658"/>
                  </a:ext>
                </a:extLst>
              </a:tr>
              <a:tr h="869730">
                <a:tc vMerge="1">
                  <a:txBody>
                    <a:bodyPr/>
                    <a:lstStyle/>
                    <a:p>
                      <a:endParaRPr lang="en-US"/>
                    </a:p>
                  </a:txBody>
                  <a:tcPr/>
                </a:tc>
                <a:tc>
                  <a:txBody>
                    <a:bodyPr/>
                    <a:lstStyle/>
                    <a:p>
                      <a:pPr marL="0" marR="0" lvl="0" indent="0" algn="l" rtl="0" eaLnBrk="1" fontAlgn="auto" latinLnBrk="0" hangingPunct="1">
                        <a:lnSpc>
                          <a:spcPct val="100000"/>
                        </a:lnSpc>
                        <a:spcBef>
                          <a:spcPts val="0"/>
                        </a:spcBef>
                        <a:spcAft>
                          <a:spcPts val="0"/>
                        </a:spcAft>
                        <a:buFontTx/>
                        <a:buNone/>
                      </a:pPr>
                      <a:r>
                        <a:rPr lang="en-US" sz="1600" dirty="0">
                          <a:solidFill>
                            <a:schemeClr val="accent5">
                              <a:lumMod val="75000"/>
                            </a:schemeClr>
                          </a:solidFill>
                        </a:rPr>
                        <a:t>Multiple Choice, Two-Part: </a:t>
                      </a:r>
                    </a:p>
                    <a:p>
                      <a:pPr lvl="0" algn="l">
                        <a:lnSpc>
                          <a:spcPct val="100000"/>
                        </a:lnSpc>
                        <a:spcBef>
                          <a:spcPts val="0"/>
                        </a:spcBef>
                        <a:spcAft>
                          <a:spcPts val="0"/>
                        </a:spcAft>
                        <a:buNone/>
                      </a:pPr>
                      <a:r>
                        <a:rPr lang="en-US" sz="1600" b="0" i="0" u="none" strike="noStrike" noProof="0" dirty="0">
                          <a:latin typeface="Calibri"/>
                        </a:rPr>
                        <a:t>These items include two-part questions. </a:t>
                      </a:r>
                      <a:r>
                        <a:rPr lang="en-US" sz="1600" b="0" i="0" u="none" strike="noStrike" noProof="0" dirty="0">
                          <a:solidFill>
                            <a:srgbClr val="000000"/>
                          </a:solidFill>
                          <a:latin typeface="+mn-lt"/>
                        </a:rPr>
                        <a:t>Students select one correct answer for each part of the question. </a:t>
                      </a:r>
                      <a:endParaRPr lang="en-US" sz="1600" b="1" i="0" u="none" strike="noStrike" noProof="0" dirty="0">
                        <a:solidFill>
                          <a:srgbClr val="000000"/>
                        </a:solidFill>
                        <a:latin typeface="+mn-lt"/>
                      </a:endParaRPr>
                    </a:p>
                  </a:txBody>
                  <a:tcPr/>
                </a:tc>
                <a:tc>
                  <a:txBody>
                    <a:bodyPr/>
                    <a:lstStyle/>
                    <a:p>
                      <a:pPr algn="ctr"/>
                      <a:r>
                        <a:rPr lang="en-US" sz="1600" dirty="0"/>
                        <a:t>2</a:t>
                      </a:r>
                    </a:p>
                  </a:txBody>
                  <a:tcPr anchor="ctr"/>
                </a:tc>
                <a:tc>
                  <a:txBody>
                    <a:bodyPr/>
                    <a:lstStyle/>
                    <a:p>
                      <a:pPr algn="ctr"/>
                      <a:r>
                        <a:rPr lang="en-US" sz="1600" dirty="0"/>
                        <a:t>3 - 8</a:t>
                      </a:r>
                    </a:p>
                  </a:txBody>
                  <a:tcPr anchor="ctr"/>
                </a:tc>
                <a:extLst>
                  <a:ext uri="{0D108BD9-81ED-4DB2-BD59-A6C34878D82A}">
                    <a16:rowId xmlns:a16="http://schemas.microsoft.com/office/drawing/2014/main" val="4189620239"/>
                  </a:ext>
                </a:extLst>
              </a:tr>
              <a:tr h="869730">
                <a:tc vMerge="1">
                  <a:txBody>
                    <a:bodyPr/>
                    <a:lstStyle/>
                    <a:p>
                      <a:pPr defTabSz="914400">
                        <a:buClrTx/>
                        <a:buSzTx/>
                        <a:tabLst/>
                        <a:defRPr/>
                      </a:pPr>
                      <a:endParaRPr lang="en-US"/>
                    </a:p>
                  </a:txBody>
                  <a:tcPr/>
                </a:tc>
                <a:tc>
                  <a:txBody>
                    <a:bodyPr/>
                    <a:lstStyle/>
                    <a:p>
                      <a:pPr marL="0" marR="0" lvl="0" indent="0" algn="l" rtl="0" eaLnBrk="1" fontAlgn="auto" latinLnBrk="0" hangingPunct="1">
                        <a:lnSpc>
                          <a:spcPct val="100000"/>
                        </a:lnSpc>
                        <a:spcBef>
                          <a:spcPts val="0"/>
                        </a:spcBef>
                        <a:spcAft>
                          <a:spcPts val="0"/>
                        </a:spcAft>
                        <a:buFontTx/>
                        <a:buNone/>
                      </a:pPr>
                      <a:r>
                        <a:rPr lang="en-US" sz="1600" dirty="0">
                          <a:solidFill>
                            <a:schemeClr val="accent5">
                              <a:lumMod val="75000"/>
                            </a:schemeClr>
                          </a:solidFill>
                        </a:rPr>
                        <a:t>Technology Enhanced</a:t>
                      </a:r>
                      <a:r>
                        <a:rPr lang="en-US" sz="1600" baseline="0" dirty="0">
                          <a:solidFill>
                            <a:schemeClr val="accent5">
                              <a:lumMod val="75000"/>
                            </a:schemeClr>
                          </a:solidFill>
                        </a:rPr>
                        <a:t>: </a:t>
                      </a:r>
                      <a:endParaRPr lang="en-US" sz="1600" baseline="0">
                        <a:solidFill>
                          <a:schemeClr val="accent5">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noProof="0" dirty="0">
                          <a:solidFill>
                            <a:srgbClr val="000000"/>
                          </a:solidFill>
                          <a:latin typeface="+mn-lt"/>
                        </a:rPr>
                        <a:t>Students taking the computer-based</a:t>
                      </a:r>
                      <a:r>
                        <a:rPr lang="en-US" sz="1600" b="0" i="0" u="none" strike="noStrike" baseline="0" noProof="0" dirty="0">
                          <a:solidFill>
                            <a:srgbClr val="000000"/>
                          </a:solidFill>
                          <a:latin typeface="+mn-lt"/>
                        </a:rPr>
                        <a:t> test, </a:t>
                      </a:r>
                      <a:r>
                        <a:rPr lang="en-US" sz="1600" b="0" i="0" u="none" strike="noStrike" noProof="0" dirty="0">
                          <a:solidFill>
                            <a:srgbClr val="000000"/>
                          </a:solidFill>
                          <a:latin typeface="+mn-lt"/>
                        </a:rPr>
                        <a:t>answer questions using technology such as drag-and-drop.</a:t>
                      </a:r>
                    </a:p>
                  </a:txBody>
                  <a:tcPr/>
                </a:tc>
                <a:tc>
                  <a:txBody>
                    <a:bodyPr/>
                    <a:lstStyle/>
                    <a:p>
                      <a:pPr algn="ctr"/>
                      <a:r>
                        <a:rPr lang="en-US" sz="1600" dirty="0"/>
                        <a:t>2</a:t>
                      </a:r>
                    </a:p>
                    <a:p>
                      <a:pPr algn="ctr"/>
                      <a:endParaRPr lang="en-US" sz="1600"/>
                    </a:p>
                  </a:txBody>
                  <a:tcPr anchor="ctr"/>
                </a:tc>
                <a:tc>
                  <a:txBody>
                    <a:bodyPr/>
                    <a:lstStyle/>
                    <a:p>
                      <a:pPr algn="ctr"/>
                      <a:r>
                        <a:rPr lang="en-US" sz="1600" dirty="0"/>
                        <a:t>3 - 8</a:t>
                      </a:r>
                    </a:p>
                    <a:p>
                      <a:pPr algn="ctr"/>
                      <a:endParaRPr lang="en-US" sz="1600"/>
                    </a:p>
                  </a:txBody>
                  <a:tcPr anchor="ctr"/>
                </a:tc>
                <a:extLst>
                  <a:ext uri="{0D108BD9-81ED-4DB2-BD59-A6C34878D82A}">
                    <a16:rowId xmlns:a16="http://schemas.microsoft.com/office/drawing/2014/main" val="1196863929"/>
                  </a:ext>
                </a:extLst>
              </a:tr>
              <a:tr h="869730">
                <a:tc>
                  <a:txBody>
                    <a:bodyPr/>
                    <a:lstStyle/>
                    <a:p>
                      <a:pPr marL="0" lvl="0" indent="0" algn="ctr">
                        <a:lnSpc>
                          <a:spcPct val="100000"/>
                        </a:lnSpc>
                        <a:spcBef>
                          <a:spcPts val="0"/>
                        </a:spcBef>
                        <a:spcAft>
                          <a:spcPts val="0"/>
                        </a:spcAft>
                        <a:buNone/>
                      </a:pPr>
                      <a:r>
                        <a:rPr lang="en-US" sz="1600" b="0" i="0" u="none" strike="noStrike" baseline="0" noProof="0" dirty="0">
                          <a:solidFill>
                            <a:srgbClr val="000000"/>
                          </a:solidFill>
                          <a:latin typeface="+mn-lt"/>
                        </a:rPr>
                        <a:t>Constructed Response (CR)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noProof="0" dirty="0">
                          <a:solidFill>
                            <a:schemeClr val="accent5">
                              <a:lumMod val="75000"/>
                            </a:schemeClr>
                          </a:solidFill>
                          <a:latin typeface="+mn-lt"/>
                        </a:rPr>
                        <a:t>Short</a:t>
                      </a:r>
                      <a:r>
                        <a:rPr lang="en-US" sz="1600" b="0" i="0" u="none" strike="noStrike" baseline="0" noProof="0" dirty="0">
                          <a:solidFill>
                            <a:schemeClr val="accent5">
                              <a:lumMod val="75000"/>
                            </a:schemeClr>
                          </a:solidFill>
                          <a:latin typeface="+mn-lt"/>
                        </a:rPr>
                        <a:t> Response: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baseline="0" noProof="0" dirty="0">
                          <a:solidFill>
                            <a:srgbClr val="000000"/>
                          </a:solidFill>
                          <a:latin typeface="+mn-lt"/>
                        </a:rPr>
                        <a:t>Students construct a short written response, approximately the length of a paragraph.</a:t>
                      </a:r>
                      <a:endParaRPr lang="en-US" sz="1600" b="0" i="0" u="none" strike="noStrike" noProof="0" dirty="0">
                        <a:solidFill>
                          <a:srgbClr val="000000"/>
                        </a:solidFill>
                        <a:latin typeface="+mn-lt"/>
                      </a:endParaRPr>
                    </a:p>
                  </a:txBody>
                  <a:tcPr/>
                </a:tc>
                <a:tc>
                  <a:txBody>
                    <a:bodyPr/>
                    <a:lstStyle/>
                    <a:p>
                      <a:pPr algn="ctr"/>
                      <a:r>
                        <a:rPr lang="en-US" sz="1600" dirty="0"/>
                        <a:t>3</a:t>
                      </a:r>
                    </a:p>
                  </a:txBody>
                  <a:tcPr anchor="ctr"/>
                </a:tc>
                <a:tc>
                  <a:txBody>
                    <a:bodyPr/>
                    <a:lstStyle/>
                    <a:p>
                      <a:pPr algn="ctr"/>
                      <a:r>
                        <a:rPr lang="en-US" sz="1600" dirty="0"/>
                        <a:t>3</a:t>
                      </a:r>
                      <a:r>
                        <a:rPr lang="en-US" sz="1600" baseline="0" dirty="0"/>
                        <a:t> &amp; 4 only</a:t>
                      </a:r>
                      <a:endParaRPr lang="en-US" sz="1600" dirty="0"/>
                    </a:p>
                  </a:txBody>
                  <a:tcPr anchor="ctr"/>
                </a:tc>
                <a:extLst>
                  <a:ext uri="{0D108BD9-81ED-4DB2-BD59-A6C34878D82A}">
                    <a16:rowId xmlns:a16="http://schemas.microsoft.com/office/drawing/2014/main" val="1573676471"/>
                  </a:ext>
                </a:extLst>
              </a:tr>
              <a:tr h="869730">
                <a:tc>
                  <a:txBody>
                    <a:bodyPr/>
                    <a:lstStyle/>
                    <a:p>
                      <a:pPr marL="0" lvl="0" indent="0" algn="ctr">
                        <a:lnSpc>
                          <a:spcPct val="100000"/>
                        </a:lnSpc>
                        <a:spcBef>
                          <a:spcPts val="0"/>
                        </a:spcBef>
                        <a:spcAft>
                          <a:spcPts val="0"/>
                        </a:spcAft>
                        <a:buNone/>
                      </a:pPr>
                      <a:endParaRPr lang="en-US" sz="1600" baseline="0" dirty="0">
                        <a:solidFill>
                          <a:schemeClr val="tx1"/>
                        </a:solidFill>
                      </a:endParaRPr>
                    </a:p>
                    <a:p>
                      <a:pPr marL="0" lvl="0" indent="0" algn="ctr">
                        <a:lnSpc>
                          <a:spcPct val="100000"/>
                        </a:lnSpc>
                        <a:spcBef>
                          <a:spcPts val="0"/>
                        </a:spcBef>
                        <a:spcAft>
                          <a:spcPts val="0"/>
                        </a:spcAft>
                        <a:buNone/>
                      </a:pPr>
                      <a:r>
                        <a:rPr lang="en-US" sz="1600" baseline="0" dirty="0">
                          <a:solidFill>
                            <a:schemeClr val="tx1"/>
                          </a:solidFill>
                        </a:rPr>
                        <a:t>Essay (ES)</a:t>
                      </a:r>
                    </a:p>
                  </a:txBody>
                  <a:tcPr/>
                </a:tc>
                <a:tc>
                  <a:txBody>
                    <a:bodyPr/>
                    <a:lstStyle/>
                    <a:p>
                      <a:pPr marL="0" marR="0" lvl="0" indent="0" algn="l" rtl="0" eaLnBrk="1" fontAlgn="auto" latinLnBrk="0" hangingPunct="1">
                        <a:lnSpc>
                          <a:spcPct val="100000"/>
                        </a:lnSpc>
                        <a:spcBef>
                          <a:spcPts val="0"/>
                        </a:spcBef>
                        <a:spcAft>
                          <a:spcPts val="0"/>
                        </a:spcAft>
                        <a:buFontTx/>
                        <a:buNone/>
                      </a:pPr>
                      <a:r>
                        <a:rPr lang="en-US" sz="1600" baseline="0" dirty="0">
                          <a:solidFill>
                            <a:schemeClr val="accent5">
                              <a:lumMod val="75000"/>
                            </a:schemeClr>
                          </a:solidFill>
                        </a:rPr>
                        <a:t>Text-Based Essay</a:t>
                      </a:r>
                      <a:r>
                        <a:rPr lang="en-US" sz="1600" dirty="0">
                          <a:solidFill>
                            <a:schemeClr val="accent5">
                              <a:lumMod val="75000"/>
                            </a:schemeClr>
                          </a:solidFill>
                        </a:rPr>
                        <a:t>: </a:t>
                      </a:r>
                    </a:p>
                    <a:p>
                      <a:pPr marL="0" marR="0" lvl="0" indent="0" algn="l" rtl="0" eaLnBrk="1" fontAlgn="auto" latinLnBrk="0" hangingPunct="1">
                        <a:lnSpc>
                          <a:spcPct val="100000"/>
                        </a:lnSpc>
                        <a:spcBef>
                          <a:spcPts val="0"/>
                        </a:spcBef>
                        <a:spcAft>
                          <a:spcPts val="0"/>
                        </a:spcAft>
                        <a:buFontTx/>
                        <a:buNone/>
                      </a:pPr>
                      <a:r>
                        <a:rPr lang="en-US" sz="1600" dirty="0">
                          <a:solidFill>
                            <a:schemeClr val="tx1"/>
                          </a:solidFill>
                        </a:rPr>
                        <a:t>Students write an essay in response</a:t>
                      </a:r>
                      <a:r>
                        <a:rPr lang="en-US" sz="1600" baseline="0" dirty="0">
                          <a:solidFill>
                            <a:schemeClr val="tx1"/>
                          </a:solidFill>
                        </a:rPr>
                        <a:t> to text(s) they have read. </a:t>
                      </a:r>
                      <a:endParaRPr lang="en-US" sz="1600">
                        <a:solidFill>
                          <a:srgbClr val="FF0000"/>
                        </a:solidFill>
                      </a:endParaRPr>
                    </a:p>
                  </a:txBody>
                  <a:tcPr/>
                </a:tc>
                <a:tc>
                  <a:txBody>
                    <a:bodyPr/>
                    <a:lstStyle/>
                    <a:p>
                      <a:pPr algn="ctr"/>
                      <a:r>
                        <a:rPr lang="en-US" sz="1600" dirty="0"/>
                        <a:t>7</a:t>
                      </a:r>
                    </a:p>
                    <a:p>
                      <a:pPr algn="ctr"/>
                      <a:endParaRPr lang="en-US" sz="1600"/>
                    </a:p>
                    <a:p>
                      <a:pPr algn="ctr"/>
                      <a:r>
                        <a:rPr lang="en-US" sz="1600" dirty="0"/>
                        <a:t>8</a:t>
                      </a:r>
                    </a:p>
                  </a:txBody>
                  <a:tcPr anchor="ctr"/>
                </a:tc>
                <a:tc>
                  <a:txBody>
                    <a:bodyPr/>
                    <a:lstStyle/>
                    <a:p>
                      <a:pPr algn="ctr"/>
                      <a:r>
                        <a:rPr lang="en-US" sz="1600" dirty="0"/>
                        <a:t>3 - 5</a:t>
                      </a:r>
                    </a:p>
                    <a:p>
                      <a:pPr algn="ctr"/>
                      <a:endParaRPr lang="en-US" sz="1600"/>
                    </a:p>
                    <a:p>
                      <a:pPr algn="ctr"/>
                      <a:r>
                        <a:rPr lang="en-US" sz="1600" dirty="0"/>
                        <a:t>6 - 8</a:t>
                      </a:r>
                    </a:p>
                  </a:txBody>
                  <a:tcPr anchor="ctr"/>
                </a:tc>
                <a:extLst>
                  <a:ext uri="{0D108BD9-81ED-4DB2-BD59-A6C34878D82A}">
                    <a16:rowId xmlns:a16="http://schemas.microsoft.com/office/drawing/2014/main" val="3511577301"/>
                  </a:ext>
                </a:extLst>
              </a:tr>
            </a:tbl>
          </a:graphicData>
        </a:graphic>
      </p:graphicFrame>
      <p:sp>
        <p:nvSpPr>
          <p:cNvPr id="6" name="Slide Number Placeholder 5"/>
          <p:cNvSpPr>
            <a:spLocks noGrp="1"/>
          </p:cNvSpPr>
          <p:nvPr>
            <p:ph type="sldNum" sz="quarter" idx="12"/>
          </p:nvPr>
        </p:nvSpPr>
        <p:spPr/>
        <p:txBody>
          <a:bodyPr/>
          <a:lstStyle/>
          <a:p>
            <a:fld id="{E3A0F8C9-0536-44E3-92CA-2798A712B5A8}" type="slidenum">
              <a:rPr lang="en-US" smtClean="0"/>
              <a:t>12</a:t>
            </a:fld>
            <a:endParaRPr lang="en-US"/>
          </a:p>
        </p:txBody>
      </p:sp>
    </p:spTree>
    <p:extLst>
      <p:ext uri="{BB962C8B-B14F-4D97-AF65-F5344CB8AC3E}">
        <p14:creationId xmlns:p14="http://schemas.microsoft.com/office/powerpoint/2010/main" val="1788581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Multiple Choice Item</a:t>
            </a:r>
          </a:p>
        </p:txBody>
      </p:sp>
      <p:sp>
        <p:nvSpPr>
          <p:cNvPr id="6" name="Slide Number Placeholder 5"/>
          <p:cNvSpPr>
            <a:spLocks noGrp="1"/>
          </p:cNvSpPr>
          <p:nvPr>
            <p:ph type="sldNum" sz="quarter" idx="12"/>
          </p:nvPr>
        </p:nvSpPr>
        <p:spPr/>
        <p:txBody>
          <a:bodyPr/>
          <a:lstStyle/>
          <a:p>
            <a:fld id="{E3A0F8C9-0536-44E3-92CA-2798A712B5A8}" type="slidenum">
              <a:rPr lang="en-US" smtClean="0"/>
              <a:t>13</a:t>
            </a:fld>
            <a:endParaRPr lang="en-US"/>
          </a:p>
        </p:txBody>
      </p:sp>
      <p:pic>
        <p:nvPicPr>
          <p:cNvPr id="10" name="Content Placeholder 4"/>
          <p:cNvPicPr>
            <a:picLocks noGrp="1" noChangeAspect="1"/>
          </p:cNvPicPr>
          <p:nvPr>
            <p:ph idx="1"/>
          </p:nvPr>
        </p:nvPicPr>
        <p:blipFill rotWithShape="1">
          <a:blip r:embed="rId4"/>
          <a:srcRect l="61595" t="7389" r="575" b="37335"/>
          <a:stretch/>
        </p:blipFill>
        <p:spPr>
          <a:xfrm>
            <a:off x="247108" y="1319514"/>
            <a:ext cx="8757995" cy="4878821"/>
          </a:xfrm>
          <a:prstGeom prst="rect">
            <a:avLst/>
          </a:prstGeom>
        </p:spPr>
      </p:pic>
    </p:spTree>
    <p:extLst>
      <p:ext uri="{BB962C8B-B14F-4D97-AF65-F5344CB8AC3E}">
        <p14:creationId xmlns:p14="http://schemas.microsoft.com/office/powerpoint/2010/main" val="2607154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a:t>Multiple Choice – Two Part Item</a:t>
            </a:r>
          </a:p>
        </p:txBody>
      </p:sp>
      <p:sp>
        <p:nvSpPr>
          <p:cNvPr id="6" name="Slide Number Placeholder 5"/>
          <p:cNvSpPr>
            <a:spLocks noGrp="1"/>
          </p:cNvSpPr>
          <p:nvPr>
            <p:ph type="sldNum" sz="quarter" idx="12"/>
          </p:nvPr>
        </p:nvSpPr>
        <p:spPr/>
        <p:txBody>
          <a:bodyPr/>
          <a:lstStyle/>
          <a:p>
            <a:fld id="{E3A0F8C9-0536-44E3-92CA-2798A712B5A8}" type="slidenum">
              <a:rPr lang="en-US" smtClean="0"/>
              <a:t>14</a:t>
            </a:fld>
            <a:endParaRPr lang="en-US"/>
          </a:p>
        </p:txBody>
      </p:sp>
      <p:pic>
        <p:nvPicPr>
          <p:cNvPr id="8" name="Content Placeholder 4"/>
          <p:cNvPicPr>
            <a:picLocks noGrp="1" noChangeAspect="1"/>
          </p:cNvPicPr>
          <p:nvPr>
            <p:ph idx="1"/>
          </p:nvPr>
        </p:nvPicPr>
        <p:blipFill rotWithShape="1">
          <a:blip r:embed="rId4"/>
          <a:srcRect l="10248" t="28123" r="51933" b="9659"/>
          <a:stretch/>
        </p:blipFill>
        <p:spPr>
          <a:xfrm>
            <a:off x="1103218" y="1482291"/>
            <a:ext cx="6937562" cy="4351338"/>
          </a:xfrm>
          <a:prstGeom prst="rect">
            <a:avLst/>
          </a:prstGeom>
        </p:spPr>
      </p:pic>
    </p:spTree>
    <p:extLst>
      <p:ext uri="{BB962C8B-B14F-4D97-AF65-F5344CB8AC3E}">
        <p14:creationId xmlns:p14="http://schemas.microsoft.com/office/powerpoint/2010/main" val="14509767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49" y="463617"/>
            <a:ext cx="7886699" cy="866274"/>
          </a:xfrm>
        </p:spPr>
        <p:txBody>
          <a:bodyPr>
            <a:normAutofit/>
          </a:bodyPr>
          <a:lstStyle/>
          <a:p>
            <a:pPr algn="ctr"/>
            <a:r>
              <a:rPr lang="en-US" b="1"/>
              <a:t>Technology Enhanced Item</a:t>
            </a:r>
          </a:p>
        </p:txBody>
      </p:sp>
      <p:sp>
        <p:nvSpPr>
          <p:cNvPr id="6" name="Slide Number Placeholder 5"/>
          <p:cNvSpPr>
            <a:spLocks noGrp="1"/>
          </p:cNvSpPr>
          <p:nvPr>
            <p:ph type="sldNum" sz="quarter" idx="12"/>
          </p:nvPr>
        </p:nvSpPr>
        <p:spPr/>
        <p:txBody>
          <a:bodyPr/>
          <a:lstStyle/>
          <a:p>
            <a:fld id="{E3A0F8C9-0536-44E3-92CA-2798A712B5A8}" type="slidenum">
              <a:rPr lang="en-US" smtClean="0"/>
              <a:t>15</a:t>
            </a:fld>
            <a:endParaRPr lang="en-US"/>
          </a:p>
        </p:txBody>
      </p:sp>
      <p:pic>
        <p:nvPicPr>
          <p:cNvPr id="7" name="Content Placeholder 4"/>
          <p:cNvPicPr>
            <a:picLocks noGrp="1" noChangeAspect="1"/>
          </p:cNvPicPr>
          <p:nvPr>
            <p:ph idx="1"/>
          </p:nvPr>
        </p:nvPicPr>
        <p:blipFill rotWithShape="1">
          <a:blip r:embed="rId4"/>
          <a:srcRect l="61594" t="7560" r="359" b="36222"/>
          <a:stretch/>
        </p:blipFill>
        <p:spPr>
          <a:xfrm>
            <a:off x="395867" y="1329890"/>
            <a:ext cx="8570143" cy="4827841"/>
          </a:xfrm>
          <a:prstGeom prst="rect">
            <a:avLst/>
          </a:prstGeom>
        </p:spPr>
      </p:pic>
    </p:spTree>
    <p:extLst>
      <p:ext uri="{BB962C8B-B14F-4D97-AF65-F5344CB8AC3E}">
        <p14:creationId xmlns:p14="http://schemas.microsoft.com/office/powerpoint/2010/main" val="3667813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46314" y="440012"/>
            <a:ext cx="8240485" cy="866274"/>
          </a:xfrm>
        </p:spPr>
        <p:txBody>
          <a:bodyPr>
            <a:noAutofit/>
          </a:bodyPr>
          <a:lstStyle/>
          <a:p>
            <a:pPr algn="ctr"/>
            <a:r>
              <a:rPr lang="en-US" b="1"/>
              <a:t>Short Response: Grades 3 &amp; 4 ONLY</a:t>
            </a:r>
          </a:p>
        </p:txBody>
      </p:sp>
      <p:sp>
        <p:nvSpPr>
          <p:cNvPr id="6" name="Slide Number Placeholder 5"/>
          <p:cNvSpPr>
            <a:spLocks noGrp="1"/>
          </p:cNvSpPr>
          <p:nvPr>
            <p:ph type="sldNum" sz="quarter" idx="12"/>
          </p:nvPr>
        </p:nvSpPr>
        <p:spPr/>
        <p:txBody>
          <a:bodyPr/>
          <a:lstStyle/>
          <a:p>
            <a:fld id="{E3A0F8C9-0536-44E3-92CA-2798A712B5A8}" type="slidenum">
              <a:rPr lang="en-US" smtClean="0"/>
              <a:t>16</a:t>
            </a:fld>
            <a:endParaRPr lang="en-US"/>
          </a:p>
        </p:txBody>
      </p:sp>
      <p:pic>
        <p:nvPicPr>
          <p:cNvPr id="8" name="Content Placeholder 4"/>
          <p:cNvPicPr>
            <a:picLocks noGrp="1" noChangeAspect="1"/>
          </p:cNvPicPr>
          <p:nvPr>
            <p:ph idx="1"/>
          </p:nvPr>
        </p:nvPicPr>
        <p:blipFill rotWithShape="1">
          <a:blip r:embed="rId4"/>
          <a:srcRect l="62190" t="6577" r="675" b="37672"/>
          <a:stretch/>
        </p:blipFill>
        <p:spPr>
          <a:xfrm>
            <a:off x="493295" y="1201594"/>
            <a:ext cx="8193504" cy="4689920"/>
          </a:xfrm>
          <a:prstGeom prst="rect">
            <a:avLst/>
          </a:prstGeom>
        </p:spPr>
      </p:pic>
    </p:spTree>
    <p:extLst>
      <p:ext uri="{BB962C8B-B14F-4D97-AF65-F5344CB8AC3E}">
        <p14:creationId xmlns:p14="http://schemas.microsoft.com/office/powerpoint/2010/main" val="1671604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a:t>Text-Based Essays </a:t>
            </a:r>
          </a:p>
        </p:txBody>
      </p:sp>
      <p:sp>
        <p:nvSpPr>
          <p:cNvPr id="6" name="Slide Number Placeholder 5"/>
          <p:cNvSpPr>
            <a:spLocks noGrp="1"/>
          </p:cNvSpPr>
          <p:nvPr>
            <p:ph type="sldNum" sz="quarter" idx="12"/>
          </p:nvPr>
        </p:nvSpPr>
        <p:spPr/>
        <p:txBody>
          <a:bodyPr/>
          <a:lstStyle/>
          <a:p>
            <a:fld id="{E3A0F8C9-0536-44E3-92CA-2798A712B5A8}" type="slidenum">
              <a:rPr lang="en-US" smtClean="0"/>
              <a:t>17</a:t>
            </a:fld>
            <a:endParaRPr lang="en-US"/>
          </a:p>
        </p:txBody>
      </p:sp>
      <p:sp>
        <p:nvSpPr>
          <p:cNvPr id="2" name="Content Placeholder 1"/>
          <p:cNvSpPr>
            <a:spLocks noGrp="1"/>
          </p:cNvSpPr>
          <p:nvPr>
            <p:ph idx="1"/>
          </p:nvPr>
        </p:nvSpPr>
        <p:spPr/>
        <p:txBody>
          <a:bodyPr/>
          <a:lstStyle/>
          <a:p>
            <a:endParaRPr lang="en-US"/>
          </a:p>
        </p:txBody>
      </p:sp>
      <p:pic>
        <p:nvPicPr>
          <p:cNvPr id="7" name="Content Placeholder 4"/>
          <p:cNvPicPr>
            <a:picLocks noChangeAspect="1"/>
          </p:cNvPicPr>
          <p:nvPr/>
        </p:nvPicPr>
        <p:blipFill rotWithShape="1">
          <a:blip r:embed="rId4"/>
          <a:srcRect l="61679" t="7562" r="476" b="30250"/>
          <a:stretch/>
        </p:blipFill>
        <p:spPr>
          <a:xfrm>
            <a:off x="866273" y="1482291"/>
            <a:ext cx="7411452" cy="4643124"/>
          </a:xfrm>
          <a:prstGeom prst="rect">
            <a:avLst/>
          </a:prstGeom>
        </p:spPr>
      </p:pic>
    </p:spTree>
    <p:extLst>
      <p:ext uri="{BB962C8B-B14F-4D97-AF65-F5344CB8AC3E}">
        <p14:creationId xmlns:p14="http://schemas.microsoft.com/office/powerpoint/2010/main" val="962229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a:t>Text-Based Essays </a:t>
            </a:r>
          </a:p>
        </p:txBody>
      </p:sp>
      <p:sp>
        <p:nvSpPr>
          <p:cNvPr id="6" name="Slide Number Placeholder 5"/>
          <p:cNvSpPr>
            <a:spLocks noGrp="1"/>
          </p:cNvSpPr>
          <p:nvPr>
            <p:ph type="sldNum" sz="quarter" idx="12"/>
          </p:nvPr>
        </p:nvSpPr>
        <p:spPr/>
        <p:txBody>
          <a:bodyPr/>
          <a:lstStyle/>
          <a:p>
            <a:fld id="{E3A0F8C9-0536-44E3-92CA-2798A712B5A8}" type="slidenum">
              <a:rPr lang="en-US" smtClean="0"/>
              <a:t>18</a:t>
            </a:fld>
            <a:endParaRPr lang="en-US"/>
          </a:p>
        </p:txBody>
      </p:sp>
      <p:sp>
        <p:nvSpPr>
          <p:cNvPr id="2" name="Content Placeholder 1"/>
          <p:cNvSpPr>
            <a:spLocks noGrp="1"/>
          </p:cNvSpPr>
          <p:nvPr>
            <p:ph idx="1"/>
          </p:nvPr>
        </p:nvSpPr>
        <p:spPr/>
        <p:txBody>
          <a:bodyPr/>
          <a:lstStyle/>
          <a:p>
            <a:endParaRPr lang="en-US"/>
          </a:p>
        </p:txBody>
      </p:sp>
      <p:pic>
        <p:nvPicPr>
          <p:cNvPr id="8" name="Content Placeholder 5"/>
          <p:cNvPicPr>
            <a:picLocks noChangeAspect="1"/>
          </p:cNvPicPr>
          <p:nvPr/>
        </p:nvPicPr>
        <p:blipFill rotWithShape="1">
          <a:blip r:embed="rId4"/>
          <a:srcRect l="62142" t="7951" r="541" b="32660"/>
          <a:stretch/>
        </p:blipFill>
        <p:spPr>
          <a:xfrm>
            <a:off x="480026" y="1390812"/>
            <a:ext cx="8525078" cy="4965539"/>
          </a:xfrm>
          <a:prstGeom prst="rect">
            <a:avLst/>
          </a:prstGeom>
        </p:spPr>
      </p:pic>
    </p:spTree>
    <p:extLst>
      <p:ext uri="{BB962C8B-B14F-4D97-AF65-F5344CB8AC3E}">
        <p14:creationId xmlns:p14="http://schemas.microsoft.com/office/powerpoint/2010/main" val="1180757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Standard Online Tools - TestNav</a:t>
            </a:r>
          </a:p>
        </p:txBody>
      </p:sp>
      <p:sp>
        <p:nvSpPr>
          <p:cNvPr id="6" name="Slide Number Placeholder 5"/>
          <p:cNvSpPr>
            <a:spLocks noGrp="1"/>
          </p:cNvSpPr>
          <p:nvPr>
            <p:ph type="sldNum" sz="quarter" idx="12"/>
          </p:nvPr>
        </p:nvSpPr>
        <p:spPr/>
        <p:txBody>
          <a:bodyPr/>
          <a:lstStyle/>
          <a:p>
            <a:fld id="{E3A0F8C9-0536-44E3-92CA-2798A712B5A8}" type="slidenum">
              <a:rPr lang="en-US" smtClean="0"/>
              <a:t>19</a:t>
            </a:fld>
            <a:endParaRPr lang="en-US"/>
          </a:p>
        </p:txBody>
      </p:sp>
      <p:sp>
        <p:nvSpPr>
          <p:cNvPr id="2" name="Content Placeholder 1"/>
          <p:cNvSpPr>
            <a:spLocks noGrp="1"/>
          </p:cNvSpPr>
          <p:nvPr>
            <p:ph idx="1"/>
          </p:nvPr>
        </p:nvSpPr>
        <p:spPr>
          <a:xfrm>
            <a:off x="726622" y="2699646"/>
            <a:ext cx="7886700" cy="3497489"/>
          </a:xfrm>
        </p:spPr>
        <p:txBody>
          <a:bodyPr>
            <a:normAutofit lnSpcReduction="10000"/>
          </a:bodyPr>
          <a:lstStyle/>
          <a:p>
            <a:r>
              <a:rPr lang="en-US"/>
              <a:t>Highlighter</a:t>
            </a:r>
          </a:p>
          <a:p>
            <a:r>
              <a:rPr lang="en-US"/>
              <a:t>Notepad</a:t>
            </a:r>
          </a:p>
          <a:p>
            <a:r>
              <a:rPr lang="en-US"/>
              <a:t>Answer eliminator</a:t>
            </a:r>
          </a:p>
          <a:p>
            <a:r>
              <a:rPr lang="en-US"/>
              <a:t>Bookmark feature</a:t>
            </a:r>
          </a:p>
          <a:p>
            <a:r>
              <a:rPr lang="en-US"/>
              <a:t>Test review screen</a:t>
            </a:r>
          </a:p>
          <a:p>
            <a:r>
              <a:rPr lang="en-US"/>
              <a:t>Magnifier</a:t>
            </a:r>
          </a:p>
          <a:p>
            <a:r>
              <a:rPr lang="en-US"/>
              <a:t>Line reader</a:t>
            </a:r>
          </a:p>
          <a:p>
            <a:pPr marL="0" indent="0">
              <a:buNone/>
            </a:pPr>
            <a:endParaRPr lang="en-US"/>
          </a:p>
          <a:p>
            <a:pPr marL="0" indent="0">
              <a:buNone/>
            </a:pPr>
            <a:endParaRPr lang="en-US"/>
          </a:p>
        </p:txBody>
      </p:sp>
      <p:pic>
        <p:nvPicPr>
          <p:cNvPr id="8" name="Picture 7"/>
          <p:cNvPicPr>
            <a:picLocks noChangeAspect="1"/>
          </p:cNvPicPr>
          <p:nvPr/>
        </p:nvPicPr>
        <p:blipFill>
          <a:blip r:embed="rId4"/>
          <a:stretch>
            <a:fillRect/>
          </a:stretch>
        </p:blipFill>
        <p:spPr>
          <a:xfrm>
            <a:off x="4571999" y="2839564"/>
            <a:ext cx="1431205" cy="2826884"/>
          </a:xfrm>
          <a:prstGeom prst="rect">
            <a:avLst/>
          </a:prstGeom>
        </p:spPr>
      </p:pic>
      <p:pic>
        <p:nvPicPr>
          <p:cNvPr id="9" name="Picture 8"/>
          <p:cNvPicPr>
            <a:picLocks noChangeAspect="1"/>
          </p:cNvPicPr>
          <p:nvPr/>
        </p:nvPicPr>
        <p:blipFill>
          <a:blip r:embed="rId5"/>
          <a:stretch>
            <a:fillRect/>
          </a:stretch>
        </p:blipFill>
        <p:spPr>
          <a:xfrm>
            <a:off x="6571740" y="4292588"/>
            <a:ext cx="2133122" cy="1202193"/>
          </a:xfrm>
          <a:prstGeom prst="rect">
            <a:avLst/>
          </a:prstGeom>
        </p:spPr>
      </p:pic>
      <p:pic>
        <p:nvPicPr>
          <p:cNvPr id="10" name="Picture 9"/>
          <p:cNvPicPr>
            <a:picLocks noChangeAspect="1"/>
          </p:cNvPicPr>
          <p:nvPr/>
        </p:nvPicPr>
        <p:blipFill>
          <a:blip r:embed="rId6"/>
          <a:stretch>
            <a:fillRect/>
          </a:stretch>
        </p:blipFill>
        <p:spPr>
          <a:xfrm>
            <a:off x="910999" y="1345689"/>
            <a:ext cx="7166202" cy="1058711"/>
          </a:xfrm>
          <a:prstGeom prst="rect">
            <a:avLst/>
          </a:prstGeom>
        </p:spPr>
      </p:pic>
      <p:sp>
        <p:nvSpPr>
          <p:cNvPr id="13" name="Right Arrow 12"/>
          <p:cNvSpPr/>
          <p:nvPr/>
        </p:nvSpPr>
        <p:spPr>
          <a:xfrm>
            <a:off x="198640" y="1254564"/>
            <a:ext cx="587176" cy="455453"/>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544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Agenda</a:t>
            </a:r>
          </a:p>
        </p:txBody>
      </p:sp>
      <p:sp>
        <p:nvSpPr>
          <p:cNvPr id="5" name="Content Placeholder 2"/>
          <p:cNvSpPr>
            <a:spLocks noGrp="1"/>
          </p:cNvSpPr>
          <p:nvPr>
            <p:ph idx="1"/>
          </p:nvPr>
        </p:nvSpPr>
        <p:spPr>
          <a:xfrm>
            <a:off x="628650" y="1588168"/>
            <a:ext cx="7886700" cy="4588794"/>
          </a:xfrm>
        </p:spPr>
        <p:txBody>
          <a:bodyPr>
            <a:normAutofit/>
          </a:bodyPr>
          <a:lstStyle/>
          <a:p>
            <a:r>
              <a:rPr lang="en-US" dirty="0"/>
              <a:t>RICAS Test Design</a:t>
            </a:r>
          </a:p>
          <a:p>
            <a:pPr lvl="1"/>
            <a:r>
              <a:rPr lang="en-US" dirty="0"/>
              <a:t>Item </a:t>
            </a:r>
            <a:r>
              <a:rPr lang="en-US" dirty="0" smtClean="0"/>
              <a:t>Types</a:t>
            </a:r>
          </a:p>
          <a:p>
            <a:pPr lvl="1"/>
            <a:r>
              <a:rPr lang="en-US" dirty="0" smtClean="0"/>
              <a:t>Passage Sets</a:t>
            </a:r>
            <a:endParaRPr lang="en-US" dirty="0">
              <a:solidFill>
                <a:srgbClr val="FF0000"/>
              </a:solidFill>
            </a:endParaRPr>
          </a:p>
          <a:p>
            <a:pPr lvl="1"/>
            <a:r>
              <a:rPr lang="en-US" dirty="0"/>
              <a:t>Reporting Categories</a:t>
            </a:r>
          </a:p>
          <a:p>
            <a:pPr marL="457200" lvl="1" indent="0">
              <a:buNone/>
            </a:pPr>
            <a:endParaRPr lang="en-US" dirty="0"/>
          </a:p>
          <a:p>
            <a:r>
              <a:rPr lang="en-US" dirty="0"/>
              <a:t>RICAS Resources</a:t>
            </a:r>
          </a:p>
          <a:p>
            <a:pPr lvl="1"/>
            <a:r>
              <a:rPr lang="en-US" dirty="0"/>
              <a:t>Released Items</a:t>
            </a:r>
          </a:p>
          <a:p>
            <a:pPr lvl="1"/>
            <a:r>
              <a:rPr lang="en-US" dirty="0"/>
              <a:t>Metadata</a:t>
            </a:r>
          </a:p>
          <a:p>
            <a:pPr lvl="1"/>
            <a:r>
              <a:rPr lang="en-US" dirty="0"/>
              <a:t>Student Work</a:t>
            </a:r>
          </a:p>
          <a:p>
            <a:pPr lvl="1"/>
            <a:r>
              <a:rPr lang="en-US" dirty="0"/>
              <a:t>Achievement Levels</a:t>
            </a:r>
          </a:p>
          <a:p>
            <a:pPr marL="457200" lvl="1" indent="0">
              <a:buNone/>
            </a:pPr>
            <a:endParaRPr lang="en-US" dirty="0"/>
          </a:p>
          <a:p>
            <a:pPr lvl="1"/>
            <a:endParaRPr lang="en-US" dirty="0"/>
          </a:p>
          <a:p>
            <a:pPr marL="0"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2</a:t>
            </a:fld>
            <a:endParaRPr lang="en-US"/>
          </a:p>
        </p:txBody>
      </p:sp>
    </p:spTree>
    <p:extLst>
      <p:ext uri="{BB962C8B-B14F-4D97-AF65-F5344CB8AC3E}">
        <p14:creationId xmlns:p14="http://schemas.microsoft.com/office/powerpoint/2010/main" val="2912388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271605" y="811638"/>
            <a:ext cx="8591738" cy="1013987"/>
          </a:xfrm>
        </p:spPr>
        <p:txBody>
          <a:bodyPr>
            <a:normAutofit/>
          </a:bodyPr>
          <a:lstStyle/>
          <a:p>
            <a:pPr algn="ctr"/>
            <a:r>
              <a:rPr lang="en-US" b="1"/>
              <a:t>Technology Skills</a:t>
            </a:r>
          </a:p>
        </p:txBody>
      </p:sp>
      <p:sp>
        <p:nvSpPr>
          <p:cNvPr id="3" name="Content Placeholder 2"/>
          <p:cNvSpPr>
            <a:spLocks noGrp="1"/>
          </p:cNvSpPr>
          <p:nvPr>
            <p:ph sz="half" idx="1"/>
          </p:nvPr>
        </p:nvSpPr>
        <p:spPr>
          <a:xfrm>
            <a:off x="628650" y="1654175"/>
            <a:ext cx="3442013" cy="4351338"/>
          </a:xfrm>
        </p:spPr>
        <p:txBody>
          <a:bodyPr>
            <a:normAutofit/>
          </a:bodyPr>
          <a:lstStyle/>
          <a:p>
            <a:pPr marL="0" indent="0">
              <a:buNone/>
            </a:pPr>
            <a:endParaRPr lang="en-US" sz="2000" dirty="0"/>
          </a:p>
          <a:p>
            <a:r>
              <a:rPr lang="en-US" sz="2000" dirty="0"/>
              <a:t>The </a:t>
            </a:r>
            <a:r>
              <a:rPr lang="en-US" sz="2000" i="1" dirty="0"/>
              <a:t>Technology Skills for RICAS Assessments </a:t>
            </a:r>
            <a:r>
              <a:rPr lang="en-US" sz="2000" dirty="0"/>
              <a:t>document details the current span of technology skills students will need at each grade level to navigate TestNav8.</a:t>
            </a:r>
          </a:p>
          <a:p>
            <a:r>
              <a:rPr lang="en-US" sz="2000" dirty="0"/>
              <a:t>Practice with the testing platform is available through the</a:t>
            </a:r>
            <a:r>
              <a:rPr lang="en-US" sz="2000" i="1" dirty="0"/>
              <a:t>TestNav8 Student Tutorial. </a:t>
            </a:r>
            <a:r>
              <a:rPr lang="en-US" sz="2000" dirty="0">
                <a:hlinkClick r:id="rId4"/>
              </a:rPr>
              <a:t>http://ricas.pearsonsupport.com/student/</a:t>
            </a:r>
            <a:r>
              <a:rPr lang="en-US" sz="2000" dirty="0"/>
              <a:t> </a:t>
            </a:r>
          </a:p>
        </p:txBody>
      </p:sp>
      <p:sp>
        <p:nvSpPr>
          <p:cNvPr id="6" name="Slide Number Placeholder 5"/>
          <p:cNvSpPr>
            <a:spLocks noGrp="1"/>
          </p:cNvSpPr>
          <p:nvPr>
            <p:ph type="sldNum" sz="quarter" idx="12"/>
          </p:nvPr>
        </p:nvSpPr>
        <p:spPr/>
        <p:txBody>
          <a:bodyPr/>
          <a:lstStyle/>
          <a:p>
            <a:fld id="{E3A0F8C9-0536-44E3-92CA-2798A712B5A8}" type="slidenum">
              <a:rPr lang="en-US" smtClean="0"/>
              <a:t>20</a:t>
            </a:fld>
            <a:endParaRPr lang="en-US"/>
          </a:p>
        </p:txBody>
      </p:sp>
      <p:pic>
        <p:nvPicPr>
          <p:cNvPr id="7" name="Content Placeholder 6"/>
          <p:cNvPicPr>
            <a:picLocks noGrp="1" noChangeAspect="1"/>
          </p:cNvPicPr>
          <p:nvPr>
            <p:ph sz="half" idx="2"/>
          </p:nvPr>
        </p:nvPicPr>
        <p:blipFill>
          <a:blip r:embed="rId5"/>
          <a:stretch>
            <a:fillRect/>
          </a:stretch>
        </p:blipFill>
        <p:spPr>
          <a:xfrm>
            <a:off x="4220789" y="1825625"/>
            <a:ext cx="4492428" cy="3054119"/>
          </a:xfrm>
          <a:prstGeom prst="rect">
            <a:avLst/>
          </a:prstGeom>
        </p:spPr>
      </p:pic>
      <p:sp>
        <p:nvSpPr>
          <p:cNvPr id="5" name="TextBox 4"/>
          <p:cNvSpPr txBox="1"/>
          <p:nvPr/>
        </p:nvSpPr>
        <p:spPr>
          <a:xfrm>
            <a:off x="4559702" y="5052607"/>
            <a:ext cx="3796496" cy="738664"/>
          </a:xfrm>
          <a:prstGeom prst="rect">
            <a:avLst/>
          </a:prstGeom>
          <a:noFill/>
        </p:spPr>
        <p:txBody>
          <a:bodyPr wrap="square" rtlCol="0">
            <a:spAutoFit/>
          </a:bodyPr>
          <a:lstStyle/>
          <a:p>
            <a:r>
              <a:rPr lang="en-US" sz="1400" dirty="0">
                <a:hlinkClick r:id="rId6"/>
              </a:rPr>
              <a:t>https://www.ride.ri.gov/InstructionAssessment/Assessment/RICASAssessments.aspx#39551516-technical-skills-for-students</a:t>
            </a:r>
            <a:endParaRPr lang="en-US" sz="1400" dirty="0"/>
          </a:p>
        </p:txBody>
      </p:sp>
    </p:spTree>
    <p:extLst>
      <p:ext uri="{BB962C8B-B14F-4D97-AF65-F5344CB8AC3E}">
        <p14:creationId xmlns:p14="http://schemas.microsoft.com/office/powerpoint/2010/main" val="2498696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634715"/>
          </a:xfrm>
        </p:spPr>
        <p:txBody>
          <a:bodyPr>
            <a:normAutofit fontScale="90000"/>
          </a:bodyPr>
          <a:lstStyle/>
          <a:p>
            <a:pPr algn="ctr"/>
            <a:r>
              <a:rPr lang="en-US" b="1"/>
              <a:t>RICAS Assessments Webpage </a:t>
            </a:r>
          </a:p>
        </p:txBody>
      </p:sp>
      <p:sp>
        <p:nvSpPr>
          <p:cNvPr id="6" name="Slide Number Placeholder 5"/>
          <p:cNvSpPr>
            <a:spLocks noGrp="1"/>
          </p:cNvSpPr>
          <p:nvPr>
            <p:ph type="sldNum" sz="quarter" idx="12"/>
          </p:nvPr>
        </p:nvSpPr>
        <p:spPr/>
        <p:txBody>
          <a:bodyPr/>
          <a:lstStyle/>
          <a:p>
            <a:fld id="{E3A0F8C9-0536-44E3-92CA-2798A712B5A8}" type="slidenum">
              <a:rPr lang="en-US" smtClean="0"/>
              <a:t>21</a:t>
            </a:fld>
            <a:endParaRPr lang="en-US"/>
          </a:p>
        </p:txBody>
      </p:sp>
      <p:sp>
        <p:nvSpPr>
          <p:cNvPr id="2" name="Content Placeholder 1"/>
          <p:cNvSpPr>
            <a:spLocks noGrp="1"/>
          </p:cNvSpPr>
          <p:nvPr>
            <p:ph idx="1"/>
          </p:nvPr>
        </p:nvSpPr>
        <p:spPr/>
        <p:txBody>
          <a:bodyPr/>
          <a:lstStyle/>
          <a:p>
            <a:pPr marL="0" indent="0">
              <a:buNone/>
            </a:pPr>
            <a:endParaRPr lang="en-US"/>
          </a:p>
          <a:p>
            <a:pPr marL="0" indent="0">
              <a:buNone/>
            </a:pPr>
            <a:endParaRPr lang="en-US"/>
          </a:p>
          <a:p>
            <a:pPr marL="0" indent="0">
              <a:buNone/>
            </a:pPr>
            <a:endParaRPr lang="en-US"/>
          </a:p>
        </p:txBody>
      </p:sp>
      <p:sp>
        <p:nvSpPr>
          <p:cNvPr id="8" name="TextBox 7"/>
          <p:cNvSpPr txBox="1"/>
          <p:nvPr/>
        </p:nvSpPr>
        <p:spPr>
          <a:xfrm>
            <a:off x="1120713" y="5574160"/>
            <a:ext cx="7278831" cy="461665"/>
          </a:xfrm>
          <a:prstGeom prst="rect">
            <a:avLst/>
          </a:prstGeom>
          <a:noFill/>
        </p:spPr>
        <p:txBody>
          <a:bodyPr wrap="square" rtlCol="0">
            <a:spAutoFit/>
          </a:bodyPr>
          <a:lstStyle/>
          <a:p>
            <a:r>
              <a:rPr lang="en-US" sz="1200">
                <a:hlinkClick r:id="rId4"/>
              </a:rPr>
              <a:t>http://www.ride.ri.gov/InstructionAssessment/Assessment/RICASAssessments.aspx#39551515-test-design-mathematics-and-english-language-arts-information</a:t>
            </a:r>
            <a:r>
              <a:rPr lang="en-US" sz="1200"/>
              <a:t> </a:t>
            </a:r>
          </a:p>
        </p:txBody>
      </p:sp>
      <p:pic>
        <p:nvPicPr>
          <p:cNvPr id="9" name="Content Placeholder 4"/>
          <p:cNvPicPr>
            <a:picLocks noChangeAspect="1"/>
          </p:cNvPicPr>
          <p:nvPr/>
        </p:nvPicPr>
        <p:blipFill rotWithShape="1">
          <a:blip r:embed="rId5"/>
          <a:srcRect l="12869" t="17397" r="52054" b="4073"/>
          <a:stretch/>
        </p:blipFill>
        <p:spPr>
          <a:xfrm>
            <a:off x="1895293" y="1194953"/>
            <a:ext cx="5130539" cy="4379207"/>
          </a:xfrm>
          <a:prstGeom prst="rect">
            <a:avLst/>
          </a:prstGeom>
        </p:spPr>
      </p:pic>
    </p:spTree>
    <p:extLst>
      <p:ext uri="{BB962C8B-B14F-4D97-AF65-F5344CB8AC3E}">
        <p14:creationId xmlns:p14="http://schemas.microsoft.com/office/powerpoint/2010/main" val="27996147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A0F8C9-0536-44E3-92CA-2798A712B5A8}" type="slidenum">
              <a:rPr lang="en-US" smtClean="0"/>
              <a:t>22</a:t>
            </a:fld>
            <a:endParaRPr lang="en-US"/>
          </a:p>
        </p:txBody>
      </p:sp>
      <p:sp>
        <p:nvSpPr>
          <p:cNvPr id="2" name="Content Placeholder 1"/>
          <p:cNvSpPr>
            <a:spLocks noGrp="1"/>
          </p:cNvSpPr>
          <p:nvPr>
            <p:ph idx="1"/>
          </p:nvPr>
        </p:nvSpPr>
        <p:spPr/>
        <p:txBody>
          <a:bodyPr>
            <a:normAutofit/>
          </a:bodyPr>
          <a:lstStyle/>
          <a:p>
            <a:pPr marL="0" indent="0" algn="ctr">
              <a:buNone/>
            </a:pPr>
            <a:r>
              <a:rPr lang="en-US" dirty="0">
                <a:latin typeface="Cambria" panose="02040503050406030204" pitchFamily="18" charset="0"/>
              </a:rPr>
              <a:t>QUESTIONS ? </a:t>
            </a:r>
          </a:p>
          <a:p>
            <a:pPr marL="0" indent="0" algn="ctr">
              <a:buNone/>
            </a:pPr>
            <a:endParaRPr lang="en-US" dirty="0">
              <a:latin typeface="Cambria" panose="02040503050406030204" pitchFamily="18" charset="0"/>
            </a:endParaRPr>
          </a:p>
          <a:p>
            <a:pPr marL="0" indent="0" algn="ctr" fontAlgn="base">
              <a:buNone/>
            </a:pPr>
            <a:r>
              <a:rPr lang="en-US" dirty="0">
                <a:latin typeface="Cambria" panose="02040503050406030204" pitchFamily="18" charset="0"/>
              </a:rPr>
              <a:t>Please direct all correspondence to: ​</a:t>
            </a:r>
          </a:p>
          <a:p>
            <a:pPr marL="0" indent="0" algn="ctr" fontAlgn="base">
              <a:buNone/>
            </a:pPr>
            <a:r>
              <a:rPr lang="en-US" u="sng" dirty="0">
                <a:latin typeface="Cambria" panose="02040503050406030204" pitchFamily="18" charset="0"/>
                <a:hlinkClick r:id="rId4"/>
              </a:rPr>
              <a:t>assessment@ride.ri.gov</a:t>
            </a:r>
            <a:r>
              <a:rPr lang="en-US" dirty="0">
                <a:latin typeface="Cambria" panose="02040503050406030204" pitchFamily="18" charset="0"/>
              </a:rPr>
              <a:t> ​</a:t>
            </a:r>
          </a:p>
          <a:p>
            <a:pPr marL="0" indent="0" algn="ctr" fontAlgn="base">
              <a:buNone/>
            </a:pPr>
            <a:endParaRPr lang="en-US" dirty="0">
              <a:latin typeface="Cambria" panose="02040503050406030204" pitchFamily="18" charset="0"/>
            </a:endParaRPr>
          </a:p>
          <a:p>
            <a:pPr marL="0" indent="0" algn="ctr" fontAlgn="base">
              <a:buNone/>
            </a:pPr>
            <a:r>
              <a:rPr lang="en-US" dirty="0">
                <a:latin typeface="Cambria" panose="02040503050406030204" pitchFamily="18" charset="0"/>
              </a:rPr>
              <a:t>In the subject line of the inquiry include: ​</a:t>
            </a:r>
          </a:p>
          <a:p>
            <a:pPr marL="0" indent="0" algn="ctr" fontAlgn="base">
              <a:buNone/>
            </a:pPr>
            <a:r>
              <a:rPr lang="en-US" dirty="0">
                <a:latin typeface="Cambria" panose="02040503050406030204" pitchFamily="18" charset="0"/>
              </a:rPr>
              <a:t>RICAS: ELA – Test Design/Reporting Categories </a:t>
            </a:r>
          </a:p>
          <a:p>
            <a:pPr marL="0" indent="0" algn="ctr">
              <a:buNone/>
            </a:pPr>
            <a:r>
              <a:rPr lang="en-US" dirty="0"/>
              <a:t> </a:t>
            </a:r>
          </a:p>
        </p:txBody>
      </p:sp>
    </p:spTree>
    <p:extLst>
      <p:ext uri="{BB962C8B-B14F-4D97-AF65-F5344CB8AC3E}">
        <p14:creationId xmlns:p14="http://schemas.microsoft.com/office/powerpoint/2010/main" val="4188453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RICAS Overview</a:t>
            </a:r>
          </a:p>
        </p:txBody>
      </p:sp>
      <p:sp>
        <p:nvSpPr>
          <p:cNvPr id="5" name="Content Placeholder 2"/>
          <p:cNvSpPr>
            <a:spLocks noGrp="1"/>
          </p:cNvSpPr>
          <p:nvPr>
            <p:ph idx="1"/>
          </p:nvPr>
        </p:nvSpPr>
        <p:spPr>
          <a:xfrm>
            <a:off x="628650" y="1588168"/>
            <a:ext cx="7886700" cy="4588794"/>
          </a:xfrm>
        </p:spPr>
        <p:txBody>
          <a:bodyPr vert="horz" lIns="91440" tIns="45720" rIns="91440" bIns="45720" rtlCol="0" anchor="t">
            <a:normAutofit/>
          </a:bodyPr>
          <a:lstStyle/>
          <a:p>
            <a:r>
              <a:rPr lang="en-US" b="1" dirty="0"/>
              <a:t>RICAS: </a:t>
            </a:r>
            <a:r>
              <a:rPr lang="en-US" dirty="0"/>
              <a:t>Rhode Island Comprehensive Assessment System</a:t>
            </a:r>
          </a:p>
          <a:p>
            <a:endParaRPr lang="en-US" sz="800" dirty="0"/>
          </a:p>
          <a:p>
            <a:r>
              <a:rPr lang="en-US" dirty="0"/>
              <a:t>Grades 3 – 8</a:t>
            </a:r>
            <a:endParaRPr lang="en-US" dirty="0">
              <a:cs typeface="Calibri"/>
            </a:endParaRPr>
          </a:p>
          <a:p>
            <a:pPr lvl="1"/>
            <a:r>
              <a:rPr lang="en-US" dirty="0"/>
              <a:t>RICAS is not administered in high school</a:t>
            </a:r>
            <a:endParaRPr lang="en-US" dirty="0">
              <a:cs typeface="Calibri"/>
            </a:endParaRPr>
          </a:p>
          <a:p>
            <a:pPr lvl="1"/>
            <a:endParaRPr lang="en-US" sz="800" dirty="0"/>
          </a:p>
          <a:p>
            <a:r>
              <a:rPr lang="en-US" dirty="0"/>
              <a:t>Test Window</a:t>
            </a:r>
            <a:endParaRPr lang="en-US" dirty="0">
              <a:cs typeface="Calibri"/>
            </a:endParaRPr>
          </a:p>
          <a:p>
            <a:pPr lvl="1"/>
            <a:r>
              <a:rPr lang="en-US" b="1" dirty="0"/>
              <a:t>ELA/Literacy: March 30 – May 1, 2020</a:t>
            </a:r>
            <a:endParaRPr lang="en-US" b="1" dirty="0">
              <a:cs typeface="Calibri"/>
            </a:endParaRPr>
          </a:p>
          <a:p>
            <a:pPr lvl="1"/>
            <a:r>
              <a:rPr lang="en-US" dirty="0"/>
              <a:t>Mathematics: April 27 – May 22, 2020</a:t>
            </a:r>
            <a:endParaRPr lang="en-US" dirty="0">
              <a:cs typeface="Calibri"/>
            </a:endParaRPr>
          </a:p>
          <a:p>
            <a:pPr lvl="1"/>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3</a:t>
            </a:fld>
            <a:endParaRPr lang="en-US"/>
          </a:p>
        </p:txBody>
      </p:sp>
    </p:spTree>
    <p:extLst>
      <p:ext uri="{BB962C8B-B14F-4D97-AF65-F5344CB8AC3E}">
        <p14:creationId xmlns:p14="http://schemas.microsoft.com/office/powerpoint/2010/main" val="1134023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a:t>ELA Sessions</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86289974"/>
              </p:ext>
            </p:extLst>
          </p:nvPr>
        </p:nvGraphicFramePr>
        <p:xfrm>
          <a:off x="2484869" y="1882833"/>
          <a:ext cx="4174260" cy="1112520"/>
        </p:xfrm>
        <a:graphic>
          <a:graphicData uri="http://schemas.openxmlformats.org/drawingml/2006/table">
            <a:tbl>
              <a:tblPr firstRow="1" bandRow="1">
                <a:tableStyleId>{5C22544A-7EE6-4342-B048-85BDC9FD1C3A}</a:tableStyleId>
              </a:tblPr>
              <a:tblGrid>
                <a:gridCol w="1035459">
                  <a:extLst>
                    <a:ext uri="{9D8B030D-6E8A-4147-A177-3AD203B41FA5}">
                      <a16:colId xmlns:a16="http://schemas.microsoft.com/office/drawing/2014/main" val="3228596562"/>
                    </a:ext>
                  </a:extLst>
                </a:gridCol>
                <a:gridCol w="3138801">
                  <a:extLst>
                    <a:ext uri="{9D8B030D-6E8A-4147-A177-3AD203B41FA5}">
                      <a16:colId xmlns:a16="http://schemas.microsoft.com/office/drawing/2014/main" val="416865809"/>
                    </a:ext>
                  </a:extLst>
                </a:gridCol>
              </a:tblGrid>
              <a:tr h="370840">
                <a:tc>
                  <a:txBody>
                    <a:bodyPr/>
                    <a:lstStyle/>
                    <a:p>
                      <a:pPr algn="ctr"/>
                      <a:endParaRPr lang="en-US"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t>Grades 3-8</a:t>
                      </a:r>
                    </a:p>
                  </a:txBody>
                  <a:tcPr/>
                </a:tc>
                <a:extLst>
                  <a:ext uri="{0D108BD9-81ED-4DB2-BD59-A6C34878D82A}">
                    <a16:rowId xmlns:a16="http://schemas.microsoft.com/office/drawing/2014/main" val="2366230097"/>
                  </a:ext>
                </a:extLst>
              </a:tr>
              <a:tr h="370840">
                <a:tc>
                  <a:txBody>
                    <a:bodyPr/>
                    <a:lstStyle/>
                    <a:p>
                      <a:pPr algn="ctr"/>
                      <a:r>
                        <a:rPr lang="en-US" sz="1600" dirty="0" smtClean="0"/>
                        <a:t>Session</a:t>
                      </a:r>
                      <a:r>
                        <a:rPr lang="en-US" sz="1600" baseline="0" dirty="0" smtClean="0"/>
                        <a:t> 1</a:t>
                      </a:r>
                      <a:endParaRPr lang="en-US" sz="1600" dirty="0"/>
                    </a:p>
                  </a:txBody>
                  <a:tcPr/>
                </a:tc>
                <a:tc>
                  <a:txBody>
                    <a:bodyPr/>
                    <a:lstStyle/>
                    <a:p>
                      <a:pPr algn="ctr"/>
                      <a:r>
                        <a:rPr lang="en-US" dirty="0"/>
                        <a:t>2 to 2</a:t>
                      </a:r>
                      <a:r>
                        <a:rPr lang="en-US" baseline="0" dirty="0"/>
                        <a:t> ½ </a:t>
                      </a:r>
                      <a:r>
                        <a:rPr lang="en-US" baseline="0" dirty="0" smtClean="0"/>
                        <a:t>hours*</a:t>
                      </a:r>
                      <a:endParaRPr lang="en-US" dirty="0"/>
                    </a:p>
                  </a:txBody>
                  <a:tcPr/>
                </a:tc>
                <a:extLst>
                  <a:ext uri="{0D108BD9-81ED-4DB2-BD59-A6C34878D82A}">
                    <a16:rowId xmlns:a16="http://schemas.microsoft.com/office/drawing/2014/main" val="2887507233"/>
                  </a:ext>
                </a:extLst>
              </a:tr>
              <a:tr h="370840">
                <a:tc>
                  <a:txBody>
                    <a:bodyPr/>
                    <a:lstStyle/>
                    <a:p>
                      <a:pPr algn="ctr"/>
                      <a:r>
                        <a:rPr lang="en-US" sz="1600" dirty="0" smtClean="0"/>
                        <a:t>Session 2</a:t>
                      </a:r>
                      <a:endParaRPr lang="en-US" sz="1600" dirty="0"/>
                    </a:p>
                  </a:txBody>
                  <a:tcPr/>
                </a:tc>
                <a:tc>
                  <a:txBody>
                    <a:bodyPr/>
                    <a:lstStyle/>
                    <a:p>
                      <a:pPr algn="ctr"/>
                      <a:r>
                        <a:rPr lang="en-US" dirty="0" smtClean="0"/>
                        <a:t>1 ½</a:t>
                      </a:r>
                      <a:r>
                        <a:rPr lang="en-US" baseline="0" dirty="0" smtClean="0"/>
                        <a:t> to 2 hours*</a:t>
                      </a:r>
                      <a:endParaRPr lang="en-US" dirty="0"/>
                    </a:p>
                  </a:txBody>
                  <a:tcPr/>
                </a:tc>
                <a:extLst>
                  <a:ext uri="{0D108BD9-81ED-4DB2-BD59-A6C34878D82A}">
                    <a16:rowId xmlns:a16="http://schemas.microsoft.com/office/drawing/2014/main" val="570503118"/>
                  </a:ext>
                </a:extLst>
              </a:tr>
            </a:tbl>
          </a:graphicData>
        </a:graphic>
      </p:graphicFrame>
      <p:sp>
        <p:nvSpPr>
          <p:cNvPr id="6" name="Slide Number Placeholder 5"/>
          <p:cNvSpPr>
            <a:spLocks noGrp="1"/>
          </p:cNvSpPr>
          <p:nvPr>
            <p:ph type="sldNum" sz="quarter" idx="12"/>
          </p:nvPr>
        </p:nvSpPr>
        <p:spPr/>
        <p:txBody>
          <a:bodyPr/>
          <a:lstStyle/>
          <a:p>
            <a:fld id="{E3A0F8C9-0536-44E3-92CA-2798A712B5A8}" type="slidenum">
              <a:rPr lang="en-US" smtClean="0"/>
              <a:t>4</a:t>
            </a:fld>
            <a:endParaRPr lang="en-US"/>
          </a:p>
        </p:txBody>
      </p:sp>
      <p:sp>
        <p:nvSpPr>
          <p:cNvPr id="9" name="TextBox 8"/>
          <p:cNvSpPr txBox="1"/>
          <p:nvPr/>
        </p:nvSpPr>
        <p:spPr>
          <a:xfrm>
            <a:off x="877455" y="5144655"/>
            <a:ext cx="7139709" cy="646331"/>
          </a:xfrm>
          <a:prstGeom prst="rect">
            <a:avLst/>
          </a:prstGeom>
          <a:noFill/>
        </p:spPr>
        <p:txBody>
          <a:bodyPr wrap="square" rtlCol="0">
            <a:spAutoFit/>
          </a:bodyPr>
          <a:lstStyle/>
          <a:p>
            <a:r>
              <a:rPr lang="en-US" dirty="0"/>
              <a:t>*Students may continue </a:t>
            </a:r>
            <a:r>
              <a:rPr lang="en-US" dirty="0" smtClean="0"/>
              <a:t>the assessment beyond the allotted time as </a:t>
            </a:r>
            <a:r>
              <a:rPr lang="en-US" dirty="0"/>
              <a:t>long as they are working productively.</a:t>
            </a:r>
          </a:p>
        </p:txBody>
      </p:sp>
      <p:graphicFrame>
        <p:nvGraphicFramePr>
          <p:cNvPr id="2" name="Table 1"/>
          <p:cNvGraphicFramePr>
            <a:graphicFrameLocks noGrp="1"/>
          </p:cNvGraphicFramePr>
          <p:nvPr>
            <p:extLst>
              <p:ext uri="{D42A27DB-BD31-4B8C-83A1-F6EECF244321}">
                <p14:modId xmlns:p14="http://schemas.microsoft.com/office/powerpoint/2010/main" val="4265548815"/>
              </p:ext>
            </p:extLst>
          </p:nvPr>
        </p:nvGraphicFramePr>
        <p:xfrm>
          <a:off x="1523999" y="3747424"/>
          <a:ext cx="6096000" cy="91440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708725885"/>
                    </a:ext>
                  </a:extLst>
                </a:gridCol>
              </a:tblGrid>
              <a:tr h="893618">
                <a:tc>
                  <a:txBody>
                    <a:bodyPr/>
                    <a:lstStyle/>
                    <a:p>
                      <a:pPr algn="ctr"/>
                      <a:r>
                        <a:rPr lang="en-US" dirty="0"/>
                        <a:t>Schools may plan for one short, supervised break per session (3-5</a:t>
                      </a:r>
                      <a:r>
                        <a:rPr lang="en-US" baseline="0" dirty="0"/>
                        <a:t> minutes) to be given at each test administrator’s discretion.</a:t>
                      </a:r>
                      <a:endParaRPr lang="en-US" dirty="0"/>
                    </a:p>
                  </a:txBody>
                  <a:tcPr/>
                </a:tc>
                <a:extLst>
                  <a:ext uri="{0D108BD9-81ED-4DB2-BD59-A6C34878D82A}">
                    <a16:rowId xmlns:a16="http://schemas.microsoft.com/office/drawing/2014/main" val="2396846930"/>
                  </a:ext>
                </a:extLst>
              </a:tr>
            </a:tbl>
          </a:graphicData>
        </a:graphic>
      </p:graphicFrame>
    </p:spTree>
    <p:extLst>
      <p:ext uri="{BB962C8B-B14F-4D97-AF65-F5344CB8AC3E}">
        <p14:creationId xmlns:p14="http://schemas.microsoft.com/office/powerpoint/2010/main" val="4239585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RICAS ELA Test Design </a:t>
            </a:r>
          </a:p>
        </p:txBody>
      </p:sp>
      <p:sp>
        <p:nvSpPr>
          <p:cNvPr id="5" name="Content Placeholder 2"/>
          <p:cNvSpPr>
            <a:spLocks noGrp="1"/>
          </p:cNvSpPr>
          <p:nvPr>
            <p:ph idx="1"/>
          </p:nvPr>
        </p:nvSpPr>
        <p:spPr>
          <a:xfrm>
            <a:off x="248194" y="1336535"/>
            <a:ext cx="8647612" cy="4842195"/>
          </a:xfrm>
        </p:spPr>
        <p:txBody>
          <a:bodyPr>
            <a:normAutofit fontScale="40000" lnSpcReduction="20000"/>
          </a:bodyPr>
          <a:lstStyle/>
          <a:p>
            <a:pPr lvl="1"/>
            <a:endParaRPr lang="en-US" dirty="0"/>
          </a:p>
          <a:p>
            <a:pPr marL="0" indent="0">
              <a:buNone/>
            </a:pPr>
            <a:r>
              <a:rPr lang="en-US" sz="9600" dirty="0"/>
              <a:t>A student’s RICAS ELA experience:</a:t>
            </a:r>
          </a:p>
          <a:p>
            <a:pPr marL="0" indent="0">
              <a:buNone/>
            </a:pPr>
            <a:endParaRPr lang="en-US" sz="3200" dirty="0"/>
          </a:p>
          <a:p>
            <a:pPr lvl="1"/>
            <a:r>
              <a:rPr lang="en-US" sz="9200" dirty="0"/>
              <a:t>Read passage sets</a:t>
            </a:r>
          </a:p>
          <a:p>
            <a:pPr lvl="2"/>
            <a:r>
              <a:rPr lang="en-US" sz="8800" dirty="0"/>
              <a:t>Respond to questions measuring reading and language standards</a:t>
            </a:r>
          </a:p>
          <a:p>
            <a:pPr lvl="2"/>
            <a:endParaRPr lang="en-US" sz="3200" dirty="0"/>
          </a:p>
          <a:p>
            <a:pPr lvl="1"/>
            <a:r>
              <a:rPr lang="en-US" sz="9200" dirty="0"/>
              <a:t>Write in response to reading</a:t>
            </a:r>
          </a:p>
          <a:p>
            <a:pPr lvl="2"/>
            <a:r>
              <a:rPr lang="en-US" sz="8800" dirty="0"/>
              <a:t>The constructed responses are embedded within the passage sets</a:t>
            </a:r>
          </a:p>
          <a:p>
            <a:pPr marL="0" indent="0">
              <a:buNone/>
            </a:pPr>
            <a:endParaRPr lang="en-US" sz="7200" dirty="0"/>
          </a:p>
          <a:p>
            <a:endParaRPr lang="en-US" sz="5500" dirty="0"/>
          </a:p>
          <a:p>
            <a:pPr marL="0" indent="0">
              <a:buNone/>
            </a:pPr>
            <a:r>
              <a:rPr lang="en-US" dirty="0"/>
              <a:t> </a:t>
            </a:r>
          </a:p>
        </p:txBody>
      </p:sp>
      <p:sp>
        <p:nvSpPr>
          <p:cNvPr id="6" name="Slide Number Placeholder 5"/>
          <p:cNvSpPr>
            <a:spLocks noGrp="1"/>
          </p:cNvSpPr>
          <p:nvPr>
            <p:ph type="sldNum" sz="quarter" idx="12"/>
          </p:nvPr>
        </p:nvSpPr>
        <p:spPr/>
        <p:txBody>
          <a:bodyPr/>
          <a:lstStyle/>
          <a:p>
            <a:fld id="{E3A0F8C9-0536-44E3-92CA-2798A712B5A8}" type="slidenum">
              <a:rPr lang="en-US" smtClean="0"/>
              <a:t>5</a:t>
            </a:fld>
            <a:endParaRPr lang="en-US"/>
          </a:p>
        </p:txBody>
      </p:sp>
    </p:spTree>
    <p:extLst>
      <p:ext uri="{BB962C8B-B14F-4D97-AF65-F5344CB8AC3E}">
        <p14:creationId xmlns:p14="http://schemas.microsoft.com/office/powerpoint/2010/main" val="2721381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 RICAS Test Design</a:t>
            </a:r>
          </a:p>
        </p:txBody>
      </p:sp>
      <p:sp>
        <p:nvSpPr>
          <p:cNvPr id="5" name="Content Placeholder 2"/>
          <p:cNvSpPr>
            <a:spLocks noGrp="1"/>
          </p:cNvSpPr>
          <p:nvPr>
            <p:ph idx="1"/>
          </p:nvPr>
        </p:nvSpPr>
        <p:spPr>
          <a:xfrm>
            <a:off x="628650" y="1588168"/>
            <a:ext cx="7886700" cy="4588794"/>
          </a:xfrm>
        </p:spPr>
        <p:txBody>
          <a:bodyPr vert="horz" lIns="91440" tIns="45720" rIns="91440" bIns="45720" rtlCol="0" anchor="t">
            <a:normAutofit/>
          </a:bodyPr>
          <a:lstStyle/>
          <a:p>
            <a:r>
              <a:rPr lang="en-US" dirty="0"/>
              <a:t>Each student test will include a mix of common and matrix passage sets (equating and/or field test).</a:t>
            </a:r>
          </a:p>
          <a:p>
            <a:endParaRPr lang="en-US" sz="800" dirty="0"/>
          </a:p>
          <a:p>
            <a:r>
              <a:rPr lang="en-US" dirty="0"/>
              <a:t>Only the common operational passage sets serve as the basis for a student’s score.</a:t>
            </a:r>
            <a:endParaRPr lang="en-US" dirty="0">
              <a:cs typeface="Calibri"/>
            </a:endParaRPr>
          </a:p>
          <a:p>
            <a:endParaRPr lang="en-US" sz="800" dirty="0"/>
          </a:p>
          <a:p>
            <a:r>
              <a:rPr lang="en-US" dirty="0"/>
              <a:t>M</a:t>
            </a:r>
            <a:r>
              <a:rPr lang="en-US" dirty="0" smtClean="0"/>
              <a:t>atrix </a:t>
            </a:r>
            <a:r>
              <a:rPr lang="en-US" dirty="0"/>
              <a:t>passage </a:t>
            </a:r>
            <a:r>
              <a:rPr lang="en-US" dirty="0" smtClean="0"/>
              <a:t>sets ensure </a:t>
            </a:r>
            <a:r>
              <a:rPr lang="en-US" dirty="0"/>
              <a:t>statistical comparability between scores on different forms of the test </a:t>
            </a:r>
            <a:r>
              <a:rPr lang="en-US" dirty="0" smtClean="0"/>
              <a:t>and provide the opportunity to</a:t>
            </a:r>
            <a:r>
              <a:rPr lang="en-US" dirty="0"/>
              <a:t> </a:t>
            </a:r>
            <a:r>
              <a:rPr lang="en-US" dirty="0" smtClean="0"/>
              <a:t>try out </a:t>
            </a:r>
            <a:r>
              <a:rPr lang="en-US" dirty="0"/>
              <a:t>questions </a:t>
            </a:r>
            <a:r>
              <a:rPr lang="en-US" dirty="0" smtClean="0"/>
              <a:t>and </a:t>
            </a:r>
            <a:r>
              <a:rPr lang="en-US" dirty="0"/>
              <a:t>text for future </a:t>
            </a:r>
            <a:r>
              <a:rPr lang="en-US" dirty="0" smtClean="0"/>
              <a:t>administrations.</a:t>
            </a:r>
            <a:r>
              <a:rPr lang="en-US" dirty="0"/>
              <a:t>  </a:t>
            </a:r>
            <a:endParaRPr lang="en-US" dirty="0">
              <a:cs typeface="Calibri"/>
            </a:endParaRPr>
          </a:p>
          <a:p>
            <a:endParaRPr lang="en-US" dirty="0"/>
          </a:p>
          <a:p>
            <a:endParaRPr lang="en-US" dirty="0"/>
          </a:p>
        </p:txBody>
      </p:sp>
      <p:sp>
        <p:nvSpPr>
          <p:cNvPr id="6" name="Slide Number Placeholder 5"/>
          <p:cNvSpPr>
            <a:spLocks noGrp="1"/>
          </p:cNvSpPr>
          <p:nvPr>
            <p:ph type="sldNum" sz="quarter" idx="12"/>
          </p:nvPr>
        </p:nvSpPr>
        <p:spPr/>
        <p:txBody>
          <a:bodyPr/>
          <a:lstStyle/>
          <a:p>
            <a:fld id="{E3A0F8C9-0536-44E3-92CA-2798A712B5A8}" type="slidenum">
              <a:rPr lang="en-US" smtClean="0"/>
              <a:t>6</a:t>
            </a:fld>
            <a:endParaRPr lang="en-US"/>
          </a:p>
        </p:txBody>
      </p:sp>
    </p:spTree>
    <p:extLst>
      <p:ext uri="{BB962C8B-B14F-4D97-AF65-F5344CB8AC3E}">
        <p14:creationId xmlns:p14="http://schemas.microsoft.com/office/powerpoint/2010/main" val="1696259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dirty="0"/>
              <a:t>RICAS ELA Common </a:t>
            </a:r>
          </a:p>
        </p:txBody>
      </p:sp>
      <p:sp>
        <p:nvSpPr>
          <p:cNvPr id="6" name="Slide Number Placeholder 5"/>
          <p:cNvSpPr>
            <a:spLocks noGrp="1"/>
          </p:cNvSpPr>
          <p:nvPr>
            <p:ph type="sldNum" sz="quarter" idx="12"/>
          </p:nvPr>
        </p:nvSpPr>
        <p:spPr/>
        <p:txBody>
          <a:bodyPr/>
          <a:lstStyle/>
          <a:p>
            <a:fld id="{E3A0F8C9-0536-44E3-92CA-2798A712B5A8}" type="slidenum">
              <a:rPr lang="en-US" smtClean="0"/>
              <a:t>7</a:t>
            </a:fld>
            <a:endParaRPr lang="en-US"/>
          </a:p>
        </p:txBody>
      </p:sp>
      <p:sp>
        <p:nvSpPr>
          <p:cNvPr id="5" name="Content Placeholder 4">
            <a:extLst>
              <a:ext uri="{FF2B5EF4-FFF2-40B4-BE49-F238E27FC236}">
                <a16:creationId xmlns:a16="http://schemas.microsoft.com/office/drawing/2014/main" id="{5AD1BFC0-048F-4F25-9B2E-AFE8BD54A514}"/>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Students will complete the following:</a:t>
            </a:r>
          </a:p>
          <a:p>
            <a:pPr lvl="1"/>
            <a:r>
              <a:rPr lang="en-US" dirty="0">
                <a:cs typeface="Calibri"/>
              </a:rPr>
              <a:t>Read three passage sets.</a:t>
            </a:r>
          </a:p>
          <a:p>
            <a:pPr lvl="1"/>
            <a:r>
              <a:rPr lang="en-US" dirty="0">
                <a:cs typeface="Calibri"/>
              </a:rPr>
              <a:t>Answer questions worth one or two points for each set.</a:t>
            </a:r>
          </a:p>
          <a:p>
            <a:pPr lvl="1"/>
            <a:r>
              <a:rPr lang="en-US" dirty="0">
                <a:cs typeface="Calibri"/>
              </a:rPr>
              <a:t>Write a Constructed Response (Grade 3 &amp; 4 ONLY) or an Essay for </a:t>
            </a:r>
            <a:r>
              <a:rPr lang="en-US" u="sng" dirty="0">
                <a:cs typeface="Calibri"/>
              </a:rPr>
              <a:t>two</a:t>
            </a:r>
            <a:r>
              <a:rPr lang="en-US" dirty="0">
                <a:cs typeface="Calibri"/>
              </a:rPr>
              <a:t> of the passage sets. </a:t>
            </a:r>
          </a:p>
          <a:p>
            <a:pPr lvl="1"/>
            <a:r>
              <a:rPr lang="en-US" dirty="0" smtClean="0">
                <a:cs typeface="Calibri"/>
              </a:rPr>
              <a:t>Third Common </a:t>
            </a:r>
            <a:r>
              <a:rPr lang="en-US" dirty="0">
                <a:cs typeface="Calibri"/>
              </a:rPr>
              <a:t>passage set will not include a written response.</a:t>
            </a:r>
          </a:p>
        </p:txBody>
      </p:sp>
    </p:spTree>
    <p:extLst>
      <p:ext uri="{BB962C8B-B14F-4D97-AF65-F5344CB8AC3E}">
        <p14:creationId xmlns:p14="http://schemas.microsoft.com/office/powerpoint/2010/main" val="23429947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50" y="616017"/>
            <a:ext cx="7886699" cy="866274"/>
          </a:xfrm>
        </p:spPr>
        <p:txBody>
          <a:bodyPr>
            <a:normAutofit/>
          </a:bodyPr>
          <a:lstStyle/>
          <a:p>
            <a:pPr algn="ctr"/>
            <a:r>
              <a:rPr lang="en-US" b="1"/>
              <a:t>RICAS ELA Common Items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3506145445"/>
              </p:ext>
            </p:extLst>
          </p:nvPr>
        </p:nvGraphicFramePr>
        <p:xfrm>
          <a:off x="1018310" y="2090140"/>
          <a:ext cx="7107378" cy="2849880"/>
        </p:xfrm>
        <a:graphic>
          <a:graphicData uri="http://schemas.openxmlformats.org/drawingml/2006/table">
            <a:tbl>
              <a:tblPr firstRow="1" bandRow="1">
                <a:tableStyleId>{5C22544A-7EE6-4342-B048-85BDC9FD1C3A}</a:tableStyleId>
              </a:tblPr>
              <a:tblGrid>
                <a:gridCol w="872834">
                  <a:extLst>
                    <a:ext uri="{9D8B030D-6E8A-4147-A177-3AD203B41FA5}">
                      <a16:colId xmlns:a16="http://schemas.microsoft.com/office/drawing/2014/main" val="1296179270"/>
                    </a:ext>
                  </a:extLst>
                </a:gridCol>
                <a:gridCol w="979028">
                  <a:extLst>
                    <a:ext uri="{9D8B030D-6E8A-4147-A177-3AD203B41FA5}">
                      <a16:colId xmlns:a16="http://schemas.microsoft.com/office/drawing/2014/main" val="2811874827"/>
                    </a:ext>
                  </a:extLst>
                </a:gridCol>
                <a:gridCol w="1185475">
                  <a:extLst>
                    <a:ext uri="{9D8B030D-6E8A-4147-A177-3AD203B41FA5}">
                      <a16:colId xmlns:a16="http://schemas.microsoft.com/office/drawing/2014/main" val="3332632920"/>
                    </a:ext>
                  </a:extLst>
                </a:gridCol>
                <a:gridCol w="1206514">
                  <a:extLst>
                    <a:ext uri="{9D8B030D-6E8A-4147-A177-3AD203B41FA5}">
                      <a16:colId xmlns:a16="http://schemas.microsoft.com/office/drawing/2014/main" val="3475646116"/>
                    </a:ext>
                  </a:extLst>
                </a:gridCol>
                <a:gridCol w="1508753">
                  <a:extLst>
                    <a:ext uri="{9D8B030D-6E8A-4147-A177-3AD203B41FA5}">
                      <a16:colId xmlns:a16="http://schemas.microsoft.com/office/drawing/2014/main" val="472892100"/>
                    </a:ext>
                  </a:extLst>
                </a:gridCol>
                <a:gridCol w="1354774">
                  <a:extLst>
                    <a:ext uri="{9D8B030D-6E8A-4147-A177-3AD203B41FA5}">
                      <a16:colId xmlns:a16="http://schemas.microsoft.com/office/drawing/2014/main" val="4015500924"/>
                    </a:ext>
                  </a:extLst>
                </a:gridCol>
              </a:tblGrid>
              <a:tr h="370840">
                <a:tc>
                  <a:txBody>
                    <a:bodyPr/>
                    <a:lstStyle/>
                    <a:p>
                      <a:pPr algn="ctr"/>
                      <a:r>
                        <a:rPr lang="en-US" dirty="0"/>
                        <a:t>Grade</a:t>
                      </a:r>
                    </a:p>
                  </a:txBody>
                  <a:tcPr anchor="ctr"/>
                </a:tc>
                <a:tc>
                  <a:txBody>
                    <a:bodyPr/>
                    <a:lstStyle/>
                    <a:p>
                      <a:pPr marL="0" marR="0" lvl="0" indent="0" algn="ctr" rtl="0" eaLnBrk="1" fontAlgn="auto" latinLnBrk="0" hangingPunct="1">
                        <a:lnSpc>
                          <a:spcPct val="100000"/>
                        </a:lnSpc>
                        <a:spcBef>
                          <a:spcPts val="0"/>
                        </a:spcBef>
                        <a:spcAft>
                          <a:spcPts val="0"/>
                        </a:spcAft>
                        <a:buFontTx/>
                        <a:buNone/>
                      </a:pPr>
                      <a:r>
                        <a:rPr lang="en-US" dirty="0"/>
                        <a:t>Number of </a:t>
                      </a:r>
                      <a:endParaRPr lang="en-US"/>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1-Point</a:t>
                      </a:r>
                      <a:r>
                        <a:rPr lang="en-US" baseline="0" dirty="0"/>
                        <a:t> Items</a:t>
                      </a:r>
                      <a:endParaRPr lang="en-US" dirty="0"/>
                    </a:p>
                  </a:txBody>
                  <a:tcPr anchor="ctr"/>
                </a:tc>
                <a:tc>
                  <a:txBody>
                    <a:bodyPr/>
                    <a:lstStyle/>
                    <a:p>
                      <a:pPr marL="0" marR="0" lvl="0" indent="0" algn="ctr" rtl="0" eaLnBrk="1" fontAlgn="auto" latinLnBrk="0" hangingPunct="1">
                        <a:lnSpc>
                          <a:spcPct val="100000"/>
                        </a:lnSpc>
                        <a:spcBef>
                          <a:spcPts val="0"/>
                        </a:spcBef>
                        <a:spcAft>
                          <a:spcPts val="0"/>
                        </a:spcAft>
                        <a:buFontTx/>
                        <a:buNone/>
                      </a:pPr>
                      <a:r>
                        <a:rPr lang="en-US" dirty="0"/>
                        <a:t>Number of </a:t>
                      </a:r>
                      <a:endParaRPr lang="en-US"/>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t>2-Point</a:t>
                      </a:r>
                      <a:r>
                        <a:rPr lang="en-US" baseline="0" dirty="0"/>
                        <a:t> Items</a:t>
                      </a:r>
                      <a:endParaRPr lang="en-US" dirty="0"/>
                    </a:p>
                  </a:txBody>
                  <a:tcPr anchor="ctr"/>
                </a:tc>
                <a:tc>
                  <a:txBody>
                    <a:bodyPr/>
                    <a:lstStyle/>
                    <a:p>
                      <a:pPr algn="ctr"/>
                      <a:r>
                        <a:rPr lang="en-US" dirty="0"/>
                        <a:t>Number of Short responses</a:t>
                      </a:r>
                    </a:p>
                    <a:p>
                      <a:pPr algn="ctr"/>
                      <a:r>
                        <a:rPr lang="en-US" dirty="0">
                          <a:solidFill>
                            <a:schemeClr val="bg1"/>
                          </a:solidFill>
                        </a:rPr>
                        <a:t>(3-point items)</a:t>
                      </a:r>
                    </a:p>
                  </a:txBody>
                  <a:tcPr anchor="ctr"/>
                </a:tc>
                <a:tc>
                  <a:txBody>
                    <a:bodyPr/>
                    <a:lstStyle/>
                    <a:p>
                      <a:pPr algn="ctr"/>
                      <a:r>
                        <a:rPr lang="en-US" dirty="0"/>
                        <a:t>Number of </a:t>
                      </a:r>
                      <a:endParaRPr lang="en-US"/>
                    </a:p>
                    <a:p>
                      <a:pPr algn="ctr"/>
                      <a:r>
                        <a:rPr lang="en-US" dirty="0"/>
                        <a:t>Essays</a:t>
                      </a:r>
                    </a:p>
                    <a:p>
                      <a:pPr algn="ctr"/>
                      <a:r>
                        <a:rPr lang="en-US" dirty="0"/>
                        <a:t> </a:t>
                      </a:r>
                      <a:r>
                        <a:rPr lang="en-US" dirty="0">
                          <a:solidFill>
                            <a:schemeClr val="bg1"/>
                          </a:solidFill>
                        </a:rPr>
                        <a:t>(7 or 8 point items depending on grade level)</a:t>
                      </a:r>
                    </a:p>
                  </a:txBody>
                  <a:tcPr anchor="ctr"/>
                </a:tc>
                <a:tc>
                  <a:txBody>
                    <a:bodyPr/>
                    <a:lstStyle/>
                    <a:p>
                      <a:pPr algn="ctr"/>
                      <a:r>
                        <a:rPr lang="en-US" dirty="0"/>
                        <a:t>Total Points on Test</a:t>
                      </a:r>
                    </a:p>
                  </a:txBody>
                  <a:tcPr anchor="ctr"/>
                </a:tc>
                <a:extLst>
                  <a:ext uri="{0D108BD9-81ED-4DB2-BD59-A6C34878D82A}">
                    <a16:rowId xmlns:a16="http://schemas.microsoft.com/office/drawing/2014/main" val="3096807049"/>
                  </a:ext>
                </a:extLst>
              </a:tr>
              <a:tr h="370840">
                <a:tc>
                  <a:txBody>
                    <a:bodyPr/>
                    <a:lstStyle/>
                    <a:p>
                      <a:pPr algn="ctr"/>
                      <a:r>
                        <a:rPr lang="en-US" dirty="0"/>
                        <a:t>3 – 4</a:t>
                      </a:r>
                    </a:p>
                  </a:txBody>
                  <a:tcPr/>
                </a:tc>
                <a:tc>
                  <a:txBody>
                    <a:bodyPr/>
                    <a:lstStyle/>
                    <a:p>
                      <a:pPr algn="ctr"/>
                      <a:r>
                        <a:rPr lang="en-US" dirty="0"/>
                        <a:t>24 - 28</a:t>
                      </a:r>
                    </a:p>
                  </a:txBody>
                  <a:tcPr/>
                </a:tc>
                <a:tc>
                  <a:txBody>
                    <a:bodyPr/>
                    <a:lstStyle/>
                    <a:p>
                      <a:pPr algn="ctr"/>
                      <a:r>
                        <a:rPr lang="en-US" dirty="0"/>
                        <a:t>3</a:t>
                      </a:r>
                      <a:r>
                        <a:rPr lang="en-US" baseline="0" dirty="0"/>
                        <a:t> - 5</a:t>
                      </a:r>
                      <a:endParaRPr lang="en-US" dirty="0"/>
                    </a:p>
                  </a:txBody>
                  <a:tcPr/>
                </a:tc>
                <a:tc>
                  <a:txBody>
                    <a:bodyPr/>
                    <a:lstStyle/>
                    <a:p>
                      <a:pPr algn="ctr"/>
                      <a:r>
                        <a:rPr lang="en-US" dirty="0"/>
                        <a:t>1</a:t>
                      </a:r>
                    </a:p>
                  </a:txBody>
                  <a:tcPr/>
                </a:tc>
                <a:tc>
                  <a:txBody>
                    <a:bodyPr/>
                    <a:lstStyle/>
                    <a:p>
                      <a:pPr algn="ctr"/>
                      <a:r>
                        <a:rPr lang="en-US" dirty="0"/>
                        <a:t>1</a:t>
                      </a:r>
                    </a:p>
                  </a:txBody>
                  <a:tcPr/>
                </a:tc>
                <a:tc>
                  <a:txBody>
                    <a:bodyPr/>
                    <a:lstStyle/>
                    <a:p>
                      <a:pPr algn="ctr"/>
                      <a:r>
                        <a:rPr lang="en-US" dirty="0"/>
                        <a:t>44</a:t>
                      </a:r>
                    </a:p>
                  </a:txBody>
                  <a:tcPr/>
                </a:tc>
                <a:extLst>
                  <a:ext uri="{0D108BD9-81ED-4DB2-BD59-A6C34878D82A}">
                    <a16:rowId xmlns:a16="http://schemas.microsoft.com/office/drawing/2014/main" val="1538059799"/>
                  </a:ext>
                </a:extLst>
              </a:tr>
              <a:tr h="370840">
                <a:tc>
                  <a:txBody>
                    <a:bodyPr/>
                    <a:lstStyle/>
                    <a:p>
                      <a:pPr algn="ctr"/>
                      <a:r>
                        <a:rPr lang="en-US" dirty="0"/>
                        <a:t>5</a:t>
                      </a:r>
                    </a:p>
                  </a:txBody>
                  <a:tcPr/>
                </a:tc>
                <a:tc>
                  <a:txBody>
                    <a:bodyPr/>
                    <a:lstStyle/>
                    <a:p>
                      <a:pPr algn="ctr"/>
                      <a:r>
                        <a:rPr lang="en-US" baseline="0" dirty="0"/>
                        <a:t>24 - 28</a:t>
                      </a:r>
                      <a:endParaRPr lang="en-US" dirty="0"/>
                    </a:p>
                  </a:txBody>
                  <a:tcPr/>
                </a:tc>
                <a:tc>
                  <a:txBody>
                    <a:bodyPr/>
                    <a:lstStyle/>
                    <a:p>
                      <a:pPr algn="ctr"/>
                      <a:r>
                        <a:rPr lang="en-US" dirty="0"/>
                        <a:t>3</a:t>
                      </a:r>
                      <a:r>
                        <a:rPr lang="en-US" baseline="0" dirty="0"/>
                        <a:t> - 5</a:t>
                      </a:r>
                      <a:endParaRPr lang="en-US" dirty="0"/>
                    </a:p>
                  </a:txBody>
                  <a:tcPr/>
                </a:tc>
                <a:tc>
                  <a:txBody>
                    <a:bodyPr/>
                    <a:lstStyle/>
                    <a:p>
                      <a:pPr algn="ctr"/>
                      <a:r>
                        <a:rPr lang="en-US" dirty="0"/>
                        <a:t>0</a:t>
                      </a:r>
                    </a:p>
                  </a:txBody>
                  <a:tcPr/>
                </a:tc>
                <a:tc>
                  <a:txBody>
                    <a:bodyPr/>
                    <a:lstStyle/>
                    <a:p>
                      <a:pPr algn="ctr"/>
                      <a:r>
                        <a:rPr lang="en-US" dirty="0"/>
                        <a:t>2</a:t>
                      </a:r>
                    </a:p>
                  </a:txBody>
                  <a:tcPr/>
                </a:tc>
                <a:tc>
                  <a:txBody>
                    <a:bodyPr/>
                    <a:lstStyle/>
                    <a:p>
                      <a:pPr algn="ctr"/>
                      <a:r>
                        <a:rPr lang="en-US" dirty="0"/>
                        <a:t>48</a:t>
                      </a:r>
                    </a:p>
                  </a:txBody>
                  <a:tcPr/>
                </a:tc>
                <a:extLst>
                  <a:ext uri="{0D108BD9-81ED-4DB2-BD59-A6C34878D82A}">
                    <a16:rowId xmlns:a16="http://schemas.microsoft.com/office/drawing/2014/main" val="263338701"/>
                  </a:ext>
                </a:extLst>
              </a:tr>
              <a:tr h="370840">
                <a:tc>
                  <a:txBody>
                    <a:bodyPr/>
                    <a:lstStyle/>
                    <a:p>
                      <a:pPr algn="ctr"/>
                      <a:r>
                        <a:rPr lang="en-US" dirty="0"/>
                        <a:t>6 – 8</a:t>
                      </a:r>
                    </a:p>
                  </a:txBody>
                  <a:tcPr/>
                </a:tc>
                <a:tc>
                  <a:txBody>
                    <a:bodyPr/>
                    <a:lstStyle/>
                    <a:p>
                      <a:pPr algn="ctr"/>
                      <a:r>
                        <a:rPr lang="en-US" dirty="0"/>
                        <a:t>24 - 28</a:t>
                      </a:r>
                    </a:p>
                  </a:txBody>
                  <a:tcPr/>
                </a:tc>
                <a:tc>
                  <a:txBody>
                    <a:bodyPr/>
                    <a:lstStyle/>
                    <a:p>
                      <a:pPr algn="ctr"/>
                      <a:r>
                        <a:rPr lang="en-US" dirty="0"/>
                        <a:t>3 - 5</a:t>
                      </a:r>
                    </a:p>
                  </a:txBody>
                  <a:tcPr/>
                </a:tc>
                <a:tc>
                  <a:txBody>
                    <a:bodyPr/>
                    <a:lstStyle/>
                    <a:p>
                      <a:pPr algn="ctr"/>
                      <a:r>
                        <a:rPr lang="en-US" dirty="0"/>
                        <a:t>0</a:t>
                      </a:r>
                    </a:p>
                  </a:txBody>
                  <a:tcPr/>
                </a:tc>
                <a:tc>
                  <a:txBody>
                    <a:bodyPr/>
                    <a:lstStyle/>
                    <a:p>
                      <a:pPr algn="ctr"/>
                      <a:r>
                        <a:rPr lang="en-US" dirty="0"/>
                        <a:t>2</a:t>
                      </a:r>
                    </a:p>
                  </a:txBody>
                  <a:tcPr/>
                </a:tc>
                <a:tc>
                  <a:txBody>
                    <a:bodyPr/>
                    <a:lstStyle/>
                    <a:p>
                      <a:pPr algn="ctr"/>
                      <a:r>
                        <a:rPr lang="en-US" dirty="0"/>
                        <a:t>50</a:t>
                      </a:r>
                    </a:p>
                  </a:txBody>
                  <a:tcPr/>
                </a:tc>
                <a:extLst>
                  <a:ext uri="{0D108BD9-81ED-4DB2-BD59-A6C34878D82A}">
                    <a16:rowId xmlns:a16="http://schemas.microsoft.com/office/drawing/2014/main" val="2793959061"/>
                  </a:ext>
                </a:extLst>
              </a:tr>
            </a:tbl>
          </a:graphicData>
        </a:graphic>
      </p:graphicFrame>
      <p:sp>
        <p:nvSpPr>
          <p:cNvPr id="6" name="Slide Number Placeholder 5"/>
          <p:cNvSpPr>
            <a:spLocks noGrp="1"/>
          </p:cNvSpPr>
          <p:nvPr>
            <p:ph type="sldNum" sz="quarter" idx="12"/>
          </p:nvPr>
        </p:nvSpPr>
        <p:spPr/>
        <p:txBody>
          <a:bodyPr/>
          <a:lstStyle/>
          <a:p>
            <a:fld id="{E3A0F8C9-0536-44E3-92CA-2798A712B5A8}" type="slidenum">
              <a:rPr lang="en-US" smtClean="0"/>
              <a:t>8</a:t>
            </a:fld>
            <a:endParaRPr lang="en-US"/>
          </a:p>
        </p:txBody>
      </p:sp>
    </p:spTree>
    <p:extLst>
      <p:ext uri="{BB962C8B-B14F-4D97-AF65-F5344CB8AC3E}">
        <p14:creationId xmlns:p14="http://schemas.microsoft.com/office/powerpoint/2010/main" val="40654165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628648" y="782766"/>
            <a:ext cx="7886699" cy="866274"/>
          </a:xfrm>
        </p:spPr>
        <p:txBody>
          <a:bodyPr>
            <a:normAutofit fontScale="90000"/>
          </a:bodyPr>
          <a:lstStyle/>
          <a:p>
            <a:pPr algn="ctr"/>
            <a:r>
              <a:rPr lang="en-US" b="1"/>
              <a:t>RICAS ELA</a:t>
            </a:r>
            <a:br>
              <a:rPr lang="en-US" b="1"/>
            </a:br>
            <a:r>
              <a:rPr lang="en-US" b="1"/>
              <a:t>Reporting Categories</a:t>
            </a:r>
          </a:p>
        </p:txBody>
      </p:sp>
      <p:sp>
        <p:nvSpPr>
          <p:cNvPr id="6" name="Slide Number Placeholder 5"/>
          <p:cNvSpPr>
            <a:spLocks noGrp="1"/>
          </p:cNvSpPr>
          <p:nvPr>
            <p:ph type="sldNum" sz="quarter" idx="12"/>
          </p:nvPr>
        </p:nvSpPr>
        <p:spPr/>
        <p:txBody>
          <a:bodyPr/>
          <a:lstStyle/>
          <a:p>
            <a:fld id="{E3A0F8C9-0536-44E3-92CA-2798A712B5A8}" type="slidenum">
              <a:rPr lang="en-US" smtClean="0"/>
              <a:t>9</a:t>
            </a:fld>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925257011"/>
              </p:ext>
            </p:extLst>
          </p:nvPr>
        </p:nvGraphicFramePr>
        <p:xfrm>
          <a:off x="2584734" y="4649853"/>
          <a:ext cx="3974524" cy="439427"/>
        </p:xfrm>
        <a:graphic>
          <a:graphicData uri="http://schemas.openxmlformats.org/drawingml/2006/table">
            <a:tbl>
              <a:tblPr firstRow="1" bandRow="1">
                <a:tableStyleId>{5C22544A-7EE6-4342-B048-85BDC9FD1C3A}</a:tableStyleId>
              </a:tblPr>
              <a:tblGrid>
                <a:gridCol w="3974524">
                  <a:extLst>
                    <a:ext uri="{9D8B030D-6E8A-4147-A177-3AD203B41FA5}">
                      <a16:colId xmlns:a16="http://schemas.microsoft.com/office/drawing/2014/main" val="4240096946"/>
                    </a:ext>
                  </a:extLst>
                </a:gridCol>
              </a:tblGrid>
              <a:tr h="4394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Reporting Category Percentages (+/-5%)</a:t>
                      </a:r>
                    </a:p>
                  </a:txBody>
                  <a:tcPr/>
                </a:tc>
                <a:extLst>
                  <a:ext uri="{0D108BD9-81ED-4DB2-BD59-A6C34878D82A}">
                    <a16:rowId xmlns:a16="http://schemas.microsoft.com/office/drawing/2014/main" val="2580550533"/>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673541400"/>
              </p:ext>
            </p:extLst>
          </p:nvPr>
        </p:nvGraphicFramePr>
        <p:xfrm>
          <a:off x="1537850" y="2333681"/>
          <a:ext cx="6068291" cy="2286000"/>
        </p:xfrm>
        <a:graphic>
          <a:graphicData uri="http://schemas.openxmlformats.org/drawingml/2006/table">
            <a:tbl>
              <a:tblPr firstRow="1" bandRow="1">
                <a:tableStyleId>{5C22544A-7EE6-4342-B048-85BDC9FD1C3A}</a:tableStyleId>
              </a:tblPr>
              <a:tblGrid>
                <a:gridCol w="1652156">
                  <a:extLst>
                    <a:ext uri="{9D8B030D-6E8A-4147-A177-3AD203B41FA5}">
                      <a16:colId xmlns:a16="http://schemas.microsoft.com/office/drawing/2014/main" val="2999204203"/>
                    </a:ext>
                  </a:extLst>
                </a:gridCol>
                <a:gridCol w="2618509">
                  <a:extLst>
                    <a:ext uri="{9D8B030D-6E8A-4147-A177-3AD203B41FA5}">
                      <a16:colId xmlns:a16="http://schemas.microsoft.com/office/drawing/2014/main" val="2124230991"/>
                    </a:ext>
                  </a:extLst>
                </a:gridCol>
                <a:gridCol w="1797626">
                  <a:extLst>
                    <a:ext uri="{9D8B030D-6E8A-4147-A177-3AD203B41FA5}">
                      <a16:colId xmlns:a16="http://schemas.microsoft.com/office/drawing/2014/main" val="2641421291"/>
                    </a:ext>
                  </a:extLst>
                </a:gridCol>
              </a:tblGrid>
              <a:tr h="370840">
                <a:tc>
                  <a:txBody>
                    <a:bodyPr/>
                    <a:lstStyle/>
                    <a:p>
                      <a:r>
                        <a:rPr lang="en-US" sz="2400" b="0" dirty="0"/>
                        <a:t>Grades</a:t>
                      </a:r>
                    </a:p>
                  </a:txBody>
                  <a:tcPr/>
                </a:tc>
                <a:tc>
                  <a:txBody>
                    <a:bodyPr/>
                    <a:lstStyle/>
                    <a:p>
                      <a:pPr algn="ctr"/>
                      <a:r>
                        <a:rPr lang="en-US" sz="2400" b="1" dirty="0"/>
                        <a:t>3 &amp; 4</a:t>
                      </a:r>
                    </a:p>
                  </a:txBody>
                  <a:tcPr/>
                </a:tc>
                <a:tc>
                  <a:txBody>
                    <a:bodyPr/>
                    <a:lstStyle/>
                    <a:p>
                      <a:pPr algn="ctr"/>
                      <a:r>
                        <a:rPr lang="en-US" sz="2400" b="1" dirty="0"/>
                        <a:t>5 - 8</a:t>
                      </a:r>
                    </a:p>
                  </a:txBody>
                  <a:tcPr/>
                </a:tc>
                <a:extLst>
                  <a:ext uri="{0D108BD9-81ED-4DB2-BD59-A6C34878D82A}">
                    <a16:rowId xmlns:a16="http://schemas.microsoft.com/office/drawing/2014/main" val="146706348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Reading</a:t>
                      </a:r>
                    </a:p>
                  </a:txBody>
                  <a:tcPr/>
                </a:tc>
                <a:tc>
                  <a:txBody>
                    <a:bodyPr/>
                    <a:lstStyle/>
                    <a:p>
                      <a:pPr algn="ctr"/>
                      <a:r>
                        <a:rPr lang="en-US" sz="2400" dirty="0"/>
                        <a:t>65%</a:t>
                      </a:r>
                    </a:p>
                  </a:txBody>
                  <a:tcPr/>
                </a:tc>
                <a:tc>
                  <a:txBody>
                    <a:bodyPr/>
                    <a:lstStyle/>
                    <a:p>
                      <a:pPr algn="ctr"/>
                      <a:r>
                        <a:rPr lang="en-US" sz="2400" dirty="0"/>
                        <a:t>55%</a:t>
                      </a:r>
                    </a:p>
                  </a:txBody>
                  <a:tcPr/>
                </a:tc>
                <a:extLst>
                  <a:ext uri="{0D108BD9-81ED-4DB2-BD59-A6C34878D82A}">
                    <a16:rowId xmlns:a16="http://schemas.microsoft.com/office/drawing/2014/main" val="17018751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Language</a:t>
                      </a:r>
                    </a:p>
                  </a:txBody>
                  <a:tcPr/>
                </a:tc>
                <a:tc>
                  <a:txBody>
                    <a:bodyPr/>
                    <a:lstStyle/>
                    <a:p>
                      <a:pPr algn="ctr"/>
                      <a:r>
                        <a:rPr lang="en-US" sz="2400" dirty="0"/>
                        <a:t>25%</a:t>
                      </a:r>
                    </a:p>
                  </a:txBody>
                  <a:tcPr/>
                </a:tc>
                <a:tc>
                  <a:txBody>
                    <a:bodyPr/>
                    <a:lstStyle/>
                    <a:p>
                      <a:pPr algn="ctr"/>
                      <a:r>
                        <a:rPr lang="en-US" sz="2400" dirty="0"/>
                        <a:t>25%</a:t>
                      </a:r>
                    </a:p>
                  </a:txBody>
                  <a:tcPr/>
                </a:tc>
                <a:extLst>
                  <a:ext uri="{0D108BD9-81ED-4DB2-BD59-A6C34878D82A}">
                    <a16:rowId xmlns:a16="http://schemas.microsoft.com/office/drawing/2014/main" val="19479261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Writing</a:t>
                      </a:r>
                    </a:p>
                  </a:txBody>
                  <a:tcPr/>
                </a:tc>
                <a:tc>
                  <a:txBody>
                    <a:bodyPr/>
                    <a:lstStyle/>
                    <a:p>
                      <a:pPr algn="ctr"/>
                      <a:r>
                        <a:rPr lang="en-US" sz="2400" dirty="0"/>
                        <a:t>10%</a:t>
                      </a:r>
                    </a:p>
                  </a:txBody>
                  <a:tcPr/>
                </a:tc>
                <a:tc>
                  <a:txBody>
                    <a:bodyPr/>
                    <a:lstStyle/>
                    <a:p>
                      <a:pPr algn="ctr"/>
                      <a:r>
                        <a:rPr lang="en-US" sz="2400" dirty="0"/>
                        <a:t>20%</a:t>
                      </a:r>
                    </a:p>
                  </a:txBody>
                  <a:tcPr/>
                </a:tc>
                <a:extLst>
                  <a:ext uri="{0D108BD9-81ED-4DB2-BD59-A6C34878D82A}">
                    <a16:rowId xmlns:a16="http://schemas.microsoft.com/office/drawing/2014/main" val="178711997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t>Total</a:t>
                      </a:r>
                    </a:p>
                  </a:txBody>
                  <a:tcPr/>
                </a:tc>
                <a:tc>
                  <a:txBody>
                    <a:bodyPr/>
                    <a:lstStyle/>
                    <a:p>
                      <a:pPr algn="ctr"/>
                      <a:r>
                        <a:rPr lang="en-US" sz="2400" dirty="0"/>
                        <a:t>100%</a:t>
                      </a:r>
                    </a:p>
                  </a:txBody>
                  <a:tcPr/>
                </a:tc>
                <a:tc>
                  <a:txBody>
                    <a:bodyPr/>
                    <a:lstStyle/>
                    <a:p>
                      <a:pPr algn="ctr"/>
                      <a:r>
                        <a:rPr lang="en-US" sz="2400" dirty="0"/>
                        <a:t>100%</a:t>
                      </a:r>
                    </a:p>
                  </a:txBody>
                  <a:tcPr/>
                </a:tc>
                <a:extLst>
                  <a:ext uri="{0D108BD9-81ED-4DB2-BD59-A6C34878D82A}">
                    <a16:rowId xmlns:a16="http://schemas.microsoft.com/office/drawing/2014/main" val="2652976992"/>
                  </a:ext>
                </a:extLst>
              </a:tr>
            </a:tbl>
          </a:graphicData>
        </a:graphic>
      </p:graphicFrame>
    </p:spTree>
    <p:extLst>
      <p:ext uri="{BB962C8B-B14F-4D97-AF65-F5344CB8AC3E}">
        <p14:creationId xmlns:p14="http://schemas.microsoft.com/office/powerpoint/2010/main" val="297028571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c4299c90-8e27-4a10-b1a7-3351ffbbf40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C48876971DAA448A9F0262CC175C371" ma:contentTypeVersion="13" ma:contentTypeDescription="Create a new document." ma:contentTypeScope="" ma:versionID="cd856a2aa6564341f932727a39949dad">
  <xsd:schema xmlns:xsd="http://www.w3.org/2001/XMLSchema" xmlns:xs="http://www.w3.org/2001/XMLSchema" xmlns:p="http://schemas.microsoft.com/office/2006/metadata/properties" xmlns:ns2="fb4ce569-0273-4228-9157-33b14876d013" xmlns:ns3="c4299c90-8e27-4a10-b1a7-3351ffbbf408" targetNamespace="http://schemas.microsoft.com/office/2006/metadata/properties" ma:root="true" ma:fieldsID="f79f14afc7432a87a66ebdf3f1091174" ns2:_="" ns3:_="">
    <xsd:import namespace="fb4ce569-0273-4228-9157-33b14876d013"/>
    <xsd:import namespace="c4299c90-8e27-4a10-b1a7-3351ffbbf40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4ce569-0273-4228-9157-33b14876d01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4299c90-8e27-4a10-b1a7-3351ffbbf40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Flow_SignoffStatus" ma:index="16" nillable="true" ma:displayName="Sign-off status" ma:internalName="_x0024_Resources_x003a_core_x002c_Signoff_Status_x003b_">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B458DB-9672-4699-8C47-782FFF4CEFF3}">
  <ds:schemaRefs>
    <ds:schemaRef ds:uri="http://purl.org/dc/terms/"/>
    <ds:schemaRef ds:uri="http://schemas.openxmlformats.org/package/2006/metadata/core-properties"/>
    <ds:schemaRef ds:uri="http://purl.org/dc/dcmitype/"/>
    <ds:schemaRef ds:uri="http://schemas.microsoft.com/office/2006/documentManagement/types"/>
    <ds:schemaRef ds:uri="c4299c90-8e27-4a10-b1a7-3351ffbbf408"/>
    <ds:schemaRef ds:uri="http://purl.org/dc/elements/1.1/"/>
    <ds:schemaRef ds:uri="http://schemas.microsoft.com/office/2006/metadata/properties"/>
    <ds:schemaRef ds:uri="http://schemas.microsoft.com/office/infopath/2007/PartnerControls"/>
    <ds:schemaRef ds:uri="fb4ce569-0273-4228-9157-33b14876d013"/>
    <ds:schemaRef ds:uri="http://www.w3.org/XML/1998/namespace"/>
  </ds:schemaRefs>
</ds:datastoreItem>
</file>

<file path=customXml/itemProps2.xml><?xml version="1.0" encoding="utf-8"?>
<ds:datastoreItem xmlns:ds="http://schemas.openxmlformats.org/officeDocument/2006/customXml" ds:itemID="{184EF247-B877-4DB8-A108-69AC4776893A}">
  <ds:schemaRefs>
    <ds:schemaRef ds:uri="http://schemas.microsoft.com/sharepoint/v3/contenttype/forms"/>
  </ds:schemaRefs>
</ds:datastoreItem>
</file>

<file path=customXml/itemProps3.xml><?xml version="1.0" encoding="utf-8"?>
<ds:datastoreItem xmlns:ds="http://schemas.openxmlformats.org/officeDocument/2006/customXml" ds:itemID="{2BE61113-C20A-4777-AD5D-5FB784288C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4ce569-0273-4228-9157-33b14876d013"/>
    <ds:schemaRef ds:uri="c4299c90-8e27-4a10-b1a7-3351ffbbf40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2047</TotalTime>
  <Words>1728</Words>
  <Application>Microsoft Office PowerPoint</Application>
  <PresentationFormat>On-screen Show (4:3)</PresentationFormat>
  <Paragraphs>364</Paragraphs>
  <Slides>22</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Cambria</vt:lpstr>
      <vt:lpstr>Office Theme</vt:lpstr>
      <vt:lpstr>RICAS 2020:  English Language Arts/Literacy  Informational Session</vt:lpstr>
      <vt:lpstr>Agenda</vt:lpstr>
      <vt:lpstr>RICAS Overview</vt:lpstr>
      <vt:lpstr>ELA Sessions</vt:lpstr>
      <vt:lpstr>RICAS ELA Test Design </vt:lpstr>
      <vt:lpstr> RICAS Test Design</vt:lpstr>
      <vt:lpstr>RICAS ELA Common </vt:lpstr>
      <vt:lpstr>RICAS ELA Common Items</vt:lpstr>
      <vt:lpstr>RICAS ELA Reporting Categories</vt:lpstr>
      <vt:lpstr>RICAS Matrix Items</vt:lpstr>
      <vt:lpstr>Passage Sets </vt:lpstr>
      <vt:lpstr> Item Types</vt:lpstr>
      <vt:lpstr>Multiple Choice Item</vt:lpstr>
      <vt:lpstr>Multiple Choice – Two Part Item</vt:lpstr>
      <vt:lpstr>Technology Enhanced Item</vt:lpstr>
      <vt:lpstr>Short Response: Grades 3 &amp; 4 ONLY</vt:lpstr>
      <vt:lpstr>Text-Based Essays </vt:lpstr>
      <vt:lpstr>Text-Based Essays </vt:lpstr>
      <vt:lpstr>Standard Online Tools - TestNav</vt:lpstr>
      <vt:lpstr>Technology Skills</vt:lpstr>
      <vt:lpstr>RICAS Assessments Webpage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RICAS:  English Language Arts/Literacy  Informational Session</dc:title>
  <dc:creator>O'Brien, Colleen</dc:creator>
  <cp:lastModifiedBy>Keith, Kamlyn</cp:lastModifiedBy>
  <cp:revision>441</cp:revision>
  <dcterms:modified xsi:type="dcterms:W3CDTF">2021-02-04T19:53:19Z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0x0101004C48876971DAA448A9F0262CC175C371</vt:lpwstr>
  </property>
</Properties>
</file>