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4"/>
  </p:sldMasterIdLst>
  <p:notesMasterIdLst>
    <p:notesMasterId r:id="rId20"/>
  </p:notesMasterIdLst>
  <p:handoutMasterIdLst>
    <p:handoutMasterId r:id="rId21"/>
  </p:handoutMasterIdLst>
  <p:sldIdLst>
    <p:sldId id="435" r:id="rId5"/>
    <p:sldId id="353" r:id="rId6"/>
    <p:sldId id="436" r:id="rId7"/>
    <p:sldId id="444" r:id="rId8"/>
    <p:sldId id="437" r:id="rId9"/>
    <p:sldId id="438" r:id="rId10"/>
    <p:sldId id="439" r:id="rId11"/>
    <p:sldId id="440" r:id="rId12"/>
    <p:sldId id="441" r:id="rId13"/>
    <p:sldId id="442" r:id="rId14"/>
    <p:sldId id="447" r:id="rId15"/>
    <p:sldId id="448" r:id="rId16"/>
    <p:sldId id="445" r:id="rId17"/>
    <p:sldId id="443" r:id="rId18"/>
    <p:sldId id="446" r:id="rId19"/>
  </p:sldIdLst>
  <p:sldSz cx="9144000" cy="6858000" type="screen4x3"/>
  <p:notesSz cx="7010400" cy="9296400"/>
  <p:custDataLst>
    <p:tags r:id="rId22"/>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armon" initials="c" lastIdx="13" clrIdx="0"/>
  <p:cmAuthor id="1" name="Jeff Wilson" initials="JW" lastIdx="1" clrIdx="1"/>
  <p:cmAuthor id="2" name="evidyarthi" initials="e" lastIdx="2" clrIdx="2"/>
  <p:cmAuthor id="3" name="evidyarthi" initials="ev" lastIdx="6" clrIdx="3"/>
  <p:cmAuthor id="4" name="BV" initials="BV" lastIdx="16" clrIdx="4"/>
  <p:cmAuthor id="5" name="Caitlin Deschenes-Desmond" initials="CD" lastIdx="10" clrIdx="5"/>
  <p:cmAuthor id="6" name="Chris Arnold" initials="CFA" lastIdx="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24873"/>
    <a:srgbClr val="595959"/>
    <a:srgbClr val="BFBFBF"/>
    <a:srgbClr val="F8F8F8"/>
    <a:srgbClr val="99CC00"/>
    <a:srgbClr val="FFFF00"/>
    <a:srgbClr val="6F6F6F"/>
    <a:srgbClr val="C0C0C0"/>
    <a:srgbClr val="99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6" autoAdjust="0"/>
    <p:restoredTop sz="74101" autoAdjust="0"/>
  </p:normalViewPr>
  <p:slideViewPr>
    <p:cSldViewPr>
      <p:cViewPr>
        <p:scale>
          <a:sx n="60" d="100"/>
          <a:sy n="60" d="100"/>
        </p:scale>
        <p:origin x="-1080" y="-420"/>
      </p:cViewPr>
      <p:guideLst>
        <p:guide orient="horz" pos="2160"/>
        <p:guide pos="2880"/>
      </p:guideLst>
    </p:cSldViewPr>
  </p:slideViewPr>
  <p:outlineViewPr>
    <p:cViewPr>
      <p:scale>
        <a:sx n="33" d="100"/>
        <a:sy n="33" d="100"/>
      </p:scale>
      <p:origin x="0" y="3440"/>
    </p:cViewPr>
  </p:outlineViewPr>
  <p:notesTextViewPr>
    <p:cViewPr>
      <p:scale>
        <a:sx n="150" d="100"/>
        <a:sy n="150" d="100"/>
      </p:scale>
      <p:origin x="0" y="0"/>
    </p:cViewPr>
  </p:notesTextViewPr>
  <p:sorterViewPr>
    <p:cViewPr>
      <p:scale>
        <a:sx n="66" d="100"/>
        <a:sy n="66" d="100"/>
      </p:scale>
      <p:origin x="0" y="0"/>
    </p:cViewPr>
  </p:sorterViewPr>
  <p:notesViewPr>
    <p:cSldViewPr>
      <p:cViewPr>
        <p:scale>
          <a:sx n="90" d="100"/>
          <a:sy n="90" d="100"/>
        </p:scale>
        <p:origin x="-2808" y="4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09DD0F8-33AF-46C0-83E7-471521A1EE21}" type="datetimeFigureOut">
              <a:rPr lang="en-US" smtClean="0"/>
              <a:pPr/>
              <a:t>3/7/2014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700D45B-F371-424B-9087-E87EA934A306}" type="slidenum">
              <a:rPr lang="en-US" smtClean="0"/>
              <a:pPr/>
              <a:t>‹#›</a:t>
            </a:fld>
            <a:endParaRPr lang="en-US"/>
          </a:p>
        </p:txBody>
      </p:sp>
    </p:spTree>
    <p:extLst>
      <p:ext uri="{BB962C8B-B14F-4D97-AF65-F5344CB8AC3E}">
        <p14:creationId xmlns:p14="http://schemas.microsoft.com/office/powerpoint/2010/main" xmlns="" val="1416588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Segoe UI" pitchFamily="34" charset="0"/>
                <a:cs typeface="+mn-cs"/>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Segoe UI" pitchFamily="34" charset="0"/>
                <a:cs typeface="+mn-cs"/>
              </a:defRPr>
            </a:lvl1pPr>
          </a:lstStyle>
          <a:p>
            <a:pPr>
              <a:defRPr/>
            </a:pPr>
            <a:fld id="{64A8FEDE-4F86-4977-9BE3-60DB49C45C8C}" type="datetimeFigureOut">
              <a:rPr lang="en-US" smtClean="0"/>
              <a:pPr>
                <a:defRPr/>
              </a:pPr>
              <a:t>3/7/2014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Segoe UI" pitchFamily="34" charset="0"/>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Segoe UI" pitchFamily="34" charset="0"/>
                <a:cs typeface="+mn-cs"/>
              </a:defRPr>
            </a:lvl1pPr>
          </a:lstStyle>
          <a:p>
            <a:pPr>
              <a:defRPr/>
            </a:pPr>
            <a:fld id="{D8833439-D7E6-4DC1-A886-DD276C1C25A7}" type="slidenum">
              <a:rPr lang="en-US" smtClean="0"/>
              <a:pPr>
                <a:defRPr/>
              </a:pPr>
              <a:t>‹#›</a:t>
            </a:fld>
            <a:endParaRPr lang="en-US" dirty="0"/>
          </a:p>
        </p:txBody>
      </p:sp>
    </p:spTree>
    <p:extLst>
      <p:ext uri="{BB962C8B-B14F-4D97-AF65-F5344CB8AC3E}">
        <p14:creationId xmlns:p14="http://schemas.microsoft.com/office/powerpoint/2010/main" xmlns="" val="28450586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Segoe UI" pitchFamily="34" charset="0"/>
        <a:ea typeface="+mn-ea"/>
        <a:cs typeface="+mn-cs"/>
      </a:defRPr>
    </a:lvl1pPr>
    <a:lvl2pPr marL="457200" algn="l" rtl="0" fontAlgn="base">
      <a:spcBef>
        <a:spcPct val="30000"/>
      </a:spcBef>
      <a:spcAft>
        <a:spcPct val="0"/>
      </a:spcAft>
      <a:defRPr sz="1200" kern="1200">
        <a:solidFill>
          <a:schemeClr val="tx1"/>
        </a:solidFill>
        <a:latin typeface="Segoe UI" pitchFamily="34" charset="0"/>
        <a:ea typeface="+mn-ea"/>
        <a:cs typeface="+mn-cs"/>
      </a:defRPr>
    </a:lvl2pPr>
    <a:lvl3pPr marL="914400" algn="l" rtl="0" fontAlgn="base">
      <a:spcBef>
        <a:spcPct val="30000"/>
      </a:spcBef>
      <a:spcAft>
        <a:spcPct val="0"/>
      </a:spcAft>
      <a:defRPr sz="1200" kern="1200">
        <a:solidFill>
          <a:schemeClr val="tx1"/>
        </a:solidFill>
        <a:latin typeface="Segoe UI" pitchFamily="34" charset="0"/>
        <a:ea typeface="+mn-ea"/>
        <a:cs typeface="+mn-cs"/>
      </a:defRPr>
    </a:lvl3pPr>
    <a:lvl4pPr marL="1371600" algn="l" rtl="0" fontAlgn="base">
      <a:spcBef>
        <a:spcPct val="30000"/>
      </a:spcBef>
      <a:spcAft>
        <a:spcPct val="0"/>
      </a:spcAft>
      <a:defRPr sz="1200" kern="1200">
        <a:solidFill>
          <a:schemeClr val="tx1"/>
        </a:solidFill>
        <a:latin typeface="Segoe UI" pitchFamily="34" charset="0"/>
        <a:ea typeface="+mn-ea"/>
        <a:cs typeface="+mn-cs"/>
      </a:defRPr>
    </a:lvl4pPr>
    <a:lvl5pPr marL="1828800" algn="l" rtl="0" fontAlgn="base">
      <a:spcBef>
        <a:spcPct val="30000"/>
      </a:spcBef>
      <a:spcAft>
        <a:spcPct val="0"/>
      </a:spcAft>
      <a:defRPr sz="1200" kern="1200">
        <a:solidFill>
          <a:schemeClr val="tx1"/>
        </a:solidFill>
        <a:latin typeface="Segoe U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8833439-D7E6-4DC1-A886-DD276C1C25A7}" type="slidenum">
              <a:rPr lang="en-US" smtClean="0"/>
              <a:pPr>
                <a:defRPr/>
              </a:pPr>
              <a:t>1</a:t>
            </a:fld>
            <a:endParaRPr lang="en-US" dirty="0"/>
          </a:p>
        </p:txBody>
      </p:sp>
    </p:spTree>
    <p:extLst>
      <p:ext uri="{BB962C8B-B14F-4D97-AF65-F5344CB8AC3E}">
        <p14:creationId xmlns:p14="http://schemas.microsoft.com/office/powerpoint/2010/main" xmlns="" val="4004172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59FDFC-FEB1-4AF5-9288-F78087EB08A2}" type="slidenum">
              <a:rPr lang="en-US">
                <a:cs typeface="Arial" pitchFamily="34" charset="0"/>
              </a:rPr>
              <a:pPr fontAlgn="base">
                <a:spcBef>
                  <a:spcPct val="0"/>
                </a:spcBef>
                <a:spcAft>
                  <a:spcPct val="0"/>
                </a:spcAft>
              </a:pPr>
              <a:t>2</a:t>
            </a:fld>
            <a:endParaRPr lang="en-US">
              <a:cs typeface="Arial" pitchFamily="34" charset="0"/>
            </a:endParaRPr>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lvl="0"/>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833439-D7E6-4DC1-A886-DD276C1C25A7}"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Talking point: make sure participants</a:t>
            </a:r>
            <a:r>
              <a:rPr lang="en-US" baseline="0" dirty="0" smtClean="0"/>
              <a:t> understand that “appearance” does not translate to “clean” but rather includes things like “objective and agenda on the board, etc”</a:t>
            </a:r>
            <a:endParaRPr lang="en-US" dirty="0"/>
          </a:p>
        </p:txBody>
      </p:sp>
      <p:sp>
        <p:nvSpPr>
          <p:cNvPr id="4" name="Slide Number Placeholder 3"/>
          <p:cNvSpPr>
            <a:spLocks noGrp="1"/>
          </p:cNvSpPr>
          <p:nvPr>
            <p:ph type="sldNum" sz="quarter" idx="10"/>
          </p:nvPr>
        </p:nvSpPr>
        <p:spPr/>
        <p:txBody>
          <a:bodyPr/>
          <a:lstStyle/>
          <a:p>
            <a:pPr>
              <a:defRPr/>
            </a:pPr>
            <a:fld id="{D8833439-D7E6-4DC1-A886-DD276C1C25A7}"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Potential talking point: bring up how</a:t>
            </a:r>
            <a:r>
              <a:rPr lang="en-US" baseline="0" dirty="0" smtClean="0"/>
              <a:t> feedback should be free of grammatical and spelling errors because people can be distracted or insulted when what they receive has errors in it.  Unintentionally it can also undermine credibility.  We say this because we received feedback from educators last year saying they were frustrated by feedback that had errors in it.</a:t>
            </a:r>
            <a:endParaRPr lang="en-US" dirty="0"/>
          </a:p>
        </p:txBody>
      </p:sp>
      <p:sp>
        <p:nvSpPr>
          <p:cNvPr id="4" name="Slide Number Placeholder 3"/>
          <p:cNvSpPr>
            <a:spLocks noGrp="1"/>
          </p:cNvSpPr>
          <p:nvPr>
            <p:ph type="sldNum" sz="quarter" idx="10"/>
          </p:nvPr>
        </p:nvSpPr>
        <p:spPr/>
        <p:txBody>
          <a:bodyPr/>
          <a:lstStyle/>
          <a:p>
            <a:pPr>
              <a:defRPr/>
            </a:pPr>
            <a:fld id="{D8833439-D7E6-4DC1-A886-DD276C1C25A7}" type="slidenum">
              <a:rPr lang="en-US" smtClean="0"/>
              <a:pPr>
                <a:defRPr/>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_Alternativ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04800" y="2514600"/>
            <a:ext cx="8610600" cy="2057400"/>
          </a:xfrm>
        </p:spPr>
        <p:txBody>
          <a:bodyPr anchor="b" anchorCtr="0"/>
          <a:lstStyle>
            <a:lvl1pPr>
              <a:defRPr sz="4000" b="1">
                <a:solidFill>
                  <a:schemeClr val="tx1"/>
                </a:solidFill>
                <a:latin typeface="+mj-lt"/>
              </a:defRPr>
            </a:lvl1pPr>
          </a:lstStyle>
          <a:p>
            <a:r>
              <a:rPr lang="en-US" dirty="0" smtClean="0"/>
              <a:t>Click to edit Master title style</a:t>
            </a:r>
            <a:endParaRPr lang="en-US" dirty="0"/>
          </a:p>
        </p:txBody>
      </p:sp>
      <p:sp>
        <p:nvSpPr>
          <p:cNvPr id="4099" name="Rectangle 3"/>
          <p:cNvSpPr>
            <a:spLocks noGrp="1" noChangeArrowheads="1"/>
          </p:cNvSpPr>
          <p:nvPr>
            <p:ph type="subTitle" idx="1"/>
          </p:nvPr>
        </p:nvSpPr>
        <p:spPr>
          <a:xfrm>
            <a:off x="304800" y="4572000"/>
            <a:ext cx="8610600" cy="914400"/>
          </a:xfrm>
        </p:spPr>
        <p:txBody>
          <a:bodyPr/>
          <a:lstStyle>
            <a:lvl1pPr marL="0" indent="0">
              <a:buFontTx/>
              <a:buNone/>
              <a:defRPr sz="2800">
                <a:solidFill>
                  <a:schemeClr val="tx1"/>
                </a:solidFill>
                <a:latin typeface="+mj-lt"/>
              </a:defRPr>
            </a:lvl1pPr>
          </a:lstStyle>
          <a:p>
            <a:r>
              <a:rPr lang="en-US" smtClean="0"/>
              <a:t>Click to edit Master subtitle style</a:t>
            </a:r>
            <a:endParaRPr lang="en-US" dirty="0"/>
          </a:p>
        </p:txBody>
      </p:sp>
      <p:sp>
        <p:nvSpPr>
          <p:cNvPr id="6" name="Text Placeholder 5"/>
          <p:cNvSpPr>
            <a:spLocks noGrp="1"/>
          </p:cNvSpPr>
          <p:nvPr>
            <p:ph type="body" sz="quarter" idx="10" hasCustomPrompt="1"/>
          </p:nvPr>
        </p:nvSpPr>
        <p:spPr>
          <a:xfrm>
            <a:off x="304800" y="5791200"/>
            <a:ext cx="8637181" cy="609600"/>
          </a:xfrm>
        </p:spPr>
        <p:txBody>
          <a:bodyPr/>
          <a:lstStyle>
            <a:lvl1pPr marL="0" indent="0">
              <a:buNone/>
              <a:defRPr sz="1800" baseline="0">
                <a:solidFill>
                  <a:schemeClr val="tx1"/>
                </a:solidFill>
              </a:defRPr>
            </a:lvl1pPr>
          </a:lstStyle>
          <a:p>
            <a:pPr lvl="0"/>
            <a:r>
              <a:rPr lang="en-US" dirty="0" smtClean="0"/>
              <a:t>Click to insert group, date, client, etc.</a:t>
            </a:r>
          </a:p>
        </p:txBody>
      </p:sp>
    </p:spTree>
    <p:extLst>
      <p:ext uri="{BB962C8B-B14F-4D97-AF65-F5344CB8AC3E}">
        <p14:creationId xmlns:p14="http://schemas.microsoft.com/office/powerpoint/2010/main" xmlns="" val="188306407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Rectangle 3"/>
          <p:cNvSpPr>
            <a:spLocks noGrp="1" noChangeArrowheads="1"/>
          </p:cNvSpPr>
          <p:nvPr>
            <p:ph type="title"/>
          </p:nvPr>
        </p:nvSpPr>
        <p:spPr bwMode="auto">
          <a:xfrm>
            <a:off x="312718" y="228600"/>
            <a:ext cx="8518566"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pic>
        <p:nvPicPr>
          <p:cNvPr id="6" name="Picture 5" descr="RIDE_logo.JPG"/>
          <p:cNvPicPr>
            <a:picLocks noChangeAspect="1"/>
          </p:cNvPicPr>
          <p:nvPr userDrawn="1"/>
        </p:nvPicPr>
        <p:blipFill>
          <a:blip r:embed="rId2" cstate="print"/>
          <a:stretch>
            <a:fillRect/>
          </a:stretch>
        </p:blipFill>
        <p:spPr>
          <a:xfrm>
            <a:off x="228600" y="6006662"/>
            <a:ext cx="2286000" cy="567246"/>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Object">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34340" y="1231392"/>
            <a:ext cx="8275320" cy="5093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title"/>
          </p:nvPr>
        </p:nvSpPr>
        <p:spPr bwMode="auto">
          <a:xfrm>
            <a:off x="312718" y="228600"/>
            <a:ext cx="8518566"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6" name="Text Placeholder 14"/>
          <p:cNvSpPr>
            <a:spLocks noGrp="1"/>
          </p:cNvSpPr>
          <p:nvPr>
            <p:ph type="body" sz="quarter" idx="11" hasCustomPrompt="1"/>
          </p:nvPr>
        </p:nvSpPr>
        <p:spPr>
          <a:xfrm>
            <a:off x="312718" y="6432514"/>
            <a:ext cx="6934200" cy="304800"/>
          </a:xfrm>
        </p:spPr>
        <p:txBody>
          <a:bodyPr lIns="0" tIns="0" rIns="0" bIns="0" anchor="b" anchorCtr="0"/>
          <a:lstStyle>
            <a:lvl1pPr marL="0" indent="0">
              <a:buNone/>
              <a:defRPr sz="800" baseline="0"/>
            </a:lvl1pPr>
          </a:lstStyle>
          <a:p>
            <a:pPr lvl="0"/>
            <a:r>
              <a:rPr lang="en-US" dirty="0" smtClean="0"/>
              <a:t>Click to edit source information</a:t>
            </a:r>
            <a:endParaRPr lang="en-US" dirty="0"/>
          </a:p>
        </p:txBody>
      </p:sp>
      <p:pic>
        <p:nvPicPr>
          <p:cNvPr id="7" name="Picture 6" descr="RIDE_logo.JPG"/>
          <p:cNvPicPr>
            <a:picLocks noChangeAspect="1"/>
          </p:cNvPicPr>
          <p:nvPr userDrawn="1"/>
        </p:nvPicPr>
        <p:blipFill>
          <a:blip r:embed="rId2" cstate="print"/>
          <a:stretch>
            <a:fillRect/>
          </a:stretch>
        </p:blipFill>
        <p:spPr>
          <a:xfrm>
            <a:off x="228600" y="6006662"/>
            <a:ext cx="2286000" cy="567246"/>
          </a:xfrm>
          <a:prstGeom prst="rect">
            <a:avLst/>
          </a:prstGeom>
        </p:spPr>
      </p:pic>
    </p:spTree>
    <p:extLst>
      <p:ext uri="{BB962C8B-B14F-4D97-AF65-F5344CB8AC3E}">
        <p14:creationId xmlns:p14="http://schemas.microsoft.com/office/powerpoint/2010/main" xmlns="" val="8467714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bwMode="auto">
          <a:xfrm>
            <a:off x="312718" y="228600"/>
            <a:ext cx="8518566"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5123" name="Rectangle 4"/>
          <p:cNvSpPr>
            <a:spLocks noGrp="1" noChangeArrowheads="1"/>
          </p:cNvSpPr>
          <p:nvPr>
            <p:ph type="body" idx="1"/>
          </p:nvPr>
        </p:nvSpPr>
        <p:spPr bwMode="auto">
          <a:xfrm>
            <a:off x="428306" y="1219200"/>
            <a:ext cx="8278483" cy="5094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081" name="Text Box 9"/>
          <p:cNvSpPr txBox="1">
            <a:spLocks noChangeArrowheads="1"/>
          </p:cNvSpPr>
          <p:nvPr/>
        </p:nvSpPr>
        <p:spPr bwMode="auto">
          <a:xfrm>
            <a:off x="8686800" y="6590992"/>
            <a:ext cx="606865" cy="153888"/>
          </a:xfrm>
          <a:prstGeom prst="rect">
            <a:avLst/>
          </a:prstGeom>
          <a:noFill/>
          <a:ln w="9525">
            <a:noFill/>
            <a:miter lim="800000"/>
            <a:headEnd/>
            <a:tailEnd/>
          </a:ln>
          <a:effectLst/>
        </p:spPr>
        <p:txBody>
          <a:bodyPr wrap="square" lIns="0" tIns="0" rIns="0" bIns="0">
            <a:spAutoFit/>
          </a:bodyPr>
          <a:lstStyle/>
          <a:p>
            <a:pPr algn="l" fontAlgn="auto">
              <a:spcBef>
                <a:spcPct val="50000"/>
              </a:spcBef>
              <a:spcAft>
                <a:spcPts val="0"/>
              </a:spcAft>
              <a:defRPr/>
            </a:pPr>
            <a:r>
              <a:rPr lang="en-US" sz="1000" b="0" dirty="0" smtClean="0">
                <a:solidFill>
                  <a:schemeClr val="tx1">
                    <a:lumMod val="65000"/>
                    <a:lumOff val="35000"/>
                  </a:schemeClr>
                </a:solidFill>
                <a:latin typeface="+mj-lt"/>
                <a:cs typeface="+mn-cs"/>
              </a:rPr>
              <a:t> </a:t>
            </a:r>
            <a:endParaRPr lang="en-US" sz="1000" b="0" dirty="0">
              <a:solidFill>
                <a:schemeClr val="tx1">
                  <a:lumMod val="65000"/>
                  <a:lumOff val="35000"/>
                </a:schemeClr>
              </a:solidFill>
              <a:latin typeface="+mj-lt"/>
              <a:cs typeface="+mn-cs"/>
            </a:endParaRPr>
          </a:p>
        </p:txBody>
      </p:sp>
      <p:sp>
        <p:nvSpPr>
          <p:cNvPr id="14" name="Line 8"/>
          <p:cNvSpPr>
            <a:spLocks noChangeShapeType="1"/>
          </p:cNvSpPr>
          <p:nvPr/>
        </p:nvSpPr>
        <p:spPr bwMode="auto">
          <a:xfrm>
            <a:off x="304800" y="228600"/>
            <a:ext cx="8534400" cy="0"/>
          </a:xfrm>
          <a:prstGeom prst="line">
            <a:avLst/>
          </a:prstGeom>
          <a:noFill/>
          <a:ln w="25400" cap="sq">
            <a:solidFill>
              <a:srgbClr val="969696"/>
            </a:solidFill>
            <a:round/>
            <a:headEnd type="none" w="sm" len="sm"/>
            <a:tailEnd type="none" w="sm" len="sm"/>
          </a:ln>
          <a:effectLst/>
        </p:spPr>
        <p:txBody>
          <a:bodyPr/>
          <a:lstStyle/>
          <a:p>
            <a:pPr algn="ct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timing>
    <p:tnLst>
      <p:par>
        <p:cTn id="1" dur="indefinite" restart="never" nodeType="tmRoot"/>
      </p:par>
    </p:tnLst>
  </p:timing>
  <p:hf hdr="0" ftr="0" dt="0"/>
  <p:txStyles>
    <p:titleStyle>
      <a:lvl1pPr algn="l" rtl="0" eaLnBrk="1" fontAlgn="base" hangingPunct="1">
        <a:spcBef>
          <a:spcPct val="0"/>
        </a:spcBef>
        <a:spcAft>
          <a:spcPct val="0"/>
        </a:spcAft>
        <a:defRPr sz="1800" b="1">
          <a:solidFill>
            <a:schemeClr val="tx1"/>
          </a:solidFill>
          <a:latin typeface="+mj-lt"/>
          <a:ea typeface="+mj-ea"/>
          <a:cs typeface="+mj-cs"/>
        </a:defRPr>
      </a:lvl1pPr>
      <a:lvl2pPr algn="l" rtl="0" eaLnBrk="1" fontAlgn="base" hangingPunct="1">
        <a:spcBef>
          <a:spcPct val="0"/>
        </a:spcBef>
        <a:spcAft>
          <a:spcPct val="0"/>
        </a:spcAft>
        <a:defRPr b="1">
          <a:solidFill>
            <a:schemeClr val="tx2"/>
          </a:solidFill>
          <a:latin typeface="Century Gothic" pitchFamily="34" charset="0"/>
          <a:cs typeface="Arial" pitchFamily="34" charset="0"/>
        </a:defRPr>
      </a:lvl2pPr>
      <a:lvl3pPr algn="l" rtl="0" eaLnBrk="1" fontAlgn="base" hangingPunct="1">
        <a:spcBef>
          <a:spcPct val="0"/>
        </a:spcBef>
        <a:spcAft>
          <a:spcPct val="0"/>
        </a:spcAft>
        <a:defRPr b="1">
          <a:solidFill>
            <a:schemeClr val="tx2"/>
          </a:solidFill>
          <a:latin typeface="Century Gothic" pitchFamily="34" charset="0"/>
          <a:cs typeface="Arial" pitchFamily="34" charset="0"/>
        </a:defRPr>
      </a:lvl3pPr>
      <a:lvl4pPr algn="l" rtl="0" eaLnBrk="1" fontAlgn="base" hangingPunct="1">
        <a:spcBef>
          <a:spcPct val="0"/>
        </a:spcBef>
        <a:spcAft>
          <a:spcPct val="0"/>
        </a:spcAft>
        <a:defRPr b="1">
          <a:solidFill>
            <a:schemeClr val="tx2"/>
          </a:solidFill>
          <a:latin typeface="Century Gothic" pitchFamily="34" charset="0"/>
          <a:cs typeface="Arial" pitchFamily="34" charset="0"/>
        </a:defRPr>
      </a:lvl4pPr>
      <a:lvl5pPr algn="l" rtl="0" eaLnBrk="1" fontAlgn="base" hangingPunct="1">
        <a:spcBef>
          <a:spcPct val="0"/>
        </a:spcBef>
        <a:spcAft>
          <a:spcPct val="0"/>
        </a:spcAft>
        <a:defRPr b="1">
          <a:solidFill>
            <a:schemeClr val="tx2"/>
          </a:solidFill>
          <a:latin typeface="Century Gothic" pitchFamily="34" charset="0"/>
          <a:cs typeface="Arial" pitchFamily="34" charset="0"/>
        </a:defRPr>
      </a:lvl5pPr>
      <a:lvl6pPr marL="457200" algn="l" rtl="0" eaLnBrk="1" fontAlgn="base" hangingPunct="1">
        <a:spcBef>
          <a:spcPct val="0"/>
        </a:spcBef>
        <a:spcAft>
          <a:spcPct val="0"/>
        </a:spcAft>
        <a:defRPr b="1">
          <a:solidFill>
            <a:schemeClr val="tx2"/>
          </a:solidFill>
          <a:latin typeface="Century Gothic" pitchFamily="34" charset="0"/>
          <a:cs typeface="Arial" pitchFamily="34" charset="0"/>
        </a:defRPr>
      </a:lvl6pPr>
      <a:lvl7pPr marL="914400" algn="l" rtl="0" eaLnBrk="1" fontAlgn="base" hangingPunct="1">
        <a:spcBef>
          <a:spcPct val="0"/>
        </a:spcBef>
        <a:spcAft>
          <a:spcPct val="0"/>
        </a:spcAft>
        <a:defRPr b="1">
          <a:solidFill>
            <a:schemeClr val="tx2"/>
          </a:solidFill>
          <a:latin typeface="Century Gothic" pitchFamily="34" charset="0"/>
          <a:cs typeface="Arial" pitchFamily="34" charset="0"/>
        </a:defRPr>
      </a:lvl7pPr>
      <a:lvl8pPr marL="1371600" algn="l" rtl="0" eaLnBrk="1" fontAlgn="base" hangingPunct="1">
        <a:spcBef>
          <a:spcPct val="0"/>
        </a:spcBef>
        <a:spcAft>
          <a:spcPct val="0"/>
        </a:spcAft>
        <a:defRPr b="1">
          <a:solidFill>
            <a:schemeClr val="tx2"/>
          </a:solidFill>
          <a:latin typeface="Century Gothic" pitchFamily="34" charset="0"/>
          <a:cs typeface="Arial" pitchFamily="34" charset="0"/>
        </a:defRPr>
      </a:lvl8pPr>
      <a:lvl9pPr marL="1828800" algn="l" rtl="0" eaLnBrk="1" fontAlgn="base" hangingPunct="1">
        <a:spcBef>
          <a:spcPct val="0"/>
        </a:spcBef>
        <a:spcAft>
          <a:spcPct val="0"/>
        </a:spcAft>
        <a:defRPr b="1">
          <a:solidFill>
            <a:schemeClr val="tx2"/>
          </a:solidFill>
          <a:latin typeface="Century Gothic" pitchFamily="34" charset="0"/>
          <a:cs typeface="Arial" pitchFamily="34" charset="0"/>
        </a:defRPr>
      </a:lvl9pPr>
    </p:titleStyle>
    <p:bodyStyle>
      <a:lvl1pPr marL="228600" indent="-228600" algn="l" rtl="0" eaLnBrk="1" fontAlgn="base" hangingPunct="1">
        <a:spcBef>
          <a:spcPct val="20000"/>
        </a:spcBef>
        <a:spcAft>
          <a:spcPct val="0"/>
        </a:spcAft>
        <a:buClr>
          <a:schemeClr val="tx1"/>
        </a:buClr>
        <a:buChar char="•"/>
        <a:defRPr sz="1400">
          <a:solidFill>
            <a:schemeClr val="tx1"/>
          </a:solidFill>
          <a:latin typeface="+mn-lt"/>
          <a:ea typeface="+mn-ea"/>
          <a:cs typeface="+mn-cs"/>
        </a:defRPr>
      </a:lvl1pPr>
      <a:lvl2pPr marL="571500" indent="-228600" algn="l" rtl="0" eaLnBrk="1" fontAlgn="base" hangingPunct="1">
        <a:spcBef>
          <a:spcPct val="20000"/>
        </a:spcBef>
        <a:spcAft>
          <a:spcPct val="0"/>
        </a:spcAft>
        <a:buClr>
          <a:schemeClr val="tx1"/>
        </a:buClr>
        <a:buChar char="o"/>
        <a:defRPr sz="1400">
          <a:solidFill>
            <a:schemeClr val="tx1"/>
          </a:solidFill>
          <a:latin typeface="+mn-lt"/>
          <a:cs typeface="+mn-cs"/>
        </a:defRPr>
      </a:lvl2pPr>
      <a:lvl3pPr marL="914400" indent="-228600" algn="l" rtl="0" eaLnBrk="1" fontAlgn="base" hangingPunct="1">
        <a:spcBef>
          <a:spcPct val="20000"/>
        </a:spcBef>
        <a:spcAft>
          <a:spcPct val="0"/>
        </a:spcAft>
        <a:buClr>
          <a:schemeClr val="tx1"/>
        </a:buClr>
        <a:buFont typeface="Wingdings" pitchFamily="2" charset="2"/>
        <a:buChar char="§"/>
        <a:defRPr sz="1400">
          <a:solidFill>
            <a:schemeClr val="tx1"/>
          </a:solidFill>
          <a:latin typeface="+mn-lt"/>
          <a:cs typeface="+mn-cs"/>
        </a:defRPr>
      </a:lvl3pPr>
      <a:lvl4pPr marL="1257300" indent="-228600" algn="l" rtl="0" eaLnBrk="1" fontAlgn="base" hangingPunct="1">
        <a:spcBef>
          <a:spcPct val="20000"/>
        </a:spcBef>
        <a:spcAft>
          <a:spcPct val="0"/>
        </a:spcAft>
        <a:buClr>
          <a:schemeClr val="tx1"/>
        </a:buClr>
        <a:buChar char="•"/>
        <a:defRPr sz="1400">
          <a:solidFill>
            <a:schemeClr val="tx1"/>
          </a:solidFill>
          <a:latin typeface="+mn-lt"/>
          <a:cs typeface="+mn-cs"/>
        </a:defRPr>
      </a:lvl4pPr>
      <a:lvl5pPr marL="1600200" indent="-228600" algn="l" rtl="0" eaLnBrk="1" fontAlgn="base" hangingPunct="1">
        <a:spcBef>
          <a:spcPct val="25000"/>
        </a:spcBef>
        <a:spcAft>
          <a:spcPct val="0"/>
        </a:spcAft>
        <a:buClr>
          <a:schemeClr val="tx1"/>
        </a:buClr>
        <a:buChar char="•"/>
        <a:defRPr sz="1400">
          <a:solidFill>
            <a:schemeClr val="tx1"/>
          </a:solidFill>
          <a:latin typeface="+mn-lt"/>
          <a:cs typeface="+mn-cs"/>
        </a:defRPr>
      </a:lvl5pPr>
      <a:lvl6pPr marL="2057400" indent="-228600" algn="l" rtl="0" eaLnBrk="1" fontAlgn="base" hangingPunct="1">
        <a:spcBef>
          <a:spcPct val="25000"/>
        </a:spcBef>
        <a:spcAft>
          <a:spcPct val="0"/>
        </a:spcAft>
        <a:buClr>
          <a:schemeClr val="tx1"/>
        </a:buClr>
        <a:buChar char="•"/>
        <a:defRPr sz="1600">
          <a:solidFill>
            <a:schemeClr val="tx1"/>
          </a:solidFill>
          <a:latin typeface="+mn-lt"/>
          <a:cs typeface="+mn-cs"/>
        </a:defRPr>
      </a:lvl6pPr>
      <a:lvl7pPr marL="2514600" indent="-228600" algn="l" rtl="0" eaLnBrk="1" fontAlgn="base" hangingPunct="1">
        <a:spcBef>
          <a:spcPct val="25000"/>
        </a:spcBef>
        <a:spcAft>
          <a:spcPct val="0"/>
        </a:spcAft>
        <a:buClr>
          <a:schemeClr val="tx1"/>
        </a:buClr>
        <a:buChar char="•"/>
        <a:defRPr sz="1600">
          <a:solidFill>
            <a:schemeClr val="tx1"/>
          </a:solidFill>
          <a:latin typeface="+mn-lt"/>
          <a:cs typeface="+mn-cs"/>
        </a:defRPr>
      </a:lvl7pPr>
      <a:lvl8pPr marL="2971800" indent="-228600" algn="l" rtl="0" eaLnBrk="1" fontAlgn="base" hangingPunct="1">
        <a:spcBef>
          <a:spcPct val="25000"/>
        </a:spcBef>
        <a:spcAft>
          <a:spcPct val="0"/>
        </a:spcAft>
        <a:buClr>
          <a:schemeClr val="tx1"/>
        </a:buClr>
        <a:buChar char="•"/>
        <a:defRPr sz="1600">
          <a:solidFill>
            <a:schemeClr val="tx1"/>
          </a:solidFill>
          <a:latin typeface="+mn-lt"/>
          <a:cs typeface="+mn-cs"/>
        </a:defRPr>
      </a:lvl8pPr>
      <a:lvl9pPr marL="3429000" indent="-228600" algn="l" rtl="0" eaLnBrk="1" fontAlgn="base" hangingPunct="1">
        <a:spcBef>
          <a:spcPct val="25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bloomstaxonomy.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file:///C:\Users\delfje\Downloads\7th.grade.math.final.wmv" TargetMode="External"/><Relationship Id="rId1" Type="http://schemas.openxmlformats.org/officeDocument/2006/relationships/video" Target="file:///C:\Users\delfje\Downloads\Final.The.Lottery.wmv"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file:///C:\Users\delfje\Downloads\2.18.Dylan.Williams.wmv"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0"/>
            <a:ext cx="8382000" cy="990600"/>
          </a:xfrm>
        </p:spPr>
        <p:txBody>
          <a:bodyPr/>
          <a:lstStyle/>
          <a:p>
            <a:r>
              <a:rPr lang="en-US" sz="3200" dirty="0" smtClean="0"/>
              <a:t>Providing High-Quality Written Feedback to Educators</a:t>
            </a:r>
            <a:endParaRPr lang="en-US" sz="3200" dirty="0"/>
          </a:p>
        </p:txBody>
      </p:sp>
      <p:sp>
        <p:nvSpPr>
          <p:cNvPr id="3" name="Subtitle 2"/>
          <p:cNvSpPr>
            <a:spLocks noGrp="1"/>
          </p:cNvSpPr>
          <p:nvPr>
            <p:ph type="subTitle" idx="1"/>
          </p:nvPr>
        </p:nvSpPr>
        <p:spPr>
          <a:xfrm>
            <a:off x="533400" y="3276600"/>
            <a:ext cx="8305800" cy="914400"/>
          </a:xfrm>
        </p:spPr>
        <p:txBody>
          <a:bodyPr/>
          <a:lstStyle/>
          <a:p>
            <a:r>
              <a:rPr lang="en-US" sz="2000" b="1" dirty="0" smtClean="0"/>
              <a:t>LEA Calibration Session</a:t>
            </a:r>
          </a:p>
          <a:p>
            <a:r>
              <a:rPr lang="en-US" sz="2000" dirty="0" smtClean="0"/>
              <a:t>March 2014</a:t>
            </a:r>
            <a:endParaRPr lang="en-US" sz="2000" dirty="0"/>
          </a:p>
        </p:txBody>
      </p:sp>
      <p:pic>
        <p:nvPicPr>
          <p:cNvPr id="5" name="Picture 4" descr="RIDE_logo.JPG"/>
          <p:cNvPicPr>
            <a:picLocks noChangeAspect="1"/>
          </p:cNvPicPr>
          <p:nvPr/>
        </p:nvPicPr>
        <p:blipFill>
          <a:blip r:embed="rId3" cstate="print"/>
          <a:stretch>
            <a:fillRect/>
          </a:stretch>
        </p:blipFill>
        <p:spPr>
          <a:xfrm>
            <a:off x="4858407" y="431257"/>
            <a:ext cx="3810000" cy="945409"/>
          </a:xfrm>
          <a:prstGeom prst="rect">
            <a:avLst/>
          </a:prstGeom>
        </p:spPr>
      </p:pic>
    </p:spTree>
    <p:extLst>
      <p:ext uri="{BB962C8B-B14F-4D97-AF65-F5344CB8AC3E}">
        <p14:creationId xmlns:p14="http://schemas.microsoft.com/office/powerpoint/2010/main" xmlns="" val="4071206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Model</a:t>
            </a:r>
            <a:endParaRPr lang="en-US" dirty="0"/>
          </a:p>
        </p:txBody>
      </p:sp>
      <p:sp>
        <p:nvSpPr>
          <p:cNvPr id="3" name="TextBox 2"/>
          <p:cNvSpPr txBox="1"/>
          <p:nvPr/>
        </p:nvSpPr>
        <p:spPr>
          <a:xfrm>
            <a:off x="381000" y="990600"/>
            <a:ext cx="8382000" cy="5355312"/>
          </a:xfrm>
          <a:prstGeom prst="rect">
            <a:avLst/>
          </a:prstGeom>
          <a:noFill/>
        </p:spPr>
        <p:txBody>
          <a:bodyPr wrap="square" rtlCol="0">
            <a:spAutoFit/>
          </a:bodyPr>
          <a:lstStyle/>
          <a:p>
            <a:pPr marL="342900" indent="-342900"/>
            <a:r>
              <a:rPr lang="en-US" sz="1900" b="1" dirty="0" smtClean="0">
                <a:latin typeface="+mn-lt"/>
              </a:rPr>
              <a:t>Rationale</a:t>
            </a:r>
          </a:p>
          <a:p>
            <a:pPr marL="342900" indent="-342900"/>
            <a:endParaRPr lang="en-US" sz="1900" b="1" dirty="0" smtClean="0">
              <a:latin typeface="+mn-lt"/>
            </a:endParaRPr>
          </a:p>
          <a:p>
            <a:pPr marL="342900" indent="-342900"/>
            <a:endParaRPr lang="en-US" sz="1900" b="1" dirty="0" smtClean="0">
              <a:latin typeface="+mn-lt"/>
            </a:endParaRPr>
          </a:p>
          <a:p>
            <a:pPr marL="342900" indent="-342900"/>
            <a:endParaRPr lang="en-US" sz="1900" b="1" dirty="0" smtClean="0">
              <a:latin typeface="+mn-lt"/>
            </a:endParaRPr>
          </a:p>
          <a:p>
            <a:pPr marL="342900" indent="-342900"/>
            <a:endParaRPr lang="en-US" sz="1900" b="1" dirty="0" smtClean="0">
              <a:latin typeface="+mn-lt"/>
            </a:endParaRPr>
          </a:p>
          <a:p>
            <a:pPr marL="342900" indent="-342900"/>
            <a:r>
              <a:rPr lang="en-US" sz="1900" b="1" dirty="0" smtClean="0">
                <a:latin typeface="+mn-lt"/>
              </a:rPr>
              <a:t>Feedback</a:t>
            </a:r>
          </a:p>
          <a:p>
            <a:pPr marL="342900" indent="-342900"/>
            <a:endParaRPr lang="en-US" sz="1900" b="1" dirty="0" smtClean="0">
              <a:latin typeface="+mn-lt"/>
            </a:endParaRPr>
          </a:p>
          <a:p>
            <a:pPr marL="342900" indent="-342900">
              <a:buFont typeface="+mj-lt"/>
              <a:buAutoNum type="arabicPeriod"/>
            </a:pPr>
            <a:r>
              <a:rPr lang="en-US" sz="1900" dirty="0" smtClean="0">
                <a:latin typeface="+mn-lt"/>
              </a:rPr>
              <a:t>Open with </a:t>
            </a:r>
            <a:r>
              <a:rPr lang="en-US" sz="1900" b="1" dirty="0" smtClean="0">
                <a:latin typeface="+mn-lt"/>
              </a:rPr>
              <a:t>positive reinforcement </a:t>
            </a:r>
          </a:p>
          <a:p>
            <a:pPr marL="800100" lvl="1" indent="-342900">
              <a:buFont typeface="+mj-lt"/>
              <a:buAutoNum type="alphaLcPeriod"/>
            </a:pPr>
            <a:r>
              <a:rPr lang="en-US" sz="1900" dirty="0" smtClean="0">
                <a:latin typeface="+mn-lt"/>
              </a:rPr>
              <a:t>Target </a:t>
            </a:r>
            <a:r>
              <a:rPr lang="en-US" sz="1900" b="1" dirty="0" smtClean="0">
                <a:latin typeface="+mn-lt"/>
              </a:rPr>
              <a:t>2-4 specific areas </a:t>
            </a:r>
            <a:r>
              <a:rPr lang="en-US" sz="1900" dirty="0" smtClean="0">
                <a:latin typeface="+mn-lt"/>
              </a:rPr>
              <a:t>of the teaching episode that you want to </a:t>
            </a:r>
            <a:r>
              <a:rPr lang="en-US" sz="1900" b="1" dirty="0" smtClean="0">
                <a:latin typeface="+mn-lt"/>
              </a:rPr>
              <a:t>encourage</a:t>
            </a:r>
            <a:r>
              <a:rPr lang="en-US" sz="1900" dirty="0" smtClean="0">
                <a:latin typeface="+mn-lt"/>
              </a:rPr>
              <a:t> the teacher </a:t>
            </a:r>
            <a:r>
              <a:rPr lang="en-US" sz="1900" b="1" dirty="0" smtClean="0">
                <a:latin typeface="+mn-lt"/>
              </a:rPr>
              <a:t>to continue </a:t>
            </a:r>
            <a:r>
              <a:rPr lang="en-US" sz="1900" dirty="0" smtClean="0">
                <a:latin typeface="+mn-lt"/>
              </a:rPr>
              <a:t>in their practice.</a:t>
            </a:r>
          </a:p>
          <a:p>
            <a:pPr marL="800100" lvl="1" indent="-342900">
              <a:buFont typeface="+mj-lt"/>
              <a:buAutoNum type="alphaLcPeriod"/>
            </a:pPr>
            <a:r>
              <a:rPr lang="en-US" sz="1900" dirty="0" smtClean="0">
                <a:latin typeface="+mn-lt"/>
              </a:rPr>
              <a:t>Be </a:t>
            </a:r>
            <a:r>
              <a:rPr lang="en-US" sz="1900" b="1" dirty="0" smtClean="0">
                <a:latin typeface="+mn-lt"/>
              </a:rPr>
              <a:t>specific</a:t>
            </a:r>
            <a:r>
              <a:rPr lang="en-US" sz="1900" dirty="0" smtClean="0">
                <a:latin typeface="+mn-lt"/>
              </a:rPr>
              <a:t> and reference examples from the rationale to make the feedback concrete.</a:t>
            </a:r>
          </a:p>
          <a:p>
            <a:pPr marL="342900" indent="-342900">
              <a:buAutoNum type="arabicPeriod"/>
            </a:pPr>
            <a:endParaRPr lang="en-US" sz="1900" dirty="0" smtClean="0">
              <a:latin typeface="+mn-lt"/>
            </a:endParaRPr>
          </a:p>
          <a:p>
            <a:pPr marL="342900" indent="-342900">
              <a:buAutoNum type="arabicPeriod"/>
            </a:pPr>
            <a:r>
              <a:rPr lang="en-US" sz="1900" dirty="0" smtClean="0">
                <a:latin typeface="+mn-lt"/>
              </a:rPr>
              <a:t>Then offer </a:t>
            </a:r>
            <a:r>
              <a:rPr lang="en-US" sz="1900" b="1" dirty="0" smtClean="0">
                <a:latin typeface="+mn-lt"/>
              </a:rPr>
              <a:t>constructive feedback</a:t>
            </a:r>
          </a:p>
          <a:p>
            <a:pPr marL="800100" lvl="1" indent="-342900">
              <a:buFont typeface="+mj-lt"/>
              <a:buAutoNum type="alphaLcPeriod"/>
            </a:pPr>
            <a:r>
              <a:rPr lang="en-US" sz="1900" dirty="0" smtClean="0">
                <a:latin typeface="+mn-lt"/>
              </a:rPr>
              <a:t>Hone in on </a:t>
            </a:r>
            <a:r>
              <a:rPr lang="en-US" sz="1900" b="1" dirty="0" smtClean="0">
                <a:latin typeface="+mn-lt"/>
              </a:rPr>
              <a:t>1 or 2 areas </a:t>
            </a:r>
            <a:r>
              <a:rPr lang="en-US" sz="1900" dirty="0" smtClean="0">
                <a:latin typeface="+mn-lt"/>
              </a:rPr>
              <a:t>to give prioritized and actionable feedback.</a:t>
            </a:r>
          </a:p>
          <a:p>
            <a:pPr marL="800100" lvl="1" indent="-342900">
              <a:buFont typeface="+mj-lt"/>
              <a:buAutoNum type="alphaLcPeriod"/>
            </a:pPr>
            <a:r>
              <a:rPr lang="en-US" sz="1900" dirty="0" smtClean="0">
                <a:latin typeface="+mn-lt"/>
              </a:rPr>
              <a:t>Explain why this is a priority to focus on and </a:t>
            </a:r>
            <a:r>
              <a:rPr lang="en-US" sz="1900" b="1" dirty="0" smtClean="0">
                <a:latin typeface="+mn-lt"/>
              </a:rPr>
              <a:t>suggest strategies or resources</a:t>
            </a:r>
            <a:r>
              <a:rPr lang="en-US" sz="1900" dirty="0" smtClean="0">
                <a:latin typeface="+mn-lt"/>
              </a:rPr>
              <a:t> the teacher could employ moving forward.</a:t>
            </a:r>
          </a:p>
          <a:p>
            <a:pPr marL="800100" lvl="1" indent="-342900">
              <a:buFont typeface="+mj-lt"/>
              <a:buAutoNum type="alphaLcPeriod"/>
            </a:pPr>
            <a:endParaRPr lang="en-US" sz="1900" dirty="0">
              <a:latin typeface="+mn-lt"/>
            </a:endParaRPr>
          </a:p>
        </p:txBody>
      </p:sp>
      <p:cxnSp>
        <p:nvCxnSpPr>
          <p:cNvPr id="4" name="Straight Arrow Connector 3"/>
          <p:cNvCxnSpPr/>
          <p:nvPr/>
        </p:nvCxnSpPr>
        <p:spPr bwMode="auto">
          <a:xfrm flipH="1" flipV="1">
            <a:off x="1600200" y="1219200"/>
            <a:ext cx="1143000" cy="152400"/>
          </a:xfrm>
          <a:prstGeom prst="straightConnector1">
            <a:avLst/>
          </a:prstGeom>
          <a:noFill/>
          <a:ln w="19050" cap="flat" cmpd="sng" algn="ctr">
            <a:solidFill>
              <a:schemeClr val="accent1">
                <a:lumMod val="75000"/>
              </a:schemeClr>
            </a:solidFill>
            <a:prstDash val="solid"/>
            <a:round/>
            <a:headEnd type="none" w="med" len="med"/>
            <a:tailEnd type="arrow"/>
          </a:ln>
          <a:effectLst/>
        </p:spPr>
      </p:cxnSp>
      <p:sp>
        <p:nvSpPr>
          <p:cNvPr id="5" name="Rectangle 4"/>
          <p:cNvSpPr/>
          <p:nvPr/>
        </p:nvSpPr>
        <p:spPr>
          <a:xfrm>
            <a:off x="2743200" y="838200"/>
            <a:ext cx="5867400" cy="1200329"/>
          </a:xfrm>
          <a:prstGeom prst="rect">
            <a:avLst/>
          </a:prstGeom>
          <a:solidFill>
            <a:schemeClr val="accent1">
              <a:lumMod val="20000"/>
              <a:lumOff val="80000"/>
            </a:schemeClr>
          </a:solidFill>
          <a:ln>
            <a:solidFill>
              <a:schemeClr val="accent1">
                <a:lumMod val="75000"/>
              </a:schemeClr>
            </a:solidFill>
          </a:ln>
        </p:spPr>
        <p:txBody>
          <a:bodyPr wrap="square">
            <a:spAutoFit/>
          </a:bodyPr>
          <a:lstStyle/>
          <a:p>
            <a:pPr algn="ctr"/>
            <a:r>
              <a:rPr lang="en-US" dirty="0" smtClean="0">
                <a:latin typeface="+mn-lt"/>
              </a:rPr>
              <a:t>Each component has a couple sentence description with specific evidence from the observation explaining the rationale for each score.  The language clearly connects back to the rubric performance level descriptors.</a:t>
            </a:r>
            <a:endParaRPr lang="en-US"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Arrow Connector 8"/>
          <p:cNvCxnSpPr/>
          <p:nvPr/>
        </p:nvCxnSpPr>
        <p:spPr bwMode="auto">
          <a:xfrm flipH="1">
            <a:off x="3276600" y="1371600"/>
            <a:ext cx="990600" cy="152400"/>
          </a:xfrm>
          <a:prstGeom prst="straightConnector1">
            <a:avLst/>
          </a:prstGeom>
          <a:noFill/>
          <a:ln w="19050" cap="flat" cmpd="sng" algn="ctr">
            <a:solidFill>
              <a:schemeClr val="accent1">
                <a:lumMod val="75000"/>
              </a:schemeClr>
            </a:solidFill>
            <a:prstDash val="solid"/>
            <a:round/>
            <a:headEnd type="none" w="med" len="med"/>
            <a:tailEnd type="arrow"/>
          </a:ln>
          <a:effectLst/>
        </p:spPr>
      </p:cxnSp>
      <p:sp>
        <p:nvSpPr>
          <p:cNvPr id="2" name="Title 1"/>
          <p:cNvSpPr>
            <a:spLocks noGrp="1"/>
          </p:cNvSpPr>
          <p:nvPr>
            <p:ph type="title"/>
          </p:nvPr>
        </p:nvSpPr>
        <p:spPr>
          <a:xfrm>
            <a:off x="312718" y="228600"/>
            <a:ext cx="8518566" cy="457200"/>
          </a:xfrm>
        </p:spPr>
        <p:txBody>
          <a:bodyPr/>
          <a:lstStyle/>
          <a:p>
            <a:r>
              <a:rPr lang="en-US" dirty="0" smtClean="0"/>
              <a:t>Feedback Model</a:t>
            </a:r>
            <a:endParaRPr lang="en-US" dirty="0"/>
          </a:p>
        </p:txBody>
      </p:sp>
      <p:sp>
        <p:nvSpPr>
          <p:cNvPr id="6" name="TextBox 5"/>
          <p:cNvSpPr txBox="1"/>
          <p:nvPr/>
        </p:nvSpPr>
        <p:spPr>
          <a:xfrm>
            <a:off x="457200" y="1447800"/>
            <a:ext cx="8305800" cy="4278094"/>
          </a:xfrm>
          <a:prstGeom prst="rect">
            <a:avLst/>
          </a:prstGeom>
          <a:noFill/>
        </p:spPr>
        <p:txBody>
          <a:bodyPr wrap="square" rtlCol="0">
            <a:spAutoFit/>
          </a:bodyPr>
          <a:lstStyle/>
          <a:p>
            <a:r>
              <a:rPr lang="en-US" sz="1600" b="1" dirty="0" smtClean="0">
                <a:latin typeface="+mn-lt"/>
              </a:rPr>
              <a:t>Positive Reinforcement:</a:t>
            </a:r>
          </a:p>
          <a:p>
            <a:endParaRPr lang="en-US" sz="1600" dirty="0" smtClean="0">
              <a:latin typeface="+mn-lt"/>
            </a:endParaRPr>
          </a:p>
          <a:p>
            <a:pPr lvl="0"/>
            <a:r>
              <a:rPr lang="en-US" sz="1600" dirty="0" smtClean="0">
                <a:latin typeface="+mn-lt"/>
              </a:rPr>
              <a:t>This lesson shows you have established a positive culture for learning.  Your students demonstrated a strong effort and consistent commitment to learning the material.  Additionally, your enthusiasm for the content, and insistence that all students learn the key concepts added to the positive culture (2b).   </a:t>
            </a:r>
          </a:p>
          <a:p>
            <a:r>
              <a:rPr lang="en-US" sz="1600" dirty="0" smtClean="0">
                <a:latin typeface="+mn-lt"/>
              </a:rPr>
              <a:t> </a:t>
            </a:r>
          </a:p>
          <a:p>
            <a:pPr lvl="0"/>
            <a:r>
              <a:rPr lang="en-US" sz="1600" dirty="0" smtClean="0">
                <a:latin typeface="+mn-lt"/>
              </a:rPr>
              <a:t>In this lesson classroom procedures and routines were executed consistently by students which helped to maximize instructional time.  It was clear that students knew what was expected of them.  Transitions were smooth and you were able to call students quickly back to attention when transitioning between activities with your verbal cue (2c).</a:t>
            </a:r>
          </a:p>
          <a:p>
            <a:r>
              <a:rPr lang="en-US" sz="1600" dirty="0" smtClean="0">
                <a:latin typeface="+mn-lt"/>
              </a:rPr>
              <a:t> </a:t>
            </a:r>
          </a:p>
          <a:p>
            <a:pPr lvl="0"/>
            <a:r>
              <a:rPr lang="en-US" sz="1600" dirty="0" smtClean="0">
                <a:latin typeface="+mn-lt"/>
              </a:rPr>
              <a:t>In this lesson you use voice and presence to maintain authority and convey caring for students.  Students were well behaved throughout the lesson.  Students followed directions the first time and demonstrated a clear understanding of behavioral expectations and rules through their actions throughout the class.  Interactions in the classroom were positive throughout the lesson (2d).</a:t>
            </a:r>
            <a:endParaRPr lang="en-US" sz="1600" dirty="0">
              <a:latin typeface="+mn-lt"/>
            </a:endParaRPr>
          </a:p>
        </p:txBody>
      </p:sp>
      <p:sp>
        <p:nvSpPr>
          <p:cNvPr id="8" name="Rectangle 7"/>
          <p:cNvSpPr/>
          <p:nvPr/>
        </p:nvSpPr>
        <p:spPr>
          <a:xfrm>
            <a:off x="4191000" y="533400"/>
            <a:ext cx="4572000" cy="1200329"/>
          </a:xfrm>
          <a:prstGeom prst="rect">
            <a:avLst/>
          </a:prstGeom>
          <a:solidFill>
            <a:schemeClr val="accent1">
              <a:lumMod val="20000"/>
              <a:lumOff val="80000"/>
            </a:schemeClr>
          </a:solidFill>
          <a:ln>
            <a:solidFill>
              <a:schemeClr val="accent1">
                <a:lumMod val="75000"/>
              </a:schemeClr>
            </a:solidFill>
          </a:ln>
        </p:spPr>
        <p:txBody>
          <a:bodyPr>
            <a:spAutoFit/>
          </a:bodyPr>
          <a:lstStyle/>
          <a:p>
            <a:pPr algn="ctr"/>
            <a:r>
              <a:rPr lang="en-US" dirty="0" smtClean="0">
                <a:latin typeface="+mn-lt"/>
              </a:rPr>
              <a:t>Identifies three areas with specific examples where the practice is strongest and the teacher should continue.  All relate to rubric components.</a:t>
            </a:r>
            <a:endParaRPr lang="en-US"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Arrow Connector 20"/>
          <p:cNvCxnSpPr/>
          <p:nvPr/>
        </p:nvCxnSpPr>
        <p:spPr bwMode="auto">
          <a:xfrm>
            <a:off x="1524000" y="4724400"/>
            <a:ext cx="381000" cy="0"/>
          </a:xfrm>
          <a:prstGeom prst="straightConnector1">
            <a:avLst/>
          </a:prstGeom>
          <a:noFill/>
          <a:ln w="19050" cap="flat" cmpd="sng" algn="ctr">
            <a:solidFill>
              <a:schemeClr val="accent1">
                <a:lumMod val="75000"/>
              </a:schemeClr>
            </a:solidFill>
            <a:prstDash val="solid"/>
            <a:round/>
            <a:headEnd type="none" w="med" len="med"/>
            <a:tailEnd type="arrow"/>
          </a:ln>
          <a:effectLst/>
        </p:spPr>
      </p:cxnSp>
      <p:sp>
        <p:nvSpPr>
          <p:cNvPr id="2" name="Title 1"/>
          <p:cNvSpPr>
            <a:spLocks noGrp="1"/>
          </p:cNvSpPr>
          <p:nvPr>
            <p:ph type="title"/>
          </p:nvPr>
        </p:nvSpPr>
        <p:spPr>
          <a:xfrm>
            <a:off x="312718" y="228600"/>
            <a:ext cx="8518566" cy="533400"/>
          </a:xfrm>
        </p:spPr>
        <p:txBody>
          <a:bodyPr/>
          <a:lstStyle/>
          <a:p>
            <a:r>
              <a:rPr lang="en-US" dirty="0" smtClean="0"/>
              <a:t>Feedback Model</a:t>
            </a:r>
            <a:endParaRPr lang="en-US" dirty="0"/>
          </a:p>
        </p:txBody>
      </p:sp>
      <p:sp>
        <p:nvSpPr>
          <p:cNvPr id="3" name="TextBox 2"/>
          <p:cNvSpPr txBox="1"/>
          <p:nvPr/>
        </p:nvSpPr>
        <p:spPr>
          <a:xfrm>
            <a:off x="1905000" y="685800"/>
            <a:ext cx="4953000" cy="5262979"/>
          </a:xfrm>
          <a:prstGeom prst="rect">
            <a:avLst/>
          </a:prstGeom>
          <a:noFill/>
        </p:spPr>
        <p:txBody>
          <a:bodyPr wrap="square" rtlCol="0">
            <a:spAutoFit/>
          </a:bodyPr>
          <a:lstStyle/>
          <a:p>
            <a:r>
              <a:rPr lang="en-US" sz="1600" b="1" dirty="0" smtClean="0">
                <a:latin typeface="+mn-lt"/>
              </a:rPr>
              <a:t>Constructive Feedback:</a:t>
            </a:r>
          </a:p>
          <a:p>
            <a:endParaRPr lang="en-US" sz="1600" b="1" dirty="0" smtClean="0">
              <a:latin typeface="+mn-lt"/>
            </a:endParaRPr>
          </a:p>
          <a:p>
            <a:r>
              <a:rPr lang="en-US" sz="1600" dirty="0" smtClean="0">
                <a:latin typeface="+mn-lt"/>
              </a:rPr>
              <a:t>During your lesson  most questions asked were either knowledge or comprehension questions, students were not challenged to explain their thinking and had very little opportunity to discuss their ideas with each other.  Challenge students to think critically and engage in discussion with their peers throughout the lesson .  In order to do this  you should prepare questions that require higher-order thinking such as analyzing, synthesizing or evaluating when prepping your lesson.  In addition, have students explain their answers when appropriate and allow students to challenge each other’s responses in order to promote student dialogue.   Attached is a link  to several resources on Bloom’s Taxonomy that could help you to create your questions: </a:t>
            </a:r>
            <a:r>
              <a:rPr lang="en-US" sz="1600" u="sng" dirty="0" smtClean="0">
                <a:latin typeface="+mn-lt"/>
                <a:hlinkClick r:id="rId2"/>
              </a:rPr>
              <a:t>http://www.bloomstaxonomy.org/</a:t>
            </a:r>
            <a:r>
              <a:rPr lang="en-US" sz="1600" dirty="0" smtClean="0">
                <a:latin typeface="+mn-lt"/>
              </a:rPr>
              <a:t>  Ask yourself:  “How do I create opportunities for students to think critically and challenge each other’s thinking?”</a:t>
            </a:r>
          </a:p>
        </p:txBody>
      </p:sp>
      <p:cxnSp>
        <p:nvCxnSpPr>
          <p:cNvPr id="8" name="Straight Arrow Connector 7"/>
          <p:cNvCxnSpPr/>
          <p:nvPr/>
        </p:nvCxnSpPr>
        <p:spPr bwMode="auto">
          <a:xfrm>
            <a:off x="1524000" y="1371600"/>
            <a:ext cx="381000" cy="0"/>
          </a:xfrm>
          <a:prstGeom prst="straightConnector1">
            <a:avLst/>
          </a:prstGeom>
          <a:noFill/>
          <a:ln w="19050" cap="flat" cmpd="sng" algn="ctr">
            <a:solidFill>
              <a:schemeClr val="accent1">
                <a:lumMod val="75000"/>
              </a:schemeClr>
            </a:solidFill>
            <a:prstDash val="solid"/>
            <a:round/>
            <a:headEnd type="none" w="med" len="med"/>
            <a:tailEnd type="arrow"/>
          </a:ln>
          <a:effectLst/>
        </p:spPr>
      </p:cxnSp>
      <p:sp>
        <p:nvSpPr>
          <p:cNvPr id="9" name="TextBox 8"/>
          <p:cNvSpPr txBox="1"/>
          <p:nvPr/>
        </p:nvSpPr>
        <p:spPr>
          <a:xfrm>
            <a:off x="4876800" y="533400"/>
            <a:ext cx="2286000" cy="369332"/>
          </a:xfrm>
          <a:prstGeom prst="rect">
            <a:avLst/>
          </a:prstGeom>
          <a:solidFill>
            <a:schemeClr val="accent1">
              <a:lumMod val="20000"/>
              <a:lumOff val="80000"/>
            </a:schemeClr>
          </a:solidFill>
          <a:ln>
            <a:solidFill>
              <a:schemeClr val="accent1">
                <a:lumMod val="75000"/>
              </a:schemeClr>
            </a:solidFill>
          </a:ln>
        </p:spPr>
        <p:txBody>
          <a:bodyPr wrap="square" rtlCol="0">
            <a:spAutoFit/>
          </a:bodyPr>
          <a:lstStyle/>
          <a:p>
            <a:r>
              <a:rPr lang="en-US" dirty="0" smtClean="0">
                <a:latin typeface="+mn-lt"/>
              </a:rPr>
              <a:t>Prioritizes one area</a:t>
            </a:r>
            <a:endParaRPr lang="en-US" dirty="0">
              <a:latin typeface="+mn-lt"/>
            </a:endParaRPr>
          </a:p>
        </p:txBody>
      </p:sp>
      <p:cxnSp>
        <p:nvCxnSpPr>
          <p:cNvPr id="10" name="Straight Arrow Connector 9"/>
          <p:cNvCxnSpPr/>
          <p:nvPr/>
        </p:nvCxnSpPr>
        <p:spPr bwMode="auto">
          <a:xfrm flipH="1">
            <a:off x="4343400" y="685800"/>
            <a:ext cx="533400" cy="76200"/>
          </a:xfrm>
          <a:prstGeom prst="straightConnector1">
            <a:avLst/>
          </a:prstGeom>
          <a:noFill/>
          <a:ln w="19050" cap="flat" cmpd="sng" algn="ctr">
            <a:solidFill>
              <a:schemeClr val="accent1">
                <a:lumMod val="75000"/>
              </a:schemeClr>
            </a:solidFill>
            <a:prstDash val="solid"/>
            <a:round/>
            <a:headEnd type="none" w="med" len="med"/>
            <a:tailEnd type="arrow"/>
          </a:ln>
          <a:effectLst/>
        </p:spPr>
      </p:cxnSp>
      <p:sp>
        <p:nvSpPr>
          <p:cNvPr id="6" name="TextBox 5"/>
          <p:cNvSpPr txBox="1"/>
          <p:nvPr/>
        </p:nvSpPr>
        <p:spPr>
          <a:xfrm>
            <a:off x="228600" y="1066800"/>
            <a:ext cx="1371600" cy="1200329"/>
          </a:xfrm>
          <a:prstGeom prst="rect">
            <a:avLst/>
          </a:prstGeom>
          <a:solidFill>
            <a:schemeClr val="accent1">
              <a:lumMod val="20000"/>
              <a:lumOff val="80000"/>
            </a:schemeClr>
          </a:solidFill>
          <a:ln>
            <a:solidFill>
              <a:schemeClr val="accent1">
                <a:lumMod val="75000"/>
              </a:schemeClr>
            </a:solidFill>
          </a:ln>
        </p:spPr>
        <p:txBody>
          <a:bodyPr wrap="square" rtlCol="0">
            <a:spAutoFit/>
          </a:bodyPr>
          <a:lstStyle/>
          <a:p>
            <a:r>
              <a:rPr lang="en-US" dirty="0" smtClean="0">
                <a:latin typeface="+mn-lt"/>
              </a:rPr>
              <a:t>Identifies the aspect that can be improved.</a:t>
            </a:r>
            <a:endParaRPr lang="en-US" dirty="0">
              <a:latin typeface="+mn-lt"/>
            </a:endParaRPr>
          </a:p>
        </p:txBody>
      </p:sp>
      <p:cxnSp>
        <p:nvCxnSpPr>
          <p:cNvPr id="15" name="Straight Arrow Connector 14"/>
          <p:cNvCxnSpPr/>
          <p:nvPr/>
        </p:nvCxnSpPr>
        <p:spPr bwMode="auto">
          <a:xfrm flipH="1">
            <a:off x="6477000" y="2438400"/>
            <a:ext cx="533400" cy="76200"/>
          </a:xfrm>
          <a:prstGeom prst="straightConnector1">
            <a:avLst/>
          </a:prstGeom>
          <a:noFill/>
          <a:ln w="19050" cap="flat" cmpd="sng" algn="ctr">
            <a:solidFill>
              <a:schemeClr val="accent1">
                <a:lumMod val="75000"/>
              </a:schemeClr>
            </a:solidFill>
            <a:prstDash val="solid"/>
            <a:round/>
            <a:headEnd type="none" w="med" len="med"/>
            <a:tailEnd type="arrow"/>
          </a:ln>
          <a:effectLst/>
        </p:spPr>
      </p:cxnSp>
      <p:sp>
        <p:nvSpPr>
          <p:cNvPr id="16" name="TextBox 15"/>
          <p:cNvSpPr txBox="1"/>
          <p:nvPr/>
        </p:nvSpPr>
        <p:spPr>
          <a:xfrm>
            <a:off x="7010400" y="1143000"/>
            <a:ext cx="1676400" cy="1477328"/>
          </a:xfrm>
          <a:prstGeom prst="rect">
            <a:avLst/>
          </a:prstGeom>
          <a:solidFill>
            <a:schemeClr val="accent1">
              <a:lumMod val="20000"/>
              <a:lumOff val="80000"/>
            </a:schemeClr>
          </a:solidFill>
          <a:ln>
            <a:solidFill>
              <a:schemeClr val="accent1">
                <a:lumMod val="75000"/>
              </a:schemeClr>
            </a:solidFill>
          </a:ln>
        </p:spPr>
        <p:txBody>
          <a:bodyPr wrap="square" rtlCol="0">
            <a:spAutoFit/>
          </a:bodyPr>
          <a:lstStyle/>
          <a:p>
            <a:r>
              <a:rPr lang="en-US" dirty="0" smtClean="0">
                <a:latin typeface="+mn-lt"/>
              </a:rPr>
              <a:t>Articulates what this aspect should look or sound like instead.</a:t>
            </a:r>
            <a:endParaRPr lang="en-US" dirty="0">
              <a:latin typeface="+mn-lt"/>
            </a:endParaRPr>
          </a:p>
        </p:txBody>
      </p:sp>
      <p:cxnSp>
        <p:nvCxnSpPr>
          <p:cNvPr id="17" name="Straight Arrow Connector 16"/>
          <p:cNvCxnSpPr/>
          <p:nvPr/>
        </p:nvCxnSpPr>
        <p:spPr bwMode="auto">
          <a:xfrm flipH="1" flipV="1">
            <a:off x="6096000" y="2819400"/>
            <a:ext cx="1143000" cy="304800"/>
          </a:xfrm>
          <a:prstGeom prst="straightConnector1">
            <a:avLst/>
          </a:prstGeom>
          <a:noFill/>
          <a:ln w="19050" cap="flat" cmpd="sng" algn="ctr">
            <a:solidFill>
              <a:schemeClr val="accent1">
                <a:lumMod val="75000"/>
              </a:schemeClr>
            </a:solidFill>
            <a:prstDash val="solid"/>
            <a:round/>
            <a:headEnd type="none" w="med" len="med"/>
            <a:tailEnd type="arrow"/>
          </a:ln>
          <a:effectLst/>
        </p:spPr>
      </p:cxnSp>
      <p:sp>
        <p:nvSpPr>
          <p:cNvPr id="19" name="TextBox 18"/>
          <p:cNvSpPr txBox="1"/>
          <p:nvPr/>
        </p:nvSpPr>
        <p:spPr>
          <a:xfrm>
            <a:off x="7239000" y="2819400"/>
            <a:ext cx="1676400" cy="1754326"/>
          </a:xfrm>
          <a:prstGeom prst="rect">
            <a:avLst/>
          </a:prstGeom>
          <a:solidFill>
            <a:schemeClr val="accent1">
              <a:lumMod val="20000"/>
              <a:lumOff val="80000"/>
            </a:schemeClr>
          </a:solidFill>
          <a:ln>
            <a:solidFill>
              <a:schemeClr val="accent1">
                <a:lumMod val="75000"/>
              </a:schemeClr>
            </a:solidFill>
          </a:ln>
        </p:spPr>
        <p:txBody>
          <a:bodyPr wrap="square" rtlCol="0">
            <a:spAutoFit/>
          </a:bodyPr>
          <a:lstStyle/>
          <a:p>
            <a:r>
              <a:rPr lang="en-US" dirty="0" smtClean="0">
                <a:latin typeface="+mn-lt"/>
              </a:rPr>
              <a:t>Offers action steps for the teacher to achieve the desired outcome.</a:t>
            </a:r>
            <a:endParaRPr lang="en-US" dirty="0">
              <a:latin typeface="+mn-lt"/>
            </a:endParaRPr>
          </a:p>
        </p:txBody>
      </p:sp>
      <p:sp>
        <p:nvSpPr>
          <p:cNvPr id="20" name="TextBox 19"/>
          <p:cNvSpPr txBox="1"/>
          <p:nvPr/>
        </p:nvSpPr>
        <p:spPr>
          <a:xfrm>
            <a:off x="228600" y="3429000"/>
            <a:ext cx="1447800" cy="2308324"/>
          </a:xfrm>
          <a:prstGeom prst="rect">
            <a:avLst/>
          </a:prstGeom>
          <a:solidFill>
            <a:schemeClr val="accent1">
              <a:lumMod val="20000"/>
              <a:lumOff val="80000"/>
            </a:schemeClr>
          </a:solidFill>
          <a:ln>
            <a:solidFill>
              <a:schemeClr val="accent1">
                <a:lumMod val="75000"/>
              </a:schemeClr>
            </a:solidFill>
          </a:ln>
        </p:spPr>
        <p:txBody>
          <a:bodyPr wrap="square" rtlCol="0">
            <a:spAutoFit/>
          </a:bodyPr>
          <a:lstStyle/>
          <a:p>
            <a:r>
              <a:rPr lang="en-US" dirty="0" smtClean="0">
                <a:latin typeface="+mn-lt"/>
              </a:rPr>
              <a:t>Connects the teacher with a resource that could help them in their action step.</a:t>
            </a:r>
            <a:endParaRPr lang="en-US" dirty="0">
              <a:latin typeface="+mn-lt"/>
            </a:endParaRPr>
          </a:p>
        </p:txBody>
      </p:sp>
      <p:cxnSp>
        <p:nvCxnSpPr>
          <p:cNvPr id="22" name="Straight Arrow Connector 21"/>
          <p:cNvCxnSpPr/>
          <p:nvPr/>
        </p:nvCxnSpPr>
        <p:spPr bwMode="auto">
          <a:xfrm flipH="1" flipV="1">
            <a:off x="4343400" y="5715000"/>
            <a:ext cx="609600" cy="228600"/>
          </a:xfrm>
          <a:prstGeom prst="straightConnector1">
            <a:avLst/>
          </a:prstGeom>
          <a:noFill/>
          <a:ln w="19050" cap="flat" cmpd="sng" algn="ctr">
            <a:solidFill>
              <a:schemeClr val="accent1">
                <a:lumMod val="75000"/>
              </a:schemeClr>
            </a:solidFill>
            <a:prstDash val="solid"/>
            <a:round/>
            <a:headEnd type="none" w="med" len="med"/>
            <a:tailEnd type="arrow"/>
          </a:ln>
          <a:effectLst/>
        </p:spPr>
      </p:cxnSp>
      <p:sp>
        <p:nvSpPr>
          <p:cNvPr id="24" name="TextBox 23"/>
          <p:cNvSpPr txBox="1"/>
          <p:nvPr/>
        </p:nvSpPr>
        <p:spPr>
          <a:xfrm>
            <a:off x="4953000" y="5638800"/>
            <a:ext cx="3733800" cy="923330"/>
          </a:xfrm>
          <a:prstGeom prst="rect">
            <a:avLst/>
          </a:prstGeom>
          <a:solidFill>
            <a:schemeClr val="accent1">
              <a:lumMod val="20000"/>
              <a:lumOff val="80000"/>
            </a:schemeClr>
          </a:solidFill>
          <a:ln>
            <a:solidFill>
              <a:schemeClr val="accent1">
                <a:lumMod val="75000"/>
              </a:schemeClr>
            </a:solidFill>
          </a:ln>
        </p:spPr>
        <p:txBody>
          <a:bodyPr wrap="square" rtlCol="0">
            <a:spAutoFit/>
          </a:bodyPr>
          <a:lstStyle/>
          <a:p>
            <a:r>
              <a:rPr lang="en-US" dirty="0" smtClean="0">
                <a:latin typeface="+mn-lt"/>
              </a:rPr>
              <a:t>Ends the feedback with a guiding question for the teacher to use as a frame for their development.</a:t>
            </a:r>
            <a:endParaRPr lang="en-US" dirty="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Videos</a:t>
            </a:r>
            <a:endParaRPr lang="en-US" dirty="0"/>
          </a:p>
        </p:txBody>
      </p:sp>
      <p:sp>
        <p:nvSpPr>
          <p:cNvPr id="3" name="TextBox 2"/>
          <p:cNvSpPr txBox="1"/>
          <p:nvPr/>
        </p:nvSpPr>
        <p:spPr>
          <a:xfrm>
            <a:off x="609600" y="1219200"/>
            <a:ext cx="3200400" cy="954107"/>
          </a:xfrm>
          <a:prstGeom prst="rect">
            <a:avLst/>
          </a:prstGeom>
          <a:noFill/>
        </p:spPr>
        <p:txBody>
          <a:bodyPr wrap="square" rtlCol="0">
            <a:spAutoFit/>
          </a:bodyPr>
          <a:lstStyle/>
          <a:p>
            <a:pPr algn="ctr"/>
            <a:r>
              <a:rPr lang="en-US" sz="2800" b="1" dirty="0" smtClean="0">
                <a:latin typeface="+mn-lt"/>
              </a:rPr>
              <a:t>Video #1: </a:t>
            </a:r>
          </a:p>
          <a:p>
            <a:pPr algn="ctr"/>
            <a:r>
              <a:rPr lang="en-US" sz="2800" b="1" dirty="0" smtClean="0">
                <a:latin typeface="+mn-lt"/>
              </a:rPr>
              <a:t>9</a:t>
            </a:r>
            <a:r>
              <a:rPr lang="en-US" sz="2800" b="1" baseline="30000" dirty="0" smtClean="0">
                <a:latin typeface="+mn-lt"/>
              </a:rPr>
              <a:t>th</a:t>
            </a:r>
            <a:r>
              <a:rPr lang="en-US" sz="2800" b="1" dirty="0" smtClean="0">
                <a:latin typeface="+mn-lt"/>
              </a:rPr>
              <a:t> grade Reading</a:t>
            </a:r>
          </a:p>
        </p:txBody>
      </p:sp>
      <p:sp>
        <p:nvSpPr>
          <p:cNvPr id="4" name="TextBox 3"/>
          <p:cNvSpPr txBox="1"/>
          <p:nvPr/>
        </p:nvSpPr>
        <p:spPr>
          <a:xfrm>
            <a:off x="5257800" y="1219200"/>
            <a:ext cx="2743200" cy="954107"/>
          </a:xfrm>
          <a:prstGeom prst="rect">
            <a:avLst/>
          </a:prstGeom>
          <a:noFill/>
        </p:spPr>
        <p:txBody>
          <a:bodyPr wrap="square" rtlCol="0">
            <a:spAutoFit/>
          </a:bodyPr>
          <a:lstStyle/>
          <a:p>
            <a:pPr algn="ctr"/>
            <a:r>
              <a:rPr lang="en-US" sz="2800" b="1" dirty="0" smtClean="0">
                <a:latin typeface="+mn-lt"/>
              </a:rPr>
              <a:t>Video #2: </a:t>
            </a:r>
          </a:p>
          <a:p>
            <a:pPr algn="ctr"/>
            <a:r>
              <a:rPr lang="en-US" sz="2800" b="1" dirty="0" smtClean="0">
                <a:latin typeface="+mn-lt"/>
              </a:rPr>
              <a:t>7</a:t>
            </a:r>
            <a:r>
              <a:rPr lang="en-US" sz="2800" b="1" baseline="30000" dirty="0" smtClean="0">
                <a:latin typeface="+mn-lt"/>
              </a:rPr>
              <a:t>th</a:t>
            </a:r>
            <a:r>
              <a:rPr lang="en-US" sz="2800" b="1" dirty="0" smtClean="0">
                <a:latin typeface="+mn-lt"/>
              </a:rPr>
              <a:t> grade Math</a:t>
            </a:r>
          </a:p>
        </p:txBody>
      </p:sp>
      <p:pic>
        <p:nvPicPr>
          <p:cNvPr id="7" name="Final.The.Lottery.wmv">
            <a:hlinkClick r:id="" action="ppaction://media"/>
          </p:cNvPr>
          <p:cNvPicPr>
            <a:picLocks noRot="1" noChangeAspect="1"/>
          </p:cNvPicPr>
          <p:nvPr>
            <a:videoFile r:link="rId1"/>
          </p:nvPr>
        </p:nvPicPr>
        <p:blipFill>
          <a:blip r:embed="rId4" cstate="print"/>
          <a:stretch>
            <a:fillRect/>
          </a:stretch>
        </p:blipFill>
        <p:spPr>
          <a:xfrm>
            <a:off x="609600" y="2286000"/>
            <a:ext cx="3454400" cy="2590800"/>
          </a:xfrm>
          <a:prstGeom prst="rect">
            <a:avLst/>
          </a:prstGeom>
        </p:spPr>
      </p:pic>
      <p:pic>
        <p:nvPicPr>
          <p:cNvPr id="8" name="7th.grade.math.final.wmv">
            <a:hlinkClick r:id="" action="ppaction://media"/>
          </p:cNvPr>
          <p:cNvPicPr>
            <a:picLocks noRot="1" noChangeAspect="1"/>
          </p:cNvPicPr>
          <p:nvPr>
            <a:videoFile r:link="rId2"/>
          </p:nvPr>
        </p:nvPicPr>
        <p:blipFill>
          <a:blip r:embed="rId5" cstate="print"/>
          <a:stretch>
            <a:fillRect/>
          </a:stretch>
        </p:blipFill>
        <p:spPr>
          <a:xfrm>
            <a:off x="4953000" y="2286000"/>
            <a:ext cx="3479800" cy="2609850"/>
          </a:xfrm>
          <a:prstGeom prst="rect">
            <a:avLst/>
          </a:prstGeom>
        </p:spPr>
      </p:pic>
      <p:sp>
        <p:nvSpPr>
          <p:cNvPr id="9" name="TextBox 8"/>
          <p:cNvSpPr txBox="1"/>
          <p:nvPr/>
        </p:nvSpPr>
        <p:spPr>
          <a:xfrm>
            <a:off x="4191000" y="6596390"/>
            <a:ext cx="4953000" cy="261610"/>
          </a:xfrm>
          <a:prstGeom prst="rect">
            <a:avLst/>
          </a:prstGeom>
          <a:noFill/>
        </p:spPr>
        <p:txBody>
          <a:bodyPr wrap="square" rtlCol="0">
            <a:spAutoFit/>
          </a:bodyPr>
          <a:lstStyle/>
          <a:p>
            <a:r>
              <a:rPr lang="en-US" sz="1100" dirty="0" smtClean="0">
                <a:latin typeface="+mj-lt"/>
              </a:rPr>
              <a:t>*7</a:t>
            </a:r>
            <a:r>
              <a:rPr lang="en-US" sz="1100" baseline="30000" dirty="0" smtClean="0">
                <a:latin typeface="+mj-lt"/>
              </a:rPr>
              <a:t>th</a:t>
            </a:r>
            <a:r>
              <a:rPr lang="en-US" sz="1100" dirty="0" smtClean="0">
                <a:latin typeface="+mj-lt"/>
              </a:rPr>
              <a:t> grade math video from Measures of Effective Teaching Extension (METX)</a:t>
            </a:r>
            <a:endParaRPr lang="en-US" sz="1100" dirty="0">
              <a:latin typeface="+mj-lt"/>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fullScrn="1">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
                                        </p:tgtEl>
                                      </p:cBhvr>
                                    </p:cmd>
                                  </p:childTnLst>
                                </p:cTn>
                              </p:par>
                            </p:childTnLst>
                          </p:cTn>
                        </p:par>
                      </p:childTnLst>
                    </p:cTn>
                  </p:par>
                </p:childTnLst>
              </p:cTn>
              <p:nextCondLst>
                <p:cond evt="onClick" delay="0">
                  <p:tgtEl>
                    <p:spTgt spid="8"/>
                  </p:tgtEl>
                </p:cond>
              </p:nextCondLst>
            </p:seq>
            <p:video fullScrn="1">
              <p:cMediaNode>
                <p:cTn id="13" fill="hold" display="0">
                  <p:stCondLst>
                    <p:cond delay="indefinite"/>
                  </p:stCondLst>
                  <p:endCondLst>
                    <p:cond evt="onNext" delay="0">
                      <p:tgtEl>
                        <p:sldTgt/>
                      </p:tgtEl>
                    </p:cond>
                    <p:cond evt="onPrev" delay="0">
                      <p:tgtEl>
                        <p:sldTgt/>
                      </p:tgtEl>
                    </p:cond>
                  </p:endCondLst>
                </p:cTn>
                <p:tgtEl>
                  <p:spTgt spid="8"/>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Examining Our Own Feedback to Educators</a:t>
            </a:r>
            <a:endParaRPr lang="en-US" dirty="0"/>
          </a:p>
        </p:txBody>
      </p:sp>
      <p:sp>
        <p:nvSpPr>
          <p:cNvPr id="3" name="TextBox 2"/>
          <p:cNvSpPr txBox="1"/>
          <p:nvPr/>
        </p:nvSpPr>
        <p:spPr>
          <a:xfrm>
            <a:off x="533400" y="838200"/>
            <a:ext cx="7848600" cy="4401205"/>
          </a:xfrm>
          <a:prstGeom prst="rect">
            <a:avLst/>
          </a:prstGeom>
          <a:noFill/>
        </p:spPr>
        <p:txBody>
          <a:bodyPr wrap="square" rtlCol="0">
            <a:spAutoFit/>
          </a:bodyPr>
          <a:lstStyle/>
          <a:p>
            <a:pPr marL="457200" indent="-457200">
              <a:lnSpc>
                <a:spcPct val="200000"/>
              </a:lnSpc>
              <a:buFont typeface="+mj-lt"/>
              <a:buAutoNum type="arabicPeriod"/>
            </a:pPr>
            <a:r>
              <a:rPr lang="en-US" sz="2400" dirty="0" smtClean="0">
                <a:latin typeface="+mn-lt"/>
              </a:rPr>
              <a:t>Get out the feedback you brought</a:t>
            </a:r>
          </a:p>
          <a:p>
            <a:pPr marL="457200" indent="-457200">
              <a:lnSpc>
                <a:spcPct val="200000"/>
              </a:lnSpc>
              <a:buFont typeface="+mj-lt"/>
              <a:buAutoNum type="arabicPeriod"/>
            </a:pPr>
            <a:r>
              <a:rPr lang="en-US" sz="2400" dirty="0" smtClean="0">
                <a:latin typeface="+mn-lt"/>
              </a:rPr>
              <a:t>Review the feedback using the Quality Review Tool</a:t>
            </a:r>
          </a:p>
          <a:p>
            <a:pPr marL="457200" indent="-457200">
              <a:lnSpc>
                <a:spcPct val="200000"/>
              </a:lnSpc>
              <a:buFont typeface="+mj-lt"/>
              <a:buAutoNum type="arabicPeriod"/>
            </a:pPr>
            <a:r>
              <a:rPr lang="en-US" sz="2400" dirty="0" smtClean="0">
                <a:latin typeface="+mn-lt"/>
              </a:rPr>
              <a:t>Identify areas of strength and areas for improvement in your feedback</a:t>
            </a:r>
          </a:p>
          <a:p>
            <a:pPr marL="457200" indent="-457200">
              <a:lnSpc>
                <a:spcPct val="200000"/>
              </a:lnSpc>
              <a:buFont typeface="+mj-lt"/>
              <a:buAutoNum type="arabicPeriod"/>
            </a:pPr>
            <a:r>
              <a:rPr lang="en-US" sz="2400" dirty="0" smtClean="0">
                <a:latin typeface="+mn-lt"/>
              </a:rPr>
              <a:t>Be ready to share out</a:t>
            </a:r>
          </a:p>
          <a:p>
            <a:endParaRPr lang="en-US" sz="2000" dirty="0" smtClean="0">
              <a:latin typeface="+mn-lt"/>
            </a:endParaRPr>
          </a:p>
          <a:p>
            <a:endParaRPr lang="en-US" sz="2000" dirty="0">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and Forthcoming Resources</a:t>
            </a:r>
            <a:endParaRPr lang="en-US" dirty="0"/>
          </a:p>
        </p:txBody>
      </p:sp>
      <p:sp>
        <p:nvSpPr>
          <p:cNvPr id="3" name="TextBox 2"/>
          <p:cNvSpPr txBox="1"/>
          <p:nvPr/>
        </p:nvSpPr>
        <p:spPr>
          <a:xfrm>
            <a:off x="533400" y="762000"/>
            <a:ext cx="6934200" cy="5262979"/>
          </a:xfrm>
          <a:prstGeom prst="rect">
            <a:avLst/>
          </a:prstGeom>
          <a:noFill/>
        </p:spPr>
        <p:txBody>
          <a:bodyPr wrap="square" rtlCol="0">
            <a:spAutoFit/>
          </a:bodyPr>
          <a:lstStyle/>
          <a:p>
            <a:pPr marL="457200" indent="-457200">
              <a:buAutoNum type="arabicPeriod"/>
            </a:pPr>
            <a:r>
              <a:rPr lang="en-US" sz="2400" dirty="0" smtClean="0">
                <a:latin typeface="+mn-lt"/>
              </a:rPr>
              <a:t>DCA’s can run Feedback Reports in EPSS</a:t>
            </a:r>
          </a:p>
          <a:p>
            <a:pPr marL="457200" indent="-457200">
              <a:buAutoNum type="arabicPeriod"/>
            </a:pPr>
            <a:endParaRPr lang="en-US" sz="2400" dirty="0" smtClean="0">
              <a:latin typeface="+mn-lt"/>
            </a:endParaRPr>
          </a:p>
          <a:p>
            <a:pPr marL="457200" indent="-457200">
              <a:buAutoNum type="arabicPeriod"/>
            </a:pPr>
            <a:endParaRPr lang="en-US" sz="2400" dirty="0" smtClean="0">
              <a:latin typeface="+mn-lt"/>
            </a:endParaRPr>
          </a:p>
          <a:p>
            <a:pPr marL="457200" indent="-457200">
              <a:buAutoNum type="arabicPeriod"/>
            </a:pPr>
            <a:endParaRPr lang="en-US" sz="2400" dirty="0" smtClean="0">
              <a:latin typeface="+mn-lt"/>
            </a:endParaRPr>
          </a:p>
          <a:p>
            <a:pPr marL="457200" indent="-457200">
              <a:buAutoNum type="arabicPeriod"/>
            </a:pPr>
            <a:endParaRPr lang="en-US" sz="2400" dirty="0" smtClean="0">
              <a:latin typeface="+mn-lt"/>
            </a:endParaRPr>
          </a:p>
          <a:p>
            <a:pPr marL="457200" indent="-457200">
              <a:buAutoNum type="arabicPeriod"/>
            </a:pPr>
            <a:endParaRPr lang="en-US" sz="2400" dirty="0" smtClean="0">
              <a:latin typeface="+mn-lt"/>
            </a:endParaRPr>
          </a:p>
          <a:p>
            <a:pPr marL="457200" indent="-457200">
              <a:buAutoNum type="arabicPeriod"/>
            </a:pPr>
            <a:endParaRPr lang="en-US" sz="2400" dirty="0" smtClean="0">
              <a:latin typeface="+mn-lt"/>
            </a:endParaRPr>
          </a:p>
          <a:p>
            <a:pPr marL="457200" indent="-457200">
              <a:buAutoNum type="arabicPeriod"/>
            </a:pPr>
            <a:endParaRPr lang="en-US" sz="2400" dirty="0" smtClean="0">
              <a:latin typeface="+mn-lt"/>
            </a:endParaRPr>
          </a:p>
          <a:p>
            <a:pPr marL="457200" indent="-457200">
              <a:buAutoNum type="arabicPeriod"/>
            </a:pPr>
            <a:endParaRPr lang="en-US" sz="2400" dirty="0" smtClean="0">
              <a:latin typeface="+mn-lt"/>
            </a:endParaRPr>
          </a:p>
          <a:p>
            <a:pPr marL="457200" indent="-457200">
              <a:buAutoNum type="arabicPeriod"/>
            </a:pPr>
            <a:endParaRPr lang="en-US" sz="2400" dirty="0" smtClean="0">
              <a:latin typeface="+mn-lt"/>
            </a:endParaRPr>
          </a:p>
          <a:p>
            <a:pPr marL="457200" indent="-457200">
              <a:buAutoNum type="arabicPeriod"/>
            </a:pPr>
            <a:endParaRPr lang="en-US" sz="2400" dirty="0" smtClean="0">
              <a:latin typeface="+mn-lt"/>
            </a:endParaRPr>
          </a:p>
          <a:p>
            <a:pPr marL="457200" indent="-457200">
              <a:buAutoNum type="arabicPeriod"/>
            </a:pPr>
            <a:r>
              <a:rPr lang="en-US" sz="2400" dirty="0" smtClean="0">
                <a:latin typeface="+mn-lt"/>
              </a:rPr>
              <a:t>Live Binder of Resources to use when crafting feedback</a:t>
            </a:r>
          </a:p>
          <a:p>
            <a:endParaRPr lang="en-US" sz="2400" dirty="0">
              <a:latin typeface="+mn-lt"/>
            </a:endParaRPr>
          </a:p>
        </p:txBody>
      </p:sp>
      <p:sp>
        <p:nvSpPr>
          <p:cNvPr id="4" name="TextBox 3"/>
          <p:cNvSpPr txBox="1"/>
          <p:nvPr/>
        </p:nvSpPr>
        <p:spPr>
          <a:xfrm>
            <a:off x="2438400" y="5486400"/>
            <a:ext cx="6324600" cy="1200329"/>
          </a:xfrm>
          <a:prstGeom prst="rect">
            <a:avLst/>
          </a:prstGeom>
          <a:noFill/>
        </p:spPr>
        <p:txBody>
          <a:bodyPr wrap="square" rtlCol="0">
            <a:spAutoFit/>
          </a:bodyPr>
          <a:lstStyle/>
          <a:p>
            <a:pPr algn="r"/>
            <a:r>
              <a:rPr lang="en-US" sz="2400" dirty="0" smtClean="0">
                <a:latin typeface="+mj-lt"/>
              </a:rPr>
              <a:t>Questions?  Email us at </a:t>
            </a:r>
            <a:r>
              <a:rPr lang="en-US" sz="2400" b="1" dirty="0" smtClean="0">
                <a:latin typeface="+mj-lt"/>
              </a:rPr>
              <a:t>edeval@ride.ri.gov</a:t>
            </a:r>
            <a:r>
              <a:rPr lang="en-US" sz="2400" dirty="0" smtClean="0">
                <a:latin typeface="+mj-lt"/>
              </a:rPr>
              <a:t>.</a:t>
            </a:r>
          </a:p>
          <a:p>
            <a:pPr algn="r"/>
            <a:endParaRPr lang="en-US" sz="2400" b="1" dirty="0" smtClean="0">
              <a:latin typeface="+mj-lt"/>
            </a:endParaRPr>
          </a:p>
          <a:p>
            <a:pPr algn="r"/>
            <a:r>
              <a:rPr lang="en-US" sz="2400" b="1" dirty="0" smtClean="0">
                <a:latin typeface="+mj-lt"/>
              </a:rPr>
              <a:t>Thank you!</a:t>
            </a:r>
            <a:endParaRPr lang="en-US" sz="2400" b="1" dirty="0">
              <a:latin typeface="+mj-lt"/>
            </a:endParaRPr>
          </a:p>
        </p:txBody>
      </p:sp>
      <p:pic>
        <p:nvPicPr>
          <p:cNvPr id="5" name="Picture 4"/>
          <p:cNvPicPr/>
          <p:nvPr/>
        </p:nvPicPr>
        <p:blipFill rotWithShape="1">
          <a:blip r:embed="rId2" cstate="print"/>
          <a:srcRect t="14890" r="44514" b="39104"/>
          <a:stretch/>
        </p:blipFill>
        <p:spPr bwMode="auto">
          <a:xfrm>
            <a:off x="228600" y="1219200"/>
            <a:ext cx="8686800" cy="3505200"/>
          </a:xfrm>
          <a:prstGeom prst="rect">
            <a:avLst/>
          </a:prstGeom>
          <a:ln>
            <a:noFill/>
          </a:ln>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Goals, Norms, and Agenda</a:t>
            </a:r>
          </a:p>
        </p:txBody>
      </p:sp>
      <p:sp>
        <p:nvSpPr>
          <p:cNvPr id="28675" name="Rectangle 3"/>
          <p:cNvSpPr>
            <a:spLocks noGrp="1" noChangeArrowheads="1"/>
          </p:cNvSpPr>
          <p:nvPr>
            <p:ph idx="4294967295"/>
          </p:nvPr>
        </p:nvSpPr>
        <p:spPr>
          <a:xfrm>
            <a:off x="228600" y="3048000"/>
            <a:ext cx="4876800" cy="3276600"/>
          </a:xfrm>
        </p:spPr>
        <p:txBody>
          <a:bodyPr/>
          <a:lstStyle/>
          <a:p>
            <a:pPr>
              <a:buNone/>
            </a:pPr>
            <a:r>
              <a:rPr lang="en-US" sz="1800" b="1" dirty="0" smtClean="0"/>
              <a:t>Agenda:</a:t>
            </a:r>
            <a:endParaRPr lang="en-US" sz="1800" dirty="0" smtClean="0"/>
          </a:p>
          <a:p>
            <a:pPr lvl="0"/>
            <a:r>
              <a:rPr lang="en-US" sz="1800" dirty="0" smtClean="0"/>
              <a:t>Welcome &amp; Introductions</a:t>
            </a:r>
          </a:p>
          <a:p>
            <a:pPr lvl="0"/>
            <a:r>
              <a:rPr lang="en-US" sz="1800" dirty="0" smtClean="0"/>
              <a:t>Framing</a:t>
            </a:r>
          </a:p>
          <a:p>
            <a:pPr lvl="0"/>
            <a:r>
              <a:rPr lang="en-US" sz="1800" dirty="0" smtClean="0"/>
              <a:t>High-Quality Feedback</a:t>
            </a:r>
          </a:p>
          <a:p>
            <a:pPr lvl="0"/>
            <a:r>
              <a:rPr lang="en-US" sz="1800" dirty="0" smtClean="0"/>
              <a:t>Video #1</a:t>
            </a:r>
          </a:p>
          <a:p>
            <a:pPr lvl="0"/>
            <a:r>
              <a:rPr lang="en-US" sz="1800" dirty="0" smtClean="0"/>
              <a:t>Video #2</a:t>
            </a:r>
          </a:p>
          <a:p>
            <a:pPr lvl="0"/>
            <a:r>
              <a:rPr lang="en-US" sz="1800" dirty="0" smtClean="0"/>
              <a:t>Examining our own feedback to educators</a:t>
            </a:r>
          </a:p>
          <a:p>
            <a:pPr lvl="0"/>
            <a:r>
              <a:rPr lang="en-US" sz="1800" dirty="0" smtClean="0"/>
              <a:t>Reflection &amp; Closing</a:t>
            </a:r>
          </a:p>
          <a:p>
            <a:pPr>
              <a:spcBef>
                <a:spcPct val="0"/>
              </a:spcBef>
              <a:spcAft>
                <a:spcPts val="2800"/>
              </a:spcAft>
              <a:buFont typeface="Wingdings" panose="05000000000000000000" pitchFamily="2" charset="2"/>
              <a:buChar char="Ø"/>
            </a:pPr>
            <a:endParaRPr lang="en-US" sz="1800" b="1" dirty="0" smtClean="0"/>
          </a:p>
        </p:txBody>
      </p:sp>
      <p:sp>
        <p:nvSpPr>
          <p:cNvPr id="6" name="TextBox 5"/>
          <p:cNvSpPr txBox="1"/>
          <p:nvPr/>
        </p:nvSpPr>
        <p:spPr>
          <a:xfrm>
            <a:off x="228600" y="762000"/>
            <a:ext cx="5105400" cy="2308324"/>
          </a:xfrm>
          <a:prstGeom prst="rect">
            <a:avLst/>
          </a:prstGeom>
          <a:noFill/>
        </p:spPr>
        <p:txBody>
          <a:bodyPr wrap="square" rtlCol="0">
            <a:spAutoFit/>
          </a:bodyPr>
          <a:lstStyle/>
          <a:p>
            <a:pPr>
              <a:buNone/>
            </a:pPr>
            <a:r>
              <a:rPr lang="en-US" b="1" dirty="0" smtClean="0">
                <a:latin typeface="+mn-lt"/>
              </a:rPr>
              <a:t>Goals:</a:t>
            </a:r>
            <a:endParaRPr lang="en-US" dirty="0" smtClean="0">
              <a:latin typeface="+mn-lt"/>
            </a:endParaRPr>
          </a:p>
          <a:p>
            <a:pPr lvl="0">
              <a:buFont typeface="Arial" pitchFamily="34" charset="0"/>
              <a:buChar char="•"/>
            </a:pPr>
            <a:r>
              <a:rPr lang="en-US" dirty="0" smtClean="0">
                <a:latin typeface="+mn-lt"/>
              </a:rPr>
              <a:t>Practice using the Feedback Quality Review Tool</a:t>
            </a:r>
          </a:p>
          <a:p>
            <a:pPr lvl="0">
              <a:buFont typeface="Arial" pitchFamily="34" charset="0"/>
              <a:buChar char="•"/>
            </a:pPr>
            <a:r>
              <a:rPr lang="en-US" dirty="0" smtClean="0">
                <a:latin typeface="+mn-lt"/>
              </a:rPr>
              <a:t>Identify individuals’ areas of strength and areas of improvement in the feedback they have been offering to teachers this year</a:t>
            </a:r>
          </a:p>
          <a:p>
            <a:pPr lvl="0">
              <a:buFont typeface="Arial" pitchFamily="34" charset="0"/>
              <a:buChar char="•"/>
            </a:pPr>
            <a:r>
              <a:rPr lang="en-US" dirty="0" smtClean="0">
                <a:latin typeface="+mn-lt"/>
              </a:rPr>
              <a:t>Identify next steps for ongoing improvement of feedback to teachers</a:t>
            </a:r>
          </a:p>
          <a:p>
            <a:endParaRPr lang="en-US" dirty="0">
              <a:latin typeface="+mn-lt"/>
            </a:endParaRPr>
          </a:p>
        </p:txBody>
      </p:sp>
      <p:sp>
        <p:nvSpPr>
          <p:cNvPr id="7" name="TextBox 6"/>
          <p:cNvSpPr txBox="1"/>
          <p:nvPr/>
        </p:nvSpPr>
        <p:spPr>
          <a:xfrm>
            <a:off x="5486400" y="762000"/>
            <a:ext cx="3657600" cy="1477328"/>
          </a:xfrm>
          <a:prstGeom prst="rect">
            <a:avLst/>
          </a:prstGeom>
          <a:noFill/>
        </p:spPr>
        <p:txBody>
          <a:bodyPr wrap="square" rtlCol="0">
            <a:spAutoFit/>
          </a:bodyPr>
          <a:lstStyle/>
          <a:p>
            <a:r>
              <a:rPr lang="en-US" b="1" dirty="0" smtClean="0">
                <a:latin typeface="+mn-lt"/>
              </a:rPr>
              <a:t>Norms:</a:t>
            </a:r>
            <a:endParaRPr lang="en-US" dirty="0" smtClean="0">
              <a:latin typeface="+mn-lt"/>
            </a:endParaRPr>
          </a:p>
          <a:p>
            <a:pPr lvl="0">
              <a:buFont typeface="Arial" pitchFamily="34" charset="0"/>
              <a:buChar char="•"/>
            </a:pPr>
            <a:r>
              <a:rPr lang="en-US" dirty="0" smtClean="0">
                <a:latin typeface="+mn-lt"/>
              </a:rPr>
              <a:t>Commitment to work through disagreement</a:t>
            </a:r>
          </a:p>
          <a:p>
            <a:pPr lvl="0">
              <a:buFont typeface="Arial" pitchFamily="34" charset="0"/>
              <a:buChar char="•"/>
            </a:pPr>
            <a:r>
              <a:rPr lang="en-US" dirty="0" smtClean="0">
                <a:latin typeface="+mn-lt"/>
              </a:rPr>
              <a:t>Safety to share ideas</a:t>
            </a:r>
          </a:p>
          <a:p>
            <a:pPr lvl="0">
              <a:buFont typeface="Arial" pitchFamily="34" charset="0"/>
              <a:buChar char="•"/>
            </a:pPr>
            <a:r>
              <a:rPr lang="en-US" dirty="0" smtClean="0">
                <a:latin typeface="+mn-lt"/>
              </a:rPr>
              <a:t>Equal air time (stand up/sit back)</a:t>
            </a:r>
          </a:p>
        </p:txBody>
      </p:sp>
    </p:spTree>
    <p:extLst>
      <p:ext uri="{BB962C8B-B14F-4D97-AF65-F5344CB8AC3E}">
        <p14:creationId xmlns:p14="http://schemas.microsoft.com/office/powerpoint/2010/main" xmlns="" val="248037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Framing</a:t>
            </a:r>
            <a:endParaRPr lang="en-US" dirty="0"/>
          </a:p>
        </p:txBody>
      </p:sp>
      <p:sp>
        <p:nvSpPr>
          <p:cNvPr id="5" name="Rounded Rectangular Callout 4"/>
          <p:cNvSpPr/>
          <p:nvPr/>
        </p:nvSpPr>
        <p:spPr bwMode="auto">
          <a:xfrm>
            <a:off x="685800" y="3200400"/>
            <a:ext cx="7315200" cy="2133600"/>
          </a:xfrm>
          <a:prstGeom prst="wedgeRoundRectCallout">
            <a:avLst>
              <a:gd name="adj1" fmla="val 25718"/>
              <a:gd name="adj2" fmla="val -72722"/>
              <a:gd name="adj3" fmla="val 16667"/>
            </a:avLst>
          </a:prstGeom>
          <a:noFill/>
          <a:ln w="57150" algn="ctr">
            <a:solidFill>
              <a:schemeClr val="accent1"/>
            </a:solidFill>
            <a:round/>
            <a:headEnd/>
            <a:tailEnd type="triangle" w="med" len="med"/>
          </a:ln>
        </p:spPr>
        <p:txBody>
          <a:bodyPr wrap="none" rtlCol="0" anchor="ctr">
            <a:normAutofit/>
          </a:bodyPr>
          <a:lstStyle/>
          <a:p>
            <a:pPr algn="ctr"/>
            <a:r>
              <a:rPr lang="en-US" sz="2800" b="1" dirty="0" smtClean="0">
                <a:latin typeface="+mn-lt"/>
              </a:rPr>
              <a:t>What is one aspect of Dylan William’s </a:t>
            </a:r>
          </a:p>
          <a:p>
            <a:pPr algn="ctr"/>
            <a:r>
              <a:rPr lang="en-US" sz="2800" b="1" dirty="0" smtClean="0">
                <a:latin typeface="+mn-lt"/>
              </a:rPr>
              <a:t>speech that resonates with you?</a:t>
            </a:r>
          </a:p>
          <a:p>
            <a:pPr algn="ctr"/>
            <a:endParaRPr lang="en-US" sz="2800" dirty="0">
              <a:latin typeface="+mn-lt"/>
            </a:endParaRPr>
          </a:p>
        </p:txBody>
      </p:sp>
      <p:sp>
        <p:nvSpPr>
          <p:cNvPr id="9" name="TextBox 8"/>
          <p:cNvSpPr txBox="1"/>
          <p:nvPr/>
        </p:nvSpPr>
        <p:spPr>
          <a:xfrm>
            <a:off x="381000" y="914400"/>
            <a:ext cx="4191000" cy="1015663"/>
          </a:xfrm>
          <a:prstGeom prst="rect">
            <a:avLst/>
          </a:prstGeom>
          <a:noFill/>
        </p:spPr>
        <p:txBody>
          <a:bodyPr wrap="square" rtlCol="0">
            <a:spAutoFit/>
          </a:bodyPr>
          <a:lstStyle/>
          <a:p>
            <a:r>
              <a:rPr lang="en-US" sz="2000" dirty="0" smtClean="0">
                <a:latin typeface="+mn-lt"/>
              </a:rPr>
              <a:t>Dylan William, a formative assessment expert, speaking about educator quality at a conference:</a:t>
            </a:r>
            <a:endParaRPr lang="en-US" sz="2000" dirty="0">
              <a:latin typeface="+mn-lt"/>
            </a:endParaRPr>
          </a:p>
        </p:txBody>
      </p:sp>
      <p:pic>
        <p:nvPicPr>
          <p:cNvPr id="6" name="2.18.Dylan.Williams.wmv">
            <a:hlinkClick r:id="" action="ppaction://media"/>
          </p:cNvPr>
          <p:cNvPicPr>
            <a:picLocks noRot="1" noChangeAspect="1"/>
          </p:cNvPicPr>
          <p:nvPr>
            <a:videoFile r:link="rId1"/>
          </p:nvPr>
        </p:nvPicPr>
        <p:blipFill>
          <a:blip r:embed="rId4" cstate="print"/>
          <a:stretch>
            <a:fillRect/>
          </a:stretch>
        </p:blipFill>
        <p:spPr>
          <a:xfrm>
            <a:off x="4800600" y="381000"/>
            <a:ext cx="2971800" cy="222885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fullScrn="1">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across the state</a:t>
            </a:r>
            <a:endParaRPr lang="en-US" dirty="0"/>
          </a:p>
        </p:txBody>
      </p:sp>
      <p:sp>
        <p:nvSpPr>
          <p:cNvPr id="4" name="Down Arrow Callout 3"/>
          <p:cNvSpPr/>
          <p:nvPr/>
        </p:nvSpPr>
        <p:spPr bwMode="auto">
          <a:xfrm>
            <a:off x="228600" y="914400"/>
            <a:ext cx="8686800" cy="1524000"/>
          </a:xfrm>
          <a:prstGeom prst="downArrowCallout">
            <a:avLst/>
          </a:prstGeom>
          <a:noFill/>
          <a:ln w="19050" algn="ctr">
            <a:solidFill>
              <a:schemeClr val="accent1"/>
            </a:solidFill>
            <a:round/>
            <a:headEnd/>
            <a:tailEnd type="triangle" w="med" len="med"/>
          </a:ln>
        </p:spPr>
        <p:txBody>
          <a:bodyPr wrap="none" rtlCol="0" anchor="ctr"/>
          <a:lstStyle/>
          <a:p>
            <a:pPr algn="ctr"/>
            <a:r>
              <a:rPr lang="en-US" b="1" i="1" dirty="0" smtClean="0">
                <a:solidFill>
                  <a:srgbClr val="002060"/>
                </a:solidFill>
                <a:latin typeface="Times New Roman" pitchFamily="18" charset="0"/>
                <a:cs typeface="Times New Roman" pitchFamily="18" charset="0"/>
              </a:rPr>
              <a:t>Of those who had received one or more Observations/Site Visits…</a:t>
            </a:r>
          </a:p>
          <a:p>
            <a:pPr algn="ctr"/>
            <a:r>
              <a:rPr lang="en-US" dirty="0" smtClean="0">
                <a:solidFill>
                  <a:srgbClr val="002060"/>
                </a:solidFill>
                <a:latin typeface="Times New Roman" pitchFamily="18" charset="0"/>
                <a:cs typeface="Times New Roman" pitchFamily="18" charset="0"/>
              </a:rPr>
              <a:t>85% of teachers and 80% of administrators had received their feedback and scores, </a:t>
            </a:r>
          </a:p>
          <a:p>
            <a:pPr algn="ctr"/>
            <a:r>
              <a:rPr lang="en-US" dirty="0" smtClean="0">
                <a:solidFill>
                  <a:srgbClr val="002060"/>
                </a:solidFill>
                <a:latin typeface="Times New Roman" pitchFamily="18" charset="0"/>
                <a:cs typeface="Times New Roman" pitchFamily="18" charset="0"/>
              </a:rPr>
              <a:t>compared to 78% and 76% last year.</a:t>
            </a:r>
            <a:endParaRPr lang="en-US" i="1" dirty="0" smtClean="0">
              <a:solidFill>
                <a:srgbClr val="002060"/>
              </a:solidFill>
              <a:latin typeface="Times New Roman" pitchFamily="18" charset="0"/>
              <a:cs typeface="Times New Roman" pitchFamily="18" charset="0"/>
            </a:endParaRPr>
          </a:p>
        </p:txBody>
      </p:sp>
      <p:sp>
        <p:nvSpPr>
          <p:cNvPr id="5" name="Pentagon 4"/>
          <p:cNvSpPr/>
          <p:nvPr/>
        </p:nvSpPr>
        <p:spPr bwMode="auto">
          <a:xfrm rot="5400000">
            <a:off x="1066800" y="2286000"/>
            <a:ext cx="1828800" cy="2438400"/>
          </a:xfrm>
          <a:prstGeom prst="homePlate">
            <a:avLst>
              <a:gd name="adj" fmla="val 22917"/>
            </a:avLst>
          </a:prstGeom>
          <a:noFill/>
          <a:ln w="19050" algn="ctr">
            <a:solidFill>
              <a:schemeClr val="accent1"/>
            </a:solidFill>
            <a:round/>
            <a:headEnd/>
            <a:tailEnd type="triangle" w="med" len="med"/>
          </a:ln>
        </p:spPr>
        <p:txBody>
          <a:bodyPr vert="vert270" wrap="none" rtlCol="0" anchor="ctr"/>
          <a:lstStyle/>
          <a:p>
            <a:pPr algn="ctr"/>
            <a:r>
              <a:rPr lang="en-US" b="1" i="1" dirty="0" smtClean="0">
                <a:latin typeface="Times New Roman" pitchFamily="18" charset="0"/>
                <a:cs typeface="Times New Roman" pitchFamily="18" charset="0"/>
              </a:rPr>
              <a:t>Actionable</a:t>
            </a:r>
          </a:p>
          <a:p>
            <a:pPr algn="ctr"/>
            <a:r>
              <a:rPr lang="en-US" sz="1600" dirty="0" smtClean="0">
                <a:latin typeface="Times New Roman" pitchFamily="18" charset="0"/>
                <a:cs typeface="Times New Roman" pitchFamily="18" charset="0"/>
              </a:rPr>
              <a:t>66% of teachers and </a:t>
            </a:r>
          </a:p>
          <a:p>
            <a:pPr algn="ctr"/>
            <a:r>
              <a:rPr lang="en-US" sz="1600" dirty="0" smtClean="0">
                <a:latin typeface="Times New Roman" pitchFamily="18" charset="0"/>
                <a:cs typeface="Times New Roman" pitchFamily="18" charset="0"/>
              </a:rPr>
              <a:t>82% of administrators</a:t>
            </a:r>
          </a:p>
          <a:p>
            <a:pPr algn="ctr"/>
            <a:r>
              <a:rPr lang="en-US" sz="1600" dirty="0" smtClean="0">
                <a:latin typeface="Times New Roman" pitchFamily="18" charset="0"/>
                <a:cs typeface="Times New Roman" pitchFamily="18" charset="0"/>
              </a:rPr>
              <a:t>felt the feedback</a:t>
            </a:r>
          </a:p>
          <a:p>
            <a:pPr algn="ctr"/>
            <a:r>
              <a:rPr lang="en-US" sz="1600" dirty="0" smtClean="0">
                <a:latin typeface="Times New Roman" pitchFamily="18" charset="0"/>
                <a:cs typeface="Times New Roman" pitchFamily="18" charset="0"/>
              </a:rPr>
              <a:t>received was actionable</a:t>
            </a:r>
          </a:p>
          <a:p>
            <a:pPr algn="ctr"/>
            <a:endParaRPr lang="en-US" i="1" dirty="0" smtClean="0">
              <a:latin typeface="Times New Roman" pitchFamily="18" charset="0"/>
              <a:cs typeface="Times New Roman" pitchFamily="18" charset="0"/>
            </a:endParaRPr>
          </a:p>
        </p:txBody>
      </p:sp>
      <p:sp>
        <p:nvSpPr>
          <p:cNvPr id="6" name="Pentagon 5"/>
          <p:cNvSpPr/>
          <p:nvPr/>
        </p:nvSpPr>
        <p:spPr bwMode="auto">
          <a:xfrm rot="5400000">
            <a:off x="3657600" y="2286000"/>
            <a:ext cx="1828800" cy="2438400"/>
          </a:xfrm>
          <a:prstGeom prst="homePlate">
            <a:avLst>
              <a:gd name="adj" fmla="val 22917"/>
            </a:avLst>
          </a:prstGeom>
          <a:noFill/>
          <a:ln w="19050" algn="ctr">
            <a:solidFill>
              <a:schemeClr val="accent1"/>
            </a:solidFill>
            <a:round/>
            <a:headEnd/>
            <a:tailEnd type="triangle" w="med" len="med"/>
          </a:ln>
        </p:spPr>
        <p:txBody>
          <a:bodyPr vert="vert270" wrap="none" rtlCol="0" anchor="ctr"/>
          <a:lstStyle/>
          <a:p>
            <a:pPr algn="ctr"/>
            <a:r>
              <a:rPr lang="en-US" b="1" i="1" dirty="0" smtClean="0">
                <a:latin typeface="Times New Roman" pitchFamily="18" charset="0"/>
                <a:cs typeface="Times New Roman" pitchFamily="18" charset="0"/>
              </a:rPr>
              <a:t>Specific</a:t>
            </a:r>
          </a:p>
          <a:p>
            <a:pPr algn="ctr"/>
            <a:r>
              <a:rPr lang="en-US" sz="1600" dirty="0" smtClean="0">
                <a:latin typeface="Times New Roman" pitchFamily="18" charset="0"/>
                <a:cs typeface="Times New Roman" pitchFamily="18" charset="0"/>
              </a:rPr>
              <a:t>77% of teachers and </a:t>
            </a:r>
          </a:p>
          <a:p>
            <a:pPr algn="ctr"/>
            <a:r>
              <a:rPr lang="en-US" sz="1600" dirty="0" smtClean="0">
                <a:latin typeface="Times New Roman" pitchFamily="18" charset="0"/>
                <a:cs typeface="Times New Roman" pitchFamily="18" charset="0"/>
              </a:rPr>
              <a:t>81% of administrators</a:t>
            </a:r>
          </a:p>
          <a:p>
            <a:pPr algn="ctr"/>
            <a:r>
              <a:rPr lang="en-US" sz="1600" dirty="0" smtClean="0">
                <a:latin typeface="Times New Roman" pitchFamily="18" charset="0"/>
                <a:cs typeface="Times New Roman" pitchFamily="18" charset="0"/>
              </a:rPr>
              <a:t>felt the feedback </a:t>
            </a:r>
          </a:p>
          <a:p>
            <a:pPr algn="ctr"/>
            <a:r>
              <a:rPr lang="en-US" sz="1600" dirty="0" smtClean="0">
                <a:latin typeface="Times New Roman" pitchFamily="18" charset="0"/>
                <a:cs typeface="Times New Roman" pitchFamily="18" charset="0"/>
              </a:rPr>
              <a:t>received was specific</a:t>
            </a:r>
          </a:p>
          <a:p>
            <a:pPr algn="ctr"/>
            <a:endParaRPr lang="en-US" i="1" dirty="0" smtClean="0">
              <a:latin typeface="Times New Roman" pitchFamily="18" charset="0"/>
              <a:cs typeface="Times New Roman" pitchFamily="18" charset="0"/>
            </a:endParaRPr>
          </a:p>
        </p:txBody>
      </p:sp>
      <p:sp>
        <p:nvSpPr>
          <p:cNvPr id="7" name="Pentagon 6"/>
          <p:cNvSpPr/>
          <p:nvPr/>
        </p:nvSpPr>
        <p:spPr bwMode="auto">
          <a:xfrm rot="5400000">
            <a:off x="6248400" y="2286000"/>
            <a:ext cx="1828800" cy="2438400"/>
          </a:xfrm>
          <a:prstGeom prst="homePlate">
            <a:avLst>
              <a:gd name="adj" fmla="val 22917"/>
            </a:avLst>
          </a:prstGeom>
          <a:noFill/>
          <a:ln w="19050" algn="ctr">
            <a:solidFill>
              <a:schemeClr val="accent1"/>
            </a:solidFill>
            <a:round/>
            <a:headEnd/>
            <a:tailEnd type="triangle" w="med" len="med"/>
          </a:ln>
        </p:spPr>
        <p:txBody>
          <a:bodyPr vert="vert270" wrap="none" rtlCol="0" anchor="ctr"/>
          <a:lstStyle/>
          <a:p>
            <a:pPr algn="ctr"/>
            <a:r>
              <a:rPr lang="en-US" b="1" i="1" dirty="0" smtClean="0">
                <a:latin typeface="Times New Roman" pitchFamily="18" charset="0"/>
                <a:cs typeface="Times New Roman" pitchFamily="18" charset="0"/>
              </a:rPr>
              <a:t>Helpful</a:t>
            </a:r>
          </a:p>
          <a:p>
            <a:pPr algn="ctr"/>
            <a:r>
              <a:rPr lang="en-US" sz="1600" dirty="0" smtClean="0">
                <a:latin typeface="Times New Roman" pitchFamily="18" charset="0"/>
                <a:cs typeface="Times New Roman" pitchFamily="18" charset="0"/>
              </a:rPr>
              <a:t>53% of teachers and </a:t>
            </a:r>
          </a:p>
          <a:p>
            <a:pPr algn="ctr"/>
            <a:r>
              <a:rPr lang="en-US" sz="1600" dirty="0" smtClean="0">
                <a:latin typeface="Times New Roman" pitchFamily="18" charset="0"/>
                <a:cs typeface="Times New Roman" pitchFamily="18" charset="0"/>
              </a:rPr>
              <a:t>77% of administrators</a:t>
            </a:r>
          </a:p>
          <a:p>
            <a:pPr algn="ctr"/>
            <a:r>
              <a:rPr lang="en-US" sz="1600" dirty="0" smtClean="0">
                <a:latin typeface="Times New Roman" pitchFamily="18" charset="0"/>
                <a:cs typeface="Times New Roman" pitchFamily="18" charset="0"/>
              </a:rPr>
              <a:t>felt it would help </a:t>
            </a:r>
          </a:p>
          <a:p>
            <a:pPr algn="ctr"/>
            <a:r>
              <a:rPr lang="en-US" sz="1600" dirty="0" smtClean="0">
                <a:latin typeface="Times New Roman" pitchFamily="18" charset="0"/>
                <a:cs typeface="Times New Roman" pitchFamily="18" charset="0"/>
              </a:rPr>
              <a:t>improve practice</a:t>
            </a:r>
          </a:p>
          <a:p>
            <a:pPr algn="ctr"/>
            <a:endParaRPr lang="en-US" i="1" dirty="0" smtClean="0">
              <a:latin typeface="Times New Roman" pitchFamily="18" charset="0"/>
              <a:cs typeface="Times New Roman" pitchFamily="18" charset="0"/>
            </a:endParaRPr>
          </a:p>
        </p:txBody>
      </p:sp>
      <p:sp>
        <p:nvSpPr>
          <p:cNvPr id="8" name="Rounded Rectangle 7"/>
          <p:cNvSpPr/>
          <p:nvPr/>
        </p:nvSpPr>
        <p:spPr bwMode="auto">
          <a:xfrm>
            <a:off x="304800" y="4724400"/>
            <a:ext cx="8610600" cy="838200"/>
          </a:xfrm>
          <a:prstGeom prst="roundRect">
            <a:avLst/>
          </a:prstGeom>
          <a:noFill/>
          <a:ln w="19050" algn="ctr">
            <a:solidFill>
              <a:srgbClr val="00B050"/>
            </a:solidFill>
            <a:round/>
            <a:headEnd/>
            <a:tailEnd type="triangle" w="med" len="med"/>
          </a:ln>
        </p:spPr>
        <p:txBody>
          <a:bodyPr wrap="none" rtlCol="0" anchor="ctr"/>
          <a:lstStyle/>
          <a:p>
            <a:pPr algn="ctr"/>
            <a:endParaRPr lang="en-US">
              <a:latin typeface="Book Antiqua" pitchFamily="18" charset="0"/>
            </a:endParaRPr>
          </a:p>
        </p:txBody>
      </p:sp>
      <p:sp>
        <p:nvSpPr>
          <p:cNvPr id="9" name="Rectangle 8"/>
          <p:cNvSpPr/>
          <p:nvPr/>
        </p:nvSpPr>
        <p:spPr>
          <a:xfrm>
            <a:off x="304800" y="4800600"/>
            <a:ext cx="8610600" cy="646331"/>
          </a:xfrm>
          <a:prstGeom prst="rect">
            <a:avLst/>
          </a:prstGeom>
        </p:spPr>
        <p:txBody>
          <a:bodyPr wrap="square">
            <a:spAutoFit/>
          </a:bodyPr>
          <a:lstStyle/>
          <a:p>
            <a:pPr algn="ctr"/>
            <a:r>
              <a:rPr lang="en-US" dirty="0" smtClean="0">
                <a:solidFill>
                  <a:srgbClr val="024873"/>
                </a:solidFill>
                <a:latin typeface="Times New Roman" pitchFamily="18" charset="0"/>
                <a:cs typeface="Times New Roman" pitchFamily="18" charset="0"/>
              </a:rPr>
              <a:t>87% of teachers and 96% of administrators made some level of change to their teaching practice as a result of the feedback received, compared with 66% last year.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difference between observation notes, rationale, and feedback</a:t>
            </a:r>
            <a:endParaRPr lang="en-US" dirty="0"/>
          </a:p>
        </p:txBody>
      </p:sp>
      <p:sp>
        <p:nvSpPr>
          <p:cNvPr id="1026" name="Text Box 4"/>
          <p:cNvSpPr txBox="1">
            <a:spLocks noChangeArrowheads="1"/>
          </p:cNvSpPr>
          <p:nvPr/>
        </p:nvSpPr>
        <p:spPr bwMode="auto">
          <a:xfrm>
            <a:off x="304800" y="838200"/>
            <a:ext cx="2819400" cy="4524315"/>
          </a:xfrm>
          <a:prstGeom prst="rect">
            <a:avLst/>
          </a:prstGeom>
          <a:solidFill>
            <a:schemeClr val="accent2">
              <a:lumMod val="20000"/>
              <a:lumOff val="80000"/>
            </a:schemeClr>
          </a:solidFill>
          <a:ln w="12700">
            <a:solidFill>
              <a:srgbClr val="024873"/>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mn-lt"/>
                <a:cs typeface="Arial" pitchFamily="34" charset="0"/>
              </a:rPr>
              <a:t>Observation Notes</a:t>
            </a:r>
          </a:p>
          <a:p>
            <a:pPr marL="457200" marR="0" lvl="1"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mn-l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mn-lt"/>
                <a:cs typeface="Arial" pitchFamily="34" charset="0"/>
              </a:rPr>
              <a:t>Helps the evaluator </a:t>
            </a:r>
            <a:r>
              <a:rPr kumimoji="0" lang="en-US" b="1" i="0" u="none" strike="noStrike" cap="none" normalizeH="0" baseline="0" dirty="0" smtClean="0">
                <a:ln>
                  <a:noFill/>
                </a:ln>
                <a:solidFill>
                  <a:schemeClr val="tx1"/>
                </a:solidFill>
                <a:effectLst/>
                <a:latin typeface="+mn-lt"/>
                <a:cs typeface="Arial" pitchFamily="34" charset="0"/>
              </a:rPr>
              <a:t>capture evidence </a:t>
            </a:r>
            <a:r>
              <a:rPr kumimoji="0" lang="en-US" b="0" i="0" u="none" strike="noStrike" cap="none" normalizeH="0" baseline="0" dirty="0" smtClean="0">
                <a:ln>
                  <a:noFill/>
                </a:ln>
                <a:solidFill>
                  <a:schemeClr val="tx1"/>
                </a:solidFill>
                <a:effectLst/>
                <a:latin typeface="+mn-lt"/>
                <a:cs typeface="Arial" pitchFamily="34" charset="0"/>
              </a:rPr>
              <a:t>of the teaching episode </a:t>
            </a:r>
            <a:r>
              <a:rPr kumimoji="0" lang="en-US" i="0" u="none" strike="noStrike" cap="none" normalizeH="0" baseline="0" dirty="0" smtClean="0">
                <a:ln>
                  <a:noFill/>
                </a:ln>
                <a:solidFill>
                  <a:schemeClr val="tx1"/>
                </a:solidFill>
                <a:effectLst/>
                <a:latin typeface="+mn-lt"/>
                <a:cs typeface="Arial" pitchFamily="34" charset="0"/>
              </a:rPr>
              <a:t>to determine scores</a:t>
            </a:r>
            <a:r>
              <a:rPr kumimoji="0" lang="en-US" b="0" i="0" u="none" strike="noStrike" cap="none" normalizeH="0" baseline="0" dirty="0" smtClean="0">
                <a:ln>
                  <a:noFill/>
                </a:ln>
                <a:solidFill>
                  <a:schemeClr val="tx1"/>
                </a:solidFill>
                <a:effectLst/>
                <a:latin typeface="+mn-lt"/>
                <a:cs typeface="Arial" pitchFamily="34" charset="0"/>
              </a:rPr>
              <a:t>, write rationale, and craft feedback.  The observation notes should focus on the </a:t>
            </a:r>
            <a:r>
              <a:rPr kumimoji="0" lang="en-US" b="1" i="0" u="none" strike="noStrike" cap="none" normalizeH="0" baseline="0" dirty="0" smtClean="0">
                <a:ln>
                  <a:noFill/>
                </a:ln>
                <a:solidFill>
                  <a:schemeClr val="tx1"/>
                </a:solidFill>
                <a:effectLst/>
                <a:latin typeface="+mn-lt"/>
                <a:cs typeface="Arial" pitchFamily="34" charset="0"/>
              </a:rPr>
              <a:t>words </a:t>
            </a:r>
            <a:r>
              <a:rPr kumimoji="0" lang="en-US" b="0" i="0" u="none" strike="noStrike" cap="none" normalizeH="0" baseline="0" dirty="0" smtClean="0">
                <a:ln>
                  <a:noFill/>
                </a:ln>
                <a:solidFill>
                  <a:schemeClr val="tx1"/>
                </a:solidFill>
                <a:effectLst/>
                <a:latin typeface="+mn-lt"/>
                <a:cs typeface="Arial" pitchFamily="34" charset="0"/>
              </a:rPr>
              <a:t>spoken by the </a:t>
            </a:r>
            <a:r>
              <a:rPr kumimoji="0" lang="en-US" i="0" u="none" strike="noStrike" cap="none" normalizeH="0" baseline="0" dirty="0" smtClean="0">
                <a:ln>
                  <a:noFill/>
                </a:ln>
                <a:solidFill>
                  <a:schemeClr val="tx1"/>
                </a:solidFill>
                <a:effectLst/>
                <a:latin typeface="+mn-lt"/>
                <a:cs typeface="Arial" pitchFamily="34" charset="0"/>
              </a:rPr>
              <a:t>teacher </a:t>
            </a:r>
            <a:r>
              <a:rPr kumimoji="0" lang="en-US" b="0" i="0" u="none" strike="noStrike" cap="none" normalizeH="0" baseline="0" dirty="0" smtClean="0">
                <a:ln>
                  <a:noFill/>
                </a:ln>
                <a:solidFill>
                  <a:schemeClr val="tx1"/>
                </a:solidFill>
                <a:effectLst/>
                <a:latin typeface="+mn-lt"/>
                <a:cs typeface="Arial" pitchFamily="34" charset="0"/>
              </a:rPr>
              <a:t>and </a:t>
            </a:r>
            <a:r>
              <a:rPr kumimoji="0" lang="en-US" i="0" u="none" strike="noStrike" cap="none" normalizeH="0" baseline="0" dirty="0" smtClean="0">
                <a:ln>
                  <a:noFill/>
                </a:ln>
                <a:solidFill>
                  <a:schemeClr val="tx1"/>
                </a:solidFill>
                <a:effectLst/>
                <a:latin typeface="+mn-lt"/>
                <a:cs typeface="Arial" pitchFamily="34" charset="0"/>
              </a:rPr>
              <a:t>students</a:t>
            </a:r>
            <a:r>
              <a:rPr kumimoji="0" lang="en-US" b="0" i="0" u="none" strike="noStrike" cap="none" normalizeH="0" baseline="0" dirty="0" smtClean="0">
                <a:ln>
                  <a:noFill/>
                </a:ln>
                <a:solidFill>
                  <a:schemeClr val="tx1"/>
                </a:solidFill>
                <a:effectLst/>
                <a:latin typeface="+mn-lt"/>
                <a:cs typeface="Arial" pitchFamily="34" charset="0"/>
              </a:rPr>
              <a:t>, the </a:t>
            </a:r>
            <a:r>
              <a:rPr kumimoji="0" lang="en-US" b="1" i="0" u="none" strike="noStrike" cap="none" normalizeH="0" baseline="0" dirty="0" smtClean="0">
                <a:ln>
                  <a:noFill/>
                </a:ln>
                <a:solidFill>
                  <a:schemeClr val="tx1"/>
                </a:solidFill>
                <a:effectLst/>
                <a:latin typeface="+mn-lt"/>
                <a:cs typeface="Arial" pitchFamily="34" charset="0"/>
              </a:rPr>
              <a:t>actions</a:t>
            </a:r>
            <a:r>
              <a:rPr kumimoji="0" lang="en-US" b="0" i="0" u="none" strike="noStrike" cap="none" normalizeH="0" baseline="0" dirty="0" smtClean="0">
                <a:ln>
                  <a:noFill/>
                </a:ln>
                <a:solidFill>
                  <a:schemeClr val="tx1"/>
                </a:solidFill>
                <a:effectLst/>
                <a:latin typeface="+mn-lt"/>
                <a:cs typeface="Arial" pitchFamily="34" charset="0"/>
              </a:rPr>
              <a:t> by the teacher and students, and the </a:t>
            </a:r>
            <a:r>
              <a:rPr kumimoji="0" lang="en-US" b="1" i="0" u="none" strike="noStrike" cap="none" normalizeH="0" baseline="0" dirty="0" smtClean="0">
                <a:ln>
                  <a:noFill/>
                </a:ln>
                <a:solidFill>
                  <a:schemeClr val="tx1"/>
                </a:solidFill>
                <a:effectLst/>
                <a:latin typeface="+mn-lt"/>
                <a:cs typeface="Arial" pitchFamily="34" charset="0"/>
              </a:rPr>
              <a:t>appearance</a:t>
            </a:r>
            <a:r>
              <a:rPr kumimoji="0" lang="en-US" b="0" i="0" u="none" strike="noStrike" cap="none" normalizeH="0" baseline="0" dirty="0" smtClean="0">
                <a:ln>
                  <a:noFill/>
                </a:ln>
                <a:solidFill>
                  <a:schemeClr val="tx1"/>
                </a:solidFill>
                <a:effectLst/>
                <a:latin typeface="+mn-lt"/>
                <a:cs typeface="Arial" pitchFamily="34" charset="0"/>
              </a:rPr>
              <a:t> of the classroom.</a:t>
            </a:r>
          </a:p>
        </p:txBody>
      </p:sp>
      <p:sp>
        <p:nvSpPr>
          <p:cNvPr id="1027" name="Text Box 5"/>
          <p:cNvSpPr txBox="1">
            <a:spLocks noChangeArrowheads="1"/>
          </p:cNvSpPr>
          <p:nvPr/>
        </p:nvSpPr>
        <p:spPr bwMode="auto">
          <a:xfrm>
            <a:off x="3276600" y="838200"/>
            <a:ext cx="2514600" cy="4524315"/>
          </a:xfrm>
          <a:prstGeom prst="rect">
            <a:avLst/>
          </a:prstGeom>
          <a:solidFill>
            <a:schemeClr val="accent2">
              <a:lumMod val="20000"/>
              <a:lumOff val="80000"/>
            </a:schemeClr>
          </a:solidFill>
          <a:ln w="12700">
            <a:solidFill>
              <a:srgbClr val="024873"/>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mj-lt"/>
                <a:cs typeface="Arial" pitchFamily="34" charset="0"/>
              </a:rPr>
              <a:t>Rationale</a:t>
            </a:r>
          </a:p>
          <a:p>
            <a:pPr marL="457200" marR="0" lvl="1"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mj-lt"/>
                <a:cs typeface="Arial" pitchFamily="34" charset="0"/>
              </a:rPr>
              <a:t>Helps the educator </a:t>
            </a:r>
            <a:r>
              <a:rPr kumimoji="0" lang="en-US" b="1" i="0" u="none" strike="noStrike" cap="none" normalizeH="0" baseline="0" dirty="0" smtClean="0">
                <a:ln>
                  <a:noFill/>
                </a:ln>
                <a:solidFill>
                  <a:schemeClr val="tx1"/>
                </a:solidFill>
                <a:effectLst/>
                <a:latin typeface="+mj-lt"/>
                <a:cs typeface="Arial" pitchFamily="34" charset="0"/>
              </a:rPr>
              <a:t>understand the reasoning </a:t>
            </a:r>
            <a:r>
              <a:rPr kumimoji="0" lang="en-US" b="0" i="0" u="none" strike="noStrike" cap="none" normalizeH="0" baseline="0" dirty="0" smtClean="0">
                <a:ln>
                  <a:noFill/>
                </a:ln>
                <a:solidFill>
                  <a:schemeClr val="tx1"/>
                </a:solidFill>
                <a:effectLst/>
                <a:latin typeface="+mj-lt"/>
                <a:cs typeface="Arial" pitchFamily="34" charset="0"/>
              </a:rPr>
              <a:t>for each component score (1-4) by providing </a:t>
            </a:r>
            <a:r>
              <a:rPr kumimoji="0" lang="en-US" b="1" i="0" u="none" strike="noStrike" cap="none" normalizeH="0" baseline="0" dirty="0" smtClean="0">
                <a:ln>
                  <a:noFill/>
                </a:ln>
                <a:solidFill>
                  <a:schemeClr val="tx1"/>
                </a:solidFill>
                <a:effectLst/>
                <a:latin typeface="+mj-lt"/>
                <a:cs typeface="Arial" pitchFamily="34" charset="0"/>
              </a:rPr>
              <a:t>evidence and explanation that aligns with a performance-level descriptor.</a:t>
            </a:r>
          </a:p>
          <a:p>
            <a:pPr marL="0" marR="0" lvl="0" indent="0" algn="ctr" defTabSz="914400" rtl="0" eaLnBrk="1" fontAlgn="base" latinLnBrk="0" hangingPunct="1">
              <a:lnSpc>
                <a:spcPct val="100000"/>
              </a:lnSpc>
              <a:spcBef>
                <a:spcPct val="0"/>
              </a:spcBef>
              <a:spcAft>
                <a:spcPct val="0"/>
              </a:spcAft>
              <a:buClrTx/>
              <a:buSzTx/>
              <a:buFontTx/>
              <a:buNone/>
              <a:tabLst/>
            </a:pPr>
            <a:endParaRPr lang="en-US" b="1" dirty="0" smtClean="0">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b="1" dirty="0" smtClean="0">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mj-lt"/>
              <a:cs typeface="Arial" pitchFamily="34" charset="0"/>
            </a:endParaRPr>
          </a:p>
        </p:txBody>
      </p:sp>
      <p:sp>
        <p:nvSpPr>
          <p:cNvPr id="1028" name="Text Box 6"/>
          <p:cNvSpPr txBox="1">
            <a:spLocks noChangeArrowheads="1"/>
          </p:cNvSpPr>
          <p:nvPr/>
        </p:nvSpPr>
        <p:spPr bwMode="auto">
          <a:xfrm>
            <a:off x="5943600" y="838200"/>
            <a:ext cx="2590800" cy="4495800"/>
          </a:xfrm>
          <a:prstGeom prst="rect">
            <a:avLst/>
          </a:prstGeom>
          <a:solidFill>
            <a:schemeClr val="accent2">
              <a:lumMod val="20000"/>
              <a:lumOff val="80000"/>
            </a:schemeClr>
          </a:solidFill>
          <a:ln w="12700">
            <a:solidFill>
              <a:srgbClr val="024873"/>
            </a:solidFill>
            <a:miter lim="800000"/>
            <a:headEnd/>
            <a:tailEnd/>
          </a:ln>
        </p:spPr>
        <p:txBody>
          <a:bodyPr vert="horz" wrap="square" lIns="91440" tIns="45720" rIns="91440" bIns="45720" numCol="1" anchor="t" anchorCtr="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mn-lt"/>
                <a:cs typeface="Arial" pitchFamily="34" charset="0"/>
              </a:rPr>
              <a:t>Feedback</a:t>
            </a:r>
          </a:p>
          <a:p>
            <a:pPr marL="457200" marR="0" lvl="1"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mn-lt"/>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mn-lt"/>
                <a:cs typeface="Arial" pitchFamily="34" charset="0"/>
              </a:rPr>
              <a:t>Helps the educator </a:t>
            </a:r>
            <a:r>
              <a:rPr kumimoji="0" lang="en-US" b="1" i="0" u="none" strike="noStrike" cap="none" normalizeH="0" baseline="0" dirty="0" smtClean="0">
                <a:ln>
                  <a:noFill/>
                </a:ln>
                <a:solidFill>
                  <a:schemeClr val="tx1"/>
                </a:solidFill>
                <a:effectLst/>
                <a:latin typeface="+mn-lt"/>
                <a:cs typeface="Arial" pitchFamily="34" charset="0"/>
              </a:rPr>
              <a:t>improve their practice </a:t>
            </a:r>
            <a:r>
              <a:rPr kumimoji="0" lang="en-US" b="0" i="0" u="none" strike="noStrike" cap="none" normalizeH="0" baseline="0" dirty="0" smtClean="0">
                <a:ln>
                  <a:noFill/>
                </a:ln>
                <a:solidFill>
                  <a:schemeClr val="tx1"/>
                </a:solidFill>
                <a:effectLst/>
                <a:latin typeface="+mn-lt"/>
                <a:cs typeface="Arial" pitchFamily="34" charset="0"/>
              </a:rPr>
              <a:t>by identifying </a:t>
            </a:r>
            <a:r>
              <a:rPr kumimoji="0" lang="en-US" b="1" i="0" u="none" strike="noStrike" cap="none" normalizeH="0" baseline="0" dirty="0" smtClean="0">
                <a:ln>
                  <a:noFill/>
                </a:ln>
                <a:solidFill>
                  <a:schemeClr val="tx1"/>
                </a:solidFill>
                <a:effectLst/>
                <a:latin typeface="+mn-lt"/>
                <a:cs typeface="Arial" pitchFamily="34" charset="0"/>
              </a:rPr>
              <a:t>strengths</a:t>
            </a:r>
            <a:r>
              <a:rPr kumimoji="0" lang="en-US" b="0" i="0" u="none" strike="noStrike" cap="none" normalizeH="0" baseline="0" dirty="0" smtClean="0">
                <a:ln>
                  <a:noFill/>
                </a:ln>
                <a:solidFill>
                  <a:schemeClr val="tx1"/>
                </a:solidFill>
                <a:effectLst/>
                <a:latin typeface="+mn-lt"/>
                <a:cs typeface="Arial" pitchFamily="34" charset="0"/>
              </a:rPr>
              <a:t> (practices that they should continue) and </a:t>
            </a:r>
            <a:r>
              <a:rPr kumimoji="0" lang="en-US" b="1" i="0" u="none" strike="noStrike" cap="none" normalizeH="0" baseline="0" dirty="0" smtClean="0">
                <a:ln>
                  <a:noFill/>
                </a:ln>
                <a:solidFill>
                  <a:schemeClr val="tx1"/>
                </a:solidFill>
                <a:effectLst/>
                <a:latin typeface="+mn-lt"/>
                <a:cs typeface="Arial" pitchFamily="34" charset="0"/>
              </a:rPr>
              <a:t>areas for improvement </a:t>
            </a:r>
            <a:r>
              <a:rPr kumimoji="0" lang="en-US" b="0" i="0" u="none" strike="noStrike" cap="none" normalizeH="0" baseline="0" dirty="0" smtClean="0">
                <a:ln>
                  <a:noFill/>
                </a:ln>
                <a:solidFill>
                  <a:schemeClr val="tx1"/>
                </a:solidFill>
                <a:effectLst/>
                <a:latin typeface="+mn-lt"/>
                <a:cs typeface="Arial" pitchFamily="34" charset="0"/>
              </a:rPr>
              <a:t>(changes to their practice that they should prioritize).</a:t>
            </a:r>
            <a:endParaRPr lang="en-US" dirty="0" smtClean="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Qualities of effective feedback</a:t>
            </a:r>
            <a:endParaRPr lang="en-US" dirty="0"/>
          </a:p>
        </p:txBody>
      </p:sp>
      <p:sp>
        <p:nvSpPr>
          <p:cNvPr id="3" name="TextBox 2"/>
          <p:cNvSpPr txBox="1"/>
          <p:nvPr/>
        </p:nvSpPr>
        <p:spPr>
          <a:xfrm>
            <a:off x="533400" y="838200"/>
            <a:ext cx="7848600" cy="4832092"/>
          </a:xfrm>
          <a:prstGeom prst="rect">
            <a:avLst/>
          </a:prstGeom>
          <a:noFill/>
        </p:spPr>
        <p:txBody>
          <a:bodyPr wrap="square" rtlCol="0">
            <a:spAutoFit/>
          </a:bodyPr>
          <a:lstStyle/>
          <a:p>
            <a:r>
              <a:rPr lang="en-US" sz="2200" dirty="0" smtClean="0">
                <a:latin typeface="+mn-lt"/>
              </a:rPr>
              <a:t>To be effective, feedback after observations should be:</a:t>
            </a:r>
          </a:p>
          <a:p>
            <a:endParaRPr lang="en-US" sz="2200" dirty="0" smtClean="0">
              <a:latin typeface="+mn-lt"/>
            </a:endParaRPr>
          </a:p>
          <a:p>
            <a:pPr lvl="0">
              <a:lnSpc>
                <a:spcPct val="200000"/>
              </a:lnSpc>
              <a:buFont typeface="Wingdings" pitchFamily="2" charset="2"/>
              <a:buChar char="§"/>
            </a:pPr>
            <a:r>
              <a:rPr lang="en-US" sz="2200" dirty="0" smtClean="0">
                <a:latin typeface="+mn-lt"/>
              </a:rPr>
              <a:t>Prioritized</a:t>
            </a:r>
          </a:p>
          <a:p>
            <a:pPr lvl="0">
              <a:lnSpc>
                <a:spcPct val="200000"/>
              </a:lnSpc>
              <a:buFont typeface="Wingdings" pitchFamily="2" charset="2"/>
              <a:buChar char="§"/>
            </a:pPr>
            <a:r>
              <a:rPr lang="en-US" sz="2200" dirty="0" smtClean="0">
                <a:latin typeface="+mn-lt"/>
              </a:rPr>
              <a:t>Specific</a:t>
            </a:r>
          </a:p>
          <a:p>
            <a:pPr lvl="0">
              <a:lnSpc>
                <a:spcPct val="200000"/>
              </a:lnSpc>
              <a:buFont typeface="Wingdings" pitchFamily="2" charset="2"/>
              <a:buChar char="§"/>
            </a:pPr>
            <a:r>
              <a:rPr lang="en-US" sz="2200" dirty="0" smtClean="0">
                <a:latin typeface="+mn-lt"/>
              </a:rPr>
              <a:t>Actionable</a:t>
            </a:r>
          </a:p>
          <a:p>
            <a:pPr lvl="0">
              <a:lnSpc>
                <a:spcPct val="200000"/>
              </a:lnSpc>
              <a:buFont typeface="Wingdings" pitchFamily="2" charset="2"/>
              <a:buChar char="§"/>
            </a:pPr>
            <a:r>
              <a:rPr lang="en-US" sz="2200" dirty="0" smtClean="0">
                <a:latin typeface="+mn-lt"/>
              </a:rPr>
              <a:t>Have a supportive tone</a:t>
            </a:r>
          </a:p>
          <a:p>
            <a:pPr>
              <a:lnSpc>
                <a:spcPct val="200000"/>
              </a:lnSpc>
              <a:buFont typeface="Wingdings" pitchFamily="2" charset="2"/>
              <a:buChar char="§"/>
            </a:pPr>
            <a:r>
              <a:rPr lang="en-US" sz="2200" dirty="0" smtClean="0">
                <a:latin typeface="+mn-lt"/>
              </a:rPr>
              <a:t>Be given as soon after an evaluation/assessment as possible</a:t>
            </a:r>
          </a:p>
          <a:p>
            <a:pPr lvl="0">
              <a:buFont typeface="Wingdings" pitchFamily="2" charset="2"/>
              <a:buChar char="§"/>
            </a:pPr>
            <a:endParaRPr lang="en-US" sz="2200" dirty="0" smtClean="0">
              <a:latin typeface="+mn-lt"/>
            </a:endParaRPr>
          </a:p>
          <a:p>
            <a:endParaRPr lang="en-US" sz="2200"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Prioritized</a:t>
            </a:r>
            <a:endParaRPr lang="en-US" dirty="0"/>
          </a:p>
        </p:txBody>
      </p:sp>
      <p:sp>
        <p:nvSpPr>
          <p:cNvPr id="4" name="TextBox 3"/>
          <p:cNvSpPr txBox="1"/>
          <p:nvPr/>
        </p:nvSpPr>
        <p:spPr>
          <a:xfrm>
            <a:off x="152400" y="533401"/>
            <a:ext cx="8839200" cy="1569660"/>
          </a:xfrm>
          <a:prstGeom prst="rect">
            <a:avLst/>
          </a:prstGeom>
          <a:noFill/>
        </p:spPr>
        <p:txBody>
          <a:bodyPr wrap="square" rtlCol="0">
            <a:spAutoFit/>
          </a:bodyPr>
          <a:lstStyle/>
          <a:p>
            <a:r>
              <a:rPr lang="en-US" sz="1600" b="1" dirty="0" smtClean="0">
                <a:solidFill>
                  <a:schemeClr val="accent1">
                    <a:lumMod val="75000"/>
                  </a:schemeClr>
                </a:solidFill>
                <a:latin typeface="+mn-lt"/>
              </a:rPr>
              <a:t>While it is important that the </a:t>
            </a:r>
            <a:r>
              <a:rPr lang="en-US" sz="1600" b="1" i="1" dirty="0" smtClean="0">
                <a:solidFill>
                  <a:schemeClr val="accent1">
                    <a:lumMod val="75000"/>
                  </a:schemeClr>
                </a:solidFill>
                <a:latin typeface="+mn-lt"/>
              </a:rPr>
              <a:t>rationale</a:t>
            </a:r>
            <a:r>
              <a:rPr lang="en-US" sz="1600" b="1" dirty="0" smtClean="0">
                <a:solidFill>
                  <a:schemeClr val="accent1">
                    <a:lumMod val="75000"/>
                  </a:schemeClr>
                </a:solidFill>
                <a:latin typeface="+mn-lt"/>
              </a:rPr>
              <a:t> address all components of the rubric, positive and constructive </a:t>
            </a:r>
            <a:r>
              <a:rPr lang="en-US" sz="1600" b="1" i="1" dirty="0" smtClean="0">
                <a:solidFill>
                  <a:schemeClr val="accent1">
                    <a:lumMod val="75000"/>
                  </a:schemeClr>
                </a:solidFill>
                <a:latin typeface="+mn-lt"/>
              </a:rPr>
              <a:t>feedback </a:t>
            </a:r>
            <a:r>
              <a:rPr lang="en-US" sz="1600" b="1" dirty="0" smtClean="0">
                <a:solidFill>
                  <a:schemeClr val="accent1">
                    <a:lumMod val="75000"/>
                  </a:schemeClr>
                </a:solidFill>
                <a:latin typeface="+mn-lt"/>
              </a:rPr>
              <a:t>should be focused.  Substantial feedback across all or many components is overwhelming to a teacher and does not indicate what is essential or where they should start.  Prioritized feedback hones in on the ideas and strategies that are the most important for the educator to continue or adjust to move forward in their practice.  </a:t>
            </a:r>
            <a:endParaRPr lang="en-US" sz="1600" dirty="0" smtClean="0">
              <a:solidFill>
                <a:schemeClr val="accent1">
                  <a:lumMod val="75000"/>
                </a:schemeClr>
              </a:solidFill>
              <a:latin typeface="+mn-lt"/>
            </a:endParaRPr>
          </a:p>
          <a:p>
            <a:endParaRPr lang="en-US" sz="1600" dirty="0">
              <a:solidFill>
                <a:schemeClr val="accent1">
                  <a:lumMod val="75000"/>
                </a:schemeClr>
              </a:solidFill>
              <a:latin typeface="+mn-lt"/>
            </a:endParaRPr>
          </a:p>
        </p:txBody>
      </p:sp>
      <p:sp>
        <p:nvSpPr>
          <p:cNvPr id="6146" name="Text Box 9"/>
          <p:cNvSpPr txBox="1">
            <a:spLocks noChangeArrowheads="1"/>
          </p:cNvSpPr>
          <p:nvPr/>
        </p:nvSpPr>
        <p:spPr bwMode="auto">
          <a:xfrm>
            <a:off x="228600" y="1905000"/>
            <a:ext cx="4648200" cy="2590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pitchFamily="34" charset="0"/>
              </a:rPr>
              <a:t>Prioritized</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n-lt"/>
              <a:cs typeface="Arial" pitchFamily="34" charset="0"/>
            </a:endParaRPr>
          </a:p>
          <a:p>
            <a:pPr marL="0" marR="0" lvl="0" indent="0" defTabSz="914400" rtl="0" eaLnBrk="1" fontAlgn="base" latinLnBrk="0" hangingPunct="1">
              <a:lnSpc>
                <a:spcPct val="100000"/>
              </a:lnSpc>
              <a:spcBef>
                <a:spcPct val="0"/>
              </a:spcBef>
              <a:spcAft>
                <a:spcPct val="0"/>
              </a:spcAft>
              <a:buClrTx/>
              <a:buSzTx/>
              <a:buFont typeface="Arial" pitchFamily="34" charset="0"/>
              <a:buChar char="•"/>
              <a:tabLst/>
            </a:pPr>
            <a:r>
              <a:rPr kumimoji="0" lang="en-US" sz="1600" b="0" i="0" u="none" strike="noStrike" cap="none" normalizeH="0" baseline="0" dirty="0" smtClean="0">
                <a:ln>
                  <a:noFill/>
                </a:ln>
                <a:solidFill>
                  <a:schemeClr val="tx1"/>
                </a:solidFill>
                <a:effectLst/>
                <a:latin typeface="+mn-lt"/>
                <a:cs typeface="Arial" pitchFamily="34" charset="0"/>
              </a:rPr>
              <a:t>An</a:t>
            </a:r>
            <a:r>
              <a:rPr kumimoji="0" lang="en-US" sz="1600" b="0" i="0" u="none" strike="noStrike" cap="none" normalizeH="0" dirty="0" smtClean="0">
                <a:ln>
                  <a:noFill/>
                </a:ln>
                <a:solidFill>
                  <a:schemeClr val="tx1"/>
                </a:solidFill>
                <a:effectLst/>
                <a:latin typeface="+mn-lt"/>
                <a:cs typeface="Arial" pitchFamily="34" charset="0"/>
              </a:rPr>
              <a:t> observation </a:t>
            </a:r>
            <a:r>
              <a:rPr kumimoji="0" lang="en-US" sz="1600" b="0" i="0" u="none" strike="noStrike" cap="none" normalizeH="0" baseline="0" dirty="0" smtClean="0">
                <a:ln>
                  <a:noFill/>
                </a:ln>
                <a:solidFill>
                  <a:schemeClr val="tx1"/>
                </a:solidFill>
                <a:effectLst/>
                <a:latin typeface="+mn-lt"/>
                <a:cs typeface="Arial" pitchFamily="34" charset="0"/>
              </a:rPr>
              <a:t>receives 3s on all components of the rubric but the evaluator highlights the two that are making the biggest impact on student learning</a:t>
            </a:r>
          </a:p>
          <a:p>
            <a:pPr marL="0" marR="0" lvl="0" indent="0" defTabSz="914400" rtl="0" eaLnBrk="1" fontAlgn="base" latinLnBrk="0" hangingPunct="1">
              <a:lnSpc>
                <a:spcPct val="100000"/>
              </a:lnSpc>
              <a:spcBef>
                <a:spcPct val="0"/>
              </a:spcBef>
              <a:spcAft>
                <a:spcPts val="1000"/>
              </a:spcAft>
              <a:buClrTx/>
              <a:buSzTx/>
              <a:buFont typeface="Arial" pitchFamily="34" charset="0"/>
              <a:buChar char="•"/>
              <a:tabLst/>
            </a:pPr>
            <a:r>
              <a:rPr kumimoji="0" lang="en-US" sz="1600" b="0" i="0" u="none" strike="noStrike" cap="none" normalizeH="0" baseline="0" dirty="0" smtClean="0">
                <a:ln>
                  <a:noFill/>
                </a:ln>
                <a:solidFill>
                  <a:schemeClr val="tx1"/>
                </a:solidFill>
                <a:effectLst/>
                <a:latin typeface="+mn-lt"/>
                <a:cs typeface="Arial" pitchFamily="34" charset="0"/>
              </a:rPr>
              <a:t>An</a:t>
            </a:r>
            <a:r>
              <a:rPr kumimoji="0" lang="en-US" sz="1600" b="0" i="0" u="none" strike="noStrike" cap="none" normalizeH="0" dirty="0" smtClean="0">
                <a:ln>
                  <a:noFill/>
                </a:ln>
                <a:solidFill>
                  <a:schemeClr val="tx1"/>
                </a:solidFill>
                <a:effectLst/>
                <a:latin typeface="+mn-lt"/>
                <a:cs typeface="Arial" pitchFamily="34" charset="0"/>
              </a:rPr>
              <a:t> observation r</a:t>
            </a:r>
            <a:r>
              <a:rPr kumimoji="0" lang="en-US" sz="1600" b="0" i="0" u="none" strike="noStrike" cap="none" normalizeH="0" baseline="0" dirty="0" smtClean="0">
                <a:ln>
                  <a:noFill/>
                </a:ln>
                <a:solidFill>
                  <a:schemeClr val="tx1"/>
                </a:solidFill>
                <a:effectLst/>
                <a:latin typeface="+mn-lt"/>
                <a:cs typeface="Arial" pitchFamily="34" charset="0"/>
              </a:rPr>
              <a:t>eceives a combination of 1s, 2s, and 3s, but the evaluator prioritizes feedback on the components that should be addressed first, even if it is not the lowest score</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7" name="Text Box 10"/>
          <p:cNvSpPr txBox="1">
            <a:spLocks noChangeArrowheads="1"/>
          </p:cNvSpPr>
          <p:nvPr/>
        </p:nvSpPr>
        <p:spPr bwMode="auto">
          <a:xfrm>
            <a:off x="5105400" y="1905000"/>
            <a:ext cx="3810000" cy="2590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pitchFamily="34" charset="0"/>
              </a:rPr>
              <a:t>Not Prioritized</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n-lt"/>
              <a:cs typeface="Arial" pitchFamily="34" charset="0"/>
            </a:endParaRPr>
          </a:p>
          <a:p>
            <a:pPr marL="0" marR="0" lvl="0" indent="0" defTabSz="914400" rtl="0" eaLnBrk="1" fontAlgn="base" latinLnBrk="0" hangingPunct="1">
              <a:lnSpc>
                <a:spcPct val="100000"/>
              </a:lnSpc>
              <a:spcBef>
                <a:spcPct val="0"/>
              </a:spcBef>
              <a:spcAft>
                <a:spcPct val="0"/>
              </a:spcAft>
              <a:buClrTx/>
              <a:buSzTx/>
              <a:buFont typeface="Arial" pitchFamily="34" charset="0"/>
              <a:buChar char="•"/>
              <a:tabLst/>
            </a:pPr>
            <a:r>
              <a:rPr kumimoji="0" lang="en-US" sz="1600" b="0" i="0" u="none" strike="noStrike" cap="none" normalizeH="0" baseline="0" dirty="0" smtClean="0">
                <a:ln>
                  <a:noFill/>
                </a:ln>
                <a:solidFill>
                  <a:schemeClr val="tx1"/>
                </a:solidFill>
                <a:effectLst/>
                <a:latin typeface="+mn-lt"/>
                <a:cs typeface="Arial" pitchFamily="34" charset="0"/>
              </a:rPr>
              <a:t>A</a:t>
            </a:r>
            <a:r>
              <a:rPr kumimoji="0" lang="en-US" sz="1600" b="0" i="0" u="none" strike="noStrike" cap="none" normalizeH="0" dirty="0" smtClean="0">
                <a:ln>
                  <a:noFill/>
                </a:ln>
                <a:solidFill>
                  <a:schemeClr val="tx1"/>
                </a:solidFill>
                <a:effectLst/>
                <a:latin typeface="+mn-lt"/>
                <a:cs typeface="Arial" pitchFamily="34" charset="0"/>
              </a:rPr>
              <a:t> te</a:t>
            </a:r>
            <a:r>
              <a:rPr kumimoji="0" lang="en-US" sz="1600" b="0" i="0" u="none" strike="noStrike" cap="none" normalizeH="0" baseline="0" dirty="0" smtClean="0">
                <a:ln>
                  <a:noFill/>
                </a:ln>
                <a:solidFill>
                  <a:schemeClr val="tx1"/>
                </a:solidFill>
                <a:effectLst/>
                <a:latin typeface="+mn-lt"/>
                <a:cs typeface="Arial" pitchFamily="34" charset="0"/>
              </a:rPr>
              <a:t>acher gets 1 sentence of feedback on all components of the rubric </a:t>
            </a:r>
          </a:p>
          <a:p>
            <a:pPr marL="0" marR="0" lvl="0" indent="0"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1600" b="0" i="0" u="none" strike="noStrike" cap="none" normalizeH="0" baseline="0" dirty="0" smtClean="0">
              <a:ln>
                <a:noFill/>
              </a:ln>
              <a:solidFill>
                <a:schemeClr val="tx1"/>
              </a:solidFill>
              <a:effectLst/>
              <a:latin typeface="+mn-lt"/>
              <a:cs typeface="Arial" pitchFamily="34" charset="0"/>
            </a:endParaRPr>
          </a:p>
          <a:p>
            <a:pPr marL="0" marR="0" lvl="0" indent="0" defTabSz="914400" rtl="0" eaLnBrk="1" fontAlgn="base" latinLnBrk="0" hangingPunct="1">
              <a:lnSpc>
                <a:spcPct val="100000"/>
              </a:lnSpc>
              <a:spcBef>
                <a:spcPct val="0"/>
              </a:spcBef>
              <a:spcAft>
                <a:spcPts val="1000"/>
              </a:spcAft>
              <a:buClrTx/>
              <a:buSzTx/>
              <a:buFont typeface="Arial" pitchFamily="34" charset="0"/>
              <a:buChar char="•"/>
              <a:tabLst/>
            </a:pPr>
            <a:r>
              <a:rPr kumimoji="0" lang="en-US" sz="1600" b="0" i="0" u="none" strike="noStrike" cap="none" normalizeH="0" baseline="0" dirty="0" smtClean="0">
                <a:ln>
                  <a:noFill/>
                </a:ln>
                <a:solidFill>
                  <a:schemeClr val="tx1"/>
                </a:solidFill>
                <a:effectLst/>
                <a:latin typeface="+mn-lt"/>
                <a:cs typeface="Arial" pitchFamily="34" charset="0"/>
              </a:rPr>
              <a:t>A teacher gets significant feedback on most or all components of the rubric</a:t>
            </a:r>
          </a:p>
        </p:txBody>
      </p:sp>
      <p:sp>
        <p:nvSpPr>
          <p:cNvPr id="6" name="TextBox 5"/>
          <p:cNvSpPr txBox="1"/>
          <p:nvPr/>
        </p:nvSpPr>
        <p:spPr>
          <a:xfrm>
            <a:off x="0" y="4648200"/>
            <a:ext cx="9144000" cy="1323439"/>
          </a:xfrm>
          <a:prstGeom prst="rect">
            <a:avLst/>
          </a:prstGeom>
          <a:solidFill>
            <a:schemeClr val="accent1">
              <a:lumMod val="20000"/>
              <a:lumOff val="80000"/>
            </a:schemeClr>
          </a:solidFill>
        </p:spPr>
        <p:txBody>
          <a:bodyPr wrap="square" rtlCol="0">
            <a:spAutoFit/>
          </a:bodyPr>
          <a:lstStyle/>
          <a:p>
            <a:pPr marL="342900" indent="-342900">
              <a:buAutoNum type="arabicPeriod"/>
            </a:pPr>
            <a:r>
              <a:rPr lang="en-US" sz="1600" b="1" dirty="0" smtClean="0">
                <a:latin typeface="+mn-lt"/>
              </a:rPr>
              <a:t>Does the feedback reinforce the teacher’s strongest practice areas?</a:t>
            </a:r>
          </a:p>
          <a:p>
            <a:pPr marL="342900" indent="-342900">
              <a:buAutoNum type="arabicPeriod"/>
            </a:pPr>
            <a:r>
              <a:rPr lang="en-US" sz="1600" b="1" dirty="0" smtClean="0">
                <a:latin typeface="+mn-lt"/>
              </a:rPr>
              <a:t>Does the feedback focus on 1 or 2 areas for improvement?</a:t>
            </a:r>
          </a:p>
          <a:p>
            <a:pPr marL="342900" indent="-342900">
              <a:buAutoNum type="arabicPeriod"/>
            </a:pPr>
            <a:r>
              <a:rPr lang="en-US" sz="1600" b="1" dirty="0" smtClean="0">
                <a:latin typeface="+mn-lt"/>
              </a:rPr>
              <a:t>Will the focus of the feedback have the greatest impact on teacher and student performance?</a:t>
            </a:r>
          </a:p>
          <a:p>
            <a:pPr marL="342900" indent="-342900">
              <a:buAutoNum type="arabicPeriod"/>
            </a:pPr>
            <a:r>
              <a:rPr lang="en-US" sz="1600" b="1" dirty="0" smtClean="0">
                <a:latin typeface="+mn-lt"/>
              </a:rPr>
              <a:t>Is the feedback appropriate to the context of the classroom?</a:t>
            </a:r>
            <a:endParaRPr lang="en-US" sz="1600" b="1" dirty="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
            </a:r>
            <a:endParaRPr lang="en-US" dirty="0"/>
          </a:p>
        </p:txBody>
      </p:sp>
      <p:sp>
        <p:nvSpPr>
          <p:cNvPr id="3" name="TextBox 2"/>
          <p:cNvSpPr txBox="1"/>
          <p:nvPr/>
        </p:nvSpPr>
        <p:spPr>
          <a:xfrm>
            <a:off x="457200" y="685800"/>
            <a:ext cx="8229600" cy="1200329"/>
          </a:xfrm>
          <a:prstGeom prst="rect">
            <a:avLst/>
          </a:prstGeom>
          <a:noFill/>
        </p:spPr>
        <p:txBody>
          <a:bodyPr wrap="square" rtlCol="0">
            <a:spAutoFit/>
          </a:bodyPr>
          <a:lstStyle/>
          <a:p>
            <a:r>
              <a:rPr lang="en-US" b="1" dirty="0" smtClean="0">
                <a:solidFill>
                  <a:schemeClr val="accent1">
                    <a:lumMod val="75000"/>
                  </a:schemeClr>
                </a:solidFill>
                <a:latin typeface="+mn-lt"/>
              </a:rPr>
              <a:t>Feedback should be clear, precise, and cite specific examples from the observation.   The feedback should directly support the teacher’s practice in the rubric components.</a:t>
            </a:r>
            <a:endParaRPr lang="en-US" dirty="0" smtClean="0">
              <a:solidFill>
                <a:schemeClr val="accent1">
                  <a:lumMod val="75000"/>
                </a:schemeClr>
              </a:solidFill>
              <a:latin typeface="+mn-lt"/>
            </a:endParaRPr>
          </a:p>
          <a:p>
            <a:endParaRPr lang="en-US" dirty="0">
              <a:solidFill>
                <a:schemeClr val="accent1">
                  <a:lumMod val="75000"/>
                </a:schemeClr>
              </a:solidFill>
              <a:latin typeface="+mn-lt"/>
            </a:endParaRPr>
          </a:p>
        </p:txBody>
      </p:sp>
      <p:sp>
        <p:nvSpPr>
          <p:cNvPr id="4" name="Text Box 9"/>
          <p:cNvSpPr txBox="1">
            <a:spLocks noChangeArrowheads="1"/>
          </p:cNvSpPr>
          <p:nvPr/>
        </p:nvSpPr>
        <p:spPr bwMode="auto">
          <a:xfrm>
            <a:off x="533400" y="1905000"/>
            <a:ext cx="4114800" cy="2057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mn-lt"/>
                <a:cs typeface="Arial" pitchFamily="34" charset="0"/>
              </a:rPr>
              <a:t>Specific</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mn-lt"/>
              <a:cs typeface="Arial" pitchFamily="34" charset="0"/>
            </a:endParaRPr>
          </a:p>
          <a:p>
            <a:pPr lvl="0"/>
            <a:r>
              <a:rPr lang="en-US" dirty="0" smtClean="0">
                <a:latin typeface="+mn-lt"/>
              </a:rPr>
              <a:t>“You have an effective routine in place so that students know what to do when they finish work early…”</a:t>
            </a:r>
            <a:endParaRPr kumimoji="0" lang="en-US" b="0"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 Box 10"/>
          <p:cNvSpPr txBox="1">
            <a:spLocks noChangeArrowheads="1"/>
          </p:cNvSpPr>
          <p:nvPr/>
        </p:nvSpPr>
        <p:spPr bwMode="auto">
          <a:xfrm>
            <a:off x="4800600" y="1905000"/>
            <a:ext cx="3657600" cy="2057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mn-lt"/>
                <a:cs typeface="Arial" pitchFamily="34" charset="0"/>
              </a:rPr>
              <a:t>Not Specific</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mn-lt"/>
              <a:cs typeface="Arial" pitchFamily="34" charset="0"/>
            </a:endParaRPr>
          </a:p>
          <a:p>
            <a:r>
              <a:rPr lang="en-US" dirty="0" smtClean="0">
                <a:latin typeface="+mn-lt"/>
              </a:rPr>
              <a:t>“You have great classroom management…” </a:t>
            </a:r>
            <a:endParaRPr lang="en-US" dirty="0">
              <a:latin typeface="+mn-lt"/>
            </a:endParaRPr>
          </a:p>
        </p:txBody>
      </p:sp>
      <p:sp>
        <p:nvSpPr>
          <p:cNvPr id="6" name="TextBox 5"/>
          <p:cNvSpPr txBox="1"/>
          <p:nvPr/>
        </p:nvSpPr>
        <p:spPr>
          <a:xfrm>
            <a:off x="0" y="4343400"/>
            <a:ext cx="9144000" cy="584775"/>
          </a:xfrm>
          <a:prstGeom prst="rect">
            <a:avLst/>
          </a:prstGeom>
          <a:solidFill>
            <a:schemeClr val="accent1">
              <a:lumMod val="20000"/>
              <a:lumOff val="80000"/>
            </a:schemeClr>
          </a:solidFill>
        </p:spPr>
        <p:txBody>
          <a:bodyPr wrap="square" rtlCol="0">
            <a:spAutoFit/>
          </a:bodyPr>
          <a:lstStyle/>
          <a:p>
            <a:pPr marL="342900" indent="-342900">
              <a:buFont typeface="+mj-lt"/>
              <a:buAutoNum type="arabicPeriod" startAt="5"/>
            </a:pPr>
            <a:r>
              <a:rPr lang="en-US" sz="1600" b="1" dirty="0" smtClean="0">
                <a:latin typeface="+mn-lt"/>
              </a:rPr>
              <a:t>Are specific examples from the observation cited throughout the feedback?</a:t>
            </a:r>
          </a:p>
          <a:p>
            <a:pPr marL="342900" indent="-342900">
              <a:buAutoNum type="arabicPeriod" startAt="5"/>
            </a:pPr>
            <a:r>
              <a:rPr lang="en-US" sz="1600" b="1" dirty="0" smtClean="0">
                <a:latin typeface="+mn-lt"/>
              </a:rPr>
              <a:t>Is the feedback aligned to the practice rubric?</a:t>
            </a:r>
            <a:endParaRPr lang="en-US" sz="1600" b="1" dirty="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Actionable</a:t>
            </a:r>
            <a:endParaRPr lang="en-US" dirty="0"/>
          </a:p>
        </p:txBody>
      </p:sp>
      <p:sp>
        <p:nvSpPr>
          <p:cNvPr id="3" name="TextBox 2"/>
          <p:cNvSpPr txBox="1"/>
          <p:nvPr/>
        </p:nvSpPr>
        <p:spPr>
          <a:xfrm>
            <a:off x="152400" y="685800"/>
            <a:ext cx="8839200" cy="1477328"/>
          </a:xfrm>
          <a:prstGeom prst="rect">
            <a:avLst/>
          </a:prstGeom>
          <a:noFill/>
        </p:spPr>
        <p:txBody>
          <a:bodyPr wrap="square" rtlCol="0">
            <a:spAutoFit/>
          </a:bodyPr>
          <a:lstStyle/>
          <a:p>
            <a:r>
              <a:rPr lang="en-US" b="1" dirty="0" smtClean="0">
                <a:solidFill>
                  <a:schemeClr val="accent1">
                    <a:lumMod val="75000"/>
                  </a:schemeClr>
                </a:solidFill>
                <a:latin typeface="+mn-lt"/>
              </a:rPr>
              <a:t>Effective feedback includes actionable next steps that the teacher may use to improve their practice in the immediate future.  Actionable feedback provides resources or strategies to implement into practice and offers the teacher a clear picture of what this would look like in his/her classroom.</a:t>
            </a:r>
            <a:endParaRPr lang="en-US" dirty="0" smtClean="0">
              <a:solidFill>
                <a:schemeClr val="accent1">
                  <a:lumMod val="75000"/>
                </a:schemeClr>
              </a:solidFill>
              <a:latin typeface="+mn-lt"/>
            </a:endParaRPr>
          </a:p>
          <a:p>
            <a:endParaRPr lang="en-US" dirty="0">
              <a:solidFill>
                <a:schemeClr val="accent1">
                  <a:lumMod val="75000"/>
                </a:schemeClr>
              </a:solidFill>
              <a:latin typeface="+mn-lt"/>
            </a:endParaRPr>
          </a:p>
        </p:txBody>
      </p:sp>
      <p:sp>
        <p:nvSpPr>
          <p:cNvPr id="4" name="Text Box 9"/>
          <p:cNvSpPr txBox="1">
            <a:spLocks noChangeArrowheads="1"/>
          </p:cNvSpPr>
          <p:nvPr/>
        </p:nvSpPr>
        <p:spPr bwMode="auto">
          <a:xfrm>
            <a:off x="228600" y="1905000"/>
            <a:ext cx="4572000" cy="2819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pitchFamily="34" charset="0"/>
              </a:rPr>
              <a:t>Actionable</a:t>
            </a:r>
          </a:p>
          <a:p>
            <a:pPr lvl="0" algn="ctr"/>
            <a:endParaRPr lang="en-US" sz="1600" dirty="0" smtClean="0">
              <a:latin typeface="+mn-lt"/>
            </a:endParaRPr>
          </a:p>
          <a:p>
            <a:pPr lvl="0" algn="ctr"/>
            <a:r>
              <a:rPr lang="en-US" sz="1600" dirty="0" smtClean="0">
                <a:latin typeface="+mn-lt"/>
              </a:rPr>
              <a:t>In this lesson it was unclear if students knew the purpose of the lesson based on the questions they were asking.  Identify and communicate a clear lesson objective for students stating what they will be learning and why.  Post the objective on the board so students can see it, introduce the objective at the beginning of the lesson, and refer to it throughout.   Make sure that each activity helps students reach the objective.</a:t>
            </a:r>
            <a:endParaRPr kumimoji="0" lang="en-US" sz="1600" b="1" i="0" u="none" strike="noStrike" cap="none" normalizeH="0" baseline="0" dirty="0" smtClean="0">
              <a:ln>
                <a:noFill/>
              </a:ln>
              <a:solidFill>
                <a:schemeClr val="tx1"/>
              </a:solidFill>
              <a:effectLst/>
              <a:latin typeface="+mn-l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 Box 10"/>
          <p:cNvSpPr txBox="1">
            <a:spLocks noChangeArrowheads="1"/>
          </p:cNvSpPr>
          <p:nvPr/>
        </p:nvSpPr>
        <p:spPr bwMode="auto">
          <a:xfrm>
            <a:off x="4953000" y="1905000"/>
            <a:ext cx="3657600" cy="2819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pitchFamily="34" charset="0"/>
              </a:rPr>
              <a:t>Not Actionable</a:t>
            </a:r>
          </a:p>
          <a:p>
            <a:pPr algn="ctr"/>
            <a:endParaRPr lang="en-US" sz="1600" dirty="0" smtClean="0">
              <a:latin typeface="+mn-lt"/>
            </a:endParaRPr>
          </a:p>
          <a:p>
            <a:pPr algn="ctr"/>
            <a:r>
              <a:rPr lang="en-US" sz="1600" dirty="0" smtClean="0">
                <a:latin typeface="+mn-lt"/>
              </a:rPr>
              <a:t>In this lesson students didn’t know the purpose of the lesson based on the questions they were asking.  Make sure the objective is clear to students.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n-l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n-lt"/>
              <a:cs typeface="Arial" pitchFamily="34" charset="0"/>
            </a:endParaRPr>
          </a:p>
        </p:txBody>
      </p:sp>
      <p:sp>
        <p:nvSpPr>
          <p:cNvPr id="6" name="TextBox 5"/>
          <p:cNvSpPr txBox="1"/>
          <p:nvPr/>
        </p:nvSpPr>
        <p:spPr>
          <a:xfrm>
            <a:off x="0" y="4876800"/>
            <a:ext cx="9144000" cy="1107996"/>
          </a:xfrm>
          <a:prstGeom prst="rect">
            <a:avLst/>
          </a:prstGeom>
          <a:solidFill>
            <a:schemeClr val="accent1">
              <a:lumMod val="20000"/>
              <a:lumOff val="80000"/>
            </a:schemeClr>
          </a:solidFill>
        </p:spPr>
        <p:txBody>
          <a:bodyPr wrap="square" rtlCol="0">
            <a:spAutoFit/>
          </a:bodyPr>
          <a:lstStyle/>
          <a:p>
            <a:pPr marL="342900" indent="-342900">
              <a:buFont typeface="+mj-lt"/>
              <a:buAutoNum type="arabicPeriod" startAt="7"/>
            </a:pPr>
            <a:r>
              <a:rPr lang="en-US" sz="1600" b="1" dirty="0" smtClean="0">
                <a:latin typeface="+mn-lt"/>
              </a:rPr>
              <a:t>Does the feedback include action steps that offer the teacher a clear picture of what this would look like in his/her classroom?</a:t>
            </a:r>
          </a:p>
          <a:p>
            <a:pPr marL="342900" indent="-342900">
              <a:buFont typeface="+mj-lt"/>
              <a:buAutoNum type="arabicPeriod" startAt="7"/>
            </a:pPr>
            <a:r>
              <a:rPr lang="en-US" sz="1600" b="1" dirty="0" smtClean="0">
                <a:latin typeface="+mn-lt"/>
              </a:rPr>
              <a:t>Is the feedback feasible to implement successfully in the near future?</a:t>
            </a:r>
          </a:p>
          <a:p>
            <a:pPr marL="342900" indent="-342900">
              <a:buFont typeface="+mj-lt"/>
              <a:buAutoNum type="arabicPeriod" startAt="7"/>
            </a:pPr>
            <a:r>
              <a:rPr lang="en-US" sz="1600" b="1" dirty="0" smtClean="0">
                <a:latin typeface="+mn-lt"/>
              </a:rPr>
              <a:t>Does the feedback include resources or strategies the teacher can utilize?</a:t>
            </a:r>
            <a:endParaRPr lang="en-US" sz="1600" b="1" dirty="0">
              <a:latin typeface="+mn-lt"/>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2249&quot;/&gt;&lt;CPresentation id=&quot;1&quot;&gt;&lt;m_precDefaultNumber&gt;&lt;m_chMinusSymbol&gt;-&lt;/m_chMinusSymbol&gt;&lt;m_chDecimalSymbol17909&gt;.&lt;/m_chDecimalSymbol17909&gt;&lt;m_nGroupingDigits17909 val=&quot;3&quot;/&gt;&lt;m_chGroupingSymbol17909&gt;,&lt;/m_chGroupingSymbol17909&gt;&lt;/m_precDefaultNumber&gt;&lt;m_precDefaultPercen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strFormatTime&gt;%#m/%#d/%Y&lt;/m_strFormatTime&gt;&lt;/m_precDefaultDate&gt;&lt;m_precDefaultYear/&gt;&lt;m_precDefaultQuarter/&gt;&lt;m_precDefaultMonth/&gt;&lt;m_precDefaultWeek/&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heme/theme1.xml><?xml version="1.0" encoding="utf-8"?>
<a:theme xmlns:a="http://schemas.openxmlformats.org/drawingml/2006/main" name="PPTShell-2013 (6)">
  <a:themeElements>
    <a:clrScheme name="Custom 2">
      <a:dk1>
        <a:srgbClr val="000000"/>
      </a:dk1>
      <a:lt1>
        <a:srgbClr val="FFFFFF"/>
      </a:lt1>
      <a:dk2>
        <a:srgbClr val="595959"/>
      </a:dk2>
      <a:lt2>
        <a:srgbClr val="BFBFBF"/>
      </a:lt2>
      <a:accent1>
        <a:srgbClr val="2788BC"/>
      </a:accent1>
      <a:accent2>
        <a:srgbClr val="74B7CE"/>
      </a:accent2>
      <a:accent3>
        <a:srgbClr val="FFCC00"/>
      </a:accent3>
      <a:accent4>
        <a:srgbClr val="FF9900"/>
      </a:accent4>
      <a:accent5>
        <a:srgbClr val="008000"/>
      </a:accent5>
      <a:accent6>
        <a:srgbClr val="99CC00"/>
      </a:accent6>
      <a:hlink>
        <a:srgbClr val="2788BC"/>
      </a:hlink>
      <a:folHlink>
        <a:srgbClr val="024873"/>
      </a:folHlink>
    </a:clrScheme>
    <a:fontScheme name="TNTP FY 2013">
      <a:majorFont>
        <a:latin typeface="Segoe UI"/>
        <a:ea typeface=""/>
        <a:cs typeface="Arial"/>
      </a:majorFont>
      <a:minorFont>
        <a:latin typeface="Segoe U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lgn="ctr">
          <a:solidFill>
            <a:schemeClr val="accent1"/>
          </a:solidFill>
          <a:round/>
          <a:headEnd/>
          <a:tailEnd type="triangle" w="med" len="med"/>
        </a:ln>
      </a:spPr>
      <a:bodyPr wrap="none"/>
      <a:lstStyle>
        <a:defPPr>
          <a:defRPr>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35349B82AF8E74B8AF6B90480EF53F1" ma:contentTypeVersion="0" ma:contentTypeDescription="Create a new document." ma:contentTypeScope="" ma:versionID="735475e2a71d1da86e4f0976f6ce75b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EE34D20-19C8-489A-80CA-CA4943E4D10C}">
  <ds:schemaRefs>
    <ds:schemaRef ds:uri="http://schemas.microsoft.com/sharepoint/v3/contenttype/forms"/>
  </ds:schemaRefs>
</ds:datastoreItem>
</file>

<file path=customXml/itemProps2.xml><?xml version="1.0" encoding="utf-8"?>
<ds:datastoreItem xmlns:ds="http://schemas.openxmlformats.org/officeDocument/2006/customXml" ds:itemID="{8D92F4D6-B581-4501-B4E3-3F4FFC0B50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F3A14E0-BF95-44C3-8AA5-74E8A92E766F}">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PPTShell-2013 (6)</Template>
  <TotalTime>14027</TotalTime>
  <Words>1363</Words>
  <Application>Microsoft Office PowerPoint</Application>
  <PresentationFormat>On-screen Show (4:3)</PresentationFormat>
  <Paragraphs>171</Paragraphs>
  <Slides>15</Slides>
  <Notes>5</Notes>
  <HiddenSlides>0</HiddenSlides>
  <MMClips>3</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PPTShell-2013 (6)</vt:lpstr>
      <vt:lpstr>Providing High-Quality Written Feedback to Educators</vt:lpstr>
      <vt:lpstr>Goals, Norms, and Agenda</vt:lpstr>
      <vt:lpstr>Framing</vt:lpstr>
      <vt:lpstr>Feedback across the state</vt:lpstr>
      <vt:lpstr>The difference between observation notes, rationale, and feedback</vt:lpstr>
      <vt:lpstr>Qualities of effective feedback</vt:lpstr>
      <vt:lpstr>Prioritized</vt:lpstr>
      <vt:lpstr>Specific</vt:lpstr>
      <vt:lpstr>Actionable</vt:lpstr>
      <vt:lpstr>Feedback Model</vt:lpstr>
      <vt:lpstr>Feedback Model</vt:lpstr>
      <vt:lpstr>Feedback Model</vt:lpstr>
      <vt:lpstr>Videos</vt:lpstr>
      <vt:lpstr>Examining Our Own Feedback to Educators</vt:lpstr>
      <vt:lpstr>New and Forthcoming 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RIDE 2012-13 End-of-Year Report</dc:title>
  <dc:creator>Caitlin Deschenes-Desmond</dc:creator>
  <cp:lastModifiedBy>RIDE</cp:lastModifiedBy>
  <cp:revision>243</cp:revision>
  <cp:lastPrinted>2013-10-16T15:05:16Z</cp:lastPrinted>
  <dcterms:created xsi:type="dcterms:W3CDTF">2013-09-28T03:39:01Z</dcterms:created>
  <dcterms:modified xsi:type="dcterms:W3CDTF">2014-03-07T16:35:54Z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0x010100935349B82AF8E74B8AF6B90480EF53F1</vt:lpwstr>
  </property>
</Properties>
</file>