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handoutMasterIdLst>
    <p:handoutMasterId r:id="rId46"/>
  </p:handoutMasterIdLst>
  <p:sldIdLst>
    <p:sldId id="525" r:id="rId2"/>
    <p:sldId id="524" r:id="rId3"/>
    <p:sldId id="438" r:id="rId4"/>
    <p:sldId id="282" r:id="rId5"/>
    <p:sldId id="532" r:id="rId6"/>
    <p:sldId id="457" r:id="rId7"/>
    <p:sldId id="533" r:id="rId8"/>
    <p:sldId id="534" r:id="rId9"/>
    <p:sldId id="535" r:id="rId10"/>
    <p:sldId id="547" r:id="rId11"/>
    <p:sldId id="459" r:id="rId12"/>
    <p:sldId id="460" r:id="rId13"/>
    <p:sldId id="536" r:id="rId14"/>
    <p:sldId id="461" r:id="rId15"/>
    <p:sldId id="462" r:id="rId16"/>
    <p:sldId id="463" r:id="rId17"/>
    <p:sldId id="464" r:id="rId18"/>
    <p:sldId id="465" r:id="rId19"/>
    <p:sldId id="466" r:id="rId20"/>
    <p:sldId id="467" r:id="rId21"/>
    <p:sldId id="468" r:id="rId22"/>
    <p:sldId id="548" r:id="rId23"/>
    <p:sldId id="474" r:id="rId24"/>
    <p:sldId id="537" r:id="rId25"/>
    <p:sldId id="538" r:id="rId26"/>
    <p:sldId id="540" r:id="rId27"/>
    <p:sldId id="470" r:id="rId28"/>
    <p:sldId id="471" r:id="rId29"/>
    <p:sldId id="542" r:id="rId30"/>
    <p:sldId id="549" r:id="rId31"/>
    <p:sldId id="472" r:id="rId32"/>
    <p:sldId id="541" r:id="rId33"/>
    <p:sldId id="539" r:id="rId34"/>
    <p:sldId id="543" r:id="rId35"/>
    <p:sldId id="544" r:id="rId36"/>
    <p:sldId id="475" r:id="rId37"/>
    <p:sldId id="476" r:id="rId38"/>
    <p:sldId id="477" r:id="rId39"/>
    <p:sldId id="529" r:id="rId40"/>
    <p:sldId id="530" r:id="rId41"/>
    <p:sldId id="550" r:id="rId42"/>
    <p:sldId id="551" r:id="rId43"/>
    <p:sldId id="553" r:id="rId44"/>
  </p:sldIdLst>
  <p:sldSz cx="9144000" cy="6858000" type="screen4x3"/>
  <p:notesSz cx="7102475" cy="93884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FFCC00"/>
    <a:srgbClr val="FF0000"/>
    <a:srgbClr val="00FFFF"/>
    <a:srgbClr val="3366FF"/>
    <a:srgbClr val="CC9900"/>
    <a:srgbClr val="CCFF99"/>
    <a:srgbClr val="99FF33"/>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876" autoAdjust="0"/>
    <p:restoredTop sz="94346" autoAdjust="0"/>
  </p:normalViewPr>
  <p:slideViewPr>
    <p:cSldViewPr>
      <p:cViewPr varScale="1">
        <p:scale>
          <a:sx n="104" d="100"/>
          <a:sy n="104" d="100"/>
        </p:scale>
        <p:origin x="1152"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rrero, Santiago" userId="f0dd4565-8c6a-4b34-9291-a827726626a2" providerId="ADAL" clId="{BFF37B5A-30FE-4D99-A780-35C5C581D5AD}"/>
    <pc:docChg chg="modSld">
      <pc:chgData name="Guerrero, Santiago" userId="f0dd4565-8c6a-4b34-9291-a827726626a2" providerId="ADAL" clId="{BFF37B5A-30FE-4D99-A780-35C5C581D5AD}" dt="2022-07-01T16:48:07.693" v="19" actId="255"/>
      <pc:docMkLst>
        <pc:docMk/>
      </pc:docMkLst>
      <pc:sldChg chg="modSp mod">
        <pc:chgData name="Guerrero, Santiago" userId="f0dd4565-8c6a-4b34-9291-a827726626a2" providerId="ADAL" clId="{BFF37B5A-30FE-4D99-A780-35C5C581D5AD}" dt="2022-07-01T16:48:07.693" v="19" actId="255"/>
        <pc:sldMkLst>
          <pc:docMk/>
          <pc:sldMk cId="0" sldId="282"/>
        </pc:sldMkLst>
        <pc:spChg chg="mod">
          <ac:chgData name="Guerrero, Santiago" userId="f0dd4565-8c6a-4b34-9291-a827726626a2" providerId="ADAL" clId="{BFF37B5A-30FE-4D99-A780-35C5C581D5AD}" dt="2022-07-01T16:48:07.693" v="19" actId="255"/>
          <ac:spMkLst>
            <pc:docMk/>
            <pc:sldMk cId="0" sldId="282"/>
            <ac:spMk id="5124" creationId="{00000000-0000-0000-0000-000000000000}"/>
          </ac:spMkLst>
        </pc:spChg>
      </pc:sldChg>
      <pc:sldChg chg="modSp mod">
        <pc:chgData name="Guerrero, Santiago" userId="f0dd4565-8c6a-4b34-9291-a827726626a2" providerId="ADAL" clId="{BFF37B5A-30FE-4D99-A780-35C5C581D5AD}" dt="2022-06-30T13:47:55.690" v="10" actId="20577"/>
        <pc:sldMkLst>
          <pc:docMk/>
          <pc:sldMk cId="729554739" sldId="525"/>
        </pc:sldMkLst>
        <pc:spChg chg="mod">
          <ac:chgData name="Guerrero, Santiago" userId="f0dd4565-8c6a-4b34-9291-a827726626a2" providerId="ADAL" clId="{BFF37B5A-30FE-4D99-A780-35C5C581D5AD}" dt="2022-06-30T13:47:55.690" v="10" actId="20577"/>
          <ac:spMkLst>
            <pc:docMk/>
            <pc:sldMk cId="729554739" sldId="525"/>
            <ac:spMk id="3" creationId="{D0DB1102-5E84-49B7-A53B-24870C070A3D}"/>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0" y="0"/>
            <a:ext cx="3078383" cy="469586"/>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66563" name="Rectangle 3"/>
          <p:cNvSpPr>
            <a:spLocks noGrp="1" noChangeArrowheads="1"/>
          </p:cNvSpPr>
          <p:nvPr>
            <p:ph type="dt" sz="quarter" idx="1"/>
          </p:nvPr>
        </p:nvSpPr>
        <p:spPr bwMode="auto">
          <a:xfrm>
            <a:off x="4022485" y="0"/>
            <a:ext cx="3078383" cy="469586"/>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lvl1pPr algn="r" eaLnBrk="1" hangingPunct="1">
              <a:defRPr sz="1200" dirty="0">
                <a:latin typeface="Arial" charset="0"/>
              </a:defRPr>
            </a:lvl1pPr>
          </a:lstStyle>
          <a:p>
            <a:pPr>
              <a:defRPr/>
            </a:pPr>
            <a:endParaRPr lang="en-US" dirty="0"/>
          </a:p>
        </p:txBody>
      </p:sp>
      <p:sp>
        <p:nvSpPr>
          <p:cNvPr id="66564" name="Rectangle 4"/>
          <p:cNvSpPr>
            <a:spLocks noGrp="1" noChangeArrowheads="1"/>
          </p:cNvSpPr>
          <p:nvPr>
            <p:ph type="ftr" sz="quarter" idx="2"/>
          </p:nvPr>
        </p:nvSpPr>
        <p:spPr bwMode="auto">
          <a:xfrm>
            <a:off x="0" y="8917277"/>
            <a:ext cx="3078383" cy="469586"/>
          </a:xfrm>
          <a:prstGeom prst="rect">
            <a:avLst/>
          </a:prstGeom>
          <a:noFill/>
          <a:ln w="9525">
            <a:noFill/>
            <a:miter lim="800000"/>
            <a:headEnd/>
            <a:tailEnd/>
          </a:ln>
          <a:effectLst/>
        </p:spPr>
        <p:txBody>
          <a:bodyPr vert="horz" wrap="square" lIns="94222" tIns="47111" rIns="94222" bIns="47111" numCol="1" anchor="b"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66565" name="Rectangle 5"/>
          <p:cNvSpPr>
            <a:spLocks noGrp="1" noChangeArrowheads="1"/>
          </p:cNvSpPr>
          <p:nvPr>
            <p:ph type="sldNum" sz="quarter" idx="3"/>
          </p:nvPr>
        </p:nvSpPr>
        <p:spPr bwMode="auto">
          <a:xfrm>
            <a:off x="4022485" y="8917277"/>
            <a:ext cx="3078383" cy="469586"/>
          </a:xfrm>
          <a:prstGeom prst="rect">
            <a:avLst/>
          </a:prstGeom>
          <a:noFill/>
          <a:ln w="9525">
            <a:noFill/>
            <a:miter lim="800000"/>
            <a:headEnd/>
            <a:tailEnd/>
          </a:ln>
          <a:effectLst/>
        </p:spPr>
        <p:txBody>
          <a:bodyPr vert="horz" wrap="square" lIns="94222" tIns="47111" rIns="94222" bIns="47111" numCol="1" anchor="b" anchorCtr="0" compatLnSpc="1">
            <a:prstTxWarp prst="textNoShape">
              <a:avLst/>
            </a:prstTxWarp>
          </a:bodyPr>
          <a:lstStyle>
            <a:lvl1pPr algn="r" eaLnBrk="1" hangingPunct="1">
              <a:defRPr sz="1200" smtClean="0"/>
            </a:lvl1pPr>
          </a:lstStyle>
          <a:p>
            <a:pPr>
              <a:defRPr/>
            </a:pPr>
            <a:fld id="{E8207E48-B553-4434-9BA7-DA62A6E4C495}" type="slidenum">
              <a:rPr lang="en-US" altLang="en-US"/>
              <a:pPr>
                <a:defRPr/>
              </a:pPr>
              <a:t>‹#›</a:t>
            </a:fld>
            <a:endParaRPr lang="en-US" alt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3078383" cy="469586"/>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32771" name="Rectangle 3"/>
          <p:cNvSpPr>
            <a:spLocks noGrp="1" noChangeArrowheads="1"/>
          </p:cNvSpPr>
          <p:nvPr>
            <p:ph type="dt" idx="1"/>
          </p:nvPr>
        </p:nvSpPr>
        <p:spPr bwMode="auto">
          <a:xfrm>
            <a:off x="4022485" y="0"/>
            <a:ext cx="3078383" cy="469586"/>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lvl1pPr algn="r" eaLnBrk="1" hangingPunct="1">
              <a:defRPr sz="1200" dirty="0">
                <a:latin typeface="Arial" charset="0"/>
              </a:defRPr>
            </a:lvl1pPr>
          </a:lstStyle>
          <a:p>
            <a:pPr>
              <a:defRPr/>
            </a:pPr>
            <a:endParaRPr lang="en-US" dirty="0"/>
          </a:p>
        </p:txBody>
      </p:sp>
      <p:sp>
        <p:nvSpPr>
          <p:cNvPr id="3076" name="Rectangle 4"/>
          <p:cNvSpPr>
            <a:spLocks noGrp="1" noRot="1" noChangeAspect="1" noChangeArrowheads="1" noTextEdit="1"/>
          </p:cNvSpPr>
          <p:nvPr>
            <p:ph type="sldImg" idx="2"/>
          </p:nvPr>
        </p:nvSpPr>
        <p:spPr bwMode="auto">
          <a:xfrm>
            <a:off x="1204913" y="703263"/>
            <a:ext cx="4692650" cy="35210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3" name="Rectangle 5"/>
          <p:cNvSpPr>
            <a:spLocks noGrp="1" noChangeArrowheads="1"/>
          </p:cNvSpPr>
          <p:nvPr>
            <p:ph type="body" sz="quarter" idx="3"/>
          </p:nvPr>
        </p:nvSpPr>
        <p:spPr bwMode="auto">
          <a:xfrm>
            <a:off x="710891" y="4460252"/>
            <a:ext cx="5680693" cy="4224652"/>
          </a:xfrm>
          <a:prstGeom prst="rect">
            <a:avLst/>
          </a:prstGeom>
          <a:noFill/>
          <a:ln w="9525">
            <a:noFill/>
            <a:miter lim="800000"/>
            <a:headEnd/>
            <a:tailEnd/>
          </a:ln>
          <a:effectLst/>
        </p:spPr>
        <p:txBody>
          <a:bodyPr vert="horz" wrap="square" lIns="94222" tIns="47111" rIns="94222" bIns="4711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2774" name="Rectangle 6"/>
          <p:cNvSpPr>
            <a:spLocks noGrp="1" noChangeArrowheads="1"/>
          </p:cNvSpPr>
          <p:nvPr>
            <p:ph type="ftr" sz="quarter" idx="4"/>
          </p:nvPr>
        </p:nvSpPr>
        <p:spPr bwMode="auto">
          <a:xfrm>
            <a:off x="0" y="8917277"/>
            <a:ext cx="3078383" cy="469586"/>
          </a:xfrm>
          <a:prstGeom prst="rect">
            <a:avLst/>
          </a:prstGeom>
          <a:noFill/>
          <a:ln w="9525">
            <a:noFill/>
            <a:miter lim="800000"/>
            <a:headEnd/>
            <a:tailEnd/>
          </a:ln>
          <a:effectLst/>
        </p:spPr>
        <p:txBody>
          <a:bodyPr vert="horz" wrap="square" lIns="94222" tIns="47111" rIns="94222" bIns="47111" numCol="1" anchor="b" anchorCtr="0" compatLnSpc="1">
            <a:prstTxWarp prst="textNoShape">
              <a:avLst/>
            </a:prstTxWarp>
          </a:bodyPr>
          <a:lstStyle>
            <a:lvl1pPr eaLnBrk="1" hangingPunct="1">
              <a:defRPr sz="1200" dirty="0">
                <a:latin typeface="Arial" charset="0"/>
              </a:defRPr>
            </a:lvl1pPr>
          </a:lstStyle>
          <a:p>
            <a:pPr>
              <a:defRPr/>
            </a:pPr>
            <a:endParaRPr lang="en-US" dirty="0"/>
          </a:p>
        </p:txBody>
      </p:sp>
      <p:sp>
        <p:nvSpPr>
          <p:cNvPr id="32775" name="Rectangle 7"/>
          <p:cNvSpPr>
            <a:spLocks noGrp="1" noChangeArrowheads="1"/>
          </p:cNvSpPr>
          <p:nvPr>
            <p:ph type="sldNum" sz="quarter" idx="5"/>
          </p:nvPr>
        </p:nvSpPr>
        <p:spPr bwMode="auto">
          <a:xfrm>
            <a:off x="4022485" y="8917277"/>
            <a:ext cx="3078383" cy="469586"/>
          </a:xfrm>
          <a:prstGeom prst="rect">
            <a:avLst/>
          </a:prstGeom>
          <a:noFill/>
          <a:ln w="9525">
            <a:noFill/>
            <a:miter lim="800000"/>
            <a:headEnd/>
            <a:tailEnd/>
          </a:ln>
          <a:effectLst/>
        </p:spPr>
        <p:txBody>
          <a:bodyPr vert="horz" wrap="square" lIns="94222" tIns="47111" rIns="94222" bIns="47111" numCol="1" anchor="b" anchorCtr="0" compatLnSpc="1">
            <a:prstTxWarp prst="textNoShape">
              <a:avLst/>
            </a:prstTxWarp>
          </a:bodyPr>
          <a:lstStyle>
            <a:lvl1pPr algn="r" eaLnBrk="1" hangingPunct="1">
              <a:defRPr sz="1200" smtClean="0"/>
            </a:lvl1pPr>
          </a:lstStyle>
          <a:p>
            <a:pPr>
              <a:defRPr/>
            </a:pPr>
            <a:fld id="{1EF2307A-1F77-42B9-BB79-3B79821965CB}"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a:xfrm>
            <a:off x="2895600" y="381000"/>
            <a:ext cx="5867400" cy="1828800"/>
          </a:xfrm>
        </p:spPr>
        <p:txBody>
          <a:bodyPr/>
          <a:lstStyle>
            <a:lvl1pPr>
              <a:defRPr/>
            </a:lvl1pPr>
          </a:lstStyle>
          <a:p>
            <a:r>
              <a:rPr lang="en-US"/>
              <a:t>Click to edit Master title style</a:t>
            </a:r>
          </a:p>
        </p:txBody>
      </p:sp>
      <p:sp>
        <p:nvSpPr>
          <p:cNvPr id="15363" name="Rectangle 3"/>
          <p:cNvSpPr>
            <a:spLocks noGrp="1" noChangeArrowheads="1"/>
          </p:cNvSpPr>
          <p:nvPr>
            <p:ph type="subTitle" idx="1"/>
          </p:nvPr>
        </p:nvSpPr>
        <p:spPr>
          <a:xfrm>
            <a:off x="762000" y="2667000"/>
            <a:ext cx="8001000" cy="3276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a:xfrm>
            <a:off x="381000" y="6019800"/>
            <a:ext cx="2133600" cy="476250"/>
          </a:xfrm>
        </p:spPr>
        <p:txBody>
          <a:bodyPr/>
          <a:lstStyle>
            <a:lvl1pPr>
              <a:defRPr>
                <a:solidFill>
                  <a:schemeClr val="tx1"/>
                </a:solidFill>
              </a:defRPr>
            </a:lvl1pPr>
          </a:lstStyle>
          <a:p>
            <a:pPr>
              <a:defRPr/>
            </a:pPr>
            <a:fld id="{D0117D08-F9DE-4301-8FFF-75628C9E7A60}" type="datetime1">
              <a:rPr lang="en-US"/>
              <a:pPr>
                <a:defRPr/>
              </a:pPr>
              <a:t>7/1/2022</a:t>
            </a:fld>
            <a:endParaRPr lang="en-US" dirty="0"/>
          </a:p>
        </p:txBody>
      </p:sp>
      <p:sp>
        <p:nvSpPr>
          <p:cNvPr id="5" name="Rectangle 5"/>
          <p:cNvSpPr>
            <a:spLocks noGrp="1" noChangeArrowheads="1"/>
          </p:cNvSpPr>
          <p:nvPr>
            <p:ph type="ftr" sz="quarter" idx="11"/>
          </p:nvPr>
        </p:nvSpPr>
        <p:spPr>
          <a:xfrm>
            <a:off x="3124200" y="6019800"/>
            <a:ext cx="2895600" cy="476250"/>
          </a:xfrm>
        </p:spPr>
        <p:txBody>
          <a:bodyPr/>
          <a:lstStyle>
            <a:lvl1pPr algn="ctr">
              <a:defRPr sz="1400" i="0" u="none" dirty="0">
                <a:solidFill>
                  <a:schemeClr val="tx1"/>
                </a:solidFill>
              </a:defRPr>
            </a:lvl1pPr>
          </a:lstStyle>
          <a:p>
            <a:pPr>
              <a:defRPr/>
            </a:pPr>
            <a:r>
              <a:rPr lang="en-US" dirty="0"/>
              <a:t>This is the Report Name</a:t>
            </a:r>
          </a:p>
        </p:txBody>
      </p:sp>
      <p:sp>
        <p:nvSpPr>
          <p:cNvPr id="6" name="Rectangle 6"/>
          <p:cNvSpPr>
            <a:spLocks noGrp="1" noChangeArrowheads="1"/>
          </p:cNvSpPr>
          <p:nvPr>
            <p:ph type="sldNum" sz="quarter" idx="12"/>
          </p:nvPr>
        </p:nvSpPr>
        <p:spPr>
          <a:xfrm>
            <a:off x="6400800" y="5943600"/>
            <a:ext cx="2133600" cy="476250"/>
          </a:xfrm>
        </p:spPr>
        <p:txBody>
          <a:bodyPr/>
          <a:lstStyle>
            <a:lvl1pPr>
              <a:defRPr dirty="0" smtClean="0"/>
            </a:lvl1pPr>
          </a:lstStyle>
          <a:p>
            <a:pPr>
              <a:defRPr/>
            </a:pPr>
            <a:fld id="{C663DF2B-D23B-4087-9E30-9217F427AA03}" type="slidenum">
              <a:rPr lang="en-US" altLang="en-US"/>
              <a:pPr>
                <a:defRPr/>
              </a:pPr>
              <a:t>‹#›</a:t>
            </a:fld>
            <a:endParaRPr lang="en-US" altLang="en-US" dirty="0"/>
          </a:p>
          <a:p>
            <a:pPr>
              <a:defRPr/>
            </a:pPr>
            <a:endParaRPr lang="en-US" altLang="en-US" dirty="0"/>
          </a:p>
        </p:txBody>
      </p:sp>
    </p:spTree>
    <p:extLst>
      <p:ext uri="{BB962C8B-B14F-4D97-AF65-F5344CB8AC3E}">
        <p14:creationId xmlns:p14="http://schemas.microsoft.com/office/powerpoint/2010/main" val="1447553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7B204DFF-CAB7-4EE0-BD3D-8F89191E955F}" type="datetime1">
              <a:rPr lang="en-US"/>
              <a:pPr>
                <a:defRPr/>
              </a:pPr>
              <a:t>7/1/2022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6" name="Rectangle 6"/>
          <p:cNvSpPr>
            <a:spLocks noGrp="1" noChangeArrowheads="1"/>
          </p:cNvSpPr>
          <p:nvPr>
            <p:ph type="sldNum" sz="quarter" idx="12"/>
          </p:nvPr>
        </p:nvSpPr>
        <p:spPr>
          <a:ln/>
        </p:spPr>
        <p:txBody>
          <a:bodyPr/>
          <a:lstStyle>
            <a:lvl1pPr>
              <a:defRPr/>
            </a:lvl1pPr>
          </a:lstStyle>
          <a:p>
            <a:pPr>
              <a:defRPr/>
            </a:pPr>
            <a:fld id="{9CA820F3-78C4-4BB7-A3D1-825A48D7B833}" type="slidenum">
              <a:rPr lang="en-US" altLang="en-US"/>
              <a:pPr>
                <a:defRPr/>
              </a:pPr>
              <a:t>‹#›</a:t>
            </a:fld>
            <a:endParaRPr lang="en-US" altLang="en-US" dirty="0"/>
          </a:p>
        </p:txBody>
      </p:sp>
    </p:spTree>
    <p:extLst>
      <p:ext uri="{BB962C8B-B14F-4D97-AF65-F5344CB8AC3E}">
        <p14:creationId xmlns:p14="http://schemas.microsoft.com/office/powerpoint/2010/main" val="1981220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C8460EF7-F251-4784-92B0-BE356B893B67}" type="datetime1">
              <a:rPr lang="en-US"/>
              <a:pPr>
                <a:defRPr/>
              </a:pPr>
              <a:t>7/1/2022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6" name="Rectangle 6"/>
          <p:cNvSpPr>
            <a:spLocks noGrp="1" noChangeArrowheads="1"/>
          </p:cNvSpPr>
          <p:nvPr>
            <p:ph type="sldNum" sz="quarter" idx="12"/>
          </p:nvPr>
        </p:nvSpPr>
        <p:spPr>
          <a:ln/>
        </p:spPr>
        <p:txBody>
          <a:bodyPr/>
          <a:lstStyle>
            <a:lvl1pPr>
              <a:defRPr/>
            </a:lvl1pPr>
          </a:lstStyle>
          <a:p>
            <a:pPr>
              <a:defRPr/>
            </a:pPr>
            <a:fld id="{8D367ABA-FD5A-4187-81F4-B53D1D5B8544}" type="slidenum">
              <a:rPr lang="en-US" altLang="en-US"/>
              <a:pPr>
                <a:defRPr/>
              </a:pPr>
              <a:t>‹#›</a:t>
            </a:fld>
            <a:endParaRPr lang="en-US" altLang="en-US" dirty="0"/>
          </a:p>
        </p:txBody>
      </p:sp>
    </p:spTree>
    <p:extLst>
      <p:ext uri="{BB962C8B-B14F-4D97-AF65-F5344CB8AC3E}">
        <p14:creationId xmlns:p14="http://schemas.microsoft.com/office/powerpoint/2010/main" val="4276149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21B33D21-F566-4D5A-9A31-2757FF12EBED}" type="datetime1">
              <a:rPr lang="en-US"/>
              <a:pPr>
                <a:defRPr/>
              </a:pPr>
              <a:t>7/1/2022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6" name="Rectangle 6"/>
          <p:cNvSpPr>
            <a:spLocks noGrp="1" noChangeArrowheads="1"/>
          </p:cNvSpPr>
          <p:nvPr>
            <p:ph type="sldNum" sz="quarter" idx="12"/>
          </p:nvPr>
        </p:nvSpPr>
        <p:spPr>
          <a:ln/>
        </p:spPr>
        <p:txBody>
          <a:bodyPr/>
          <a:lstStyle>
            <a:lvl1pPr>
              <a:defRPr/>
            </a:lvl1pPr>
          </a:lstStyle>
          <a:p>
            <a:pPr>
              <a:defRPr/>
            </a:pPr>
            <a:fld id="{415A3056-AD9D-4EF0-844D-913C3E86CEFF}" type="slidenum">
              <a:rPr lang="en-US" altLang="en-US"/>
              <a:pPr>
                <a:defRPr/>
              </a:pPr>
              <a:t>‹#›</a:t>
            </a:fld>
            <a:endParaRPr lang="en-US" altLang="en-US" dirty="0"/>
          </a:p>
        </p:txBody>
      </p:sp>
    </p:spTree>
    <p:extLst>
      <p:ext uri="{BB962C8B-B14F-4D97-AF65-F5344CB8AC3E}">
        <p14:creationId xmlns:p14="http://schemas.microsoft.com/office/powerpoint/2010/main" val="187408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fld id="{B1581E39-023A-4261-A382-507D2A687E30}" type="datetime1">
              <a:rPr lang="en-US"/>
              <a:pPr>
                <a:defRPr/>
              </a:pPr>
              <a:t>7/1/2022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6" name="Rectangle 6"/>
          <p:cNvSpPr>
            <a:spLocks noGrp="1" noChangeArrowheads="1"/>
          </p:cNvSpPr>
          <p:nvPr>
            <p:ph type="sldNum" sz="quarter" idx="12"/>
          </p:nvPr>
        </p:nvSpPr>
        <p:spPr>
          <a:ln/>
        </p:spPr>
        <p:txBody>
          <a:bodyPr/>
          <a:lstStyle>
            <a:lvl1pPr>
              <a:defRPr/>
            </a:lvl1pPr>
          </a:lstStyle>
          <a:p>
            <a:pPr>
              <a:defRPr/>
            </a:pPr>
            <a:fld id="{F2F8E150-4762-4407-8731-8005018E8074}" type="slidenum">
              <a:rPr lang="en-US" altLang="en-US"/>
              <a:pPr>
                <a:defRPr/>
              </a:pPr>
              <a:t>‹#›</a:t>
            </a:fld>
            <a:endParaRPr lang="en-US" altLang="en-US" dirty="0"/>
          </a:p>
        </p:txBody>
      </p:sp>
    </p:spTree>
    <p:extLst>
      <p:ext uri="{BB962C8B-B14F-4D97-AF65-F5344CB8AC3E}">
        <p14:creationId xmlns:p14="http://schemas.microsoft.com/office/powerpoint/2010/main" val="2724970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116B8EF4-2401-4771-B4DD-75214711A54A}" type="datetime1">
              <a:rPr lang="en-US"/>
              <a:pPr>
                <a:defRPr/>
              </a:pPr>
              <a:t>7/1/2022</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6" name="Rectangle 6"/>
          <p:cNvSpPr>
            <a:spLocks noGrp="1" noChangeArrowheads="1"/>
          </p:cNvSpPr>
          <p:nvPr>
            <p:ph type="sldNum" sz="quarter" idx="12"/>
          </p:nvPr>
        </p:nvSpPr>
        <p:spPr>
          <a:ln/>
        </p:spPr>
        <p:txBody>
          <a:bodyPr/>
          <a:lstStyle>
            <a:lvl1pPr>
              <a:defRPr/>
            </a:lvl1pPr>
          </a:lstStyle>
          <a:p>
            <a:pPr>
              <a:defRPr/>
            </a:pPr>
            <a:fld id="{3B5C5C91-6BE0-4CA2-932D-64272E5DC89D}" type="slidenum">
              <a:rPr lang="en-US" altLang="en-US"/>
              <a:pPr>
                <a:defRPr/>
              </a:pPr>
              <a:t>‹#›</a:t>
            </a:fld>
            <a:endParaRPr lang="en-US" altLang="en-US" dirty="0"/>
          </a:p>
        </p:txBody>
      </p:sp>
    </p:spTree>
    <p:extLst>
      <p:ext uri="{BB962C8B-B14F-4D97-AF65-F5344CB8AC3E}">
        <p14:creationId xmlns:p14="http://schemas.microsoft.com/office/powerpoint/2010/main" val="1363722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fld id="{FFC74BD9-76EF-4FFE-86FB-B3814682B03E}" type="datetime1">
              <a:rPr lang="en-US"/>
              <a:pPr>
                <a:defRPr/>
              </a:pPr>
              <a:t>7/1/2022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7" name="Rectangle 6"/>
          <p:cNvSpPr>
            <a:spLocks noGrp="1" noChangeArrowheads="1"/>
          </p:cNvSpPr>
          <p:nvPr>
            <p:ph type="sldNum" sz="quarter" idx="12"/>
          </p:nvPr>
        </p:nvSpPr>
        <p:spPr>
          <a:ln/>
        </p:spPr>
        <p:txBody>
          <a:bodyPr/>
          <a:lstStyle>
            <a:lvl1pPr>
              <a:defRPr/>
            </a:lvl1pPr>
          </a:lstStyle>
          <a:p>
            <a:pPr>
              <a:defRPr/>
            </a:pPr>
            <a:fld id="{0A09DF28-6EA1-493A-85F5-3B14A1427BC9}" type="slidenum">
              <a:rPr lang="en-US" altLang="en-US"/>
              <a:pPr>
                <a:defRPr/>
              </a:pPr>
              <a:t>‹#›</a:t>
            </a:fld>
            <a:endParaRPr lang="en-US" altLang="en-US" dirty="0"/>
          </a:p>
        </p:txBody>
      </p:sp>
    </p:spTree>
    <p:extLst>
      <p:ext uri="{BB962C8B-B14F-4D97-AF65-F5344CB8AC3E}">
        <p14:creationId xmlns:p14="http://schemas.microsoft.com/office/powerpoint/2010/main" val="4284738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fld id="{2747516B-876A-4902-8FE6-7805BD22C5CF}" type="datetime1">
              <a:rPr lang="en-US"/>
              <a:pPr>
                <a:defRPr/>
              </a:pPr>
              <a:t>7/1/2022</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9" name="Rectangle 6"/>
          <p:cNvSpPr>
            <a:spLocks noGrp="1" noChangeArrowheads="1"/>
          </p:cNvSpPr>
          <p:nvPr>
            <p:ph type="sldNum" sz="quarter" idx="12"/>
          </p:nvPr>
        </p:nvSpPr>
        <p:spPr>
          <a:ln/>
        </p:spPr>
        <p:txBody>
          <a:bodyPr/>
          <a:lstStyle>
            <a:lvl1pPr>
              <a:defRPr/>
            </a:lvl1pPr>
          </a:lstStyle>
          <a:p>
            <a:pPr>
              <a:defRPr/>
            </a:pPr>
            <a:fld id="{BE2C4D69-4DB8-4E94-B341-FB5C6C13F38B}" type="slidenum">
              <a:rPr lang="en-US" altLang="en-US"/>
              <a:pPr>
                <a:defRPr/>
              </a:pPr>
              <a:t>‹#›</a:t>
            </a:fld>
            <a:endParaRPr lang="en-US" altLang="en-US" dirty="0"/>
          </a:p>
        </p:txBody>
      </p:sp>
    </p:spTree>
    <p:extLst>
      <p:ext uri="{BB962C8B-B14F-4D97-AF65-F5344CB8AC3E}">
        <p14:creationId xmlns:p14="http://schemas.microsoft.com/office/powerpoint/2010/main" val="6537794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fld id="{DD95BFAA-F582-43C9-A9FE-4C01D48B50F2}" type="datetime1">
              <a:rPr lang="en-US"/>
              <a:pPr>
                <a:defRPr/>
              </a:pPr>
              <a:t>7/1/2022</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5" name="Rectangle 6"/>
          <p:cNvSpPr>
            <a:spLocks noGrp="1" noChangeArrowheads="1"/>
          </p:cNvSpPr>
          <p:nvPr>
            <p:ph type="sldNum" sz="quarter" idx="12"/>
          </p:nvPr>
        </p:nvSpPr>
        <p:spPr>
          <a:ln/>
        </p:spPr>
        <p:txBody>
          <a:bodyPr/>
          <a:lstStyle>
            <a:lvl1pPr>
              <a:defRPr/>
            </a:lvl1pPr>
          </a:lstStyle>
          <a:p>
            <a:pPr>
              <a:defRPr/>
            </a:pPr>
            <a:fld id="{0D5F82A7-9DAE-44C6-85BD-ADED86049AE8}" type="slidenum">
              <a:rPr lang="en-US" altLang="en-US"/>
              <a:pPr>
                <a:defRPr/>
              </a:pPr>
              <a:t>‹#›</a:t>
            </a:fld>
            <a:endParaRPr lang="en-US" altLang="en-US" dirty="0"/>
          </a:p>
        </p:txBody>
      </p:sp>
    </p:spTree>
    <p:extLst>
      <p:ext uri="{BB962C8B-B14F-4D97-AF65-F5344CB8AC3E}">
        <p14:creationId xmlns:p14="http://schemas.microsoft.com/office/powerpoint/2010/main" val="565675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9414E93A-172C-4FF5-847D-86857EF88E3A}" type="datetime1">
              <a:rPr lang="en-US"/>
              <a:pPr>
                <a:defRPr/>
              </a:pPr>
              <a:t>7/1/2022</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4" name="Rectangle 6"/>
          <p:cNvSpPr>
            <a:spLocks noGrp="1" noChangeArrowheads="1"/>
          </p:cNvSpPr>
          <p:nvPr>
            <p:ph type="sldNum" sz="quarter" idx="12"/>
          </p:nvPr>
        </p:nvSpPr>
        <p:spPr>
          <a:ln/>
        </p:spPr>
        <p:txBody>
          <a:bodyPr/>
          <a:lstStyle>
            <a:lvl1pPr>
              <a:defRPr/>
            </a:lvl1pPr>
          </a:lstStyle>
          <a:p>
            <a:pPr>
              <a:defRPr/>
            </a:pPr>
            <a:fld id="{FE4A672E-CEDE-4306-8CF6-B2C172E8A754}" type="slidenum">
              <a:rPr lang="en-US" altLang="en-US"/>
              <a:pPr>
                <a:defRPr/>
              </a:pPr>
              <a:t>‹#›</a:t>
            </a:fld>
            <a:endParaRPr lang="en-US" altLang="en-US" dirty="0"/>
          </a:p>
        </p:txBody>
      </p:sp>
    </p:spTree>
    <p:extLst>
      <p:ext uri="{BB962C8B-B14F-4D97-AF65-F5344CB8AC3E}">
        <p14:creationId xmlns:p14="http://schemas.microsoft.com/office/powerpoint/2010/main" val="2545331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1239896-5E60-4188-B993-1E3CB9F10414}" type="datetime1">
              <a:rPr lang="en-US"/>
              <a:pPr>
                <a:defRPr/>
              </a:pPr>
              <a:t>7/1/2022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7" name="Rectangle 6"/>
          <p:cNvSpPr>
            <a:spLocks noGrp="1" noChangeArrowheads="1"/>
          </p:cNvSpPr>
          <p:nvPr>
            <p:ph type="sldNum" sz="quarter" idx="12"/>
          </p:nvPr>
        </p:nvSpPr>
        <p:spPr>
          <a:ln/>
        </p:spPr>
        <p:txBody>
          <a:bodyPr/>
          <a:lstStyle>
            <a:lvl1pPr>
              <a:defRPr/>
            </a:lvl1pPr>
          </a:lstStyle>
          <a:p>
            <a:pPr>
              <a:defRPr/>
            </a:pPr>
            <a:fld id="{09487914-047D-4A0C-B17F-1866886BB6BD}" type="slidenum">
              <a:rPr lang="en-US" altLang="en-US"/>
              <a:pPr>
                <a:defRPr/>
              </a:pPr>
              <a:t>‹#›</a:t>
            </a:fld>
            <a:endParaRPr lang="en-US" altLang="en-US" dirty="0"/>
          </a:p>
        </p:txBody>
      </p:sp>
    </p:spTree>
    <p:extLst>
      <p:ext uri="{BB962C8B-B14F-4D97-AF65-F5344CB8AC3E}">
        <p14:creationId xmlns:p14="http://schemas.microsoft.com/office/powerpoint/2010/main" val="2413652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F1E16F5-4AE6-4048-BFD0-B3BAC9069DF9}" type="datetime1">
              <a:rPr lang="en-US"/>
              <a:pPr>
                <a:defRPr/>
              </a:pPr>
              <a:t>7/1/2022</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This is the Report Name</a:t>
            </a:r>
          </a:p>
        </p:txBody>
      </p:sp>
      <p:sp>
        <p:nvSpPr>
          <p:cNvPr id="7" name="Rectangle 6"/>
          <p:cNvSpPr>
            <a:spLocks noGrp="1" noChangeArrowheads="1"/>
          </p:cNvSpPr>
          <p:nvPr>
            <p:ph type="sldNum" sz="quarter" idx="12"/>
          </p:nvPr>
        </p:nvSpPr>
        <p:spPr>
          <a:ln/>
        </p:spPr>
        <p:txBody>
          <a:bodyPr/>
          <a:lstStyle>
            <a:lvl1pPr>
              <a:defRPr/>
            </a:lvl1pPr>
          </a:lstStyle>
          <a:p>
            <a:pPr>
              <a:defRPr/>
            </a:pPr>
            <a:fld id="{A6586073-F0E3-4ED3-8657-36123B430011}" type="slidenum">
              <a:rPr lang="en-US" altLang="en-US"/>
              <a:pPr>
                <a:defRPr/>
              </a:pPr>
              <a:t>‹#›</a:t>
            </a:fld>
            <a:endParaRPr lang="en-US" altLang="en-US" dirty="0"/>
          </a:p>
        </p:txBody>
      </p:sp>
    </p:spTree>
    <p:extLst>
      <p:ext uri="{BB962C8B-B14F-4D97-AF65-F5344CB8AC3E}">
        <p14:creationId xmlns:p14="http://schemas.microsoft.com/office/powerpoint/2010/main" val="1653364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586740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solidFill>
                  <a:srgbClr val="3366FF"/>
                </a:solidFill>
                <a:latin typeface="Arial" charset="0"/>
              </a:defRPr>
            </a:lvl1pPr>
          </a:lstStyle>
          <a:p>
            <a:pPr>
              <a:defRPr/>
            </a:pPr>
            <a:fld id="{BC6F63D4-78A3-4765-8DC2-070EB3251AE6}" type="datetime1">
              <a:rPr lang="en-US"/>
              <a:pPr>
                <a:defRPr/>
              </a:pPr>
              <a:t>7/1/2022</a:t>
            </a:fld>
            <a:endParaRPr lang="en-US" dirty="0"/>
          </a:p>
        </p:txBody>
      </p:sp>
      <p:sp>
        <p:nvSpPr>
          <p:cNvPr id="1029" name="Rectangle 5"/>
          <p:cNvSpPr>
            <a:spLocks noGrp="1" noChangeArrowheads="1"/>
          </p:cNvSpPr>
          <p:nvPr>
            <p:ph type="ftr" sz="quarter" idx="3"/>
          </p:nvPr>
        </p:nvSpPr>
        <p:spPr bwMode="auto">
          <a:xfrm>
            <a:off x="3733800" y="5867400"/>
            <a:ext cx="4038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i="1" u="sng" dirty="0">
                <a:solidFill>
                  <a:srgbClr val="3366FF"/>
                </a:solidFill>
                <a:latin typeface="Arial" charset="0"/>
              </a:defRPr>
            </a:lvl1pPr>
          </a:lstStyle>
          <a:p>
            <a:pPr>
              <a:defRPr/>
            </a:pPr>
            <a:r>
              <a:rPr lang="en-US" dirty="0"/>
              <a:t>This is the Report Name</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96B82B86-7BDD-4CA6-ACC2-90718F3FE667}"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751"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join.slack.com/t/ucoaworkgroup/shared_invite/zt-17zzahy01-BjzDelC09O7onGvsyjCRFA" TargetMode="External"/><Relationship Id="rId2" Type="http://schemas.openxmlformats.org/officeDocument/2006/relationships/hyperlink" Target="https://zoom.us/j/7426830609?pwd=ZSs4QVBpOU9LMFVMNFd4OWYrdG43dz09" TargetMode="External"/><Relationship Id="rId1" Type="http://schemas.openxmlformats.org/officeDocument/2006/relationships/slideLayout" Target="../slideLayouts/slideLayout2.xml"/><Relationship Id="rId4" Type="http://schemas.openxmlformats.org/officeDocument/2006/relationships/hyperlink" Target="https://tinyurl.com/UCOAFinancialProfile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ride.ri.gov/fundingfinance/schooldistrictfinancialdata/uniformchartofaccounts.aspx"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portal.ride.ri.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D5EF4-C870-44BD-942E-03B8F3081B86}"/>
              </a:ext>
            </a:extLst>
          </p:cNvPr>
          <p:cNvSpPr>
            <a:spLocks noGrp="1"/>
          </p:cNvSpPr>
          <p:nvPr>
            <p:ph type="title"/>
          </p:nvPr>
        </p:nvSpPr>
        <p:spPr>
          <a:xfrm>
            <a:off x="457200" y="27709"/>
            <a:ext cx="8229600" cy="1143000"/>
          </a:xfrm>
        </p:spPr>
        <p:txBody>
          <a:bodyPr/>
          <a:lstStyle/>
          <a:p>
            <a:r>
              <a:rPr lang="en-US" dirty="0">
                <a:solidFill>
                  <a:srgbClr val="009999"/>
                </a:solidFill>
              </a:rPr>
              <a:t>UCOA Updates</a:t>
            </a:r>
          </a:p>
        </p:txBody>
      </p:sp>
      <p:sp>
        <p:nvSpPr>
          <p:cNvPr id="3" name="Content Placeholder 2">
            <a:extLst>
              <a:ext uri="{FF2B5EF4-FFF2-40B4-BE49-F238E27FC236}">
                <a16:creationId xmlns:a16="http://schemas.microsoft.com/office/drawing/2014/main" id="{D0DB1102-5E84-49B7-A53B-24870C070A3D}"/>
              </a:ext>
            </a:extLst>
          </p:cNvPr>
          <p:cNvSpPr>
            <a:spLocks noGrp="1"/>
          </p:cNvSpPr>
          <p:nvPr>
            <p:ph idx="1"/>
          </p:nvPr>
        </p:nvSpPr>
        <p:spPr>
          <a:xfrm>
            <a:off x="304800" y="1265237"/>
            <a:ext cx="8458200" cy="4525963"/>
          </a:xfrm>
        </p:spPr>
        <p:txBody>
          <a:bodyPr/>
          <a:lstStyle/>
          <a:p>
            <a:r>
              <a:rPr lang="en-US" sz="2800" dirty="0"/>
              <a:t>Training and support initiatives:</a:t>
            </a:r>
          </a:p>
          <a:p>
            <a:pPr lvl="1"/>
            <a:r>
              <a:rPr lang="en-US" sz="2000" dirty="0"/>
              <a:t>Training Series</a:t>
            </a:r>
          </a:p>
          <a:p>
            <a:pPr lvl="1"/>
            <a:r>
              <a:rPr lang="en-US" sz="2000" dirty="0"/>
              <a:t>UCOA Office Hours Thursdays 1pm-2pm</a:t>
            </a:r>
          </a:p>
          <a:p>
            <a:pPr marL="457200" lvl="1" indent="0">
              <a:buNone/>
            </a:pPr>
            <a:r>
              <a:rPr lang="en-US" sz="1600" u="sng" dirty="0">
                <a:solidFill>
                  <a:srgbClr val="0000FF"/>
                </a:solidFill>
                <a:effectLst/>
                <a:latin typeface="Calibri" panose="020F0502020204030204" pitchFamily="34" charset="0"/>
                <a:ea typeface="Calibri" panose="020F0502020204030204" pitchFamily="34" charset="0"/>
                <a:hlinkClick r:id="rId2"/>
              </a:rPr>
              <a:t>https://zoom.us/j/7426830609?pwd=ZSs4QVBpOU9LMFVMNFd4OWYrdG43dz09</a:t>
            </a:r>
            <a:r>
              <a:rPr lang="en-US" sz="2000" dirty="0"/>
              <a:t> </a:t>
            </a:r>
          </a:p>
          <a:p>
            <a:pPr lvl="1"/>
            <a:r>
              <a:rPr lang="en-US" sz="2000" dirty="0"/>
              <a:t>UCOA Workgroup</a:t>
            </a:r>
          </a:p>
          <a:p>
            <a:pPr marL="457200" lvl="1" indent="0">
              <a:buNone/>
            </a:pPr>
            <a:r>
              <a:rPr lang="en-US" sz="1600" u="sng" dirty="0">
                <a:solidFill>
                  <a:srgbClr val="0000FF"/>
                </a:solidFill>
                <a:effectLst/>
                <a:latin typeface="Calibri" panose="020F0502020204030204" pitchFamily="34" charset="0"/>
                <a:ea typeface="Calibri" panose="020F0502020204030204" pitchFamily="34" charset="0"/>
                <a:hlinkClick r:id="rId3"/>
              </a:rPr>
              <a:t>https://join.slack.com/t/ucoaworkgroup/shared_invite/zt-17zzahy01-BjzDelC09O7onGvsyjCRFA</a:t>
            </a:r>
            <a:endParaRPr lang="en-US" sz="2000" dirty="0"/>
          </a:p>
          <a:p>
            <a:r>
              <a:rPr lang="en-US" sz="2800" dirty="0"/>
              <a:t>Submit your 2022-23 Budget Only File when available (new tool tutorial at the end)</a:t>
            </a:r>
          </a:p>
          <a:p>
            <a:r>
              <a:rPr lang="en-US" sz="2800" dirty="0"/>
              <a:t>Review District Data for Fiscal Accountability Reports </a:t>
            </a:r>
          </a:p>
        </p:txBody>
      </p:sp>
      <p:sp>
        <p:nvSpPr>
          <p:cNvPr id="4" name="Slide Number Placeholder 3">
            <a:extLst>
              <a:ext uri="{FF2B5EF4-FFF2-40B4-BE49-F238E27FC236}">
                <a16:creationId xmlns:a16="http://schemas.microsoft.com/office/drawing/2014/main" id="{110FD275-ED86-4022-A25A-8DD3029B2D12}"/>
              </a:ext>
            </a:extLst>
          </p:cNvPr>
          <p:cNvSpPr>
            <a:spLocks noGrp="1"/>
          </p:cNvSpPr>
          <p:nvPr>
            <p:ph type="sldNum" sz="quarter" idx="12"/>
          </p:nvPr>
        </p:nvSpPr>
        <p:spPr/>
        <p:txBody>
          <a:bodyPr/>
          <a:lstStyle/>
          <a:p>
            <a:pPr>
              <a:defRPr/>
            </a:pPr>
            <a:fld id="{F2F8E150-4762-4407-8731-8005018E8074}" type="slidenum">
              <a:rPr lang="en-US" altLang="en-US" smtClean="0"/>
              <a:pPr>
                <a:defRPr/>
              </a:pPr>
              <a:t>1</a:t>
            </a:fld>
            <a:endParaRPr lang="en-US" altLang="en-US" dirty="0"/>
          </a:p>
        </p:txBody>
      </p:sp>
      <p:sp>
        <p:nvSpPr>
          <p:cNvPr id="6" name="TextBox 5">
            <a:extLst>
              <a:ext uri="{FF2B5EF4-FFF2-40B4-BE49-F238E27FC236}">
                <a16:creationId xmlns:a16="http://schemas.microsoft.com/office/drawing/2014/main" id="{88D845C4-A916-31A2-CAC3-D4ED02F87812}"/>
              </a:ext>
            </a:extLst>
          </p:cNvPr>
          <p:cNvSpPr txBox="1"/>
          <p:nvPr/>
        </p:nvSpPr>
        <p:spPr>
          <a:xfrm>
            <a:off x="2209800" y="5257800"/>
            <a:ext cx="4572000" cy="369332"/>
          </a:xfrm>
          <a:prstGeom prst="rect">
            <a:avLst/>
          </a:prstGeom>
          <a:noFill/>
        </p:spPr>
        <p:txBody>
          <a:bodyPr wrap="square">
            <a:spAutoFit/>
          </a:bodyPr>
          <a:lstStyle/>
          <a:p>
            <a:pPr marL="0" indent="0">
              <a:buNone/>
            </a:pPr>
            <a:r>
              <a:rPr lang="en-US" sz="1800" dirty="0">
                <a:solidFill>
                  <a:srgbClr val="0000FF"/>
                </a:solidFill>
                <a:latin typeface="Calibri" panose="020F0502020204030204" pitchFamily="34" charset="0"/>
                <a:hlinkClick r:id="rId4">
                  <a:extLst>
                    <a:ext uri="{A12FA001-AC4F-418D-AE19-62706E023703}">
                      <ahyp:hlinkClr xmlns:ahyp="http://schemas.microsoft.com/office/drawing/2018/hyperlinkcolor" val="tx"/>
                    </a:ext>
                  </a:extLst>
                </a:hlinkClick>
              </a:rPr>
              <a:t>https://tinyurl.com/UCOAFinancialProfiles</a:t>
            </a:r>
            <a:endParaRPr lang="en-US" sz="1800" dirty="0">
              <a:solidFill>
                <a:srgbClr val="0000FF"/>
              </a:solidFill>
              <a:latin typeface="Calibri" panose="020F0502020204030204" pitchFamily="34" charset="0"/>
            </a:endParaRPr>
          </a:p>
        </p:txBody>
      </p:sp>
    </p:spTree>
    <p:extLst>
      <p:ext uri="{BB962C8B-B14F-4D97-AF65-F5344CB8AC3E}">
        <p14:creationId xmlns:p14="http://schemas.microsoft.com/office/powerpoint/2010/main" val="729554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9B7A112-BC9A-4E2C-BF22-8AAC8A74A01F}" type="slidenum">
              <a:rPr lang="en-US" altLang="en-US" sz="1400"/>
              <a:pPr>
                <a:spcBef>
                  <a:spcPct val="0"/>
                </a:spcBef>
                <a:buFontTx/>
                <a:buNone/>
              </a:pPr>
              <a:t>10</a:t>
            </a:fld>
            <a:endParaRPr lang="en-US" altLang="en-US" sz="1400" dirty="0"/>
          </a:p>
          <a:p>
            <a:pPr>
              <a:spcBef>
                <a:spcPct val="0"/>
              </a:spcBef>
              <a:buFontTx/>
              <a:buNone/>
            </a:pPr>
            <a:endParaRPr lang="en-US" altLang="en-US" sz="1400" dirty="0"/>
          </a:p>
        </p:txBody>
      </p:sp>
      <p:sp>
        <p:nvSpPr>
          <p:cNvPr id="48131" name="Rectangle 2"/>
          <p:cNvSpPr>
            <a:spLocks noGrp="1" noChangeArrowheads="1"/>
          </p:cNvSpPr>
          <p:nvPr>
            <p:ph type="ctrTitle"/>
          </p:nvPr>
        </p:nvSpPr>
        <p:spPr/>
        <p:txBody>
          <a:bodyPr/>
          <a:lstStyle/>
          <a:p>
            <a:pPr eaLnBrk="1" hangingPunct="1"/>
            <a:r>
              <a:rPr lang="en-US" altLang="en-US" dirty="0">
                <a:solidFill>
                  <a:schemeClr val="hlink"/>
                </a:solidFill>
              </a:rPr>
              <a:t>Uniform Chart of Accounts </a:t>
            </a:r>
          </a:p>
        </p:txBody>
      </p:sp>
      <p:sp>
        <p:nvSpPr>
          <p:cNvPr id="48132" name="Rectangle 3"/>
          <p:cNvSpPr>
            <a:spLocks noGrp="1" noChangeArrowheads="1"/>
          </p:cNvSpPr>
          <p:nvPr>
            <p:ph type="subTitle" idx="1"/>
          </p:nvPr>
        </p:nvSpPr>
        <p:spPr>
          <a:xfrm>
            <a:off x="762000" y="1981200"/>
            <a:ext cx="8001000" cy="3962400"/>
          </a:xfrm>
        </p:spPr>
        <p:txBody>
          <a:bodyPr/>
          <a:lstStyle/>
          <a:p>
            <a:pPr eaLnBrk="1" hangingPunct="1"/>
            <a:r>
              <a:rPr lang="en-US" altLang="en-US" sz="6000" dirty="0">
                <a:solidFill>
                  <a:schemeClr val="accent2"/>
                </a:solidFill>
              </a:rPr>
              <a:t>The</a:t>
            </a:r>
          </a:p>
          <a:p>
            <a:pPr eaLnBrk="1" hangingPunct="1"/>
            <a:r>
              <a:rPr lang="en-US" altLang="en-US" sz="6000" dirty="0">
                <a:solidFill>
                  <a:schemeClr val="accent2"/>
                </a:solidFill>
              </a:rPr>
              <a:t>Order of Precedence: Resolving Rule “Conflicts”</a:t>
            </a:r>
          </a:p>
          <a:p>
            <a:pPr eaLnBrk="1" hangingPunct="1"/>
            <a:endParaRPr lang="en-US" altLang="en-US" sz="6000" dirty="0">
              <a:solidFill>
                <a:schemeClr val="accent2"/>
              </a:solidFill>
            </a:endParaRPr>
          </a:p>
          <a:p>
            <a:pPr eaLnBrk="1" hangingPunct="1"/>
            <a:endParaRPr lang="en-US" altLang="en-US" sz="6000" dirty="0"/>
          </a:p>
        </p:txBody>
      </p:sp>
    </p:spTree>
    <p:extLst>
      <p:ext uri="{BB962C8B-B14F-4D97-AF65-F5344CB8AC3E}">
        <p14:creationId xmlns:p14="http://schemas.microsoft.com/office/powerpoint/2010/main" val="924983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70008DC-BDB2-4D24-9A7C-A27DD9910368}" type="slidenum">
              <a:rPr lang="en-US" altLang="en-US" sz="1400"/>
              <a:pPr>
                <a:spcBef>
                  <a:spcPct val="0"/>
                </a:spcBef>
                <a:buFontTx/>
                <a:buNone/>
              </a:pPr>
              <a:t>11</a:t>
            </a:fld>
            <a:endParaRPr lang="en-US" altLang="en-US" sz="1400" dirty="0"/>
          </a:p>
          <a:p>
            <a:pPr>
              <a:spcBef>
                <a:spcPct val="0"/>
              </a:spcBef>
              <a:buFontTx/>
              <a:buNone/>
            </a:pPr>
            <a:endParaRPr lang="en-US" altLang="en-US" sz="1400" dirty="0"/>
          </a:p>
        </p:txBody>
      </p:sp>
      <p:sp>
        <p:nvSpPr>
          <p:cNvPr id="49155" name="Rectangle 2"/>
          <p:cNvSpPr>
            <a:spLocks noGrp="1" noChangeArrowheads="1"/>
          </p:cNvSpPr>
          <p:nvPr>
            <p:ph type="ctrTitle"/>
          </p:nvPr>
        </p:nvSpPr>
        <p:spPr/>
        <p:txBody>
          <a:bodyPr/>
          <a:lstStyle/>
          <a:p>
            <a:pPr eaLnBrk="1" hangingPunct="1"/>
            <a:r>
              <a:rPr lang="en-US" altLang="en-US" dirty="0">
                <a:solidFill>
                  <a:schemeClr val="hlink"/>
                </a:solidFill>
              </a:rPr>
              <a:t>Order of Precedence</a:t>
            </a:r>
          </a:p>
        </p:txBody>
      </p:sp>
      <p:sp>
        <p:nvSpPr>
          <p:cNvPr id="24580" name="Rectangle 3"/>
          <p:cNvSpPr>
            <a:spLocks noGrp="1" noChangeArrowheads="1"/>
          </p:cNvSpPr>
          <p:nvPr>
            <p:ph type="subTitle" idx="1"/>
          </p:nvPr>
        </p:nvSpPr>
        <p:spPr>
          <a:xfrm>
            <a:off x="536448" y="2000250"/>
            <a:ext cx="8610600" cy="4419600"/>
          </a:xfrm>
        </p:spPr>
        <p:txBody>
          <a:bodyPr/>
          <a:lstStyle/>
          <a:p>
            <a:pPr algn="l" eaLnBrk="1" hangingPunct="1">
              <a:lnSpc>
                <a:spcPct val="90000"/>
              </a:lnSpc>
              <a:tabLst>
                <a:tab pos="457200" algn="l"/>
              </a:tabLst>
              <a:defRPr/>
            </a:pPr>
            <a:r>
              <a:rPr lang="en-US" sz="2100" dirty="0"/>
              <a:t>The validity of UCOA data is dependent on adherence to the various rules. Some Types of Rules may conflict or appear to conflict with other rules.  To address this issue, we adopted the “Order of Precedence” – that is what rules take precedence over other rules</a:t>
            </a: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300" i="1" dirty="0">
                <a:solidFill>
                  <a:srgbClr val="002060"/>
                </a:solidFill>
              </a:rPr>
              <a:t>Object Intersection Rules  		(Level 1)</a:t>
            </a:r>
          </a:p>
          <a:p>
            <a:pPr marL="457200" indent="-457200" algn="l" eaLnBrk="1" hangingPunct="1">
              <a:lnSpc>
                <a:spcPct val="90000"/>
              </a:lnSpc>
              <a:buFont typeface="Wingdings" pitchFamily="2" charset="2"/>
              <a:buChar char="Ø"/>
              <a:tabLst>
                <a:tab pos="457200" algn="l"/>
              </a:tabLst>
              <a:defRPr/>
            </a:pPr>
            <a:r>
              <a:rPr lang="en-US" sz="2300" i="1" dirty="0">
                <a:solidFill>
                  <a:srgbClr val="C00000"/>
                </a:solidFill>
              </a:rPr>
              <a:t>Header Account Rules 			(Level 2)</a:t>
            </a:r>
          </a:p>
          <a:p>
            <a:pPr marL="457200" indent="-457200" algn="l" eaLnBrk="1" hangingPunct="1">
              <a:lnSpc>
                <a:spcPct val="90000"/>
              </a:lnSpc>
              <a:buFont typeface="Wingdings" pitchFamily="2" charset="2"/>
              <a:buChar char="Ø"/>
              <a:tabLst>
                <a:tab pos="457200" algn="l"/>
              </a:tabLst>
              <a:defRPr/>
            </a:pPr>
            <a:r>
              <a:rPr lang="en-US" sz="2300" i="1" dirty="0">
                <a:solidFill>
                  <a:srgbClr val="002060"/>
                </a:solidFill>
              </a:rPr>
              <a:t>Mandatory Method Rules  		(Level 3)</a:t>
            </a:r>
          </a:p>
          <a:p>
            <a:pPr marL="457200" indent="-457200" algn="l" eaLnBrk="1" hangingPunct="1">
              <a:lnSpc>
                <a:spcPct val="90000"/>
              </a:lnSpc>
              <a:buFont typeface="Wingdings" pitchFamily="2" charset="2"/>
              <a:buChar char="Ø"/>
              <a:tabLst>
                <a:tab pos="457200" algn="l"/>
              </a:tabLst>
              <a:defRPr/>
            </a:pPr>
            <a:r>
              <a:rPr lang="en-US" sz="2300" i="1" dirty="0">
                <a:solidFill>
                  <a:srgbClr val="C00000"/>
                </a:solidFill>
              </a:rPr>
              <a:t>Allocation Rules  				(Level 4)</a:t>
            </a:r>
          </a:p>
          <a:p>
            <a:pPr marL="457200" indent="-457200" algn="l" eaLnBrk="1" hangingPunct="1">
              <a:lnSpc>
                <a:spcPct val="90000"/>
              </a:lnSpc>
              <a:buFont typeface="Wingdings" pitchFamily="2" charset="2"/>
              <a:buChar char="Ø"/>
              <a:tabLst>
                <a:tab pos="457200" algn="l"/>
              </a:tabLst>
              <a:defRPr/>
            </a:pPr>
            <a:r>
              <a:rPr lang="en-US" sz="2300" i="1" dirty="0">
                <a:solidFill>
                  <a:srgbClr val="002060"/>
                </a:solidFill>
              </a:rPr>
              <a:t>General Rules 				(Level 5)</a:t>
            </a:r>
          </a:p>
          <a:p>
            <a:pPr marL="457200" indent="-457200" algn="l" eaLnBrk="1" hangingPunct="1">
              <a:lnSpc>
                <a:spcPct val="90000"/>
              </a:lnSpc>
              <a:buFont typeface="Wingdings" pitchFamily="2" charset="2"/>
              <a:buChar char="Ø"/>
              <a:tabLst>
                <a:tab pos="457200" algn="l"/>
              </a:tabLst>
              <a:defRPr/>
            </a:pPr>
            <a:r>
              <a:rPr lang="en-US" sz="2300" i="1" dirty="0">
                <a:solidFill>
                  <a:srgbClr val="C00000"/>
                </a:solidFill>
              </a:rPr>
              <a:t>Optional Use Rules  			(Level 6)</a:t>
            </a:r>
          </a:p>
          <a:p>
            <a:pPr marL="457200" indent="-457200" algn="l" eaLnBrk="1" hangingPunct="1">
              <a:lnSpc>
                <a:spcPct val="90000"/>
              </a:lnSpc>
              <a:buFont typeface="Wingdings" pitchFamily="2" charset="2"/>
              <a:buChar char="Ø"/>
              <a:tabLst>
                <a:tab pos="457200" algn="l"/>
              </a:tabLst>
              <a:defRPr/>
            </a:pPr>
            <a:r>
              <a:rPr lang="en-US" sz="2300" i="1" dirty="0">
                <a:solidFill>
                  <a:srgbClr val="002060"/>
                </a:solidFill>
              </a:rPr>
              <a:t>Guidelines  				(Level 7)</a:t>
            </a:r>
          </a:p>
          <a:p>
            <a:pPr marL="457200" indent="-457200" algn="l" eaLnBrk="1" hangingPunct="1">
              <a:lnSpc>
                <a:spcPct val="90000"/>
              </a:lnSpc>
              <a:buFont typeface="Wingdings" pitchFamily="2" charset="2"/>
              <a:buChar char="Ø"/>
              <a:tabLst>
                <a:tab pos="457200" algn="l"/>
              </a:tabLst>
              <a:defRPr/>
            </a:pPr>
            <a:r>
              <a:rPr lang="en-US" sz="2300" i="1" dirty="0">
                <a:solidFill>
                  <a:srgbClr val="C00000"/>
                </a:solidFill>
              </a:rPr>
              <a:t>Data Upload Method Rules  		(Level 8)</a:t>
            </a: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14642929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16ABD38-1B9A-43B4-A595-63A5D8F8DA49}" type="slidenum">
              <a:rPr lang="en-US" altLang="en-US" sz="1400"/>
              <a:pPr>
                <a:spcBef>
                  <a:spcPct val="0"/>
                </a:spcBef>
                <a:buFontTx/>
                <a:buNone/>
              </a:pPr>
              <a:t>12</a:t>
            </a:fld>
            <a:endParaRPr lang="en-US" altLang="en-US" sz="1400" dirty="0"/>
          </a:p>
          <a:p>
            <a:pPr>
              <a:spcBef>
                <a:spcPct val="0"/>
              </a:spcBef>
              <a:buFontTx/>
              <a:buNone/>
            </a:pPr>
            <a:endParaRPr lang="en-US" altLang="en-US" sz="1400" dirty="0"/>
          </a:p>
        </p:txBody>
      </p:sp>
      <p:sp>
        <p:nvSpPr>
          <p:cNvPr id="50179" name="Rectangle 2"/>
          <p:cNvSpPr>
            <a:spLocks noGrp="1" noChangeArrowheads="1"/>
          </p:cNvSpPr>
          <p:nvPr>
            <p:ph type="ctrTitle"/>
          </p:nvPr>
        </p:nvSpPr>
        <p:spPr/>
        <p:txBody>
          <a:bodyPr/>
          <a:lstStyle/>
          <a:p>
            <a:pPr eaLnBrk="1" hangingPunct="1"/>
            <a:r>
              <a:rPr lang="en-US" altLang="en-US" dirty="0">
                <a:solidFill>
                  <a:schemeClr val="hlink"/>
                </a:solidFill>
              </a:rPr>
              <a:t>Object Intersection Rules (OIR)</a:t>
            </a:r>
          </a:p>
        </p:txBody>
      </p:sp>
      <p:sp>
        <p:nvSpPr>
          <p:cNvPr id="24580" name="Rectangle 3"/>
          <p:cNvSpPr>
            <a:spLocks noGrp="1" noChangeArrowheads="1"/>
          </p:cNvSpPr>
          <p:nvPr>
            <p:ph type="subTitle" idx="1"/>
          </p:nvPr>
        </p:nvSpPr>
        <p:spPr>
          <a:xfrm>
            <a:off x="463296" y="2133600"/>
            <a:ext cx="8305800" cy="4191000"/>
          </a:xfrm>
        </p:spPr>
        <p:txBody>
          <a:bodyPr/>
          <a:lstStyle/>
          <a:p>
            <a:pPr algn="l" eaLnBrk="1" hangingPunct="1">
              <a:lnSpc>
                <a:spcPct val="90000"/>
              </a:lnSpc>
              <a:tabLst>
                <a:tab pos="457200" algn="l"/>
              </a:tabLst>
              <a:defRPr/>
            </a:pPr>
            <a:endParaRPr lang="en-US" sz="500" b="1" i="1" dirty="0"/>
          </a:p>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Identifies the Intersection rules for each Segment for each Object Expenditure account</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Precedence over ALL other rules if there is a conflict with another rule</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Located in the Expenditures section of the </a:t>
            </a:r>
            <a:r>
              <a:rPr lang="en-US" sz="2400" i="1" u="sng" dirty="0">
                <a:solidFill>
                  <a:srgbClr val="002060"/>
                </a:solidFill>
              </a:rPr>
              <a:t>UCOA Accounting Manual </a:t>
            </a:r>
            <a:r>
              <a:rPr lang="en-US" sz="2400" i="1" dirty="0">
                <a:solidFill>
                  <a:srgbClr val="002060"/>
                </a:solidFill>
              </a:rPr>
              <a:t>for each account</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Located in the </a:t>
            </a:r>
            <a:r>
              <a:rPr lang="en-US" sz="2400" i="1" u="sng" dirty="0">
                <a:solidFill>
                  <a:srgbClr val="C00000"/>
                </a:solidFill>
              </a:rPr>
              <a:t>UCOA Workbook</a:t>
            </a:r>
            <a:r>
              <a:rPr lang="en-US" sz="2400" i="1" dirty="0">
                <a:solidFill>
                  <a:srgbClr val="C00000"/>
                </a:solidFill>
              </a:rPr>
              <a:t> – refer to the OIR Guide or the Account String Tool</a:t>
            </a: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714792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116ABD38-1B9A-43B4-A595-63A5D8F8DA49}" type="slidenum">
              <a:rPr lang="en-US" altLang="en-US" sz="1400"/>
              <a:pPr>
                <a:spcBef>
                  <a:spcPct val="0"/>
                </a:spcBef>
                <a:buFontTx/>
                <a:buNone/>
              </a:pPr>
              <a:t>13</a:t>
            </a:fld>
            <a:endParaRPr lang="en-US" altLang="en-US" sz="1400" dirty="0"/>
          </a:p>
          <a:p>
            <a:pPr>
              <a:spcBef>
                <a:spcPct val="0"/>
              </a:spcBef>
              <a:buFontTx/>
              <a:buNone/>
            </a:pPr>
            <a:endParaRPr lang="en-US" altLang="en-US" sz="1400" dirty="0"/>
          </a:p>
        </p:txBody>
      </p:sp>
      <p:sp>
        <p:nvSpPr>
          <p:cNvPr id="50179" name="Rectangle 2"/>
          <p:cNvSpPr>
            <a:spLocks noGrp="1" noChangeArrowheads="1"/>
          </p:cNvSpPr>
          <p:nvPr>
            <p:ph type="ctrTitle"/>
          </p:nvPr>
        </p:nvSpPr>
        <p:spPr/>
        <p:txBody>
          <a:bodyPr/>
          <a:lstStyle/>
          <a:p>
            <a:pPr eaLnBrk="1" hangingPunct="1"/>
            <a:r>
              <a:rPr lang="en-US" altLang="en-US" dirty="0">
                <a:solidFill>
                  <a:schemeClr val="hlink"/>
                </a:solidFill>
              </a:rPr>
              <a:t>Object Intersection Rules (OIR)</a:t>
            </a:r>
          </a:p>
        </p:txBody>
      </p:sp>
      <p:sp>
        <p:nvSpPr>
          <p:cNvPr id="24580" name="Rectangle 3"/>
          <p:cNvSpPr>
            <a:spLocks noGrp="1" noChangeArrowheads="1"/>
          </p:cNvSpPr>
          <p:nvPr>
            <p:ph type="subTitle" idx="1"/>
          </p:nvPr>
        </p:nvSpPr>
        <p:spPr>
          <a:xfrm>
            <a:off x="463296" y="2133600"/>
            <a:ext cx="8305800" cy="4191000"/>
          </a:xfrm>
        </p:spPr>
        <p:txBody>
          <a:bodyPr/>
          <a:lstStyle/>
          <a:p>
            <a:pPr algn="l" eaLnBrk="1" hangingPunct="1">
              <a:lnSpc>
                <a:spcPct val="90000"/>
              </a:lnSpc>
              <a:tabLst>
                <a:tab pos="457200" algn="l"/>
              </a:tabLst>
              <a:defRPr/>
            </a:pPr>
            <a:endParaRPr lang="en-US" sz="500" b="1" i="1" dirty="0"/>
          </a:p>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Identifies the Intersection rules for each Segment for each Object Expenditure account</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Precedence over ALL other rules if there is a conflict with another rule</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Located in the Expenditures section of the </a:t>
            </a:r>
            <a:r>
              <a:rPr lang="en-US" sz="2400" i="1" u="sng" dirty="0">
                <a:solidFill>
                  <a:srgbClr val="002060"/>
                </a:solidFill>
              </a:rPr>
              <a:t>UCOA Accounting Manual </a:t>
            </a:r>
            <a:r>
              <a:rPr lang="en-US" sz="2400" i="1" dirty="0">
                <a:solidFill>
                  <a:srgbClr val="002060"/>
                </a:solidFill>
              </a:rPr>
              <a:t>for each account</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Located in the </a:t>
            </a:r>
            <a:r>
              <a:rPr lang="en-US" sz="2400" i="1" u="sng" dirty="0">
                <a:solidFill>
                  <a:srgbClr val="C00000"/>
                </a:solidFill>
              </a:rPr>
              <a:t>UCOA Workbook</a:t>
            </a:r>
            <a:r>
              <a:rPr lang="en-US" sz="2400" i="1" dirty="0">
                <a:solidFill>
                  <a:srgbClr val="C00000"/>
                </a:solidFill>
              </a:rPr>
              <a:t> – refer to the tab “</a:t>
            </a:r>
            <a:r>
              <a:rPr lang="en-US" sz="2400" b="1" i="1" u="sng" dirty="0">
                <a:solidFill>
                  <a:srgbClr val="C00000"/>
                </a:solidFill>
              </a:rPr>
              <a:t>OIR Guide”</a:t>
            </a: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184567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47379A88-3E4F-4CA4-9828-196FD331A18B}" type="slidenum">
              <a:rPr lang="en-US" altLang="en-US" sz="1400"/>
              <a:pPr>
                <a:spcBef>
                  <a:spcPct val="0"/>
                </a:spcBef>
                <a:buFontTx/>
                <a:buNone/>
              </a:pPr>
              <a:t>14</a:t>
            </a:fld>
            <a:endParaRPr lang="en-US" altLang="en-US" sz="1400" dirty="0"/>
          </a:p>
          <a:p>
            <a:pPr>
              <a:spcBef>
                <a:spcPct val="0"/>
              </a:spcBef>
              <a:buFontTx/>
              <a:buNone/>
            </a:pPr>
            <a:endParaRPr lang="en-US" altLang="en-US" sz="1400" dirty="0"/>
          </a:p>
        </p:txBody>
      </p:sp>
      <p:sp>
        <p:nvSpPr>
          <p:cNvPr id="51203" name="Rectangle 2"/>
          <p:cNvSpPr>
            <a:spLocks noGrp="1" noChangeArrowheads="1"/>
          </p:cNvSpPr>
          <p:nvPr>
            <p:ph type="ctrTitle"/>
          </p:nvPr>
        </p:nvSpPr>
        <p:spPr/>
        <p:txBody>
          <a:bodyPr/>
          <a:lstStyle/>
          <a:p>
            <a:pPr eaLnBrk="1" hangingPunct="1"/>
            <a:r>
              <a:rPr lang="en-US" altLang="en-US" dirty="0">
                <a:solidFill>
                  <a:schemeClr val="hlink"/>
                </a:solidFill>
              </a:rPr>
              <a:t>Example: Object Intersection Rules</a:t>
            </a:r>
          </a:p>
        </p:txBody>
      </p:sp>
      <p:sp>
        <p:nvSpPr>
          <p:cNvPr id="24580" name="Rectangle 3"/>
          <p:cNvSpPr>
            <a:spLocks noGrp="1" noChangeArrowheads="1"/>
          </p:cNvSpPr>
          <p:nvPr>
            <p:ph type="subTitle" idx="1"/>
          </p:nvPr>
        </p:nvSpPr>
        <p:spPr>
          <a:xfrm>
            <a:off x="533400" y="1828800"/>
            <a:ext cx="8305800" cy="4191000"/>
          </a:xfrm>
        </p:spPr>
        <p:txBody>
          <a:bodyPr/>
          <a:lstStyle/>
          <a:p>
            <a:pPr algn="l" eaLnBrk="1" hangingPunct="1">
              <a:lnSpc>
                <a:spcPct val="90000"/>
              </a:lnSpc>
              <a:tabLst>
                <a:tab pos="457200" algn="l"/>
              </a:tabLst>
              <a:defRPr/>
            </a:pPr>
            <a:endParaRPr lang="en-US" sz="500" b="1" i="1" dirty="0"/>
          </a:p>
          <a:p>
            <a:pPr algn="l" eaLnBrk="1" hangingPunct="1">
              <a:lnSpc>
                <a:spcPct val="90000"/>
              </a:lnSpc>
              <a:tabLst>
                <a:tab pos="457200" algn="l"/>
              </a:tabLst>
              <a:defRPr/>
            </a:pPr>
            <a:r>
              <a:rPr lang="en-US" sz="500" dirty="0">
                <a:solidFill>
                  <a:schemeClr val="accent2"/>
                </a:solidFill>
              </a:rPr>
              <a:t>	</a:t>
            </a:r>
          </a:p>
          <a:p>
            <a:pPr algn="l">
              <a:defRPr/>
            </a:pPr>
            <a:r>
              <a:rPr lang="en-US" sz="1800" b="1" dirty="0"/>
              <a:t>Object 51404     Stipend – Athletic Coaches/Extracurricular Advisors</a:t>
            </a:r>
          </a:p>
          <a:p>
            <a:pPr algn="l">
              <a:defRPr/>
            </a:pPr>
            <a:r>
              <a:rPr lang="en-US" sz="1700" i="1" dirty="0">
                <a:solidFill>
                  <a:srgbClr val="FF0000"/>
                </a:solidFill>
              </a:rPr>
              <a:t>Use any Fund Type except 40 and 90.</a:t>
            </a:r>
            <a:endParaRPr lang="en-US" sz="1700" dirty="0">
              <a:solidFill>
                <a:srgbClr val="FF0000"/>
              </a:solidFill>
            </a:endParaRPr>
          </a:p>
          <a:p>
            <a:pPr algn="l">
              <a:defRPr/>
            </a:pPr>
            <a:r>
              <a:rPr lang="en-US" sz="1700" i="1" dirty="0">
                <a:solidFill>
                  <a:srgbClr val="002060"/>
                </a:solidFill>
              </a:rPr>
              <a:t>Use any Location Type and related departments or school locations except Location Types 15-16, 18-20 and Locations 03999, 04999, 05999, 08999, 99996, 99997, 99998, and 99999.</a:t>
            </a:r>
            <a:endParaRPr lang="en-US" sz="1700" dirty="0">
              <a:solidFill>
                <a:srgbClr val="002060"/>
              </a:solidFill>
            </a:endParaRPr>
          </a:p>
          <a:p>
            <a:pPr algn="l">
              <a:defRPr/>
            </a:pPr>
            <a:r>
              <a:rPr lang="en-US" sz="1700" i="1" dirty="0">
                <a:solidFill>
                  <a:srgbClr val="FF0000"/>
                </a:solidFill>
              </a:rPr>
              <a:t>Use Functions 213 or 433 for In-District Locations.  For Out-of-District Locations, use Function 431 only.</a:t>
            </a:r>
            <a:endParaRPr lang="en-US" sz="1700" dirty="0">
              <a:solidFill>
                <a:srgbClr val="FF0000"/>
              </a:solidFill>
            </a:endParaRPr>
          </a:p>
          <a:p>
            <a:pPr algn="l">
              <a:defRPr/>
            </a:pPr>
            <a:r>
              <a:rPr lang="en-US" sz="1700" i="1" dirty="0">
                <a:solidFill>
                  <a:srgbClr val="002060"/>
                </a:solidFill>
              </a:rPr>
              <a:t>Use with Programs 80 and 90 only.</a:t>
            </a:r>
            <a:endParaRPr lang="en-US" sz="1700" dirty="0">
              <a:solidFill>
                <a:srgbClr val="002060"/>
              </a:solidFill>
            </a:endParaRPr>
          </a:p>
          <a:p>
            <a:pPr algn="l">
              <a:defRPr/>
            </a:pPr>
            <a:r>
              <a:rPr lang="en-US" sz="1700" i="1" dirty="0">
                <a:solidFill>
                  <a:srgbClr val="FF0000"/>
                </a:solidFill>
              </a:rPr>
              <a:t>Use Subjects 2200 series and 2300 series related to Middle and High Schools, and use Subject 2300 only with Elementary Schools.</a:t>
            </a:r>
            <a:endParaRPr lang="en-US" sz="1700" dirty="0">
              <a:solidFill>
                <a:srgbClr val="FF0000"/>
              </a:solidFill>
            </a:endParaRPr>
          </a:p>
          <a:p>
            <a:pPr algn="l">
              <a:defRPr/>
            </a:pPr>
            <a:r>
              <a:rPr lang="en-US" sz="1700" i="1" dirty="0">
                <a:solidFill>
                  <a:srgbClr val="002060"/>
                </a:solidFill>
              </a:rPr>
              <a:t>Use Job Class 1800 series for Coaches and Advisors who are also Employees with other duties.  Use Job Class 4800 series for Coaches and Advisors who serve as Coaches or Advisors only.  All additional compensation for Coaches and Advisors irrespective of the Job Classification account used is recorded in Object 51404 only.</a:t>
            </a:r>
            <a:endParaRPr lang="en-US" sz="1700" dirty="0">
              <a:solidFill>
                <a:srgbClr val="00206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73062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AE861A-4C11-4E70-BF55-83D5F44C2F7E}" type="slidenum">
              <a:rPr lang="en-US" altLang="en-US" sz="1400"/>
              <a:pPr>
                <a:spcBef>
                  <a:spcPct val="0"/>
                </a:spcBef>
                <a:buFontTx/>
                <a:buNone/>
              </a:pPr>
              <a:t>15</a:t>
            </a:fld>
            <a:endParaRPr lang="en-US" altLang="en-US" sz="1400" dirty="0"/>
          </a:p>
          <a:p>
            <a:pPr>
              <a:spcBef>
                <a:spcPct val="0"/>
              </a:spcBef>
              <a:buFontTx/>
              <a:buNone/>
            </a:pPr>
            <a:endParaRPr lang="en-US" altLang="en-US" sz="1400" dirty="0"/>
          </a:p>
        </p:txBody>
      </p:sp>
      <p:sp>
        <p:nvSpPr>
          <p:cNvPr id="52227" name="Rectangle 2"/>
          <p:cNvSpPr>
            <a:spLocks noGrp="1" noChangeArrowheads="1"/>
          </p:cNvSpPr>
          <p:nvPr>
            <p:ph type="ctrTitle"/>
          </p:nvPr>
        </p:nvSpPr>
        <p:spPr/>
        <p:txBody>
          <a:bodyPr/>
          <a:lstStyle/>
          <a:p>
            <a:pPr eaLnBrk="1" hangingPunct="1"/>
            <a:r>
              <a:rPr lang="en-US" altLang="en-US" dirty="0">
                <a:solidFill>
                  <a:schemeClr val="hlink"/>
                </a:solidFill>
              </a:rPr>
              <a:t>Header Account Rules</a:t>
            </a:r>
          </a:p>
        </p:txBody>
      </p:sp>
      <p:sp>
        <p:nvSpPr>
          <p:cNvPr id="24580" name="Rectangle 3"/>
          <p:cNvSpPr>
            <a:spLocks noGrp="1" noChangeArrowheads="1"/>
          </p:cNvSpPr>
          <p:nvPr>
            <p:ph type="subTitle" idx="1"/>
          </p:nvPr>
        </p:nvSpPr>
        <p:spPr>
          <a:xfrm>
            <a:off x="533400" y="1828800"/>
            <a:ext cx="8305800" cy="4191000"/>
          </a:xfrm>
        </p:spPr>
        <p:txBody>
          <a:bodyPr/>
          <a:lstStyle/>
          <a:p>
            <a:pPr algn="l" eaLnBrk="1" hangingPunct="1">
              <a:lnSpc>
                <a:spcPct val="90000"/>
              </a:lnSpc>
              <a:tabLst>
                <a:tab pos="457200" algn="l"/>
              </a:tabLst>
              <a:defRPr/>
            </a:pPr>
            <a:r>
              <a:rPr lang="en-US" sz="2400" dirty="0"/>
              <a:t>These are rules that restrict the use of “Header” accounts from postings of transactions. Those specified Header accounts that contain this rule are used for </a:t>
            </a:r>
            <a:r>
              <a:rPr lang="en-US" sz="2400" u="sng" dirty="0"/>
              <a:t>roll-up reporting purposes only.</a:t>
            </a:r>
          </a:p>
          <a:p>
            <a:pPr algn="l" eaLnBrk="1" hangingPunct="1">
              <a:lnSpc>
                <a:spcPct val="90000"/>
              </a:lnSpc>
              <a:tabLst>
                <a:tab pos="457200" algn="l"/>
              </a:tabLst>
              <a:defRPr/>
            </a:pPr>
            <a:r>
              <a:rPr lang="en-US" sz="2400" dirty="0">
                <a:solidFill>
                  <a:schemeClr val="accent2"/>
                </a:solidFill>
              </a:rPr>
              <a:t>Examples: </a:t>
            </a:r>
          </a:p>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400" i="1" dirty="0">
                <a:solidFill>
                  <a:schemeClr val="accent2"/>
                </a:solidFill>
              </a:rPr>
              <a:t>51000 Personal Services – Compensation </a:t>
            </a:r>
            <a:r>
              <a:rPr lang="en-US" sz="2400" i="1" dirty="0">
                <a:solidFill>
                  <a:srgbClr val="FF0000"/>
                </a:solidFill>
              </a:rPr>
              <a:t>(Header DO NOT USE)</a:t>
            </a:r>
          </a:p>
          <a:p>
            <a:pPr marL="457200" indent="-457200" algn="l" eaLnBrk="1" hangingPunct="1">
              <a:lnSpc>
                <a:spcPct val="90000"/>
              </a:lnSpc>
              <a:buFont typeface="Wingdings" pitchFamily="2" charset="2"/>
              <a:buChar char="Ø"/>
              <a:tabLst>
                <a:tab pos="457200" algn="l"/>
              </a:tabLst>
              <a:defRPr/>
            </a:pPr>
            <a:r>
              <a:rPr lang="en-US" sz="2400" i="1" dirty="0">
                <a:solidFill>
                  <a:schemeClr val="accent2"/>
                </a:solidFill>
              </a:rPr>
              <a:t>51100 Salaries Expense </a:t>
            </a:r>
            <a:r>
              <a:rPr lang="en-US" sz="2400" i="1" dirty="0">
                <a:solidFill>
                  <a:srgbClr val="FF0000"/>
                </a:solidFill>
              </a:rPr>
              <a:t>(Header DO NOT USE)</a:t>
            </a:r>
          </a:p>
          <a:p>
            <a:pPr marL="457200" indent="-457200" algn="l" eaLnBrk="1" hangingPunct="1">
              <a:lnSpc>
                <a:spcPct val="90000"/>
              </a:lnSpc>
              <a:buFont typeface="Wingdings" pitchFamily="2" charset="2"/>
              <a:buChar char="Ø"/>
              <a:tabLst>
                <a:tab pos="457200" algn="l"/>
              </a:tabLst>
              <a:defRPr/>
            </a:pPr>
            <a:r>
              <a:rPr lang="en-US" sz="2400" i="1" dirty="0">
                <a:solidFill>
                  <a:schemeClr val="accent1">
                    <a:lumMod val="50000"/>
                  </a:schemeClr>
                </a:solidFill>
              </a:rPr>
              <a:t>51110 Regular Salaries</a:t>
            </a:r>
          </a:p>
          <a:p>
            <a:pPr marL="457200" indent="-457200" algn="l" eaLnBrk="1" hangingPunct="1">
              <a:lnSpc>
                <a:spcPct val="90000"/>
              </a:lnSpc>
              <a:buFont typeface="Wingdings" pitchFamily="2" charset="2"/>
              <a:buChar char="Ø"/>
              <a:tabLst>
                <a:tab pos="457200" algn="l"/>
              </a:tabLst>
              <a:defRPr/>
            </a:pPr>
            <a:r>
              <a:rPr lang="en-US" sz="2400" i="1" dirty="0">
                <a:solidFill>
                  <a:schemeClr val="accent1">
                    <a:lumMod val="50000"/>
                  </a:schemeClr>
                </a:solidFill>
              </a:rPr>
              <a:t>51111 Sick Leave</a:t>
            </a:r>
          </a:p>
          <a:p>
            <a:pPr marL="457200" indent="-457200" algn="l" eaLnBrk="1" hangingPunct="1">
              <a:lnSpc>
                <a:spcPct val="90000"/>
              </a:lnSpc>
              <a:buFont typeface="Wingdings" pitchFamily="2" charset="2"/>
              <a:buChar char="Ø"/>
              <a:tabLst>
                <a:tab pos="457200" algn="l"/>
              </a:tabLst>
              <a:defRPr/>
            </a:pPr>
            <a:r>
              <a:rPr lang="en-US" sz="2400" i="1" dirty="0">
                <a:solidFill>
                  <a:schemeClr val="accent1">
                    <a:lumMod val="50000"/>
                  </a:schemeClr>
                </a:solidFill>
              </a:rPr>
              <a:t>51115 Salaries - Substitute</a:t>
            </a: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978231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0847AEE-9CE4-4231-B09D-CBBBBDF6F168}" type="slidenum">
              <a:rPr lang="en-US" altLang="en-US" sz="1400"/>
              <a:pPr>
                <a:spcBef>
                  <a:spcPct val="0"/>
                </a:spcBef>
                <a:buFontTx/>
                <a:buNone/>
              </a:pPr>
              <a:t>16</a:t>
            </a:fld>
            <a:endParaRPr lang="en-US" altLang="en-US" sz="1400" dirty="0"/>
          </a:p>
          <a:p>
            <a:pPr>
              <a:spcBef>
                <a:spcPct val="0"/>
              </a:spcBef>
              <a:buFontTx/>
              <a:buNone/>
            </a:pPr>
            <a:endParaRPr lang="en-US" altLang="en-US" sz="1400" dirty="0"/>
          </a:p>
        </p:txBody>
      </p:sp>
      <p:sp>
        <p:nvSpPr>
          <p:cNvPr id="53251" name="Rectangle 2"/>
          <p:cNvSpPr>
            <a:spLocks noGrp="1" noChangeArrowheads="1"/>
          </p:cNvSpPr>
          <p:nvPr>
            <p:ph type="ctrTitle"/>
          </p:nvPr>
        </p:nvSpPr>
        <p:spPr/>
        <p:txBody>
          <a:bodyPr/>
          <a:lstStyle/>
          <a:p>
            <a:pPr eaLnBrk="1" hangingPunct="1"/>
            <a:r>
              <a:rPr lang="en-US" altLang="en-US" dirty="0">
                <a:solidFill>
                  <a:schemeClr val="hlink"/>
                </a:solidFill>
              </a:rPr>
              <a:t>Mandatory Method Rules</a:t>
            </a:r>
          </a:p>
        </p:txBody>
      </p:sp>
      <p:sp>
        <p:nvSpPr>
          <p:cNvPr id="24580" name="Rectangle 3"/>
          <p:cNvSpPr>
            <a:spLocks noGrp="1" noChangeArrowheads="1"/>
          </p:cNvSpPr>
          <p:nvPr>
            <p:ph type="subTitle" idx="1"/>
          </p:nvPr>
        </p:nvSpPr>
        <p:spPr>
          <a:xfrm>
            <a:off x="228600" y="1828800"/>
            <a:ext cx="8915400" cy="4191000"/>
          </a:xfrm>
        </p:spPr>
        <p:txBody>
          <a:bodyPr/>
          <a:lstStyle/>
          <a:p>
            <a:pPr marL="457200" indent="-457200" algn="l" eaLnBrk="1" hangingPunct="1">
              <a:lnSpc>
                <a:spcPct val="90000"/>
              </a:lnSpc>
              <a:buFont typeface="Wingdings" pitchFamily="2" charset="2"/>
              <a:buChar char="Ø"/>
              <a:tabLst>
                <a:tab pos="457200" algn="l"/>
              </a:tabLst>
              <a:defRPr/>
            </a:pPr>
            <a:r>
              <a:rPr lang="en-US" sz="2200" i="1" dirty="0">
                <a:solidFill>
                  <a:srgbClr val="FF0000"/>
                </a:solidFill>
              </a:rPr>
              <a:t>Specific Accounting Methods or Procedures</a:t>
            </a:r>
          </a:p>
          <a:p>
            <a:pPr marL="457200" indent="-457200" algn="l" eaLnBrk="1" hangingPunct="1">
              <a:lnSpc>
                <a:spcPct val="90000"/>
              </a:lnSpc>
              <a:buFont typeface="Wingdings" pitchFamily="2" charset="2"/>
              <a:buChar char="Ø"/>
              <a:tabLst>
                <a:tab pos="457200" algn="l"/>
              </a:tabLst>
              <a:defRPr/>
            </a:pPr>
            <a:r>
              <a:rPr lang="en-US" sz="2200" i="1" dirty="0">
                <a:solidFill>
                  <a:srgbClr val="FF0000"/>
                </a:solidFill>
              </a:rPr>
              <a:t>Must be followed </a:t>
            </a:r>
            <a:r>
              <a:rPr lang="en-US" sz="2200" i="1" u="sng" dirty="0">
                <a:solidFill>
                  <a:srgbClr val="FF0000"/>
                </a:solidFill>
              </a:rPr>
              <a:t>unless</a:t>
            </a:r>
            <a:r>
              <a:rPr lang="en-US" sz="2200" i="1" dirty="0">
                <a:solidFill>
                  <a:srgbClr val="FF0000"/>
                </a:solidFill>
              </a:rPr>
              <a:t> application would violate an Object Intersection Rule</a:t>
            </a:r>
          </a:p>
          <a:p>
            <a:pPr marL="457200" indent="-457200" algn="l" eaLnBrk="1" hangingPunct="1">
              <a:lnSpc>
                <a:spcPct val="90000"/>
              </a:lnSpc>
              <a:buFont typeface="Wingdings" pitchFamily="2" charset="2"/>
              <a:buChar char="Ø"/>
              <a:tabLst>
                <a:tab pos="457200" algn="l"/>
              </a:tabLst>
              <a:defRPr/>
            </a:pPr>
            <a:r>
              <a:rPr lang="en-US" sz="2000" i="1" dirty="0">
                <a:solidFill>
                  <a:schemeClr val="accent1">
                    <a:lumMod val="50000"/>
                  </a:schemeClr>
                </a:solidFill>
              </a:rPr>
              <a:t>20% Hands-On Rule:  If an employee performs their job requirements at multiple Locations and performance of those duties requires a minimum of 20% of their time to any given Location, those costs must be charged to the applicable Location accounts accordingly.  If however, the performance of duties at any given Location is less than 20% of their time, charges to those locations are not required, but are permissible.</a:t>
            </a:r>
          </a:p>
          <a:p>
            <a:pPr marL="457200" indent="-457200" algn="l" eaLnBrk="1" hangingPunct="1">
              <a:lnSpc>
                <a:spcPct val="90000"/>
              </a:lnSpc>
              <a:buFont typeface="Wingdings" pitchFamily="2" charset="2"/>
              <a:buChar char="Ø"/>
              <a:tabLst>
                <a:tab pos="457200" algn="l"/>
              </a:tabLst>
              <a:defRPr/>
            </a:pPr>
            <a:r>
              <a:rPr lang="en-US" sz="2000" i="1" dirty="0">
                <a:solidFill>
                  <a:srgbClr val="002060"/>
                </a:solidFill>
              </a:rPr>
              <a:t>Unless the application of the rule would violate a rule or rules of a higher authority Summer School administrative costs must be charged to Location 01300 (Program and Curriculum Development) or 01318 (Summer School), and not Summer School “classroom” locations - Locations 23907, 24907, and 25907.</a:t>
            </a:r>
            <a:r>
              <a:rPr lang="en-US" sz="2000" dirty="0"/>
              <a:t> </a:t>
            </a:r>
            <a:endParaRPr lang="en-US" sz="20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5420885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F1932E3-09E3-4811-B66E-4E8E6F63FBCC}" type="slidenum">
              <a:rPr lang="en-US" altLang="en-US" sz="1400"/>
              <a:pPr>
                <a:spcBef>
                  <a:spcPct val="0"/>
                </a:spcBef>
                <a:buFontTx/>
                <a:buNone/>
              </a:pPr>
              <a:t>17</a:t>
            </a:fld>
            <a:endParaRPr lang="en-US" altLang="en-US" sz="1400" dirty="0"/>
          </a:p>
          <a:p>
            <a:pPr>
              <a:spcBef>
                <a:spcPct val="0"/>
              </a:spcBef>
              <a:buFontTx/>
              <a:buNone/>
            </a:pPr>
            <a:endParaRPr lang="en-US" altLang="en-US" sz="1400" dirty="0"/>
          </a:p>
        </p:txBody>
      </p:sp>
      <p:sp>
        <p:nvSpPr>
          <p:cNvPr id="54275" name="Rectangle 2"/>
          <p:cNvSpPr>
            <a:spLocks noGrp="1" noChangeArrowheads="1"/>
          </p:cNvSpPr>
          <p:nvPr>
            <p:ph type="ctrTitle"/>
          </p:nvPr>
        </p:nvSpPr>
        <p:spPr/>
        <p:txBody>
          <a:bodyPr/>
          <a:lstStyle/>
          <a:p>
            <a:pPr eaLnBrk="1" hangingPunct="1"/>
            <a:r>
              <a:rPr lang="en-US" altLang="en-US" dirty="0">
                <a:solidFill>
                  <a:schemeClr val="hlink"/>
                </a:solidFill>
              </a:rPr>
              <a:t>Allocation Rules</a:t>
            </a:r>
          </a:p>
        </p:txBody>
      </p:sp>
      <p:sp>
        <p:nvSpPr>
          <p:cNvPr id="24580" name="Rectangle 3"/>
          <p:cNvSpPr>
            <a:spLocks noGrp="1" noChangeArrowheads="1"/>
          </p:cNvSpPr>
          <p:nvPr>
            <p:ph type="subTitle" idx="1"/>
          </p:nvPr>
        </p:nvSpPr>
        <p:spPr>
          <a:xfrm>
            <a:off x="533400" y="1828800"/>
            <a:ext cx="8305800" cy="4191000"/>
          </a:xfrm>
        </p:spPr>
        <p:txBody>
          <a:bodyPr/>
          <a:lstStyle/>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Defined in Object Intersection Rule where applicable</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How and when to use the “999” Allocation Holding Accounts</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Specifies which Allocation Method to use</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Allocations performed by RIDE </a:t>
            </a:r>
            <a:r>
              <a:rPr lang="en-US" sz="2400" b="1" u="sng" dirty="0">
                <a:solidFill>
                  <a:srgbClr val="C00000"/>
                </a:solidFill>
              </a:rPr>
              <a:t>outside</a:t>
            </a:r>
            <a:r>
              <a:rPr lang="en-US" sz="2400" i="1" dirty="0">
                <a:solidFill>
                  <a:srgbClr val="C00000"/>
                </a:solidFill>
              </a:rPr>
              <a:t> of District books</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Examples from OIR for Object 56101:</a:t>
            </a:r>
          </a:p>
          <a:p>
            <a:pPr algn="l" eaLnBrk="1" hangingPunct="1">
              <a:lnSpc>
                <a:spcPct val="90000"/>
              </a:lnSpc>
              <a:tabLst>
                <a:tab pos="457200" algn="l"/>
              </a:tabLst>
              <a:defRPr/>
            </a:pPr>
            <a:r>
              <a:rPr lang="en-US" sz="2400" i="1" dirty="0">
                <a:solidFill>
                  <a:srgbClr val="002060"/>
                </a:solidFill>
              </a:rPr>
              <a:t>	Used with any Program except 97 and 98.  If not 	charged directly, may use Program 99 with the Assigned 	Allocation Method.</a:t>
            </a:r>
            <a:endParaRPr lang="en-US" sz="2400" dirty="0">
              <a:solidFill>
                <a:srgbClr val="002060"/>
              </a:solidFill>
            </a:endParaRPr>
          </a:p>
          <a:p>
            <a:pPr algn="l" eaLnBrk="1" hangingPunct="1">
              <a:lnSpc>
                <a:spcPct val="90000"/>
              </a:lnSpc>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14648541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B00BF8-234A-41A3-9362-B5B4ADE9C441}" type="slidenum">
              <a:rPr lang="en-US" altLang="en-US" sz="1400"/>
              <a:pPr>
                <a:spcBef>
                  <a:spcPct val="0"/>
                </a:spcBef>
                <a:buFontTx/>
                <a:buNone/>
              </a:pPr>
              <a:t>18</a:t>
            </a:fld>
            <a:endParaRPr lang="en-US" altLang="en-US" sz="1400" dirty="0"/>
          </a:p>
          <a:p>
            <a:pPr>
              <a:spcBef>
                <a:spcPct val="0"/>
              </a:spcBef>
              <a:buFontTx/>
              <a:buNone/>
            </a:pPr>
            <a:endParaRPr lang="en-US" altLang="en-US" sz="1400" dirty="0"/>
          </a:p>
        </p:txBody>
      </p:sp>
      <p:sp>
        <p:nvSpPr>
          <p:cNvPr id="55299" name="Rectangle 2"/>
          <p:cNvSpPr>
            <a:spLocks noGrp="1" noChangeArrowheads="1"/>
          </p:cNvSpPr>
          <p:nvPr>
            <p:ph type="ctrTitle"/>
          </p:nvPr>
        </p:nvSpPr>
        <p:spPr/>
        <p:txBody>
          <a:bodyPr/>
          <a:lstStyle/>
          <a:p>
            <a:pPr eaLnBrk="1" hangingPunct="1"/>
            <a:r>
              <a:rPr lang="en-US" altLang="en-US" dirty="0">
                <a:solidFill>
                  <a:schemeClr val="hlink"/>
                </a:solidFill>
              </a:rPr>
              <a:t>General Rules</a:t>
            </a:r>
          </a:p>
        </p:txBody>
      </p:sp>
      <p:sp>
        <p:nvSpPr>
          <p:cNvPr id="24580" name="Rectangle 3"/>
          <p:cNvSpPr>
            <a:spLocks noGrp="1" noChangeArrowheads="1"/>
          </p:cNvSpPr>
          <p:nvPr>
            <p:ph type="subTitle" idx="1"/>
          </p:nvPr>
        </p:nvSpPr>
        <p:spPr>
          <a:xfrm>
            <a:off x="533400" y="1828800"/>
            <a:ext cx="8305800" cy="4191000"/>
          </a:xfrm>
        </p:spPr>
        <p:txBody>
          <a:bodyPr/>
          <a:lstStyle/>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Must be followed unless its use would be inconsistent with an Object Intersection Rules, or Mandatory Method Rules</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Provides guidance to select the proper segment account when specificity has not been provided by an Object Intersection Rule.</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Includes General Function/Subject Rules and General Program/Subject Rules</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Example:  </a:t>
            </a:r>
            <a:r>
              <a:rPr lang="en-US" sz="2400" dirty="0">
                <a:solidFill>
                  <a:srgbClr val="C00000"/>
                </a:solidFill>
              </a:rPr>
              <a:t>“</a:t>
            </a:r>
            <a:r>
              <a:rPr lang="en-US" sz="2400" i="1" dirty="0">
                <a:solidFill>
                  <a:srgbClr val="C00000"/>
                </a:solidFill>
              </a:rPr>
              <a:t>Function 512 will be aligned with Subject 0000</a:t>
            </a:r>
            <a:r>
              <a:rPr lang="en-US" sz="2400" dirty="0">
                <a:solidFill>
                  <a:srgbClr val="C00000"/>
                </a:solidFill>
              </a:rPr>
              <a:t>”</a:t>
            </a:r>
            <a:endParaRPr lang="en-US" sz="2400" i="1" dirty="0">
              <a:solidFill>
                <a:srgbClr val="C00000"/>
              </a:solidFill>
            </a:endParaRPr>
          </a:p>
          <a:p>
            <a:pPr>
              <a:defRPr/>
            </a:pPr>
            <a:r>
              <a:rPr lang="en-US" sz="2400" dirty="0"/>
              <a:t> </a:t>
            </a: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9273656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1000ED2-C5DA-4D3B-9708-AC792CBB91D7}" type="slidenum">
              <a:rPr lang="en-US" altLang="en-US" sz="1400"/>
              <a:pPr>
                <a:spcBef>
                  <a:spcPct val="0"/>
                </a:spcBef>
                <a:buFontTx/>
                <a:buNone/>
              </a:pPr>
              <a:t>19</a:t>
            </a:fld>
            <a:endParaRPr lang="en-US" altLang="en-US" sz="1400" dirty="0"/>
          </a:p>
          <a:p>
            <a:pPr>
              <a:spcBef>
                <a:spcPct val="0"/>
              </a:spcBef>
              <a:buFontTx/>
              <a:buNone/>
            </a:pPr>
            <a:endParaRPr lang="en-US" altLang="en-US" sz="1400" dirty="0"/>
          </a:p>
        </p:txBody>
      </p:sp>
      <p:sp>
        <p:nvSpPr>
          <p:cNvPr id="56323" name="Rectangle 2"/>
          <p:cNvSpPr>
            <a:spLocks noGrp="1" noChangeArrowheads="1"/>
          </p:cNvSpPr>
          <p:nvPr>
            <p:ph type="ctrTitle"/>
          </p:nvPr>
        </p:nvSpPr>
        <p:spPr/>
        <p:txBody>
          <a:bodyPr/>
          <a:lstStyle/>
          <a:p>
            <a:pPr eaLnBrk="1" hangingPunct="1"/>
            <a:r>
              <a:rPr lang="en-US" altLang="en-US" dirty="0">
                <a:solidFill>
                  <a:schemeClr val="hlink"/>
                </a:solidFill>
              </a:rPr>
              <a:t>Optional Use Rules</a:t>
            </a:r>
          </a:p>
        </p:txBody>
      </p:sp>
      <p:sp>
        <p:nvSpPr>
          <p:cNvPr id="24580" name="Rectangle 3"/>
          <p:cNvSpPr>
            <a:spLocks noGrp="1" noChangeArrowheads="1"/>
          </p:cNvSpPr>
          <p:nvPr>
            <p:ph type="subTitle" idx="1"/>
          </p:nvPr>
        </p:nvSpPr>
        <p:spPr>
          <a:xfrm>
            <a:off x="0" y="1828800"/>
            <a:ext cx="9067800" cy="4191000"/>
          </a:xfrm>
        </p:spPr>
        <p:txBody>
          <a:bodyPr/>
          <a:lstStyle/>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200" i="1" dirty="0">
                <a:solidFill>
                  <a:srgbClr val="002060"/>
                </a:solidFill>
              </a:rPr>
              <a:t>Specifies use where flexibility and options are provided in an Object Intersection Rule</a:t>
            </a:r>
          </a:p>
          <a:p>
            <a:pPr marL="457200" indent="-457200" algn="l" eaLnBrk="1" hangingPunct="1">
              <a:lnSpc>
                <a:spcPct val="90000"/>
              </a:lnSpc>
              <a:buFont typeface="Wingdings" pitchFamily="2" charset="2"/>
              <a:buChar char="Ø"/>
              <a:tabLst>
                <a:tab pos="457200" algn="l"/>
              </a:tabLst>
              <a:defRPr/>
            </a:pPr>
            <a:r>
              <a:rPr lang="en-US" sz="2200" i="1" dirty="0">
                <a:solidFill>
                  <a:srgbClr val="C00000"/>
                </a:solidFill>
              </a:rPr>
              <a:t>Optional Use Rules identify which Objects are not required to be used, but may be</a:t>
            </a:r>
          </a:p>
          <a:p>
            <a:pPr marL="457200" indent="-457200" algn="l" eaLnBrk="1" hangingPunct="1">
              <a:lnSpc>
                <a:spcPct val="90000"/>
              </a:lnSpc>
              <a:buFont typeface="Wingdings" pitchFamily="2" charset="2"/>
              <a:buChar char="Ø"/>
              <a:tabLst>
                <a:tab pos="457200" algn="l"/>
              </a:tabLst>
              <a:defRPr/>
            </a:pPr>
            <a:r>
              <a:rPr lang="en-US" sz="2200" i="1" dirty="0">
                <a:solidFill>
                  <a:srgbClr val="002060"/>
                </a:solidFill>
              </a:rPr>
              <a:t>Example:  </a:t>
            </a:r>
            <a:r>
              <a:rPr lang="en-US" sz="2200" dirty="0">
                <a:solidFill>
                  <a:srgbClr val="002060"/>
                </a:solidFill>
              </a:rPr>
              <a:t>Optional Use Rule:  </a:t>
            </a:r>
            <a:r>
              <a:rPr lang="en-US" sz="2200" i="1" dirty="0">
                <a:solidFill>
                  <a:srgbClr val="002060"/>
                </a:solidFill>
              </a:rPr>
              <a:t>Users are NOT required to use Object 51111 (Sick Leave), but can if needed or desired. </a:t>
            </a:r>
          </a:p>
          <a:p>
            <a:pPr marL="457200" indent="-457200" algn="l" eaLnBrk="1" hangingPunct="1">
              <a:lnSpc>
                <a:spcPct val="90000"/>
              </a:lnSpc>
              <a:buFont typeface="Wingdings" pitchFamily="2" charset="2"/>
              <a:buChar char="Ø"/>
              <a:tabLst>
                <a:tab pos="457200" algn="l"/>
              </a:tabLst>
              <a:defRPr/>
            </a:pPr>
            <a:r>
              <a:rPr lang="en-US" sz="2200" i="1" dirty="0">
                <a:solidFill>
                  <a:srgbClr val="C00000"/>
                </a:solidFill>
              </a:rPr>
              <a:t>Optional Detail Account Use Rules specifies where the lowest level in the Numbering Hierarchy can be used, but is not required.  If this flexibility is not provided, the lowest level is required.</a:t>
            </a:r>
          </a:p>
          <a:p>
            <a:pPr marL="457200" indent="-457200" algn="l" eaLnBrk="1" hangingPunct="1">
              <a:lnSpc>
                <a:spcPct val="90000"/>
              </a:lnSpc>
              <a:buFont typeface="Wingdings" pitchFamily="2" charset="2"/>
              <a:buChar char="Ø"/>
              <a:tabLst>
                <a:tab pos="457200" algn="l"/>
              </a:tabLst>
              <a:defRPr/>
            </a:pPr>
            <a:r>
              <a:rPr lang="en-US" sz="2200" i="1" dirty="0">
                <a:solidFill>
                  <a:srgbClr val="002060"/>
                </a:solidFill>
              </a:rPr>
              <a:t>Example: </a:t>
            </a:r>
            <a:r>
              <a:rPr lang="en-US" sz="2200" dirty="0">
                <a:solidFill>
                  <a:srgbClr val="002060"/>
                </a:solidFill>
              </a:rPr>
              <a:t>Optional Detail Account Use Rule: </a:t>
            </a:r>
            <a:r>
              <a:rPr lang="en-US" sz="2200" b="1" dirty="0">
                <a:solidFill>
                  <a:srgbClr val="002060"/>
                </a:solidFill>
              </a:rPr>
              <a:t> </a:t>
            </a:r>
            <a:r>
              <a:rPr lang="en-US" sz="2200" dirty="0">
                <a:solidFill>
                  <a:srgbClr val="002060"/>
                </a:solidFill>
              </a:rPr>
              <a:t>The detail Job Classification accounts are optional for use by Districts.  If used, they must be used as designated.  </a:t>
            </a:r>
          </a:p>
          <a:p>
            <a:pPr marL="457200" indent="-457200" algn="l" eaLnBrk="1" hangingPunct="1">
              <a:lnSpc>
                <a:spcPct val="90000"/>
              </a:lnSpc>
              <a:buFont typeface="Wingdings" pitchFamily="2" charset="2"/>
              <a:buChar char="Ø"/>
              <a:tabLst>
                <a:tab pos="457200" algn="l"/>
              </a:tabLst>
              <a:defRPr/>
            </a:pPr>
            <a:endParaRPr lang="en-US" sz="22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721440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7A273-30F9-4E98-9385-03E7EF8FE22A}"/>
              </a:ext>
            </a:extLst>
          </p:cNvPr>
          <p:cNvSpPr>
            <a:spLocks noGrp="1"/>
          </p:cNvSpPr>
          <p:nvPr>
            <p:ph type="title"/>
          </p:nvPr>
        </p:nvSpPr>
        <p:spPr/>
        <p:txBody>
          <a:bodyPr/>
          <a:lstStyle/>
          <a:p>
            <a:r>
              <a:rPr lang="en-US" dirty="0">
                <a:solidFill>
                  <a:srgbClr val="009999"/>
                </a:solidFill>
              </a:rPr>
              <a:t>Training Guidelines</a:t>
            </a:r>
          </a:p>
        </p:txBody>
      </p:sp>
      <p:sp>
        <p:nvSpPr>
          <p:cNvPr id="3" name="Content Placeholder 2">
            <a:extLst>
              <a:ext uri="{FF2B5EF4-FFF2-40B4-BE49-F238E27FC236}">
                <a16:creationId xmlns:a16="http://schemas.microsoft.com/office/drawing/2014/main" id="{F8180C86-D063-404C-BB18-04FB6946028E}"/>
              </a:ext>
            </a:extLst>
          </p:cNvPr>
          <p:cNvSpPr>
            <a:spLocks noGrp="1"/>
          </p:cNvSpPr>
          <p:nvPr>
            <p:ph idx="1"/>
          </p:nvPr>
        </p:nvSpPr>
        <p:spPr>
          <a:xfrm>
            <a:off x="304800" y="1265237"/>
            <a:ext cx="8610600" cy="4525963"/>
          </a:xfrm>
        </p:spPr>
        <p:txBody>
          <a:bodyPr/>
          <a:lstStyle/>
          <a:p>
            <a:r>
              <a:rPr lang="en-US" dirty="0"/>
              <a:t>Please mute your mic, you can unmute it at the end of the presentation to ask questions</a:t>
            </a:r>
          </a:p>
          <a:p>
            <a:r>
              <a:rPr lang="en-US" dirty="0"/>
              <a:t>Use chat to make questions during the presentation, we will address them at the end</a:t>
            </a:r>
          </a:p>
          <a:p>
            <a:r>
              <a:rPr lang="en-US" dirty="0"/>
              <a:t>Sessions are recorded and posted on the UCOA Website</a:t>
            </a:r>
          </a:p>
          <a:p>
            <a:r>
              <a:rPr lang="en-US" sz="1400" dirty="0">
                <a:hlinkClick r:id="rId2"/>
              </a:rPr>
              <a:t>https://www.ride.ri.gov/fundingfinance/schooldistrictfinancialdata/uniformchartofaccounts.aspx</a:t>
            </a:r>
            <a:endParaRPr lang="en-US" sz="1400" dirty="0"/>
          </a:p>
          <a:p>
            <a:endParaRPr lang="en-US" dirty="0"/>
          </a:p>
          <a:p>
            <a:pPr marL="0" indent="0" algn="ctr">
              <a:buNone/>
            </a:pPr>
            <a:r>
              <a:rPr lang="en-US" dirty="0">
                <a:solidFill>
                  <a:srgbClr val="FF0000"/>
                </a:solidFill>
              </a:rPr>
              <a:t>START RECORDING!</a:t>
            </a:r>
          </a:p>
        </p:txBody>
      </p:sp>
      <p:sp>
        <p:nvSpPr>
          <p:cNvPr id="4" name="Slide Number Placeholder 3">
            <a:extLst>
              <a:ext uri="{FF2B5EF4-FFF2-40B4-BE49-F238E27FC236}">
                <a16:creationId xmlns:a16="http://schemas.microsoft.com/office/drawing/2014/main" id="{938E2014-9E4B-40B5-A37B-40FE587941CC}"/>
              </a:ext>
            </a:extLst>
          </p:cNvPr>
          <p:cNvSpPr>
            <a:spLocks noGrp="1"/>
          </p:cNvSpPr>
          <p:nvPr>
            <p:ph type="sldNum" sz="quarter" idx="12"/>
          </p:nvPr>
        </p:nvSpPr>
        <p:spPr/>
        <p:txBody>
          <a:bodyPr/>
          <a:lstStyle/>
          <a:p>
            <a:pPr>
              <a:defRPr/>
            </a:pPr>
            <a:fld id="{F2F8E150-4762-4407-8731-8005018E8074}" type="slidenum">
              <a:rPr lang="en-US" altLang="en-US" smtClean="0"/>
              <a:pPr>
                <a:defRPr/>
              </a:pPr>
              <a:t>2</a:t>
            </a:fld>
            <a:endParaRPr lang="en-US" altLang="en-US" dirty="0"/>
          </a:p>
        </p:txBody>
      </p:sp>
    </p:spTree>
    <p:extLst>
      <p:ext uri="{BB962C8B-B14F-4D97-AF65-F5344CB8AC3E}">
        <p14:creationId xmlns:p14="http://schemas.microsoft.com/office/powerpoint/2010/main" val="34801227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782B6E6-CE03-4D87-81E7-A5BBD11E2E88}" type="slidenum">
              <a:rPr lang="en-US" altLang="en-US" sz="1400"/>
              <a:pPr>
                <a:spcBef>
                  <a:spcPct val="0"/>
                </a:spcBef>
                <a:buFontTx/>
                <a:buNone/>
              </a:pPr>
              <a:t>20</a:t>
            </a:fld>
            <a:endParaRPr lang="en-US" altLang="en-US" sz="1400" dirty="0"/>
          </a:p>
          <a:p>
            <a:pPr>
              <a:spcBef>
                <a:spcPct val="0"/>
              </a:spcBef>
              <a:buFontTx/>
              <a:buNone/>
            </a:pPr>
            <a:endParaRPr lang="en-US" altLang="en-US" sz="1400" dirty="0"/>
          </a:p>
        </p:txBody>
      </p:sp>
      <p:sp>
        <p:nvSpPr>
          <p:cNvPr id="57347" name="Rectangle 2"/>
          <p:cNvSpPr>
            <a:spLocks noGrp="1" noChangeArrowheads="1"/>
          </p:cNvSpPr>
          <p:nvPr>
            <p:ph type="ctrTitle"/>
          </p:nvPr>
        </p:nvSpPr>
        <p:spPr/>
        <p:txBody>
          <a:bodyPr/>
          <a:lstStyle/>
          <a:p>
            <a:pPr eaLnBrk="1" hangingPunct="1"/>
            <a:r>
              <a:rPr lang="en-US" altLang="en-US" dirty="0">
                <a:solidFill>
                  <a:schemeClr val="hlink"/>
                </a:solidFill>
              </a:rPr>
              <a:t>Guidelines</a:t>
            </a:r>
          </a:p>
        </p:txBody>
      </p:sp>
      <p:sp>
        <p:nvSpPr>
          <p:cNvPr id="24580" name="Rectangle 3"/>
          <p:cNvSpPr>
            <a:spLocks noGrp="1" noChangeArrowheads="1"/>
          </p:cNvSpPr>
          <p:nvPr>
            <p:ph type="subTitle" idx="1"/>
          </p:nvPr>
        </p:nvSpPr>
        <p:spPr>
          <a:xfrm>
            <a:off x="533400" y="1828800"/>
            <a:ext cx="8305800" cy="4191000"/>
          </a:xfrm>
        </p:spPr>
        <p:txBody>
          <a:bodyPr/>
          <a:lstStyle/>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400" dirty="0">
                <a:solidFill>
                  <a:srgbClr val="002060"/>
                </a:solidFill>
              </a:rPr>
              <a:t>Example:  </a:t>
            </a:r>
            <a:r>
              <a:rPr lang="en-US" sz="2400" i="1" dirty="0">
                <a:solidFill>
                  <a:srgbClr val="002060"/>
                </a:solidFill>
              </a:rPr>
              <a:t>Function/Job Classification Matrix</a:t>
            </a:r>
            <a:r>
              <a:rPr lang="en-US" sz="2400" dirty="0">
                <a:solidFill>
                  <a:srgbClr val="002060"/>
                </a:solidFill>
              </a:rPr>
              <a:t> which was developed to assist Users in the preparation of Account Strings pursuant to UCOA</a:t>
            </a:r>
          </a:p>
          <a:p>
            <a:pPr marL="457200" indent="-457200" algn="l" eaLnBrk="1" hangingPunct="1">
              <a:lnSpc>
                <a:spcPct val="90000"/>
              </a:lnSpc>
              <a:buFont typeface="Wingdings" pitchFamily="2" charset="2"/>
              <a:buChar char="Ø"/>
              <a:tabLst>
                <a:tab pos="457200" algn="l"/>
              </a:tabLst>
              <a:defRPr/>
            </a:pPr>
            <a:r>
              <a:rPr lang="en-US" sz="2400" dirty="0">
                <a:solidFill>
                  <a:srgbClr val="C00000"/>
                </a:solidFill>
              </a:rPr>
              <a:t>Designed to provide guidance for the most common or frequent intersections of the Function and Job Classification segment</a:t>
            </a:r>
          </a:p>
          <a:p>
            <a:pPr marL="457200" indent="-457200" algn="l" eaLnBrk="1" hangingPunct="1">
              <a:lnSpc>
                <a:spcPct val="90000"/>
              </a:lnSpc>
              <a:buFont typeface="Wingdings" pitchFamily="2" charset="2"/>
              <a:buChar char="Ø"/>
              <a:tabLst>
                <a:tab pos="457200" algn="l"/>
              </a:tabLst>
              <a:defRPr/>
            </a:pPr>
            <a:r>
              <a:rPr lang="en-US" sz="2400" dirty="0">
                <a:solidFill>
                  <a:srgbClr val="002060"/>
                </a:solidFill>
              </a:rPr>
              <a:t>The Matrix does not preclude other intersections not affirmed by the Matrix if the intersection in question does not violate a General Rule or an Object Intersection Rule</a:t>
            </a:r>
          </a:p>
          <a:p>
            <a:pPr marL="457200" indent="-457200" algn="l" eaLnBrk="1" hangingPunct="1">
              <a:lnSpc>
                <a:spcPct val="90000"/>
              </a:lnSpc>
              <a:buFont typeface="Wingdings" pitchFamily="2" charset="2"/>
              <a:buChar char="Ø"/>
              <a:tabLst>
                <a:tab pos="457200" algn="l"/>
              </a:tabLst>
              <a:defRPr/>
            </a:pPr>
            <a:r>
              <a:rPr lang="en-US" sz="2400" dirty="0">
                <a:solidFill>
                  <a:srgbClr val="C00000"/>
                </a:solidFill>
              </a:rPr>
              <a:t>This holds true for other Guidelines</a:t>
            </a: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5774347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C06EBF23-54FC-4D37-A9B9-E0F9A04E8266}" type="slidenum">
              <a:rPr lang="en-US" altLang="en-US" sz="1400"/>
              <a:pPr>
                <a:spcBef>
                  <a:spcPct val="0"/>
                </a:spcBef>
                <a:buFontTx/>
                <a:buNone/>
              </a:pPr>
              <a:t>21</a:t>
            </a:fld>
            <a:endParaRPr lang="en-US" altLang="en-US" sz="1400" dirty="0"/>
          </a:p>
          <a:p>
            <a:pPr>
              <a:spcBef>
                <a:spcPct val="0"/>
              </a:spcBef>
              <a:buFontTx/>
              <a:buNone/>
            </a:pPr>
            <a:endParaRPr lang="en-US" altLang="en-US" sz="1400" dirty="0"/>
          </a:p>
        </p:txBody>
      </p:sp>
      <p:sp>
        <p:nvSpPr>
          <p:cNvPr id="58371" name="Rectangle 2"/>
          <p:cNvSpPr>
            <a:spLocks noGrp="1" noChangeArrowheads="1"/>
          </p:cNvSpPr>
          <p:nvPr>
            <p:ph type="ctrTitle"/>
          </p:nvPr>
        </p:nvSpPr>
        <p:spPr/>
        <p:txBody>
          <a:bodyPr/>
          <a:lstStyle/>
          <a:p>
            <a:pPr eaLnBrk="1" hangingPunct="1"/>
            <a:r>
              <a:rPr lang="en-US" altLang="en-US" dirty="0">
                <a:solidFill>
                  <a:schemeClr val="hlink"/>
                </a:solidFill>
              </a:rPr>
              <a:t>Data Upload Method Rules</a:t>
            </a:r>
          </a:p>
        </p:txBody>
      </p:sp>
      <p:sp>
        <p:nvSpPr>
          <p:cNvPr id="24580" name="Rectangle 3"/>
          <p:cNvSpPr>
            <a:spLocks noGrp="1" noChangeArrowheads="1"/>
          </p:cNvSpPr>
          <p:nvPr>
            <p:ph type="subTitle" idx="1"/>
          </p:nvPr>
        </p:nvSpPr>
        <p:spPr>
          <a:xfrm>
            <a:off x="457200" y="2209800"/>
            <a:ext cx="8305800" cy="4191000"/>
          </a:xfrm>
        </p:spPr>
        <p:txBody>
          <a:bodyPr/>
          <a:lstStyle/>
          <a:p>
            <a:pPr marL="457200" indent="-457200" algn="l" eaLnBrk="1" hangingPunct="1">
              <a:lnSpc>
                <a:spcPct val="90000"/>
              </a:lnSpc>
              <a:buFont typeface="Wingdings" pitchFamily="2" charset="2"/>
              <a:buChar char="Ø"/>
              <a:tabLst>
                <a:tab pos="457200" algn="l"/>
              </a:tabLst>
              <a:defRPr/>
            </a:pPr>
            <a:endParaRPr lang="en-US" sz="500" dirty="0"/>
          </a:p>
          <a:p>
            <a:pPr marL="457200" indent="-457200" algn="l" eaLnBrk="1" hangingPunct="1">
              <a:lnSpc>
                <a:spcPct val="90000"/>
              </a:lnSpc>
              <a:buFont typeface="Wingdings" pitchFamily="2" charset="2"/>
              <a:buChar char="Ø"/>
              <a:tabLst>
                <a:tab pos="457200" algn="l"/>
              </a:tabLst>
              <a:defRPr/>
            </a:pPr>
            <a:r>
              <a:rPr lang="en-US" sz="2400" dirty="0">
                <a:solidFill>
                  <a:srgbClr val="002060"/>
                </a:solidFill>
              </a:rPr>
              <a:t>These rules define specific requirements for providing data to the RIDE Data Warehouse</a:t>
            </a:r>
          </a:p>
          <a:p>
            <a:pPr marL="457200" indent="-457200" algn="l" eaLnBrk="1" hangingPunct="1">
              <a:lnSpc>
                <a:spcPct val="90000"/>
              </a:lnSpc>
              <a:buFont typeface="Wingdings" pitchFamily="2" charset="2"/>
              <a:buChar char="Ø"/>
              <a:tabLst>
                <a:tab pos="457200" algn="l"/>
              </a:tabLst>
              <a:defRPr/>
            </a:pPr>
            <a:r>
              <a:rPr lang="en-US" sz="2400" dirty="0">
                <a:solidFill>
                  <a:srgbClr val="C00000"/>
                </a:solidFill>
              </a:rPr>
              <a:t>For Reporting purposes only, does not affect use of UCOA on a daily basis</a:t>
            </a:r>
          </a:p>
          <a:p>
            <a:pPr marL="457200" indent="-457200" algn="l" eaLnBrk="1" hangingPunct="1">
              <a:lnSpc>
                <a:spcPct val="90000"/>
              </a:lnSpc>
              <a:buFont typeface="Wingdings" pitchFamily="2" charset="2"/>
              <a:buChar char="Ø"/>
              <a:tabLst>
                <a:tab pos="457200" algn="l"/>
              </a:tabLst>
              <a:defRPr/>
            </a:pPr>
            <a:r>
              <a:rPr lang="en-US" sz="2400" dirty="0">
                <a:solidFill>
                  <a:srgbClr val="002060"/>
                </a:solidFill>
              </a:rPr>
              <a:t>See the Chapter </a:t>
            </a:r>
            <a:r>
              <a:rPr lang="en-US" sz="2400" i="1" dirty="0">
                <a:solidFill>
                  <a:srgbClr val="002060"/>
                </a:solidFill>
              </a:rPr>
              <a:t>UCOA Download and Upload Requirements </a:t>
            </a:r>
            <a:r>
              <a:rPr lang="en-US" sz="2400" dirty="0">
                <a:solidFill>
                  <a:srgbClr val="002060"/>
                </a:solidFill>
              </a:rPr>
              <a:t>in the </a:t>
            </a:r>
            <a:r>
              <a:rPr lang="en-US" sz="2400" b="1" u="sng" dirty="0">
                <a:solidFill>
                  <a:srgbClr val="002060"/>
                </a:solidFill>
              </a:rPr>
              <a:t>UCOA Accounting Manual</a:t>
            </a:r>
            <a:r>
              <a:rPr lang="en-US" sz="2400" b="1" dirty="0">
                <a:solidFill>
                  <a:srgbClr val="002060"/>
                </a:solidFill>
              </a:rPr>
              <a:t> </a:t>
            </a:r>
            <a:r>
              <a:rPr lang="en-US" sz="2400" dirty="0">
                <a:solidFill>
                  <a:srgbClr val="002060"/>
                </a:solidFill>
              </a:rPr>
              <a:t>for more details</a:t>
            </a:r>
          </a:p>
          <a:p>
            <a:pPr algn="l" eaLnBrk="1" hangingPunct="1">
              <a:lnSpc>
                <a:spcPct val="90000"/>
              </a:lnSpc>
              <a:tabLst>
                <a:tab pos="457200" algn="l"/>
              </a:tabLst>
              <a:defRPr/>
            </a:pPr>
            <a:endParaRPr lang="en-US" sz="2400" dirty="0"/>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106556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D90FC513-68DB-4714-AAE3-2BFAD12FE6B5}" type="slidenum">
              <a:rPr lang="en-US" altLang="en-US" sz="1400"/>
              <a:pPr>
                <a:spcBef>
                  <a:spcPct val="0"/>
                </a:spcBef>
                <a:buFontTx/>
                <a:buNone/>
              </a:pPr>
              <a:t>22</a:t>
            </a:fld>
            <a:endParaRPr lang="en-US" altLang="en-US" sz="1400" dirty="0"/>
          </a:p>
          <a:p>
            <a:pPr>
              <a:spcBef>
                <a:spcPct val="0"/>
              </a:spcBef>
              <a:buFontTx/>
              <a:buNone/>
            </a:pPr>
            <a:endParaRPr lang="en-US" altLang="en-US" sz="1400" dirty="0"/>
          </a:p>
        </p:txBody>
      </p:sp>
      <p:sp>
        <p:nvSpPr>
          <p:cNvPr id="63491" name="Rectangle 2"/>
          <p:cNvSpPr>
            <a:spLocks noGrp="1" noChangeArrowheads="1"/>
          </p:cNvSpPr>
          <p:nvPr>
            <p:ph type="ctrTitle"/>
          </p:nvPr>
        </p:nvSpPr>
        <p:spPr/>
        <p:txBody>
          <a:bodyPr/>
          <a:lstStyle/>
          <a:p>
            <a:pPr eaLnBrk="1" hangingPunct="1"/>
            <a:r>
              <a:rPr lang="en-US" altLang="en-US" dirty="0">
                <a:solidFill>
                  <a:schemeClr val="hlink"/>
                </a:solidFill>
              </a:rPr>
              <a:t>UCOA </a:t>
            </a:r>
            <a:br>
              <a:rPr lang="en-US" altLang="en-US" dirty="0">
                <a:solidFill>
                  <a:schemeClr val="hlink"/>
                </a:solidFill>
              </a:rPr>
            </a:br>
            <a:r>
              <a:rPr lang="en-US" altLang="en-US" dirty="0">
                <a:solidFill>
                  <a:schemeClr val="hlink"/>
                </a:solidFill>
              </a:rPr>
              <a:t>Concepts</a:t>
            </a:r>
          </a:p>
        </p:txBody>
      </p:sp>
      <p:sp>
        <p:nvSpPr>
          <p:cNvPr id="63492" name="Rectangle 3"/>
          <p:cNvSpPr>
            <a:spLocks noGrp="1" noChangeArrowheads="1"/>
          </p:cNvSpPr>
          <p:nvPr>
            <p:ph type="subTitle" idx="1"/>
          </p:nvPr>
        </p:nvSpPr>
        <p:spPr>
          <a:xfrm>
            <a:off x="533400" y="1981200"/>
            <a:ext cx="8001000" cy="3962400"/>
          </a:xfrm>
        </p:spPr>
        <p:txBody>
          <a:bodyPr/>
          <a:lstStyle/>
          <a:p>
            <a:pPr eaLnBrk="1" hangingPunct="1"/>
            <a:r>
              <a:rPr lang="en-US" altLang="en-US" sz="6000" dirty="0">
                <a:solidFill>
                  <a:schemeClr val="accent2"/>
                </a:solidFill>
              </a:rPr>
              <a:t> </a:t>
            </a:r>
            <a:r>
              <a:rPr lang="en-US" altLang="en-US" sz="6000" i="1" dirty="0">
                <a:solidFill>
                  <a:schemeClr val="accent2"/>
                </a:solidFill>
              </a:rPr>
              <a:t>“Essence of the Flavor”   </a:t>
            </a:r>
          </a:p>
          <a:p>
            <a:pPr eaLnBrk="1" hangingPunct="1"/>
            <a:r>
              <a:rPr lang="en-US" altLang="en-US" sz="6000" dirty="0">
                <a:solidFill>
                  <a:schemeClr val="accent2"/>
                </a:solidFill>
              </a:rPr>
              <a:t>&amp; </a:t>
            </a:r>
          </a:p>
          <a:p>
            <a:pPr eaLnBrk="1" hangingPunct="1"/>
            <a:r>
              <a:rPr lang="en-US" altLang="en-US" sz="6000" dirty="0">
                <a:solidFill>
                  <a:schemeClr val="accent2"/>
                </a:solidFill>
              </a:rPr>
              <a:t>“Dual Identification”</a:t>
            </a:r>
          </a:p>
          <a:p>
            <a:pPr eaLnBrk="1" hangingPunct="1"/>
            <a:endParaRPr lang="en-US" altLang="en-US" sz="6000" dirty="0">
              <a:solidFill>
                <a:schemeClr val="accent2"/>
              </a:solidFill>
            </a:endParaRPr>
          </a:p>
          <a:p>
            <a:pPr eaLnBrk="1" hangingPunct="1"/>
            <a:endParaRPr lang="en-US" altLang="en-US" sz="6000" dirty="0"/>
          </a:p>
        </p:txBody>
      </p:sp>
    </p:spTree>
    <p:extLst>
      <p:ext uri="{BB962C8B-B14F-4D97-AF65-F5344CB8AC3E}">
        <p14:creationId xmlns:p14="http://schemas.microsoft.com/office/powerpoint/2010/main" val="4532943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791D607-4B14-4199-865C-B64A4910EC79}" type="slidenum">
              <a:rPr lang="en-US" altLang="en-US" sz="1400"/>
              <a:pPr>
                <a:spcBef>
                  <a:spcPct val="0"/>
                </a:spcBef>
                <a:buFontTx/>
                <a:buNone/>
              </a:pPr>
              <a:t>23</a:t>
            </a:fld>
            <a:endParaRPr lang="en-US" altLang="en-US" sz="1400" dirty="0"/>
          </a:p>
          <a:p>
            <a:pPr>
              <a:spcBef>
                <a:spcPct val="0"/>
              </a:spcBef>
              <a:buFontTx/>
              <a:buNone/>
            </a:pPr>
            <a:endParaRPr lang="en-US" altLang="en-US" sz="1400" dirty="0"/>
          </a:p>
        </p:txBody>
      </p:sp>
      <p:sp>
        <p:nvSpPr>
          <p:cNvPr id="64515" name="Rectangle 2"/>
          <p:cNvSpPr>
            <a:spLocks noGrp="1" noChangeArrowheads="1"/>
          </p:cNvSpPr>
          <p:nvPr>
            <p:ph type="ctrTitle"/>
          </p:nvPr>
        </p:nvSpPr>
        <p:spPr/>
        <p:txBody>
          <a:bodyPr/>
          <a:lstStyle/>
          <a:p>
            <a:pPr eaLnBrk="1" hangingPunct="1"/>
            <a:r>
              <a:rPr lang="en-US" altLang="en-US" dirty="0">
                <a:solidFill>
                  <a:schemeClr val="hlink"/>
                </a:solidFill>
              </a:rPr>
              <a:t>Essence of the Flavor Concept – Part I</a:t>
            </a:r>
          </a:p>
        </p:txBody>
      </p:sp>
      <p:sp>
        <p:nvSpPr>
          <p:cNvPr id="24580" name="Rectangle 3"/>
          <p:cNvSpPr>
            <a:spLocks noGrp="1" noChangeArrowheads="1"/>
          </p:cNvSpPr>
          <p:nvPr>
            <p:ph type="subTitle" idx="1"/>
          </p:nvPr>
        </p:nvSpPr>
        <p:spPr>
          <a:xfrm>
            <a:off x="76200" y="2057400"/>
            <a:ext cx="9067800" cy="4191000"/>
          </a:xfrm>
        </p:spPr>
        <p:txBody>
          <a:bodyPr/>
          <a:lstStyle/>
          <a:p>
            <a:pPr algn="l">
              <a:defRPr/>
            </a:pPr>
            <a:r>
              <a:rPr lang="en-US" sz="2200" i="1" dirty="0">
                <a:solidFill>
                  <a:schemeClr val="accent2"/>
                </a:solidFill>
              </a:rPr>
              <a:t>A major objective of UCOA is to isolate costs in order to capture the "Essence of the Flavor" of the transaction.  That is, to align accounts from Segments in an Account String that capture more than one aspect (Flavor) related to a transaction. </a:t>
            </a:r>
          </a:p>
          <a:p>
            <a:pPr algn="l">
              <a:defRPr/>
            </a:pPr>
            <a:r>
              <a:rPr lang="en-US" sz="2200" i="1" dirty="0">
                <a:solidFill>
                  <a:srgbClr val="FF0000"/>
                </a:solidFill>
              </a:rPr>
              <a:t>For example, Function 212 (Library and Media) most often aligns with Subject 2600 (Library Science). However, it may align with Subject 2701 (Adult Education), Subject 2702 (Summer School), and Subject 2703 (After School), where the Subject is one of those noted and is allowed by Object Intersection Rule.  </a:t>
            </a:r>
          </a:p>
          <a:p>
            <a:pPr algn="l">
              <a:defRPr/>
            </a:pPr>
            <a:r>
              <a:rPr lang="en-US" sz="2200" i="1" dirty="0">
                <a:solidFill>
                  <a:schemeClr val="accent2"/>
                </a:solidFill>
              </a:rPr>
              <a:t>This captures the Essence of the Flavor as the Function of Library and Media is aligned to Subjects other than Library Science.</a:t>
            </a:r>
            <a:endParaRPr lang="en-US" sz="2200" dirty="0">
              <a:solidFill>
                <a:schemeClr val="accent2"/>
              </a:solidFill>
            </a:endParaRPr>
          </a:p>
          <a:p>
            <a:pPr algn="l">
              <a:defRPr/>
            </a:pPr>
            <a:endParaRPr lang="en-US" sz="2400" i="1" dirty="0">
              <a:solidFill>
                <a:schemeClr val="accent2"/>
              </a:solidFill>
            </a:endParaRPr>
          </a:p>
          <a:p>
            <a:pPr>
              <a:defRPr/>
            </a:pPr>
            <a:r>
              <a:rPr lang="en-US" sz="2400" i="1" dirty="0"/>
              <a:t>.  </a:t>
            </a:r>
            <a:endParaRPr lang="en-US" sz="2400" dirty="0"/>
          </a:p>
          <a:p>
            <a:pPr>
              <a:defRPr/>
            </a:pPr>
            <a:r>
              <a:rPr lang="en-US" sz="2400" i="1" dirty="0"/>
              <a:t>.</a:t>
            </a:r>
            <a:endParaRPr lang="en-US" sz="2400" dirty="0"/>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1121245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B00BF8-234A-41A3-9362-B5B4ADE9C441}" type="slidenum">
              <a:rPr lang="en-US" altLang="en-US" sz="1400"/>
              <a:pPr>
                <a:spcBef>
                  <a:spcPct val="0"/>
                </a:spcBef>
                <a:buFontTx/>
                <a:buNone/>
              </a:pPr>
              <a:t>24</a:t>
            </a:fld>
            <a:endParaRPr lang="en-US" altLang="en-US" sz="1400" dirty="0"/>
          </a:p>
          <a:p>
            <a:pPr>
              <a:spcBef>
                <a:spcPct val="0"/>
              </a:spcBef>
              <a:buFontTx/>
              <a:buNone/>
            </a:pPr>
            <a:endParaRPr lang="en-US" altLang="en-US" sz="1400" dirty="0"/>
          </a:p>
        </p:txBody>
      </p:sp>
      <p:sp>
        <p:nvSpPr>
          <p:cNvPr id="55299" name="Rectangle 2"/>
          <p:cNvSpPr>
            <a:spLocks noGrp="1" noChangeArrowheads="1"/>
          </p:cNvSpPr>
          <p:nvPr>
            <p:ph type="ctrTitle"/>
          </p:nvPr>
        </p:nvSpPr>
        <p:spPr/>
        <p:txBody>
          <a:bodyPr/>
          <a:lstStyle/>
          <a:p>
            <a:pPr eaLnBrk="1" hangingPunct="1"/>
            <a:r>
              <a:rPr lang="en-US" altLang="en-US" dirty="0">
                <a:solidFill>
                  <a:schemeClr val="hlink"/>
                </a:solidFill>
              </a:rPr>
              <a:t>Essence of the Flavor Concept – Part II</a:t>
            </a:r>
          </a:p>
        </p:txBody>
      </p:sp>
      <p:sp>
        <p:nvSpPr>
          <p:cNvPr id="24580" name="Rectangle 3"/>
          <p:cNvSpPr>
            <a:spLocks noGrp="1" noChangeArrowheads="1"/>
          </p:cNvSpPr>
          <p:nvPr>
            <p:ph type="subTitle" idx="1"/>
          </p:nvPr>
        </p:nvSpPr>
        <p:spPr>
          <a:xfrm>
            <a:off x="457200" y="2133600"/>
            <a:ext cx="8305800" cy="4191000"/>
          </a:xfrm>
        </p:spPr>
        <p:txBody>
          <a:bodyPr/>
          <a:lstStyle/>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Enables UCOA to Combine, Aggregate, and Disaggregate Data for reporting purposes </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Isolate various “flavors” of costs in selected Segments</a:t>
            </a:r>
          </a:p>
          <a:p>
            <a:pPr marL="457200" indent="-457200" algn="l" eaLnBrk="1" hangingPunct="1">
              <a:lnSpc>
                <a:spcPct val="90000"/>
              </a:lnSpc>
              <a:buFont typeface="Wingdings" pitchFamily="2" charset="2"/>
              <a:buChar char="Ø"/>
              <a:tabLst>
                <a:tab pos="457200" algn="l"/>
              </a:tabLst>
              <a:defRPr/>
            </a:pPr>
            <a:r>
              <a:rPr lang="en-US" sz="2000" dirty="0">
                <a:solidFill>
                  <a:srgbClr val="00B050"/>
                </a:solidFill>
              </a:rPr>
              <a:t>For example, the costs of ESL classes provided in Summer School could be captured by using Program 40 (Bilingual/ESL Education) and Subject 0600 (ESL and Bilingual).  This method will capture ESL but will not effectively capture the Summer School “flavor” of the costs.  Therefore, in this instance, instead of using Subject 0600, use Subject 2702 (Summer School) to fulfill the </a:t>
            </a:r>
            <a:r>
              <a:rPr lang="en-US" sz="2000" i="1" dirty="0">
                <a:solidFill>
                  <a:srgbClr val="00B050"/>
                </a:solidFill>
              </a:rPr>
              <a:t>Essence of the Flavor Concept</a:t>
            </a:r>
            <a:r>
              <a:rPr lang="en-US" sz="2000" dirty="0">
                <a:solidFill>
                  <a:srgbClr val="00B050"/>
                </a:solidFill>
              </a:rPr>
              <a:t>. </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“Essence of the Flavor” is a companion to the Dual Identification Concept</a:t>
            </a:r>
          </a:p>
          <a:p>
            <a:pPr marL="457200" indent="-457200" algn="l" eaLnBrk="1" hangingPunct="1">
              <a:lnSpc>
                <a:spcPct val="90000"/>
              </a:lnSpc>
              <a:buFont typeface="Wingdings" pitchFamily="2" charset="2"/>
              <a:buChar char="Ø"/>
              <a:tabLst>
                <a:tab pos="457200" algn="l"/>
              </a:tabLst>
              <a:defRPr/>
            </a:pPr>
            <a:endParaRPr lang="en-US" sz="2400" i="1" dirty="0">
              <a:solidFill>
                <a:srgbClr val="C00000"/>
              </a:solidFill>
            </a:endParaRPr>
          </a:p>
          <a:p>
            <a:pPr>
              <a:defRPr/>
            </a:pPr>
            <a:r>
              <a:rPr lang="en-US" sz="2400" dirty="0"/>
              <a:t> </a:t>
            </a: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19988162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04B00BF8-234A-41A3-9362-B5B4ADE9C441}" type="slidenum">
              <a:rPr lang="en-US" altLang="en-US" sz="1400"/>
              <a:pPr>
                <a:spcBef>
                  <a:spcPct val="0"/>
                </a:spcBef>
                <a:buFontTx/>
                <a:buNone/>
              </a:pPr>
              <a:t>25</a:t>
            </a:fld>
            <a:endParaRPr lang="en-US" altLang="en-US" sz="1400" dirty="0"/>
          </a:p>
          <a:p>
            <a:pPr>
              <a:spcBef>
                <a:spcPct val="0"/>
              </a:spcBef>
              <a:buFontTx/>
              <a:buNone/>
            </a:pPr>
            <a:endParaRPr lang="en-US" altLang="en-US" sz="1400" dirty="0"/>
          </a:p>
        </p:txBody>
      </p:sp>
      <p:sp>
        <p:nvSpPr>
          <p:cNvPr id="55299" name="Rectangle 2"/>
          <p:cNvSpPr>
            <a:spLocks noGrp="1" noChangeArrowheads="1"/>
          </p:cNvSpPr>
          <p:nvPr>
            <p:ph type="ctrTitle"/>
          </p:nvPr>
        </p:nvSpPr>
        <p:spPr/>
        <p:txBody>
          <a:bodyPr/>
          <a:lstStyle/>
          <a:p>
            <a:pPr eaLnBrk="1" hangingPunct="1"/>
            <a:r>
              <a:rPr lang="en-US" altLang="en-US" dirty="0">
                <a:solidFill>
                  <a:schemeClr val="hlink"/>
                </a:solidFill>
              </a:rPr>
              <a:t>Dual Identification Concept</a:t>
            </a:r>
          </a:p>
        </p:txBody>
      </p:sp>
      <p:sp>
        <p:nvSpPr>
          <p:cNvPr id="24580" name="Rectangle 3"/>
          <p:cNvSpPr>
            <a:spLocks noGrp="1" noChangeArrowheads="1"/>
          </p:cNvSpPr>
          <p:nvPr>
            <p:ph type="subTitle" idx="1"/>
          </p:nvPr>
        </p:nvSpPr>
        <p:spPr>
          <a:xfrm>
            <a:off x="457200" y="2133600"/>
            <a:ext cx="8305800" cy="4191000"/>
          </a:xfrm>
        </p:spPr>
        <p:txBody>
          <a:bodyPr/>
          <a:lstStyle/>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Relates specifically to Location Types for Adult Ed (14), Summer School (23-25), After School, (33-35), and Before School (43-45).</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Requires Identification in two Segments – Location and Program or Location and Subject for noted Location Types.</a:t>
            </a:r>
          </a:p>
          <a:p>
            <a:pPr marL="457200" indent="-457200" algn="l" eaLnBrk="1" hangingPunct="1">
              <a:lnSpc>
                <a:spcPct val="90000"/>
              </a:lnSpc>
              <a:buFont typeface="Wingdings" pitchFamily="2" charset="2"/>
              <a:buChar char="Ø"/>
              <a:tabLst>
                <a:tab pos="457200" algn="l"/>
              </a:tabLst>
              <a:defRPr/>
            </a:pPr>
            <a:r>
              <a:rPr lang="en-US" sz="2000" dirty="0">
                <a:solidFill>
                  <a:srgbClr val="00B050"/>
                </a:solidFill>
              </a:rPr>
              <a:t>For example, Locations for Summer School requires Dual Identification in Location Types 23-25 with Program 62 or with Subject 2702, or both where allowed. </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A companion to the Essence of the Flavor Concept</a:t>
            </a:r>
          </a:p>
          <a:p>
            <a:pPr marL="457200" indent="-457200" algn="l" eaLnBrk="1" hangingPunct="1">
              <a:lnSpc>
                <a:spcPct val="90000"/>
              </a:lnSpc>
              <a:buFont typeface="Wingdings" pitchFamily="2" charset="2"/>
              <a:buChar char="Ø"/>
              <a:tabLst>
                <a:tab pos="457200" algn="l"/>
              </a:tabLst>
              <a:defRPr/>
            </a:pPr>
            <a:endParaRPr lang="en-US" sz="2400" i="1" dirty="0">
              <a:solidFill>
                <a:srgbClr val="C00000"/>
              </a:solidFill>
            </a:endParaRPr>
          </a:p>
          <a:p>
            <a:pPr>
              <a:defRPr/>
            </a:pPr>
            <a:r>
              <a:rPr lang="en-US" sz="2400" dirty="0"/>
              <a:t> </a:t>
            </a: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8243967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A05D0A7-A58A-45AE-BC66-92C94176597B}" type="slidenum">
              <a:rPr lang="en-US" altLang="en-US" sz="1400"/>
              <a:pPr>
                <a:spcBef>
                  <a:spcPct val="0"/>
                </a:spcBef>
                <a:buFontTx/>
                <a:buNone/>
              </a:pPr>
              <a:t>26</a:t>
            </a:fld>
            <a:endParaRPr lang="en-US" altLang="en-US" sz="1400" dirty="0"/>
          </a:p>
          <a:p>
            <a:pPr>
              <a:spcBef>
                <a:spcPct val="0"/>
              </a:spcBef>
              <a:buFontTx/>
              <a:buNone/>
            </a:pPr>
            <a:endParaRPr lang="en-US" altLang="en-US" sz="1400" dirty="0"/>
          </a:p>
        </p:txBody>
      </p:sp>
      <p:sp>
        <p:nvSpPr>
          <p:cNvPr id="59395" name="Rectangle 2"/>
          <p:cNvSpPr>
            <a:spLocks noGrp="1" noChangeArrowheads="1"/>
          </p:cNvSpPr>
          <p:nvPr>
            <p:ph type="ctrTitle"/>
          </p:nvPr>
        </p:nvSpPr>
        <p:spPr/>
        <p:txBody>
          <a:bodyPr/>
          <a:lstStyle/>
          <a:p>
            <a:pPr eaLnBrk="1" hangingPunct="1"/>
            <a:r>
              <a:rPr lang="en-US" altLang="en-US" dirty="0">
                <a:solidFill>
                  <a:schemeClr val="hlink"/>
                </a:solidFill>
              </a:rPr>
              <a:t>UCOA </a:t>
            </a:r>
            <a:br>
              <a:rPr lang="en-US" altLang="en-US" dirty="0">
                <a:solidFill>
                  <a:schemeClr val="hlink"/>
                </a:solidFill>
              </a:rPr>
            </a:br>
            <a:r>
              <a:rPr lang="en-US" altLang="en-US" dirty="0">
                <a:solidFill>
                  <a:schemeClr val="hlink"/>
                </a:solidFill>
              </a:rPr>
              <a:t>Concepts</a:t>
            </a:r>
          </a:p>
        </p:txBody>
      </p:sp>
      <p:sp>
        <p:nvSpPr>
          <p:cNvPr id="59396" name="Rectangle 3"/>
          <p:cNvSpPr>
            <a:spLocks noGrp="1" noChangeArrowheads="1"/>
          </p:cNvSpPr>
          <p:nvPr>
            <p:ph type="subTitle" idx="1"/>
          </p:nvPr>
        </p:nvSpPr>
        <p:spPr>
          <a:xfrm>
            <a:off x="838200" y="2209800"/>
            <a:ext cx="8001000" cy="3581400"/>
          </a:xfrm>
        </p:spPr>
        <p:txBody>
          <a:bodyPr/>
          <a:lstStyle/>
          <a:p>
            <a:pPr eaLnBrk="1" hangingPunct="1"/>
            <a:r>
              <a:rPr lang="en-US" altLang="en-US" sz="6000" dirty="0">
                <a:solidFill>
                  <a:schemeClr val="accent2"/>
                </a:solidFill>
              </a:rPr>
              <a:t>Follow the </a:t>
            </a:r>
          </a:p>
          <a:p>
            <a:pPr eaLnBrk="1" hangingPunct="1"/>
            <a:r>
              <a:rPr lang="en-US" altLang="en-US" sz="6000" dirty="0">
                <a:solidFill>
                  <a:schemeClr val="accent2"/>
                </a:solidFill>
              </a:rPr>
              <a:t>“XXX” Concepts</a:t>
            </a:r>
          </a:p>
          <a:p>
            <a:pPr eaLnBrk="1" hangingPunct="1"/>
            <a:r>
              <a:rPr lang="en-US" sz="3600" dirty="0"/>
              <a:t>Specific Rules that describe an application methodology</a:t>
            </a:r>
          </a:p>
          <a:p>
            <a:pPr eaLnBrk="1" hangingPunct="1"/>
            <a:endParaRPr lang="en-US" altLang="en-US" sz="6000" dirty="0">
              <a:solidFill>
                <a:schemeClr val="accent2"/>
              </a:solidFill>
            </a:endParaRPr>
          </a:p>
          <a:p>
            <a:pPr eaLnBrk="1" hangingPunct="1"/>
            <a:endParaRPr lang="en-US" altLang="en-US" sz="6000" dirty="0">
              <a:solidFill>
                <a:schemeClr val="accent2"/>
              </a:solidFill>
            </a:endParaRPr>
          </a:p>
          <a:p>
            <a:pPr eaLnBrk="1" hangingPunct="1"/>
            <a:endParaRPr lang="en-US" altLang="en-US" sz="6000" dirty="0"/>
          </a:p>
        </p:txBody>
      </p:sp>
    </p:spTree>
    <p:extLst>
      <p:ext uri="{BB962C8B-B14F-4D97-AF65-F5344CB8AC3E}">
        <p14:creationId xmlns:p14="http://schemas.microsoft.com/office/powerpoint/2010/main" val="11385205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F685F3B-FC7E-418D-A709-758C42667458}" type="slidenum">
              <a:rPr lang="en-US" altLang="en-US" sz="1400"/>
              <a:pPr>
                <a:spcBef>
                  <a:spcPct val="0"/>
                </a:spcBef>
                <a:buFontTx/>
                <a:buNone/>
              </a:pPr>
              <a:t>27</a:t>
            </a:fld>
            <a:endParaRPr lang="en-US" altLang="en-US" sz="1400" dirty="0"/>
          </a:p>
          <a:p>
            <a:pPr>
              <a:spcBef>
                <a:spcPct val="0"/>
              </a:spcBef>
              <a:buFontTx/>
              <a:buNone/>
            </a:pPr>
            <a:endParaRPr lang="en-US" altLang="en-US" sz="1400" dirty="0"/>
          </a:p>
        </p:txBody>
      </p:sp>
      <p:sp>
        <p:nvSpPr>
          <p:cNvPr id="60419" name="Rectangle 2"/>
          <p:cNvSpPr>
            <a:spLocks noGrp="1" noChangeArrowheads="1"/>
          </p:cNvSpPr>
          <p:nvPr>
            <p:ph type="ctrTitle"/>
          </p:nvPr>
        </p:nvSpPr>
        <p:spPr>
          <a:xfrm>
            <a:off x="2362200" y="381000"/>
            <a:ext cx="6781800" cy="1828800"/>
          </a:xfrm>
        </p:spPr>
        <p:txBody>
          <a:bodyPr/>
          <a:lstStyle/>
          <a:p>
            <a:pPr eaLnBrk="1" hangingPunct="1"/>
            <a:r>
              <a:rPr lang="en-US" altLang="en-US" dirty="0">
                <a:solidFill>
                  <a:schemeClr val="hlink"/>
                </a:solidFill>
              </a:rPr>
              <a:t>Follow the Compensation &amp; Follow the Bus</a:t>
            </a:r>
          </a:p>
        </p:txBody>
      </p:sp>
      <p:sp>
        <p:nvSpPr>
          <p:cNvPr id="24580" name="Rectangle 3"/>
          <p:cNvSpPr>
            <a:spLocks noGrp="1" noChangeArrowheads="1"/>
          </p:cNvSpPr>
          <p:nvPr>
            <p:ph type="subTitle" idx="1"/>
          </p:nvPr>
        </p:nvSpPr>
        <p:spPr>
          <a:xfrm>
            <a:off x="533400" y="1600200"/>
            <a:ext cx="8305800" cy="4419600"/>
          </a:xfrm>
        </p:spPr>
        <p:txBody>
          <a:bodyPr/>
          <a:lstStyle/>
          <a:p>
            <a:pPr algn="l" eaLnBrk="1" hangingPunct="1">
              <a:lnSpc>
                <a:spcPct val="90000"/>
              </a:lnSpc>
              <a:tabLst>
                <a:tab pos="457200" algn="l"/>
              </a:tabLst>
              <a:defRPr/>
            </a:pPr>
            <a:endParaRPr lang="en-US" sz="2400" dirty="0">
              <a:solidFill>
                <a:schemeClr val="accent2"/>
              </a:solidFill>
            </a:endParaRPr>
          </a:p>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Follow the Bus - </a:t>
            </a:r>
            <a:r>
              <a:rPr lang="en-US" sz="2400" i="1" dirty="0">
                <a:solidFill>
                  <a:schemeClr val="accent2"/>
                </a:solidFill>
              </a:rPr>
              <a:t>Charges for fuel should be consistent with the use of fuel for the activities for which a bus is being utilized.  If the Bus is being used with a Function 213, the fuel charge should also be Function 213 as it “Follows the Bus”.</a:t>
            </a:r>
          </a:p>
          <a:p>
            <a:pPr algn="l" eaLnBrk="1" hangingPunct="1">
              <a:lnSpc>
                <a:spcPct val="90000"/>
              </a:lnSpc>
              <a:tabLst>
                <a:tab pos="457200" algn="l"/>
              </a:tabLst>
              <a:defRPr/>
            </a:pPr>
            <a:r>
              <a:rPr lang="en-US" sz="2400" i="1"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Follow the Compensation - </a:t>
            </a:r>
            <a:r>
              <a:rPr lang="en-US" sz="2400" dirty="0">
                <a:solidFill>
                  <a:schemeClr val="accent2"/>
                </a:solidFill>
              </a:rPr>
              <a:t>The account number used for this Segment must be the same account number as was used with the Compensation account (51000 series) to which this Benefit account is related. </a:t>
            </a:r>
            <a:r>
              <a:rPr lang="en-US" sz="2800" i="1" dirty="0">
                <a:solidFill>
                  <a:srgbClr val="00B050"/>
                </a:solidFill>
              </a:rPr>
              <a:t>Applies to Benefit accounts only.</a:t>
            </a:r>
          </a:p>
          <a:p>
            <a:pPr marL="457200" indent="-457200" algn="l" eaLnBrk="1" hangingPunct="1">
              <a:lnSpc>
                <a:spcPct val="90000"/>
              </a:lnSpc>
              <a:buFont typeface="Wingdings" pitchFamily="2" charset="2"/>
              <a:buChar char="Ø"/>
              <a:tabLst>
                <a:tab pos="457200" algn="l"/>
              </a:tabLst>
              <a:defRPr/>
            </a:pPr>
            <a:endParaRPr lang="en-US" sz="2400" i="1" dirty="0">
              <a:solidFill>
                <a:schemeClr val="accent2"/>
              </a:solidFill>
            </a:endParaRPr>
          </a:p>
          <a:p>
            <a:pPr algn="l" eaLnBrk="1" hangingPunct="1">
              <a:lnSpc>
                <a:spcPct val="90000"/>
              </a:lnSpc>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14744923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E8C0C237-3F93-46D7-812A-9847BDB85DD5}" type="slidenum">
              <a:rPr lang="en-US" altLang="en-US" sz="1400"/>
              <a:pPr>
                <a:spcBef>
                  <a:spcPct val="0"/>
                </a:spcBef>
                <a:buFontTx/>
                <a:buNone/>
              </a:pPr>
              <a:t>28</a:t>
            </a:fld>
            <a:endParaRPr lang="en-US" altLang="en-US" sz="1400" dirty="0"/>
          </a:p>
          <a:p>
            <a:pPr>
              <a:spcBef>
                <a:spcPct val="0"/>
              </a:spcBef>
              <a:buFontTx/>
              <a:buNone/>
            </a:pPr>
            <a:endParaRPr lang="en-US" altLang="en-US" sz="1400" dirty="0"/>
          </a:p>
        </p:txBody>
      </p:sp>
      <p:sp>
        <p:nvSpPr>
          <p:cNvPr id="61443" name="Rectangle 2"/>
          <p:cNvSpPr>
            <a:spLocks noGrp="1" noChangeArrowheads="1"/>
          </p:cNvSpPr>
          <p:nvPr>
            <p:ph type="ctrTitle"/>
          </p:nvPr>
        </p:nvSpPr>
        <p:spPr/>
        <p:txBody>
          <a:bodyPr/>
          <a:lstStyle/>
          <a:p>
            <a:pPr eaLnBrk="1" hangingPunct="1"/>
            <a:r>
              <a:rPr lang="en-US" altLang="en-US" dirty="0">
                <a:solidFill>
                  <a:schemeClr val="hlink"/>
                </a:solidFill>
              </a:rPr>
              <a:t>Follow the Nurse</a:t>
            </a:r>
          </a:p>
        </p:txBody>
      </p:sp>
      <p:sp>
        <p:nvSpPr>
          <p:cNvPr id="24580" name="Rectangle 3"/>
          <p:cNvSpPr>
            <a:spLocks noGrp="1" noChangeArrowheads="1"/>
          </p:cNvSpPr>
          <p:nvPr>
            <p:ph type="subTitle" idx="1"/>
          </p:nvPr>
        </p:nvSpPr>
        <p:spPr>
          <a:xfrm>
            <a:off x="0" y="1828800"/>
            <a:ext cx="9144000" cy="4191000"/>
          </a:xfrm>
        </p:spPr>
        <p:txBody>
          <a:bodyPr/>
          <a:lstStyle/>
          <a:p>
            <a:pPr algn="l" eaLnBrk="1" hangingPunct="1">
              <a:lnSpc>
                <a:spcPct val="90000"/>
              </a:lnSpc>
              <a:tabLst>
                <a:tab pos="457200" algn="l"/>
              </a:tabLst>
              <a:defRPr/>
            </a:pPr>
            <a:endParaRPr lang="en-US" sz="2400" dirty="0">
              <a:solidFill>
                <a:schemeClr val="accent2"/>
              </a:solidFill>
            </a:endParaRPr>
          </a:p>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Follow the Nurse - </a:t>
            </a:r>
            <a:r>
              <a:rPr lang="en-US" sz="2400" i="1" dirty="0"/>
              <a:t>I</a:t>
            </a:r>
            <a:r>
              <a:rPr lang="en-US" sz="2400" i="1" dirty="0">
                <a:solidFill>
                  <a:srgbClr val="002060"/>
                </a:solidFill>
              </a:rPr>
              <a:t>n the same fashion with which we employ the “Follow the Bus” methodology for determining what Function to use for fuel charges, we can apply the same logic to costs related to Nurses or Medical activities.</a:t>
            </a:r>
          </a:p>
          <a:p>
            <a:pPr marL="457200" indent="-457200" algn="l" eaLnBrk="1" hangingPunct="1">
              <a:lnSpc>
                <a:spcPct val="90000"/>
              </a:lnSpc>
              <a:tabLst>
                <a:tab pos="457200" algn="l"/>
              </a:tabLst>
              <a:defRPr/>
            </a:pPr>
            <a:r>
              <a:rPr lang="en-US" sz="2400" i="1" dirty="0">
                <a:solidFill>
                  <a:srgbClr val="002060"/>
                </a:solidFill>
              </a:rPr>
              <a:t>	In this situation, we would “</a:t>
            </a:r>
            <a:r>
              <a:rPr lang="en-US" sz="2400" i="1" dirty="0">
                <a:solidFill>
                  <a:srgbClr val="C00000"/>
                </a:solidFill>
              </a:rPr>
              <a:t>Follow the Nurse</a:t>
            </a:r>
            <a:r>
              <a:rPr lang="en-US" sz="2400" i="1" dirty="0">
                <a:solidFill>
                  <a:srgbClr val="002060"/>
                </a:solidFill>
              </a:rPr>
              <a:t>” and assign Medical Supplies used by the Nurse for non-athletic activities to Subjects 2100 series (Special Education) or Subject 2500 as applicable. </a:t>
            </a:r>
            <a:r>
              <a:rPr lang="en-US" sz="2400" dirty="0">
                <a:solidFill>
                  <a:srgbClr val="002060"/>
                </a:solidFill>
              </a:rPr>
              <a:t> </a:t>
            </a: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algn="l" eaLnBrk="1" hangingPunct="1">
              <a:lnSpc>
                <a:spcPct val="90000"/>
              </a:lnSpc>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6505448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C8DB1DA-6EFB-4F4A-91E7-E856B80A9F8A}" type="slidenum">
              <a:rPr lang="en-US" altLang="en-US" sz="1400"/>
              <a:pPr>
                <a:spcBef>
                  <a:spcPct val="0"/>
                </a:spcBef>
                <a:buFontTx/>
                <a:buNone/>
              </a:pPr>
              <a:t>29</a:t>
            </a:fld>
            <a:endParaRPr lang="en-US" altLang="en-US" sz="1400" dirty="0"/>
          </a:p>
          <a:p>
            <a:pPr>
              <a:spcBef>
                <a:spcPct val="0"/>
              </a:spcBef>
              <a:buFontTx/>
              <a:buNone/>
            </a:pPr>
            <a:endParaRPr lang="en-US" altLang="en-US" sz="1400" dirty="0"/>
          </a:p>
        </p:txBody>
      </p:sp>
      <p:sp>
        <p:nvSpPr>
          <p:cNvPr id="62467" name="Rectangle 2"/>
          <p:cNvSpPr>
            <a:spLocks noGrp="1" noChangeArrowheads="1"/>
          </p:cNvSpPr>
          <p:nvPr>
            <p:ph type="ctrTitle"/>
          </p:nvPr>
        </p:nvSpPr>
        <p:spPr>
          <a:xfrm>
            <a:off x="2514600" y="381000"/>
            <a:ext cx="6248400" cy="1828800"/>
          </a:xfrm>
        </p:spPr>
        <p:txBody>
          <a:bodyPr/>
          <a:lstStyle/>
          <a:p>
            <a:pPr eaLnBrk="1" hangingPunct="1"/>
            <a:r>
              <a:rPr lang="en-US" altLang="en-US" dirty="0">
                <a:solidFill>
                  <a:schemeClr val="hlink"/>
                </a:solidFill>
              </a:rPr>
              <a:t>Follow the Purpose</a:t>
            </a:r>
          </a:p>
        </p:txBody>
      </p:sp>
      <p:sp>
        <p:nvSpPr>
          <p:cNvPr id="24580" name="Rectangle 3"/>
          <p:cNvSpPr>
            <a:spLocks noGrp="1" noChangeArrowheads="1"/>
          </p:cNvSpPr>
          <p:nvPr>
            <p:ph type="subTitle" idx="1"/>
          </p:nvPr>
        </p:nvSpPr>
        <p:spPr>
          <a:xfrm>
            <a:off x="381000" y="1752600"/>
            <a:ext cx="8763000" cy="4191000"/>
          </a:xfrm>
        </p:spPr>
        <p:txBody>
          <a:bodyPr/>
          <a:lstStyle/>
          <a:p>
            <a:pPr algn="l" eaLnBrk="1" hangingPunct="1">
              <a:lnSpc>
                <a:spcPct val="90000"/>
              </a:lnSpc>
              <a:tabLst>
                <a:tab pos="457200" algn="l"/>
              </a:tabLst>
              <a:defRPr/>
            </a:pPr>
            <a:endParaRPr lang="en-US" sz="500" dirty="0">
              <a:solidFill>
                <a:schemeClr val="accent2"/>
              </a:solidFill>
            </a:endParaRPr>
          </a:p>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200" i="1" dirty="0">
                <a:solidFill>
                  <a:srgbClr val="C00000"/>
                </a:solidFill>
              </a:rPr>
              <a:t>Follow the Purpose – </a:t>
            </a:r>
            <a:r>
              <a:rPr lang="en-US" sz="2200" i="1" dirty="0">
                <a:solidFill>
                  <a:schemeClr val="accent2"/>
                </a:solidFill>
              </a:rPr>
              <a:t>Pertains to Substitute Teachers (Job Classes 1294-1299).  When employees are used as Substitute Teachers, irrespective of the “regular” Job Classification of the individuals performing the work, the accounting application should follow the </a:t>
            </a:r>
            <a:r>
              <a:rPr lang="en-US" sz="2200" i="1" dirty="0">
                <a:solidFill>
                  <a:srgbClr val="00B050"/>
                </a:solidFill>
              </a:rPr>
              <a:t>purpose or activity</a:t>
            </a:r>
            <a:r>
              <a:rPr lang="en-US" sz="2200" i="1" dirty="0">
                <a:solidFill>
                  <a:schemeClr val="accent2"/>
                </a:solidFill>
              </a:rPr>
              <a:t>, not the person performing the work.</a:t>
            </a:r>
          </a:p>
          <a:p>
            <a:pPr algn="l" eaLnBrk="1" hangingPunct="1">
              <a:lnSpc>
                <a:spcPct val="90000"/>
              </a:lnSpc>
              <a:tabLst>
                <a:tab pos="457200" algn="l"/>
              </a:tabLst>
              <a:defRPr/>
            </a:pPr>
            <a:r>
              <a:rPr lang="en-US" sz="2000" dirty="0"/>
              <a:t>By way of example, if a Teacher who normally teaches Secondary Spanish (Job Class 1220) or any other teaching position is occasionally used as a Substitute Teacher, the Job Classification account to be used for this purpose shall be either 1295, 1296, 1297, 1298, or 1299, (each a </a:t>
            </a:r>
            <a:r>
              <a:rPr lang="en-US" sz="2000" i="1" dirty="0"/>
              <a:t>Short Term Substitute Teacher</a:t>
            </a:r>
            <a:r>
              <a:rPr lang="en-US" sz="2000" dirty="0"/>
              <a:t>).  If the assignment will be for an extended period, then Job Classification account 1294 (</a:t>
            </a:r>
            <a:r>
              <a:rPr lang="en-US" sz="2000" i="1" dirty="0"/>
              <a:t>Long Term Substitute Teacher</a:t>
            </a:r>
            <a:r>
              <a:rPr lang="en-US" sz="2000" dirty="0"/>
              <a:t>) is to be used.</a:t>
            </a:r>
            <a:r>
              <a:rPr lang="en-US" sz="2000" i="1" dirty="0"/>
              <a:t>  </a:t>
            </a:r>
            <a:endParaRPr lang="en-US" sz="2000" dirty="0"/>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1466924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FC3B8EA-7533-4B96-8BA8-A96BF0B6F4F6}" type="slidenum">
              <a:rPr lang="en-US" altLang="en-US" sz="1400"/>
              <a:pPr>
                <a:spcBef>
                  <a:spcPct val="0"/>
                </a:spcBef>
                <a:buFontTx/>
                <a:buNone/>
              </a:pPr>
              <a:t>3</a:t>
            </a:fld>
            <a:endParaRPr lang="en-US" altLang="en-US" sz="1400" dirty="0"/>
          </a:p>
          <a:p>
            <a:pPr>
              <a:spcBef>
                <a:spcPct val="0"/>
              </a:spcBef>
              <a:buFontTx/>
              <a:buNone/>
            </a:pPr>
            <a:endParaRPr lang="en-US" altLang="en-US" sz="1400" dirty="0"/>
          </a:p>
        </p:txBody>
      </p:sp>
      <p:sp>
        <p:nvSpPr>
          <p:cNvPr id="6147" name="Rectangle 2"/>
          <p:cNvSpPr>
            <a:spLocks noGrp="1" noChangeArrowheads="1"/>
          </p:cNvSpPr>
          <p:nvPr>
            <p:ph type="ctrTitle"/>
          </p:nvPr>
        </p:nvSpPr>
        <p:spPr/>
        <p:txBody>
          <a:bodyPr/>
          <a:lstStyle/>
          <a:p>
            <a:pPr eaLnBrk="1" hangingPunct="1"/>
            <a:r>
              <a:rPr lang="en-US" altLang="en-US" sz="4000" dirty="0">
                <a:solidFill>
                  <a:schemeClr val="hlink"/>
                </a:solidFill>
              </a:rPr>
              <a:t>Introduction</a:t>
            </a:r>
          </a:p>
        </p:txBody>
      </p:sp>
      <p:sp>
        <p:nvSpPr>
          <p:cNvPr id="6148" name="Rectangle 3"/>
          <p:cNvSpPr>
            <a:spLocks noGrp="1" noChangeArrowheads="1"/>
          </p:cNvSpPr>
          <p:nvPr>
            <p:ph type="subTitle" idx="1"/>
          </p:nvPr>
        </p:nvSpPr>
        <p:spPr>
          <a:xfrm>
            <a:off x="533400" y="1840992"/>
            <a:ext cx="8001000" cy="4114800"/>
          </a:xfrm>
        </p:spPr>
        <p:txBody>
          <a:bodyPr/>
          <a:lstStyle/>
          <a:p>
            <a:pPr algn="l" eaLnBrk="1" hangingPunct="1">
              <a:tabLst>
                <a:tab pos="461963" algn="l"/>
              </a:tabLst>
            </a:pPr>
            <a:endParaRPr lang="en-US" altLang="en-US" sz="1200" dirty="0">
              <a:solidFill>
                <a:srgbClr val="FF0000"/>
              </a:solidFill>
            </a:endParaRPr>
          </a:p>
          <a:p>
            <a:pPr marL="457200" indent="-457200" algn="l" eaLnBrk="1" hangingPunct="1">
              <a:buFont typeface="Wingdings" panose="05000000000000000000" pitchFamily="2" charset="2"/>
              <a:buChar char="Ø"/>
              <a:tabLst>
                <a:tab pos="461963" algn="l"/>
              </a:tabLst>
            </a:pPr>
            <a:r>
              <a:rPr lang="en-US" altLang="en-US" sz="3000" dirty="0">
                <a:solidFill>
                  <a:srgbClr val="002060"/>
                </a:solidFill>
              </a:rPr>
              <a:t>Presenter:  Rick Wells –VP and CFO of EdGate Holdings; Co-creator of UCOA</a:t>
            </a:r>
          </a:p>
          <a:p>
            <a:pPr marL="457200" indent="-457200" algn="l" eaLnBrk="1" hangingPunct="1">
              <a:buFont typeface="Wingdings" panose="05000000000000000000" pitchFamily="2" charset="2"/>
              <a:buChar char="Ø"/>
              <a:tabLst>
                <a:tab pos="461963" algn="l"/>
              </a:tabLst>
            </a:pPr>
            <a:r>
              <a:rPr lang="en-US" altLang="en-US" sz="3000" dirty="0">
                <a:solidFill>
                  <a:srgbClr val="C00000"/>
                </a:solidFill>
              </a:rPr>
              <a:t>Moderator: Juan Taveras, Sr. Finance Officer for Data Systems and Analysis, RIDE</a:t>
            </a:r>
          </a:p>
          <a:p>
            <a:pPr marL="457200" indent="-457200" algn="l" eaLnBrk="1" hangingPunct="1">
              <a:buFont typeface="Wingdings" panose="05000000000000000000" pitchFamily="2" charset="2"/>
              <a:buChar char="Ø"/>
              <a:tabLst>
                <a:tab pos="461963" algn="l"/>
              </a:tabLst>
            </a:pPr>
            <a:r>
              <a:rPr lang="en-US" altLang="en-US" sz="3000" dirty="0">
                <a:solidFill>
                  <a:srgbClr val="002060"/>
                </a:solidFill>
              </a:rPr>
              <a:t>Chatroom Moderator: Santiago Guerrero, Sr. Finance Officer for Data Systems and Analysis, RIDE</a:t>
            </a:r>
          </a:p>
        </p:txBody>
      </p:sp>
    </p:spTree>
    <p:extLst>
      <p:ext uri="{BB962C8B-B14F-4D97-AF65-F5344CB8AC3E}">
        <p14:creationId xmlns:p14="http://schemas.microsoft.com/office/powerpoint/2010/main" val="17608263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C8DB1DA-6EFB-4F4A-91E7-E856B80A9F8A}" type="slidenum">
              <a:rPr lang="en-US" altLang="en-US" sz="1400"/>
              <a:pPr>
                <a:spcBef>
                  <a:spcPct val="0"/>
                </a:spcBef>
                <a:buFontTx/>
                <a:buNone/>
              </a:pPr>
              <a:t>30</a:t>
            </a:fld>
            <a:endParaRPr lang="en-US" altLang="en-US" sz="1400" dirty="0"/>
          </a:p>
          <a:p>
            <a:pPr>
              <a:spcBef>
                <a:spcPct val="0"/>
              </a:spcBef>
              <a:buFontTx/>
              <a:buNone/>
            </a:pPr>
            <a:endParaRPr lang="en-US" altLang="en-US" sz="1400" dirty="0"/>
          </a:p>
        </p:txBody>
      </p:sp>
      <p:sp>
        <p:nvSpPr>
          <p:cNvPr id="62467" name="Rectangle 2"/>
          <p:cNvSpPr>
            <a:spLocks noGrp="1" noChangeArrowheads="1"/>
          </p:cNvSpPr>
          <p:nvPr>
            <p:ph type="ctrTitle"/>
          </p:nvPr>
        </p:nvSpPr>
        <p:spPr/>
        <p:txBody>
          <a:bodyPr/>
          <a:lstStyle/>
          <a:p>
            <a:pPr eaLnBrk="1" hangingPunct="1"/>
            <a:r>
              <a:rPr lang="en-US" altLang="en-US" dirty="0">
                <a:solidFill>
                  <a:schemeClr val="hlink"/>
                </a:solidFill>
              </a:rPr>
              <a:t>Follow the Recipient &amp; Follow the Student </a:t>
            </a:r>
          </a:p>
        </p:txBody>
      </p:sp>
      <p:sp>
        <p:nvSpPr>
          <p:cNvPr id="24580" name="Rectangle 3"/>
          <p:cNvSpPr>
            <a:spLocks noGrp="1" noChangeArrowheads="1"/>
          </p:cNvSpPr>
          <p:nvPr>
            <p:ph type="subTitle" idx="1"/>
          </p:nvPr>
        </p:nvSpPr>
        <p:spPr>
          <a:xfrm>
            <a:off x="381000" y="1981200"/>
            <a:ext cx="8763000" cy="4191000"/>
          </a:xfrm>
        </p:spPr>
        <p:txBody>
          <a:bodyPr/>
          <a:lstStyle/>
          <a:p>
            <a:pPr algn="l" eaLnBrk="1" hangingPunct="1">
              <a:lnSpc>
                <a:spcPct val="90000"/>
              </a:lnSpc>
              <a:tabLst>
                <a:tab pos="457200" algn="l"/>
              </a:tabLst>
              <a:defRPr/>
            </a:pPr>
            <a:endParaRPr lang="en-US" sz="500" dirty="0">
              <a:solidFill>
                <a:schemeClr val="accent2"/>
              </a:solidFill>
            </a:endParaRPr>
          </a:p>
          <a:p>
            <a:pPr marL="457200" indent="-457200" algn="l" eaLnBrk="1" hangingPunct="1">
              <a:lnSpc>
                <a:spcPct val="90000"/>
              </a:lnSpc>
              <a:buFont typeface="Wingdings" pitchFamily="2" charset="2"/>
              <a:buChar char="Ø"/>
              <a:tabLst>
                <a:tab pos="457200" algn="l"/>
              </a:tabLst>
              <a:defRPr/>
            </a:pPr>
            <a:r>
              <a:rPr lang="en-US" sz="2200" i="1" dirty="0">
                <a:solidFill>
                  <a:srgbClr val="C00000"/>
                </a:solidFill>
              </a:rPr>
              <a:t>Follow the Recipient – </a:t>
            </a:r>
            <a:r>
              <a:rPr lang="en-US" sz="2200" i="1" dirty="0">
                <a:solidFill>
                  <a:schemeClr val="accent2"/>
                </a:solidFill>
              </a:rPr>
              <a:t>Relates to Travel related expenses. Determines which Object Travel Account to use to align the costs to the category (Student, Teacher, Board Member, Parent, etc.) to which the recipient belongs.</a:t>
            </a:r>
          </a:p>
          <a:p>
            <a:pPr algn="l" eaLnBrk="1" hangingPunct="1">
              <a:lnSpc>
                <a:spcPct val="90000"/>
              </a:lnSpc>
              <a:tabLst>
                <a:tab pos="457200" algn="l"/>
              </a:tabLst>
              <a:defRPr/>
            </a:pPr>
            <a:endParaRPr lang="en-US" sz="1000" i="1" dirty="0">
              <a:solidFill>
                <a:schemeClr val="accent2"/>
              </a:solidFill>
            </a:endParaRPr>
          </a:p>
          <a:p>
            <a:pPr marL="457200" indent="-457200" algn="l" eaLnBrk="1" hangingPunct="1">
              <a:lnSpc>
                <a:spcPct val="90000"/>
              </a:lnSpc>
              <a:buFont typeface="Wingdings" pitchFamily="2" charset="2"/>
              <a:buChar char="Ø"/>
              <a:tabLst>
                <a:tab pos="457200" algn="l"/>
              </a:tabLst>
              <a:defRPr/>
            </a:pPr>
            <a:r>
              <a:rPr lang="en-US" sz="2200" i="1" dirty="0">
                <a:solidFill>
                  <a:srgbClr val="C00000"/>
                </a:solidFill>
              </a:rPr>
              <a:t>Follow the Student – </a:t>
            </a:r>
            <a:r>
              <a:rPr lang="en-US" sz="2200" i="1" dirty="0">
                <a:solidFill>
                  <a:schemeClr val="accent2"/>
                </a:solidFill>
              </a:rPr>
              <a:t>Relates to costs that may serve different purposes – those that serve Students directly and those that </a:t>
            </a:r>
            <a:r>
              <a:rPr lang="en-US" sz="2200" i="1" dirty="0">
                <a:solidFill>
                  <a:srgbClr val="002060"/>
                </a:solidFill>
              </a:rPr>
              <a:t>serve indirectly</a:t>
            </a:r>
            <a:r>
              <a:rPr lang="en-US" sz="2200" i="1" dirty="0">
                <a:solidFill>
                  <a:schemeClr val="accent2"/>
                </a:solidFill>
              </a:rPr>
              <a:t>.  For example, light bulbs for Classroom projectors are charged to Function 122 (Instructional Materials, Trips, and Supplies) to “</a:t>
            </a:r>
            <a:r>
              <a:rPr lang="en-US" sz="2200" i="1" dirty="0">
                <a:solidFill>
                  <a:srgbClr val="00B050"/>
                </a:solidFill>
              </a:rPr>
              <a:t>Follow the Student(s)”; </a:t>
            </a:r>
            <a:r>
              <a:rPr lang="en-US" sz="2200" i="1" dirty="0">
                <a:solidFill>
                  <a:schemeClr val="accent2"/>
                </a:solidFill>
              </a:rPr>
              <a:t>whereas light bulbs for projectors in the Library should not follow the students, but are charged to Function 212 (Library and Media) instead</a:t>
            </a:r>
            <a:r>
              <a:rPr lang="en-US" sz="2200" dirty="0">
                <a:solidFill>
                  <a:schemeClr val="accent2"/>
                </a:solidFill>
              </a:rPr>
              <a:t>.</a:t>
            </a:r>
            <a:r>
              <a:rPr lang="en-US" sz="2200" i="1" dirty="0">
                <a:solidFill>
                  <a:schemeClr val="accent2"/>
                </a:solidFill>
              </a:rPr>
              <a:t> </a:t>
            </a:r>
            <a:endParaRPr lang="en-US" sz="2200" dirty="0">
              <a:solidFill>
                <a:schemeClr val="accent2"/>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6428539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C8DB1DA-6EFB-4F4A-91E7-E856B80A9F8A}" type="slidenum">
              <a:rPr lang="en-US" altLang="en-US" sz="1400"/>
              <a:pPr>
                <a:spcBef>
                  <a:spcPct val="0"/>
                </a:spcBef>
                <a:buFontTx/>
                <a:buNone/>
              </a:pPr>
              <a:t>31</a:t>
            </a:fld>
            <a:endParaRPr lang="en-US" altLang="en-US" sz="1400" dirty="0"/>
          </a:p>
          <a:p>
            <a:pPr>
              <a:spcBef>
                <a:spcPct val="0"/>
              </a:spcBef>
              <a:buFontTx/>
              <a:buNone/>
            </a:pPr>
            <a:endParaRPr lang="en-US" altLang="en-US" sz="1400" dirty="0"/>
          </a:p>
        </p:txBody>
      </p:sp>
      <p:sp>
        <p:nvSpPr>
          <p:cNvPr id="62467" name="Rectangle 2"/>
          <p:cNvSpPr>
            <a:spLocks noGrp="1" noChangeArrowheads="1"/>
          </p:cNvSpPr>
          <p:nvPr>
            <p:ph type="ctrTitle"/>
          </p:nvPr>
        </p:nvSpPr>
        <p:spPr/>
        <p:txBody>
          <a:bodyPr/>
          <a:lstStyle/>
          <a:p>
            <a:pPr eaLnBrk="1" hangingPunct="1"/>
            <a:r>
              <a:rPr lang="en-US" altLang="en-US" dirty="0">
                <a:solidFill>
                  <a:schemeClr val="hlink"/>
                </a:solidFill>
              </a:rPr>
              <a:t>Follow the Topic</a:t>
            </a:r>
          </a:p>
        </p:txBody>
      </p:sp>
      <p:sp>
        <p:nvSpPr>
          <p:cNvPr id="24580" name="Rectangle 3"/>
          <p:cNvSpPr>
            <a:spLocks noGrp="1" noChangeArrowheads="1"/>
          </p:cNvSpPr>
          <p:nvPr>
            <p:ph type="subTitle" idx="1"/>
          </p:nvPr>
        </p:nvSpPr>
        <p:spPr>
          <a:xfrm>
            <a:off x="381000" y="1981200"/>
            <a:ext cx="8763000" cy="4191000"/>
          </a:xfrm>
        </p:spPr>
        <p:txBody>
          <a:bodyPr/>
          <a:lstStyle/>
          <a:p>
            <a:pPr algn="l" eaLnBrk="1" hangingPunct="1">
              <a:lnSpc>
                <a:spcPct val="90000"/>
              </a:lnSpc>
              <a:tabLst>
                <a:tab pos="457200" algn="l"/>
              </a:tabLst>
              <a:defRPr/>
            </a:pPr>
            <a:endParaRPr lang="en-US" sz="500" dirty="0">
              <a:solidFill>
                <a:schemeClr val="accent2"/>
              </a:solidFill>
            </a:endParaRPr>
          </a:p>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200" i="1" dirty="0">
                <a:solidFill>
                  <a:srgbClr val="C00000"/>
                </a:solidFill>
              </a:rPr>
              <a:t>Follow the Topic – </a:t>
            </a:r>
            <a:r>
              <a:rPr lang="en-US" sz="2200" i="1" dirty="0">
                <a:solidFill>
                  <a:schemeClr val="accent2"/>
                </a:solidFill>
              </a:rPr>
              <a:t>Relates to certain Professional Development Object accounts.  The rule requires the use of the specific Subject account for the </a:t>
            </a:r>
            <a:r>
              <a:rPr lang="en-US" sz="2200" i="1" dirty="0">
                <a:solidFill>
                  <a:srgbClr val="C00000"/>
                </a:solidFill>
              </a:rPr>
              <a:t>Topic</a:t>
            </a:r>
            <a:r>
              <a:rPr lang="en-US" sz="2200" i="1" dirty="0">
                <a:solidFill>
                  <a:schemeClr val="accent2"/>
                </a:solidFill>
              </a:rPr>
              <a:t> in which employees have received Professional Development for employees whose Function account is in the 100 or 200 series (including 216), 511, or 512, as used with Object 51110 (Regular Salaries) or to "Follow the Topic". </a:t>
            </a: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5818695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6A05D0A7-A58A-45AE-BC66-92C94176597B}" type="slidenum">
              <a:rPr lang="en-US" altLang="en-US" sz="1400"/>
              <a:pPr>
                <a:spcBef>
                  <a:spcPct val="0"/>
                </a:spcBef>
                <a:buFontTx/>
                <a:buNone/>
              </a:pPr>
              <a:t>32</a:t>
            </a:fld>
            <a:endParaRPr lang="en-US" altLang="en-US" sz="1400" dirty="0"/>
          </a:p>
          <a:p>
            <a:pPr>
              <a:spcBef>
                <a:spcPct val="0"/>
              </a:spcBef>
              <a:buFontTx/>
              <a:buNone/>
            </a:pPr>
            <a:endParaRPr lang="en-US" altLang="en-US" sz="1400" dirty="0"/>
          </a:p>
        </p:txBody>
      </p:sp>
      <p:sp>
        <p:nvSpPr>
          <p:cNvPr id="59395" name="Rectangle 2"/>
          <p:cNvSpPr>
            <a:spLocks noGrp="1" noChangeArrowheads="1"/>
          </p:cNvSpPr>
          <p:nvPr>
            <p:ph type="ctrTitle"/>
          </p:nvPr>
        </p:nvSpPr>
        <p:spPr/>
        <p:txBody>
          <a:bodyPr/>
          <a:lstStyle/>
          <a:p>
            <a:pPr eaLnBrk="1" hangingPunct="1"/>
            <a:r>
              <a:rPr lang="en-US" altLang="en-US" dirty="0">
                <a:solidFill>
                  <a:schemeClr val="hlink"/>
                </a:solidFill>
              </a:rPr>
              <a:t>UCOA </a:t>
            </a:r>
            <a:br>
              <a:rPr lang="en-US" altLang="en-US" dirty="0">
                <a:solidFill>
                  <a:schemeClr val="hlink"/>
                </a:solidFill>
              </a:rPr>
            </a:br>
            <a:r>
              <a:rPr lang="en-US" altLang="en-US" dirty="0">
                <a:solidFill>
                  <a:schemeClr val="hlink"/>
                </a:solidFill>
              </a:rPr>
              <a:t>Concepts</a:t>
            </a:r>
          </a:p>
        </p:txBody>
      </p:sp>
      <p:sp>
        <p:nvSpPr>
          <p:cNvPr id="59396" name="Rectangle 3"/>
          <p:cNvSpPr>
            <a:spLocks noGrp="1" noChangeArrowheads="1"/>
          </p:cNvSpPr>
          <p:nvPr>
            <p:ph type="subTitle" idx="1"/>
          </p:nvPr>
        </p:nvSpPr>
        <p:spPr/>
        <p:txBody>
          <a:bodyPr/>
          <a:lstStyle/>
          <a:p>
            <a:pPr eaLnBrk="1" hangingPunct="1"/>
            <a:r>
              <a:rPr lang="en-US" altLang="en-US" sz="6000" dirty="0">
                <a:solidFill>
                  <a:schemeClr val="accent2"/>
                </a:solidFill>
              </a:rPr>
              <a:t>“Out-of-District” </a:t>
            </a:r>
          </a:p>
          <a:p>
            <a:pPr eaLnBrk="1" hangingPunct="1"/>
            <a:r>
              <a:rPr lang="en-US" altLang="en-US" sz="6000" dirty="0">
                <a:solidFill>
                  <a:schemeClr val="accent2"/>
                </a:solidFill>
              </a:rPr>
              <a:t>&amp; “Trump” </a:t>
            </a:r>
          </a:p>
          <a:p>
            <a:pPr eaLnBrk="1" hangingPunct="1"/>
            <a:endParaRPr lang="en-US" altLang="en-US" sz="6000" dirty="0">
              <a:solidFill>
                <a:schemeClr val="accent2"/>
              </a:solidFill>
            </a:endParaRPr>
          </a:p>
          <a:p>
            <a:pPr eaLnBrk="1" hangingPunct="1"/>
            <a:endParaRPr lang="en-US" altLang="en-US" sz="6000" dirty="0">
              <a:solidFill>
                <a:schemeClr val="accent2"/>
              </a:solidFill>
            </a:endParaRPr>
          </a:p>
          <a:p>
            <a:pPr eaLnBrk="1" hangingPunct="1"/>
            <a:endParaRPr lang="en-US" altLang="en-US" sz="6000" dirty="0"/>
          </a:p>
        </p:txBody>
      </p:sp>
    </p:spTree>
    <p:extLst>
      <p:ext uri="{BB962C8B-B14F-4D97-AF65-F5344CB8AC3E}">
        <p14:creationId xmlns:p14="http://schemas.microsoft.com/office/powerpoint/2010/main" val="8087051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C8DB1DA-6EFB-4F4A-91E7-E856B80A9F8A}" type="slidenum">
              <a:rPr lang="en-US" altLang="en-US" sz="1400"/>
              <a:pPr>
                <a:spcBef>
                  <a:spcPct val="0"/>
                </a:spcBef>
                <a:buFontTx/>
                <a:buNone/>
              </a:pPr>
              <a:t>33</a:t>
            </a:fld>
            <a:endParaRPr lang="en-US" altLang="en-US" sz="1400" dirty="0"/>
          </a:p>
          <a:p>
            <a:pPr>
              <a:spcBef>
                <a:spcPct val="0"/>
              </a:spcBef>
              <a:buFontTx/>
              <a:buNone/>
            </a:pPr>
            <a:endParaRPr lang="en-US" altLang="en-US" sz="1400" dirty="0"/>
          </a:p>
        </p:txBody>
      </p:sp>
      <p:sp>
        <p:nvSpPr>
          <p:cNvPr id="62467" name="Rectangle 2"/>
          <p:cNvSpPr>
            <a:spLocks noGrp="1" noChangeArrowheads="1"/>
          </p:cNvSpPr>
          <p:nvPr>
            <p:ph type="ctrTitle"/>
          </p:nvPr>
        </p:nvSpPr>
        <p:spPr>
          <a:xfrm>
            <a:off x="2514600" y="381000"/>
            <a:ext cx="6248400" cy="1828800"/>
          </a:xfrm>
        </p:spPr>
        <p:txBody>
          <a:bodyPr/>
          <a:lstStyle/>
          <a:p>
            <a:pPr eaLnBrk="1" hangingPunct="1"/>
            <a:r>
              <a:rPr lang="en-US" altLang="en-US" dirty="0">
                <a:solidFill>
                  <a:schemeClr val="hlink"/>
                </a:solidFill>
              </a:rPr>
              <a:t>The Out-of-District Concept</a:t>
            </a:r>
          </a:p>
        </p:txBody>
      </p:sp>
      <p:sp>
        <p:nvSpPr>
          <p:cNvPr id="24580" name="Rectangle 3"/>
          <p:cNvSpPr>
            <a:spLocks noGrp="1" noChangeArrowheads="1"/>
          </p:cNvSpPr>
          <p:nvPr>
            <p:ph type="subTitle" idx="1"/>
          </p:nvPr>
        </p:nvSpPr>
        <p:spPr>
          <a:xfrm>
            <a:off x="381000" y="1981200"/>
            <a:ext cx="8763000" cy="4191000"/>
          </a:xfrm>
        </p:spPr>
        <p:txBody>
          <a:bodyPr/>
          <a:lstStyle/>
          <a:p>
            <a:pPr algn="l" eaLnBrk="1" hangingPunct="1">
              <a:lnSpc>
                <a:spcPct val="90000"/>
              </a:lnSpc>
              <a:tabLst>
                <a:tab pos="457200" algn="l"/>
              </a:tabLst>
              <a:defRPr/>
            </a:pPr>
            <a:endParaRPr lang="en-US" sz="500" dirty="0">
              <a:solidFill>
                <a:schemeClr val="accent2"/>
              </a:solidFill>
            </a:endParaRPr>
          </a:p>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200" i="1" dirty="0">
                <a:solidFill>
                  <a:srgbClr val="002060"/>
                </a:solidFill>
              </a:rPr>
              <a:t>The following Location Types require the use of Function 431, unless an Object Intersection Rule states otherwise:</a:t>
            </a:r>
          </a:p>
          <a:p>
            <a:pPr marL="457200" indent="-457200" algn="l" eaLnBrk="1" hangingPunct="1">
              <a:lnSpc>
                <a:spcPct val="90000"/>
              </a:lnSpc>
              <a:buFont typeface="Wingdings" pitchFamily="2" charset="2"/>
              <a:buChar char="Ø"/>
              <a:tabLst>
                <a:tab pos="457200" algn="l"/>
              </a:tabLst>
              <a:defRPr/>
            </a:pPr>
            <a:r>
              <a:rPr lang="en-US" sz="2200" i="1" dirty="0">
                <a:solidFill>
                  <a:srgbClr val="C00000"/>
                </a:solidFill>
              </a:rPr>
              <a:t>07	RI Districts</a:t>
            </a:r>
          </a:p>
          <a:p>
            <a:pPr marL="457200" indent="-457200" algn="l" eaLnBrk="1" hangingPunct="1">
              <a:lnSpc>
                <a:spcPct val="90000"/>
              </a:lnSpc>
              <a:buFont typeface="Wingdings" pitchFamily="2" charset="2"/>
              <a:buChar char="Ø"/>
              <a:tabLst>
                <a:tab pos="457200" algn="l"/>
              </a:tabLst>
              <a:defRPr/>
            </a:pPr>
            <a:r>
              <a:rPr lang="en-US" sz="2200" i="1" dirty="0">
                <a:solidFill>
                  <a:srgbClr val="C00000"/>
                </a:solidFill>
              </a:rPr>
              <a:t>08	Non-Public/Private Schools </a:t>
            </a:r>
            <a:r>
              <a:rPr lang="en-US" sz="2200" i="1" dirty="0">
                <a:solidFill>
                  <a:srgbClr val="002060"/>
                </a:solidFill>
              </a:rPr>
              <a:t>(excludes 08900, 08902 &amp; 08999)</a:t>
            </a:r>
          </a:p>
          <a:p>
            <a:pPr marL="457200" indent="-457200" algn="l" eaLnBrk="1" hangingPunct="1">
              <a:lnSpc>
                <a:spcPct val="90000"/>
              </a:lnSpc>
              <a:buFont typeface="Wingdings" pitchFamily="2" charset="2"/>
              <a:buChar char="Ø"/>
              <a:tabLst>
                <a:tab pos="457200" algn="l"/>
              </a:tabLst>
              <a:defRPr/>
            </a:pPr>
            <a:r>
              <a:rPr lang="en-US" sz="2200" i="1" dirty="0">
                <a:solidFill>
                  <a:srgbClr val="C00000"/>
                </a:solidFill>
              </a:rPr>
              <a:t>10	Charter Schools </a:t>
            </a:r>
            <a:r>
              <a:rPr lang="en-US" sz="2200" i="1" dirty="0">
                <a:solidFill>
                  <a:srgbClr val="002060"/>
                </a:solidFill>
              </a:rPr>
              <a:t>(</a:t>
            </a:r>
            <a:r>
              <a:rPr lang="en-US" sz="2200" dirty="0">
                <a:solidFill>
                  <a:srgbClr val="002060"/>
                </a:solidFill>
              </a:rPr>
              <a:t>one exception for After School</a:t>
            </a:r>
            <a:r>
              <a:rPr lang="en-US" sz="2200" i="1" dirty="0">
                <a:solidFill>
                  <a:srgbClr val="002060"/>
                </a:solidFill>
              </a:rPr>
              <a:t>)</a:t>
            </a:r>
          </a:p>
          <a:p>
            <a:pPr marL="457200" indent="-457200" algn="l" eaLnBrk="1" hangingPunct="1">
              <a:lnSpc>
                <a:spcPct val="90000"/>
              </a:lnSpc>
              <a:buFont typeface="Wingdings" pitchFamily="2" charset="2"/>
              <a:buChar char="Ø"/>
              <a:tabLst>
                <a:tab pos="457200" algn="l"/>
              </a:tabLst>
              <a:defRPr/>
            </a:pPr>
            <a:r>
              <a:rPr lang="en-US" sz="2200" i="1" dirty="0">
                <a:solidFill>
                  <a:srgbClr val="C00000"/>
                </a:solidFill>
              </a:rPr>
              <a:t>11	Education Service Agencies (Collaboratives)</a:t>
            </a:r>
          </a:p>
          <a:p>
            <a:pPr marL="457200" indent="-457200" algn="l" eaLnBrk="1" hangingPunct="1">
              <a:lnSpc>
                <a:spcPct val="90000"/>
              </a:lnSpc>
              <a:buFont typeface="Wingdings" pitchFamily="2" charset="2"/>
              <a:buChar char="Ø"/>
              <a:tabLst>
                <a:tab pos="457200" algn="l"/>
              </a:tabLst>
              <a:defRPr/>
            </a:pPr>
            <a:r>
              <a:rPr lang="en-US" sz="2200" i="1" dirty="0">
                <a:solidFill>
                  <a:srgbClr val="C00000"/>
                </a:solidFill>
              </a:rPr>
              <a:t>12	RIDE</a:t>
            </a:r>
          </a:p>
          <a:p>
            <a:pPr marL="457200" indent="-457200" algn="l" eaLnBrk="1" hangingPunct="1">
              <a:lnSpc>
                <a:spcPct val="90000"/>
              </a:lnSpc>
              <a:buFont typeface="Wingdings" pitchFamily="2" charset="2"/>
              <a:buChar char="Ø"/>
              <a:tabLst>
                <a:tab pos="457200" algn="l"/>
              </a:tabLst>
              <a:defRPr/>
            </a:pPr>
            <a:r>
              <a:rPr lang="en-US" sz="2200" i="1" dirty="0">
                <a:solidFill>
                  <a:srgbClr val="C00000"/>
                </a:solidFill>
              </a:rPr>
              <a:t>13  Public Schools – Out of State</a:t>
            </a:r>
          </a:p>
          <a:p>
            <a:pPr marL="457200" indent="-457200" algn="l" eaLnBrk="1" hangingPunct="1">
              <a:lnSpc>
                <a:spcPct val="90000"/>
              </a:lnSpc>
              <a:buFont typeface="Wingdings" pitchFamily="2" charset="2"/>
              <a:buChar char="Ø"/>
              <a:tabLst>
                <a:tab pos="457200" algn="l"/>
              </a:tabLst>
              <a:defRPr/>
            </a:pPr>
            <a:r>
              <a:rPr lang="en-US" sz="2200" i="1" dirty="0">
                <a:solidFill>
                  <a:srgbClr val="C00000"/>
                </a:solidFill>
              </a:rPr>
              <a:t>15  Transportation – Out of District Locations</a:t>
            </a:r>
          </a:p>
          <a:p>
            <a:pPr marL="457200" indent="-457200" algn="l" eaLnBrk="1" hangingPunct="1">
              <a:lnSpc>
                <a:spcPct val="90000"/>
              </a:lnSpc>
              <a:buFont typeface="Wingdings" pitchFamily="2" charset="2"/>
              <a:buChar char="Ø"/>
              <a:tabLst>
                <a:tab pos="457200" algn="l"/>
              </a:tabLst>
              <a:defRPr/>
            </a:pPr>
            <a:r>
              <a:rPr lang="en-US" sz="2200" i="1" dirty="0">
                <a:solidFill>
                  <a:srgbClr val="C00000"/>
                </a:solidFill>
              </a:rPr>
              <a:t>19  Interagency Fund Transfers</a:t>
            </a:r>
          </a:p>
          <a:p>
            <a:pPr marL="457200" indent="-457200" algn="l" eaLnBrk="1" hangingPunct="1">
              <a:lnSpc>
                <a:spcPct val="90000"/>
              </a:lnSpc>
              <a:buFont typeface="Wingdings" pitchFamily="2" charset="2"/>
              <a:buChar char="Ø"/>
              <a:tabLst>
                <a:tab pos="457200" algn="l"/>
              </a:tabLst>
              <a:defRPr/>
            </a:pPr>
            <a:r>
              <a:rPr lang="en-US" sz="2200" i="1" dirty="0">
                <a:solidFill>
                  <a:srgbClr val="C00000"/>
                </a:solidFill>
              </a:rPr>
              <a:t>20	Other State Agencies </a:t>
            </a:r>
          </a:p>
          <a:p>
            <a:pPr algn="l" eaLnBrk="1" hangingPunct="1">
              <a:lnSpc>
                <a:spcPct val="90000"/>
              </a:lnSpc>
              <a:tabLst>
                <a:tab pos="457200" algn="l"/>
              </a:tabLst>
              <a:defRPr/>
            </a:pPr>
            <a:endParaRPr lang="en-US" sz="2200" dirty="0">
              <a:solidFill>
                <a:srgbClr val="C0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10323834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C8DB1DA-6EFB-4F4A-91E7-E856B80A9F8A}" type="slidenum">
              <a:rPr lang="en-US" altLang="en-US" sz="1400"/>
              <a:pPr>
                <a:spcBef>
                  <a:spcPct val="0"/>
                </a:spcBef>
                <a:buFontTx/>
                <a:buNone/>
              </a:pPr>
              <a:t>34</a:t>
            </a:fld>
            <a:endParaRPr lang="en-US" altLang="en-US" sz="1400" dirty="0"/>
          </a:p>
          <a:p>
            <a:pPr>
              <a:spcBef>
                <a:spcPct val="0"/>
              </a:spcBef>
              <a:buFontTx/>
              <a:buNone/>
            </a:pPr>
            <a:endParaRPr lang="en-US" altLang="en-US" sz="1400" dirty="0"/>
          </a:p>
        </p:txBody>
      </p:sp>
      <p:sp>
        <p:nvSpPr>
          <p:cNvPr id="62467" name="Rectangle 2"/>
          <p:cNvSpPr>
            <a:spLocks noGrp="1" noChangeArrowheads="1"/>
          </p:cNvSpPr>
          <p:nvPr>
            <p:ph type="ctrTitle"/>
          </p:nvPr>
        </p:nvSpPr>
        <p:spPr>
          <a:xfrm>
            <a:off x="2514600" y="381000"/>
            <a:ext cx="6248400" cy="1828800"/>
          </a:xfrm>
        </p:spPr>
        <p:txBody>
          <a:bodyPr/>
          <a:lstStyle/>
          <a:p>
            <a:pPr eaLnBrk="1" hangingPunct="1"/>
            <a:r>
              <a:rPr lang="en-US" altLang="en-US" dirty="0">
                <a:solidFill>
                  <a:schemeClr val="hlink"/>
                </a:solidFill>
              </a:rPr>
              <a:t>The “Trump” Concept – Part I</a:t>
            </a:r>
          </a:p>
        </p:txBody>
      </p:sp>
      <p:sp>
        <p:nvSpPr>
          <p:cNvPr id="24580" name="Rectangle 3"/>
          <p:cNvSpPr>
            <a:spLocks noGrp="1" noChangeArrowheads="1"/>
          </p:cNvSpPr>
          <p:nvPr>
            <p:ph type="subTitle" idx="1"/>
          </p:nvPr>
        </p:nvSpPr>
        <p:spPr>
          <a:xfrm>
            <a:off x="381000" y="1828800"/>
            <a:ext cx="8763000" cy="4191000"/>
          </a:xfrm>
        </p:spPr>
        <p:txBody>
          <a:bodyPr/>
          <a:lstStyle/>
          <a:p>
            <a:pPr algn="l" eaLnBrk="1" hangingPunct="1">
              <a:lnSpc>
                <a:spcPct val="90000"/>
              </a:lnSpc>
              <a:tabLst>
                <a:tab pos="457200" algn="l"/>
              </a:tabLst>
              <a:defRPr/>
            </a:pPr>
            <a:endParaRPr lang="en-US" sz="500" dirty="0">
              <a:solidFill>
                <a:schemeClr val="accent2"/>
              </a:solidFill>
            </a:endParaRPr>
          </a:p>
          <a:p>
            <a:pPr algn="l" eaLnBrk="1" hangingPunct="1">
              <a:lnSpc>
                <a:spcPct val="90000"/>
              </a:lnSpc>
              <a:tabLst>
                <a:tab pos="457200" algn="l"/>
              </a:tabLst>
              <a:defRPr/>
            </a:pPr>
            <a:r>
              <a:rPr lang="en-US" sz="2400" dirty="0"/>
              <a:t>Not related to a former President, think </a:t>
            </a:r>
            <a:r>
              <a:rPr lang="en-US" sz="2400" i="1" dirty="0"/>
              <a:t>Bridge</a:t>
            </a:r>
            <a:r>
              <a:rPr lang="en-US" sz="2400" dirty="0"/>
              <a:t> or </a:t>
            </a:r>
            <a:r>
              <a:rPr lang="en-US" sz="2400" i="1" dirty="0"/>
              <a:t>Pinochle</a:t>
            </a:r>
            <a:r>
              <a:rPr lang="en-US" sz="2400" dirty="0"/>
              <a:t>!</a:t>
            </a:r>
          </a:p>
          <a:p>
            <a:pPr algn="l" eaLnBrk="1" hangingPunct="1">
              <a:lnSpc>
                <a:spcPct val="90000"/>
              </a:lnSpc>
              <a:tabLst>
                <a:tab pos="457200" algn="l"/>
              </a:tabLst>
              <a:defRPr/>
            </a:pP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r>
              <a:rPr lang="en-US" sz="2200" i="1" dirty="0">
                <a:solidFill>
                  <a:srgbClr val="C00000"/>
                </a:solidFill>
              </a:rPr>
              <a:t>Stems from the Follow the Purpose Concept.  This Concept is designed to address which Compensation accounts are used in certain circumstances. </a:t>
            </a:r>
          </a:p>
          <a:p>
            <a:pPr marL="457200" indent="-457200" algn="l" eaLnBrk="1" hangingPunct="1">
              <a:lnSpc>
                <a:spcPct val="90000"/>
              </a:lnSpc>
              <a:buAutoNum type="arabicParenR"/>
              <a:tabLst>
                <a:tab pos="457200" algn="l"/>
              </a:tabLst>
              <a:defRPr/>
            </a:pPr>
            <a:r>
              <a:rPr lang="en-US" sz="2200" i="1" dirty="0">
                <a:solidFill>
                  <a:schemeClr val="accent2"/>
                </a:solidFill>
              </a:rPr>
              <a:t>An employee works as a Substitute Teacher.  The Compensation account used must be Object 51115 (Salaries – Substitute) which takes precedence over Object 51110 (Regular Salaries). This rule applies to ALL Substitutes, not just for Teachers.</a:t>
            </a:r>
          </a:p>
          <a:p>
            <a:pPr marL="457200" indent="-457200" algn="l" eaLnBrk="1" hangingPunct="1">
              <a:lnSpc>
                <a:spcPct val="90000"/>
              </a:lnSpc>
              <a:buAutoNum type="arabicParenR"/>
              <a:tabLst>
                <a:tab pos="457200" algn="l"/>
              </a:tabLst>
              <a:defRPr/>
            </a:pPr>
            <a:r>
              <a:rPr lang="en-US" sz="2200" i="1" dirty="0">
                <a:solidFill>
                  <a:srgbClr val="C00000"/>
                </a:solidFill>
              </a:rPr>
              <a:t>The same Substitute Teacher is assigned to teach a Summer School class as the regularly assigned Teacher.  The Compensation account used must be Object 51338 (Summer Pay), which takes precedence over Object 51110 (Regular Salaries).  </a:t>
            </a:r>
            <a:r>
              <a:rPr lang="en-US" sz="2200" i="1" dirty="0">
                <a:solidFill>
                  <a:schemeClr val="accent2"/>
                </a:solidFill>
              </a:rPr>
              <a:t> </a:t>
            </a:r>
            <a:endParaRPr lang="en-US" sz="2200" dirty="0">
              <a:solidFill>
                <a:schemeClr val="accent2"/>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41414223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C8DB1DA-6EFB-4F4A-91E7-E856B80A9F8A}" type="slidenum">
              <a:rPr lang="en-US" altLang="en-US" sz="1400"/>
              <a:pPr>
                <a:spcBef>
                  <a:spcPct val="0"/>
                </a:spcBef>
                <a:buFontTx/>
                <a:buNone/>
              </a:pPr>
              <a:t>35</a:t>
            </a:fld>
            <a:endParaRPr lang="en-US" altLang="en-US" sz="1400" dirty="0"/>
          </a:p>
          <a:p>
            <a:pPr>
              <a:spcBef>
                <a:spcPct val="0"/>
              </a:spcBef>
              <a:buFontTx/>
              <a:buNone/>
            </a:pPr>
            <a:endParaRPr lang="en-US" altLang="en-US" sz="1400" dirty="0"/>
          </a:p>
        </p:txBody>
      </p:sp>
      <p:sp>
        <p:nvSpPr>
          <p:cNvPr id="62467" name="Rectangle 2"/>
          <p:cNvSpPr>
            <a:spLocks noGrp="1" noChangeArrowheads="1"/>
          </p:cNvSpPr>
          <p:nvPr>
            <p:ph type="ctrTitle"/>
          </p:nvPr>
        </p:nvSpPr>
        <p:spPr>
          <a:xfrm>
            <a:off x="2514600" y="381000"/>
            <a:ext cx="6248400" cy="1828800"/>
          </a:xfrm>
        </p:spPr>
        <p:txBody>
          <a:bodyPr/>
          <a:lstStyle/>
          <a:p>
            <a:pPr eaLnBrk="1" hangingPunct="1"/>
            <a:r>
              <a:rPr lang="en-US" altLang="en-US" dirty="0">
                <a:solidFill>
                  <a:schemeClr val="hlink"/>
                </a:solidFill>
              </a:rPr>
              <a:t>The “Trump” Concept – Part II</a:t>
            </a:r>
          </a:p>
        </p:txBody>
      </p:sp>
      <p:sp>
        <p:nvSpPr>
          <p:cNvPr id="24580" name="Rectangle 3"/>
          <p:cNvSpPr>
            <a:spLocks noGrp="1" noChangeArrowheads="1"/>
          </p:cNvSpPr>
          <p:nvPr>
            <p:ph type="subTitle" idx="1"/>
          </p:nvPr>
        </p:nvSpPr>
        <p:spPr>
          <a:xfrm>
            <a:off x="381000" y="1752600"/>
            <a:ext cx="8763000" cy="4495800"/>
          </a:xfrm>
        </p:spPr>
        <p:txBody>
          <a:bodyPr/>
          <a:lstStyle/>
          <a:p>
            <a:pPr algn="l" eaLnBrk="1" hangingPunct="1">
              <a:lnSpc>
                <a:spcPct val="90000"/>
              </a:lnSpc>
              <a:tabLst>
                <a:tab pos="457200" algn="l"/>
              </a:tabLst>
              <a:defRPr/>
            </a:pPr>
            <a:endParaRPr lang="en-US" sz="500" dirty="0">
              <a:solidFill>
                <a:schemeClr val="accent2"/>
              </a:solidFill>
            </a:endParaRPr>
          </a:p>
          <a:p>
            <a:pPr algn="l" eaLnBrk="1" hangingPunct="1">
              <a:lnSpc>
                <a:spcPct val="90000"/>
              </a:lnSpc>
              <a:tabLst>
                <a:tab pos="457200" algn="l"/>
              </a:tabLst>
              <a:defRPr/>
            </a:pPr>
            <a:r>
              <a:rPr lang="en-US" sz="500" dirty="0">
                <a:solidFill>
                  <a:schemeClr val="accent2"/>
                </a:solidFill>
              </a:rPr>
              <a:t>		</a:t>
            </a:r>
          </a:p>
          <a:p>
            <a:pPr algn="l" eaLnBrk="1" hangingPunct="1">
              <a:lnSpc>
                <a:spcPct val="90000"/>
              </a:lnSpc>
              <a:tabLst>
                <a:tab pos="457200" algn="l"/>
              </a:tabLst>
              <a:defRPr/>
            </a:pPr>
            <a:r>
              <a:rPr lang="en-US" sz="2200" i="1" dirty="0">
                <a:solidFill>
                  <a:schemeClr val="accent2"/>
                </a:solidFill>
              </a:rPr>
              <a:t>3)	</a:t>
            </a:r>
            <a:r>
              <a:rPr lang="en-US" sz="2100" i="1" dirty="0">
                <a:solidFill>
                  <a:schemeClr val="accent2"/>
                </a:solidFill>
              </a:rPr>
              <a:t>A Substitute Teacher is assigned to substitute for a Summer School class. The Compensation account used must be Object 51115 (Salaries - Substitutes), which takes precedence over Object 51338 (Summer Pay).   </a:t>
            </a:r>
          </a:p>
          <a:p>
            <a:pPr algn="l" eaLnBrk="1" hangingPunct="1">
              <a:lnSpc>
                <a:spcPct val="90000"/>
              </a:lnSpc>
              <a:tabLst>
                <a:tab pos="457200" algn="l"/>
              </a:tabLst>
              <a:defRPr/>
            </a:pPr>
            <a:endParaRPr lang="en-US" sz="1000" i="1" dirty="0">
              <a:solidFill>
                <a:srgbClr val="002060"/>
              </a:solidFill>
            </a:endParaRPr>
          </a:p>
          <a:p>
            <a:pPr marL="457200" indent="-457200" algn="l" eaLnBrk="1" hangingPunct="1">
              <a:lnSpc>
                <a:spcPct val="90000"/>
              </a:lnSpc>
              <a:buAutoNum type="arabicParenR" startAt="4"/>
              <a:tabLst>
                <a:tab pos="457200" algn="l"/>
              </a:tabLst>
              <a:defRPr/>
            </a:pPr>
            <a:r>
              <a:rPr lang="en-US" sz="2100" i="1" dirty="0">
                <a:solidFill>
                  <a:srgbClr val="C00000"/>
                </a:solidFill>
              </a:rPr>
              <a:t>An employee assigned to Job Class 4310 (Day Substitute Clerk) during the regular School Year is assigned to teach a class in Summer School. If the employee is functioning as a Teacher during Summer School and not in the capacity of a clerk, the Compensation Account must be Object 51338 (Summer Pay) and the Job Classification must be changed from 4310 to an appropriate Job Class account representing the role performed in the Summer School class. </a:t>
            </a:r>
          </a:p>
          <a:p>
            <a:pPr algn="l" eaLnBrk="1" hangingPunct="1">
              <a:lnSpc>
                <a:spcPct val="90000"/>
              </a:lnSpc>
              <a:tabLst>
                <a:tab pos="457200" algn="l"/>
              </a:tabLst>
              <a:defRPr/>
            </a:pPr>
            <a:r>
              <a:rPr lang="en-US" sz="2100" i="1" dirty="0">
                <a:solidFill>
                  <a:srgbClr val="FF0000"/>
                </a:solidFill>
              </a:rPr>
              <a:t>	</a:t>
            </a:r>
            <a:r>
              <a:rPr lang="en-US" sz="2100" i="1" dirty="0">
                <a:solidFill>
                  <a:srgbClr val="00B050"/>
                </a:solidFill>
              </a:rPr>
              <a:t>The job performed “Trumps” the normal Job Class account.</a:t>
            </a:r>
            <a:endParaRPr lang="en-US" sz="2100" dirty="0">
              <a:solidFill>
                <a:srgbClr val="00B05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2189832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3A7830F-E790-4869-99B6-3C760FCF55A5}" type="slidenum">
              <a:rPr lang="en-US" altLang="en-US" sz="1400"/>
              <a:pPr>
                <a:spcBef>
                  <a:spcPct val="0"/>
                </a:spcBef>
                <a:buFontTx/>
                <a:buNone/>
              </a:pPr>
              <a:t>36</a:t>
            </a:fld>
            <a:endParaRPr lang="en-US" altLang="en-US" sz="1400" dirty="0"/>
          </a:p>
          <a:p>
            <a:pPr>
              <a:spcBef>
                <a:spcPct val="0"/>
              </a:spcBef>
              <a:buFontTx/>
              <a:buNone/>
            </a:pPr>
            <a:endParaRPr lang="en-US" altLang="en-US" sz="1400" dirty="0"/>
          </a:p>
        </p:txBody>
      </p:sp>
      <p:sp>
        <p:nvSpPr>
          <p:cNvPr id="65539" name="Rectangle 2"/>
          <p:cNvSpPr>
            <a:spLocks noGrp="1" noChangeArrowheads="1"/>
          </p:cNvSpPr>
          <p:nvPr>
            <p:ph type="ctrTitle"/>
          </p:nvPr>
        </p:nvSpPr>
        <p:spPr/>
        <p:txBody>
          <a:bodyPr/>
          <a:lstStyle/>
          <a:p>
            <a:pPr eaLnBrk="1" hangingPunct="1"/>
            <a:r>
              <a:rPr lang="en-US" altLang="en-US" dirty="0">
                <a:solidFill>
                  <a:schemeClr val="hlink"/>
                </a:solidFill>
              </a:rPr>
              <a:t>Uniform Chart of Accounts </a:t>
            </a:r>
          </a:p>
        </p:txBody>
      </p:sp>
      <p:sp>
        <p:nvSpPr>
          <p:cNvPr id="65540" name="Rectangle 3"/>
          <p:cNvSpPr>
            <a:spLocks noGrp="1" noChangeArrowheads="1"/>
          </p:cNvSpPr>
          <p:nvPr>
            <p:ph type="subTitle" idx="1"/>
          </p:nvPr>
        </p:nvSpPr>
        <p:spPr/>
        <p:txBody>
          <a:bodyPr/>
          <a:lstStyle/>
          <a:p>
            <a:pPr eaLnBrk="1" hangingPunct="1"/>
            <a:r>
              <a:rPr lang="en-US" altLang="en-US" sz="6000" dirty="0">
                <a:solidFill>
                  <a:schemeClr val="accent2"/>
                </a:solidFill>
              </a:rPr>
              <a:t>UCOA </a:t>
            </a:r>
          </a:p>
          <a:p>
            <a:pPr eaLnBrk="1" hangingPunct="1"/>
            <a:r>
              <a:rPr lang="en-US" altLang="en-US" sz="6000" dirty="0">
                <a:solidFill>
                  <a:schemeClr val="accent2"/>
                </a:solidFill>
              </a:rPr>
              <a:t>Asset Policies</a:t>
            </a:r>
          </a:p>
          <a:p>
            <a:pPr eaLnBrk="1" hangingPunct="1"/>
            <a:endParaRPr lang="en-US" altLang="en-US" sz="6000" dirty="0">
              <a:solidFill>
                <a:schemeClr val="accent2"/>
              </a:solidFill>
            </a:endParaRPr>
          </a:p>
          <a:p>
            <a:pPr eaLnBrk="1" hangingPunct="1"/>
            <a:endParaRPr lang="en-US" altLang="en-US" sz="6000" dirty="0"/>
          </a:p>
        </p:txBody>
      </p:sp>
    </p:spTree>
    <p:extLst>
      <p:ext uri="{BB962C8B-B14F-4D97-AF65-F5344CB8AC3E}">
        <p14:creationId xmlns:p14="http://schemas.microsoft.com/office/powerpoint/2010/main" val="19113904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A0B92579-9D16-455F-A50B-9601E5642B9B}" type="slidenum">
              <a:rPr lang="en-US" altLang="en-US" sz="1400"/>
              <a:pPr>
                <a:spcBef>
                  <a:spcPct val="0"/>
                </a:spcBef>
                <a:buFontTx/>
                <a:buNone/>
              </a:pPr>
              <a:t>37</a:t>
            </a:fld>
            <a:endParaRPr lang="en-US" altLang="en-US" sz="1400" dirty="0"/>
          </a:p>
          <a:p>
            <a:pPr>
              <a:spcBef>
                <a:spcPct val="0"/>
              </a:spcBef>
              <a:buFontTx/>
              <a:buNone/>
            </a:pPr>
            <a:endParaRPr lang="en-US" altLang="en-US" sz="1400" dirty="0"/>
          </a:p>
        </p:txBody>
      </p:sp>
      <p:sp>
        <p:nvSpPr>
          <p:cNvPr id="66563" name="Rectangle 2"/>
          <p:cNvSpPr>
            <a:spLocks noGrp="1" noChangeArrowheads="1"/>
          </p:cNvSpPr>
          <p:nvPr>
            <p:ph type="ctrTitle"/>
          </p:nvPr>
        </p:nvSpPr>
        <p:spPr/>
        <p:txBody>
          <a:bodyPr/>
          <a:lstStyle/>
          <a:p>
            <a:pPr eaLnBrk="1" hangingPunct="1"/>
            <a:r>
              <a:rPr lang="en-US" altLang="en-US" dirty="0">
                <a:solidFill>
                  <a:schemeClr val="hlink"/>
                </a:solidFill>
              </a:rPr>
              <a:t>Capitalization Policy</a:t>
            </a:r>
          </a:p>
        </p:txBody>
      </p:sp>
      <p:sp>
        <p:nvSpPr>
          <p:cNvPr id="24580" name="Rectangle 3"/>
          <p:cNvSpPr>
            <a:spLocks noGrp="1" noChangeArrowheads="1"/>
          </p:cNvSpPr>
          <p:nvPr>
            <p:ph type="subTitle" idx="1"/>
          </p:nvPr>
        </p:nvSpPr>
        <p:spPr>
          <a:xfrm>
            <a:off x="76200" y="1828800"/>
            <a:ext cx="8991600" cy="4191000"/>
          </a:xfrm>
        </p:spPr>
        <p:txBody>
          <a:bodyPr/>
          <a:lstStyle/>
          <a:p>
            <a:pPr marL="342900" indent="-342900" algn="l">
              <a:buFont typeface="Wingdings" pitchFamily="2" charset="2"/>
              <a:buChar char="Ø"/>
              <a:defRPr/>
            </a:pPr>
            <a:r>
              <a:rPr lang="en-US" sz="2400" i="1" dirty="0">
                <a:solidFill>
                  <a:srgbClr val="C00000"/>
                </a:solidFill>
              </a:rPr>
              <a:t>Tangible, nonexpendable, personal property that has a useful life of more than one year and an acquisition cost of $5,000 or more must be tagged for tracking and inventory purposes.</a:t>
            </a:r>
          </a:p>
          <a:p>
            <a:pPr marL="342900" indent="-342900" algn="l">
              <a:buFont typeface="Wingdings" pitchFamily="2" charset="2"/>
              <a:buChar char="Ø"/>
              <a:defRPr/>
            </a:pPr>
            <a:r>
              <a:rPr lang="en-US" sz="2400" i="1" dirty="0">
                <a:solidFill>
                  <a:srgbClr val="C00000"/>
                </a:solidFill>
              </a:rPr>
              <a:t>Computer equipment (defined as devises or equipment that can receive, store and transmit data) with a useful life of more than one year and an acquisition cost of $500 or more must be tagged for tracking and inventory purposes.  </a:t>
            </a:r>
          </a:p>
          <a:p>
            <a:pPr marL="342900" indent="-342900" algn="l">
              <a:buFont typeface="Wingdings" pitchFamily="2" charset="2"/>
              <a:buChar char="Ø"/>
              <a:defRPr/>
            </a:pPr>
            <a:r>
              <a:rPr lang="en-US" sz="2400" i="1" dirty="0">
                <a:solidFill>
                  <a:srgbClr val="C00000"/>
                </a:solidFill>
              </a:rPr>
              <a:t>RIDE also allows for lower thresholds to be used by Districts and Charter Schools, at their discretion. UCOA accepts and follows these guidelines for capitalization of assets on the Balance Sheet.  </a:t>
            </a:r>
            <a:endParaRPr lang="en-US" sz="2400" dirty="0">
              <a:solidFill>
                <a:srgbClr val="C00000"/>
              </a:solidFill>
            </a:endParaRPr>
          </a:p>
          <a:p>
            <a:pPr>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9280518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F9008F78-8903-441E-8323-76145188171F}" type="slidenum">
              <a:rPr lang="en-US" altLang="en-US" sz="1400"/>
              <a:pPr>
                <a:spcBef>
                  <a:spcPct val="0"/>
                </a:spcBef>
                <a:buFontTx/>
                <a:buNone/>
              </a:pPr>
              <a:t>38</a:t>
            </a:fld>
            <a:endParaRPr lang="en-US" altLang="en-US" sz="1400" dirty="0"/>
          </a:p>
          <a:p>
            <a:pPr>
              <a:spcBef>
                <a:spcPct val="0"/>
              </a:spcBef>
              <a:buFontTx/>
              <a:buNone/>
            </a:pPr>
            <a:endParaRPr lang="en-US" altLang="en-US" sz="1400" dirty="0"/>
          </a:p>
        </p:txBody>
      </p:sp>
      <p:sp>
        <p:nvSpPr>
          <p:cNvPr id="67587" name="Rectangle 2"/>
          <p:cNvSpPr>
            <a:spLocks noGrp="1" noChangeArrowheads="1"/>
          </p:cNvSpPr>
          <p:nvPr>
            <p:ph type="ctrTitle"/>
          </p:nvPr>
        </p:nvSpPr>
        <p:spPr/>
        <p:txBody>
          <a:bodyPr/>
          <a:lstStyle/>
          <a:p>
            <a:pPr eaLnBrk="1" hangingPunct="1"/>
            <a:r>
              <a:rPr lang="en-US" altLang="en-US" dirty="0">
                <a:solidFill>
                  <a:schemeClr val="hlink"/>
                </a:solidFill>
              </a:rPr>
              <a:t>Tangible Personal Property Policy</a:t>
            </a:r>
          </a:p>
        </p:txBody>
      </p:sp>
      <p:sp>
        <p:nvSpPr>
          <p:cNvPr id="24580" name="Rectangle 3"/>
          <p:cNvSpPr>
            <a:spLocks noGrp="1" noChangeArrowheads="1"/>
          </p:cNvSpPr>
          <p:nvPr>
            <p:ph type="subTitle" idx="1"/>
          </p:nvPr>
        </p:nvSpPr>
        <p:spPr>
          <a:xfrm>
            <a:off x="381000" y="2253234"/>
            <a:ext cx="8686800" cy="4191000"/>
          </a:xfrm>
        </p:spPr>
        <p:txBody>
          <a:bodyPr/>
          <a:lstStyle/>
          <a:p>
            <a:pPr marL="342900" indent="-342900" algn="l">
              <a:buFont typeface="Wingdings" pitchFamily="2" charset="2"/>
              <a:buChar char="Ø"/>
              <a:defRPr/>
            </a:pPr>
            <a:r>
              <a:rPr lang="en-US" sz="2400" i="1" dirty="0">
                <a:solidFill>
                  <a:srgbClr val="C00000"/>
                </a:solidFill>
              </a:rPr>
              <a:t>Tangible, </a:t>
            </a:r>
            <a:r>
              <a:rPr lang="en-US" sz="2400" b="1" i="1" u="sng" dirty="0">
                <a:solidFill>
                  <a:srgbClr val="C00000"/>
                </a:solidFill>
              </a:rPr>
              <a:t>nonexpendable</a:t>
            </a:r>
            <a:r>
              <a:rPr lang="en-US" sz="2400" i="1" dirty="0">
                <a:solidFill>
                  <a:srgbClr val="C00000"/>
                </a:solidFill>
              </a:rPr>
              <a:t>, personal property that has a useful life of more than one year shall be recorded in specific Object accounts in the 57000 (Property) series.</a:t>
            </a:r>
          </a:p>
          <a:p>
            <a:pPr marL="342900" indent="-342900" algn="l">
              <a:buFont typeface="Wingdings" pitchFamily="2" charset="2"/>
              <a:buChar char="Ø"/>
              <a:defRPr/>
            </a:pPr>
            <a:r>
              <a:rPr lang="en-US" sz="2400" i="1" dirty="0">
                <a:solidFill>
                  <a:srgbClr val="C00000"/>
                </a:solidFill>
              </a:rPr>
              <a:t>Tangible, </a:t>
            </a:r>
            <a:r>
              <a:rPr lang="en-US" sz="2400" b="1" i="1" u="sng" dirty="0">
                <a:solidFill>
                  <a:srgbClr val="C00000"/>
                </a:solidFill>
              </a:rPr>
              <a:t>expendable</a:t>
            </a:r>
            <a:r>
              <a:rPr lang="en-US" sz="2400" i="1" dirty="0">
                <a:solidFill>
                  <a:srgbClr val="C00000"/>
                </a:solidFill>
              </a:rPr>
              <a:t>, personal property, irrespective of the length of the economic life is recorded in the Object 56000 (Supplies) series.</a:t>
            </a:r>
            <a:r>
              <a:rPr lang="en-US" sz="500" dirty="0">
                <a:solidFill>
                  <a:srgbClr val="C00000"/>
                </a:solidFill>
              </a:rPr>
              <a:t>	</a:t>
            </a:r>
            <a:r>
              <a:rPr lang="en-US" sz="500" dirty="0">
                <a:solidFill>
                  <a:schemeClr val="accent2"/>
                </a:solidFill>
              </a:rPr>
              <a:t>	</a:t>
            </a: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4328536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6616643-6DEF-491E-9FB5-B7F9556186AD}" type="slidenum">
              <a:rPr lang="en-US" altLang="en-US" sz="1400"/>
              <a:pPr>
                <a:spcBef>
                  <a:spcPct val="0"/>
                </a:spcBef>
                <a:buFontTx/>
                <a:buNone/>
              </a:pPr>
              <a:t>39</a:t>
            </a:fld>
            <a:endParaRPr lang="en-US" altLang="en-US" sz="1400" dirty="0"/>
          </a:p>
          <a:p>
            <a:pPr>
              <a:spcBef>
                <a:spcPct val="0"/>
              </a:spcBef>
              <a:buFontTx/>
              <a:buNone/>
            </a:pPr>
            <a:endParaRPr lang="en-US" altLang="en-US" sz="1400" dirty="0"/>
          </a:p>
        </p:txBody>
      </p:sp>
      <p:sp>
        <p:nvSpPr>
          <p:cNvPr id="18435" name="Rectangle 2"/>
          <p:cNvSpPr>
            <a:spLocks noGrp="1" noChangeArrowheads="1"/>
          </p:cNvSpPr>
          <p:nvPr>
            <p:ph type="ctrTitle"/>
          </p:nvPr>
        </p:nvSpPr>
        <p:spPr/>
        <p:txBody>
          <a:bodyPr/>
          <a:lstStyle/>
          <a:p>
            <a:pPr eaLnBrk="1" hangingPunct="1"/>
            <a:r>
              <a:rPr lang="en-US" altLang="en-US" dirty="0">
                <a:solidFill>
                  <a:schemeClr val="hlink"/>
                </a:solidFill>
              </a:rPr>
              <a:t>Uniform Chart of Accounts </a:t>
            </a:r>
          </a:p>
        </p:txBody>
      </p:sp>
      <p:sp>
        <p:nvSpPr>
          <p:cNvPr id="18436" name="Rectangle 3"/>
          <p:cNvSpPr>
            <a:spLocks noGrp="1" noChangeArrowheads="1"/>
          </p:cNvSpPr>
          <p:nvPr>
            <p:ph type="subTitle" idx="1"/>
          </p:nvPr>
        </p:nvSpPr>
        <p:spPr/>
        <p:txBody>
          <a:bodyPr/>
          <a:lstStyle/>
          <a:p>
            <a:pPr eaLnBrk="1" hangingPunct="1"/>
            <a:r>
              <a:rPr lang="en-US" altLang="en-US" sz="7200" dirty="0"/>
              <a:t>Next UCOA Training Sessions </a:t>
            </a:r>
          </a:p>
          <a:p>
            <a:pPr eaLnBrk="1" hangingPunct="1"/>
            <a:endParaRPr lang="en-US" altLang="en-US" sz="6000" dirty="0"/>
          </a:p>
        </p:txBody>
      </p:sp>
    </p:spTree>
    <p:extLst>
      <p:ext uri="{BB962C8B-B14F-4D97-AF65-F5344CB8AC3E}">
        <p14:creationId xmlns:p14="http://schemas.microsoft.com/office/powerpoint/2010/main" val="2389040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98FAF47C-1642-4CA5-9489-D34C062FE197}" type="slidenum">
              <a:rPr lang="en-US" altLang="en-US" sz="1400"/>
              <a:pPr>
                <a:spcBef>
                  <a:spcPct val="0"/>
                </a:spcBef>
                <a:buFontTx/>
                <a:buNone/>
              </a:pPr>
              <a:t>4</a:t>
            </a:fld>
            <a:endParaRPr lang="en-US" altLang="en-US" sz="1400" dirty="0"/>
          </a:p>
          <a:p>
            <a:pPr>
              <a:spcBef>
                <a:spcPct val="0"/>
              </a:spcBef>
              <a:buFontTx/>
              <a:buNone/>
            </a:pPr>
            <a:endParaRPr lang="en-US" altLang="en-US" sz="1400" dirty="0"/>
          </a:p>
        </p:txBody>
      </p:sp>
      <p:sp>
        <p:nvSpPr>
          <p:cNvPr id="5123" name="Rectangle 2"/>
          <p:cNvSpPr>
            <a:spLocks noGrp="1" noChangeArrowheads="1"/>
          </p:cNvSpPr>
          <p:nvPr>
            <p:ph type="ctrTitle"/>
          </p:nvPr>
        </p:nvSpPr>
        <p:spPr/>
        <p:txBody>
          <a:bodyPr/>
          <a:lstStyle/>
          <a:p>
            <a:pPr eaLnBrk="1" hangingPunct="1"/>
            <a:r>
              <a:rPr lang="en-US" altLang="en-US" dirty="0">
                <a:solidFill>
                  <a:schemeClr val="hlink"/>
                </a:solidFill>
              </a:rPr>
              <a:t>Uniform Chart of Accounts</a:t>
            </a:r>
          </a:p>
        </p:txBody>
      </p:sp>
      <p:sp>
        <p:nvSpPr>
          <p:cNvPr id="5124" name="Rectangle 3"/>
          <p:cNvSpPr>
            <a:spLocks noGrp="1" noChangeArrowheads="1"/>
          </p:cNvSpPr>
          <p:nvPr>
            <p:ph type="subTitle" idx="1"/>
          </p:nvPr>
        </p:nvSpPr>
        <p:spPr>
          <a:xfrm>
            <a:off x="457200" y="2185416"/>
            <a:ext cx="8305800" cy="3276600"/>
          </a:xfrm>
        </p:spPr>
        <p:txBody>
          <a:bodyPr/>
          <a:lstStyle/>
          <a:p>
            <a:pPr eaLnBrk="1" hangingPunct="1"/>
            <a:r>
              <a:rPr lang="en-US" altLang="en-US" sz="7200" dirty="0"/>
              <a:t>The UCOA Accounting Manual(s)</a:t>
            </a:r>
          </a:p>
          <a:p>
            <a:pPr eaLnBrk="1" hangingPunct="1"/>
            <a:r>
              <a:rPr lang="en-US" altLang="en-US" sz="2000" dirty="0"/>
              <a:t>6.30.22</a:t>
            </a:r>
          </a:p>
          <a:p>
            <a:pPr eaLnBrk="1" hangingPunct="1"/>
            <a:endParaRPr lang="en-US" altLang="en-US" sz="60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531F99E6-1496-4FC5-91D6-A1004470A502}" type="slidenum">
              <a:rPr lang="en-US" altLang="en-US" sz="1400"/>
              <a:pPr>
                <a:spcBef>
                  <a:spcPct val="0"/>
                </a:spcBef>
                <a:buFontTx/>
                <a:buNone/>
              </a:pPr>
              <a:t>40</a:t>
            </a:fld>
            <a:endParaRPr lang="en-US" altLang="en-US" sz="1400" dirty="0"/>
          </a:p>
          <a:p>
            <a:pPr>
              <a:spcBef>
                <a:spcPct val="0"/>
              </a:spcBef>
              <a:buFontTx/>
              <a:buNone/>
            </a:pPr>
            <a:endParaRPr lang="en-US" altLang="en-US" sz="1400" dirty="0"/>
          </a:p>
        </p:txBody>
      </p:sp>
      <p:sp>
        <p:nvSpPr>
          <p:cNvPr id="25603" name="Rectangle 2"/>
          <p:cNvSpPr>
            <a:spLocks noGrp="1" noChangeArrowheads="1"/>
          </p:cNvSpPr>
          <p:nvPr>
            <p:ph type="ctrTitle"/>
          </p:nvPr>
        </p:nvSpPr>
        <p:spPr/>
        <p:txBody>
          <a:bodyPr/>
          <a:lstStyle/>
          <a:p>
            <a:pPr eaLnBrk="1" hangingPunct="1"/>
            <a:endParaRPr lang="en-US" altLang="en-US" dirty="0">
              <a:solidFill>
                <a:schemeClr val="hlink"/>
              </a:solidFill>
            </a:endParaRPr>
          </a:p>
        </p:txBody>
      </p:sp>
      <p:sp>
        <p:nvSpPr>
          <p:cNvPr id="25604" name="Rectangle 3"/>
          <p:cNvSpPr>
            <a:spLocks noGrp="1" noChangeArrowheads="1"/>
          </p:cNvSpPr>
          <p:nvPr>
            <p:ph type="subTitle" idx="1"/>
          </p:nvPr>
        </p:nvSpPr>
        <p:spPr>
          <a:xfrm>
            <a:off x="533400" y="2362200"/>
            <a:ext cx="8305800" cy="4191000"/>
          </a:xfrm>
          <a:ln>
            <a:solidFill>
              <a:srgbClr val="FFFF00"/>
            </a:solidFill>
          </a:ln>
        </p:spPr>
        <p:txBody>
          <a:bodyPr/>
          <a:lstStyle/>
          <a:p>
            <a:pPr algn="l" eaLnBrk="1" hangingPunct="1">
              <a:tabLst>
                <a:tab pos="461963" algn="l"/>
              </a:tabLst>
            </a:pPr>
            <a:r>
              <a:rPr lang="en-US" altLang="en-US" sz="2600" dirty="0">
                <a:solidFill>
                  <a:srgbClr val="002060"/>
                </a:solidFill>
                <a:cs typeface="Arial" panose="020B0604020202020204" pitchFamily="34" charset="0"/>
              </a:rPr>
              <a:t> </a:t>
            </a:r>
            <a:r>
              <a:rPr lang="en-US" altLang="en-US" sz="3500" dirty="0">
                <a:solidFill>
                  <a:srgbClr val="C00000"/>
                </a:solidFill>
                <a:cs typeface="Arial" panose="020B0604020202020204" pitchFamily="34" charset="0"/>
              </a:rPr>
              <a:t>Improving UCOA File Submissions </a:t>
            </a:r>
          </a:p>
          <a:p>
            <a:pPr algn="l" eaLnBrk="1" hangingPunct="1">
              <a:tabLst>
                <a:tab pos="347663" algn="l"/>
              </a:tabLst>
            </a:pPr>
            <a:r>
              <a:rPr lang="en-US" altLang="en-US" sz="3500" dirty="0">
                <a:solidFill>
                  <a:srgbClr val="002060"/>
                </a:solidFill>
                <a:cs typeface="Arial" panose="020B0604020202020204" pitchFamily="34" charset="0"/>
              </a:rPr>
              <a:t>Apples to Apples – Relationships and Rules by and between UCOA Segments</a:t>
            </a:r>
          </a:p>
          <a:p>
            <a:pPr algn="l" eaLnBrk="1" hangingPunct="1">
              <a:buFont typeface="Wingdings" panose="05000000000000000000" pitchFamily="2" charset="2"/>
              <a:buChar char="Ø"/>
              <a:tabLst>
                <a:tab pos="461963" algn="l"/>
              </a:tabLst>
            </a:pPr>
            <a:endParaRPr lang="en-US" altLang="en-US" sz="2800" dirty="0">
              <a:solidFill>
                <a:srgbClr val="C00000"/>
              </a:solidFill>
              <a:cs typeface="Arial" panose="020B0604020202020204" pitchFamily="34" charset="0"/>
            </a:endParaRPr>
          </a:p>
        </p:txBody>
      </p:sp>
    </p:spTree>
    <p:extLst>
      <p:ext uri="{BB962C8B-B14F-4D97-AF65-F5344CB8AC3E}">
        <p14:creationId xmlns:p14="http://schemas.microsoft.com/office/powerpoint/2010/main" val="13975264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6616643-6DEF-491E-9FB5-B7F9556186AD}" type="slidenum">
              <a:rPr lang="en-US" altLang="en-US" sz="1400"/>
              <a:pPr>
                <a:spcBef>
                  <a:spcPct val="0"/>
                </a:spcBef>
                <a:buFontTx/>
                <a:buNone/>
              </a:pPr>
              <a:t>41</a:t>
            </a:fld>
            <a:endParaRPr lang="en-US" altLang="en-US" sz="1400" dirty="0"/>
          </a:p>
          <a:p>
            <a:pPr>
              <a:spcBef>
                <a:spcPct val="0"/>
              </a:spcBef>
              <a:buFontTx/>
              <a:buNone/>
            </a:pPr>
            <a:endParaRPr lang="en-US" altLang="en-US" sz="1400" dirty="0"/>
          </a:p>
        </p:txBody>
      </p:sp>
      <p:sp>
        <p:nvSpPr>
          <p:cNvPr id="18435" name="Rectangle 2"/>
          <p:cNvSpPr>
            <a:spLocks noGrp="1" noChangeArrowheads="1"/>
          </p:cNvSpPr>
          <p:nvPr>
            <p:ph type="ctrTitle"/>
          </p:nvPr>
        </p:nvSpPr>
        <p:spPr/>
        <p:txBody>
          <a:bodyPr/>
          <a:lstStyle/>
          <a:p>
            <a:pPr eaLnBrk="1" hangingPunct="1"/>
            <a:r>
              <a:rPr lang="en-US" altLang="en-US" dirty="0">
                <a:solidFill>
                  <a:schemeClr val="hlink"/>
                </a:solidFill>
              </a:rPr>
              <a:t>Uniform Chart of Accounts </a:t>
            </a:r>
          </a:p>
        </p:txBody>
      </p:sp>
      <p:sp>
        <p:nvSpPr>
          <p:cNvPr id="18436" name="Rectangle 3"/>
          <p:cNvSpPr>
            <a:spLocks noGrp="1" noChangeArrowheads="1"/>
          </p:cNvSpPr>
          <p:nvPr>
            <p:ph type="subTitle" idx="1"/>
          </p:nvPr>
        </p:nvSpPr>
        <p:spPr/>
        <p:txBody>
          <a:bodyPr/>
          <a:lstStyle/>
          <a:p>
            <a:pPr eaLnBrk="1" hangingPunct="1"/>
            <a:r>
              <a:rPr lang="en-US" altLang="en-US" sz="7200" dirty="0"/>
              <a:t>Budget Submission</a:t>
            </a:r>
          </a:p>
          <a:p>
            <a:pPr eaLnBrk="1" hangingPunct="1"/>
            <a:endParaRPr lang="en-US" altLang="en-US" sz="6000" dirty="0"/>
          </a:p>
        </p:txBody>
      </p:sp>
    </p:spTree>
    <p:extLst>
      <p:ext uri="{BB962C8B-B14F-4D97-AF65-F5344CB8AC3E}">
        <p14:creationId xmlns:p14="http://schemas.microsoft.com/office/powerpoint/2010/main" val="253257826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B91D0-D2C2-E214-D165-467828C784C0}"/>
              </a:ext>
            </a:extLst>
          </p:cNvPr>
          <p:cNvSpPr>
            <a:spLocks noGrp="1"/>
          </p:cNvSpPr>
          <p:nvPr>
            <p:ph type="title"/>
          </p:nvPr>
        </p:nvSpPr>
        <p:spPr>
          <a:xfrm>
            <a:off x="304800" y="106507"/>
            <a:ext cx="8229600" cy="1143000"/>
          </a:xfrm>
        </p:spPr>
        <p:txBody>
          <a:bodyPr/>
          <a:lstStyle/>
          <a:p>
            <a:r>
              <a:rPr lang="en-US" dirty="0"/>
              <a:t>2022-23 Budget Only File</a:t>
            </a:r>
          </a:p>
        </p:txBody>
      </p:sp>
      <p:sp>
        <p:nvSpPr>
          <p:cNvPr id="3" name="Content Placeholder 2">
            <a:extLst>
              <a:ext uri="{FF2B5EF4-FFF2-40B4-BE49-F238E27FC236}">
                <a16:creationId xmlns:a16="http://schemas.microsoft.com/office/drawing/2014/main" id="{50F13B42-5893-3EEB-99DE-8E88603F26BC}"/>
              </a:ext>
            </a:extLst>
          </p:cNvPr>
          <p:cNvSpPr>
            <a:spLocks noGrp="1"/>
          </p:cNvSpPr>
          <p:nvPr>
            <p:ph idx="1"/>
          </p:nvPr>
        </p:nvSpPr>
        <p:spPr>
          <a:xfrm>
            <a:off x="300182" y="1166018"/>
            <a:ext cx="8229600" cy="4525963"/>
          </a:xfrm>
        </p:spPr>
        <p:txBody>
          <a:bodyPr/>
          <a:lstStyle/>
          <a:p>
            <a:r>
              <a:rPr lang="en-US" sz="2400" dirty="0"/>
              <a:t>Required by R.I. Gen. Laws § 16-2-9.4: </a:t>
            </a:r>
          </a:p>
          <a:p>
            <a:pPr marL="400050" lvl="1" indent="0">
              <a:buNone/>
            </a:pPr>
            <a:r>
              <a:rPr lang="en-US" sz="1600" dirty="0"/>
              <a:t>“(…) each local education agency shall submit a "budget-only" file that conforms with UCOA requirements to the department of elementary and secondary education within 30 days of the city/town adoption of the budget.”</a:t>
            </a:r>
          </a:p>
          <a:p>
            <a:r>
              <a:rPr lang="en-US" sz="2400" dirty="0"/>
              <a:t>Design New Budget section in our website:</a:t>
            </a:r>
          </a:p>
          <a:p>
            <a:pPr lvl="1">
              <a:buFont typeface="Wingdings" panose="05000000000000000000" pitchFamily="2" charset="2"/>
              <a:buChar char="Ø"/>
            </a:pPr>
            <a:r>
              <a:rPr lang="en-US" sz="2000" dirty="0"/>
              <a:t>Who has submitted/not submitted</a:t>
            </a:r>
          </a:p>
          <a:p>
            <a:pPr lvl="1">
              <a:buFont typeface="Wingdings" panose="05000000000000000000" pitchFamily="2" charset="2"/>
              <a:buChar char="Ø"/>
            </a:pPr>
            <a:r>
              <a:rPr lang="en-US" sz="2000" dirty="0"/>
              <a:t>Easy to view/understand/download district budgets</a:t>
            </a:r>
          </a:p>
          <a:p>
            <a:pPr lvl="1">
              <a:buFont typeface="Wingdings" panose="05000000000000000000" pitchFamily="2" charset="2"/>
              <a:buChar char="Ø"/>
            </a:pPr>
            <a:r>
              <a:rPr lang="en-US" sz="2000" dirty="0"/>
              <a:t>UCOA Format</a:t>
            </a:r>
          </a:p>
          <a:p>
            <a:pPr>
              <a:buFont typeface="Arial" panose="020B0604020202020204" pitchFamily="34" charset="0"/>
              <a:buChar char="•"/>
            </a:pPr>
            <a:r>
              <a:rPr lang="en-US" sz="2400" dirty="0">
                <a:ea typeface="+mn-ea"/>
                <a:cs typeface="+mn-cs"/>
              </a:rPr>
              <a:t>Strategic Planning System</a:t>
            </a:r>
          </a:p>
          <a:p>
            <a:pPr lvl="1">
              <a:buFont typeface="Wingdings" panose="05000000000000000000" pitchFamily="2" charset="2"/>
              <a:buChar char="Ø"/>
            </a:pPr>
            <a:r>
              <a:rPr lang="en-US" sz="2000" dirty="0"/>
              <a:t>Relies on budget information </a:t>
            </a:r>
          </a:p>
          <a:p>
            <a:pPr lvl="1">
              <a:buFont typeface="Wingdings" panose="05000000000000000000" pitchFamily="2" charset="2"/>
              <a:buChar char="Ø"/>
            </a:pPr>
            <a:r>
              <a:rPr lang="en-US" sz="2000" dirty="0"/>
              <a:t>Users can tie initiatives to budget</a:t>
            </a:r>
          </a:p>
          <a:p>
            <a:pPr lvl="1">
              <a:buFont typeface="Wingdings" panose="05000000000000000000" pitchFamily="2" charset="2"/>
              <a:buChar char="Ø"/>
            </a:pPr>
            <a:r>
              <a:rPr lang="en-US" sz="2000" dirty="0" err="1"/>
              <a:t>Subfund</a:t>
            </a:r>
            <a:r>
              <a:rPr lang="en-US" sz="2000" dirty="0"/>
              <a:t>, function, and object</a:t>
            </a:r>
          </a:p>
        </p:txBody>
      </p:sp>
      <p:sp>
        <p:nvSpPr>
          <p:cNvPr id="4" name="Slide Number Placeholder 3">
            <a:extLst>
              <a:ext uri="{FF2B5EF4-FFF2-40B4-BE49-F238E27FC236}">
                <a16:creationId xmlns:a16="http://schemas.microsoft.com/office/drawing/2014/main" id="{E4B75348-75F4-65E7-E867-4F879DF2DFBD}"/>
              </a:ext>
            </a:extLst>
          </p:cNvPr>
          <p:cNvSpPr>
            <a:spLocks noGrp="1"/>
          </p:cNvSpPr>
          <p:nvPr>
            <p:ph type="sldNum" sz="quarter" idx="12"/>
          </p:nvPr>
        </p:nvSpPr>
        <p:spPr/>
        <p:txBody>
          <a:bodyPr/>
          <a:lstStyle/>
          <a:p>
            <a:pPr>
              <a:defRPr/>
            </a:pPr>
            <a:fld id="{F2F8E150-4762-4407-8731-8005018E8074}" type="slidenum">
              <a:rPr lang="en-US" altLang="en-US" smtClean="0"/>
              <a:pPr>
                <a:defRPr/>
              </a:pPr>
              <a:t>42</a:t>
            </a:fld>
            <a:endParaRPr lang="en-US" altLang="en-US" dirty="0"/>
          </a:p>
        </p:txBody>
      </p:sp>
    </p:spTree>
    <p:extLst>
      <p:ext uri="{BB962C8B-B14F-4D97-AF65-F5344CB8AC3E}">
        <p14:creationId xmlns:p14="http://schemas.microsoft.com/office/powerpoint/2010/main" val="423715671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B91D0-D2C2-E214-D165-467828C784C0}"/>
              </a:ext>
            </a:extLst>
          </p:cNvPr>
          <p:cNvSpPr>
            <a:spLocks noGrp="1"/>
          </p:cNvSpPr>
          <p:nvPr>
            <p:ph type="title"/>
          </p:nvPr>
        </p:nvSpPr>
        <p:spPr>
          <a:xfrm>
            <a:off x="304800" y="106507"/>
            <a:ext cx="8229600" cy="1143000"/>
          </a:xfrm>
        </p:spPr>
        <p:txBody>
          <a:bodyPr/>
          <a:lstStyle/>
          <a:p>
            <a:r>
              <a:rPr lang="en-US" dirty="0"/>
              <a:t>LEA Budget Validator</a:t>
            </a:r>
          </a:p>
        </p:txBody>
      </p:sp>
      <p:sp>
        <p:nvSpPr>
          <p:cNvPr id="3" name="Content Placeholder 2">
            <a:extLst>
              <a:ext uri="{FF2B5EF4-FFF2-40B4-BE49-F238E27FC236}">
                <a16:creationId xmlns:a16="http://schemas.microsoft.com/office/drawing/2014/main" id="{50F13B42-5893-3EEB-99DE-8E88603F26BC}"/>
              </a:ext>
            </a:extLst>
          </p:cNvPr>
          <p:cNvSpPr>
            <a:spLocks noGrp="1"/>
          </p:cNvSpPr>
          <p:nvPr>
            <p:ph idx="1"/>
          </p:nvPr>
        </p:nvSpPr>
        <p:spPr>
          <a:xfrm>
            <a:off x="457200" y="1066800"/>
            <a:ext cx="8229600" cy="4525963"/>
          </a:xfrm>
        </p:spPr>
        <p:txBody>
          <a:bodyPr/>
          <a:lstStyle/>
          <a:p>
            <a:r>
              <a:rPr lang="en-US" sz="2000" dirty="0"/>
              <a:t>Login to the RIDE Portal</a:t>
            </a:r>
          </a:p>
          <a:p>
            <a:pPr marL="400050" lvl="1" indent="0">
              <a:buNone/>
            </a:pPr>
            <a:r>
              <a:rPr lang="en-US" sz="1800" dirty="0">
                <a:hlinkClick r:id="rId2"/>
              </a:rPr>
              <a:t>https:\\portal.ride.ri.gov\</a:t>
            </a:r>
            <a:endParaRPr lang="en-US" sz="1800" dirty="0"/>
          </a:p>
          <a:p>
            <a:endParaRPr lang="en-US" sz="2000" dirty="0"/>
          </a:p>
          <a:p>
            <a:r>
              <a:rPr lang="en-US" sz="2000" dirty="0"/>
              <a:t>Request Business manager for Access to the LEA Budget Validator (if you don’t have it already)</a:t>
            </a:r>
          </a:p>
          <a:p>
            <a:endParaRPr lang="en-US" sz="2000" dirty="0"/>
          </a:p>
          <a:p>
            <a:r>
              <a:rPr lang="en-US" sz="2000" dirty="0"/>
              <a:t>Upload budget file (txt file)</a:t>
            </a:r>
          </a:p>
          <a:p>
            <a:endParaRPr lang="en-US" sz="2000" dirty="0"/>
          </a:p>
          <a:p>
            <a:r>
              <a:rPr lang="en-US" sz="2000" dirty="0"/>
              <a:t>Check for errors; if no errors you are all set</a:t>
            </a:r>
          </a:p>
          <a:p>
            <a:endParaRPr lang="en-US" sz="2000" dirty="0"/>
          </a:p>
          <a:p>
            <a:r>
              <a:rPr lang="en-US" sz="2000" dirty="0"/>
              <a:t>It there are errors, correct and resubmit</a:t>
            </a:r>
          </a:p>
          <a:p>
            <a:endParaRPr lang="en-US" sz="2000" dirty="0"/>
          </a:p>
          <a:p>
            <a:r>
              <a:rPr lang="en-US" sz="2000" dirty="0"/>
              <a:t>Email RIDE to notify you sent the budget</a:t>
            </a:r>
          </a:p>
          <a:p>
            <a:pPr marL="400050" lvl="1" indent="0">
              <a:buNone/>
            </a:pPr>
            <a:endParaRPr lang="en-US" sz="2000" dirty="0"/>
          </a:p>
        </p:txBody>
      </p:sp>
      <p:sp>
        <p:nvSpPr>
          <p:cNvPr id="4" name="Slide Number Placeholder 3">
            <a:extLst>
              <a:ext uri="{FF2B5EF4-FFF2-40B4-BE49-F238E27FC236}">
                <a16:creationId xmlns:a16="http://schemas.microsoft.com/office/drawing/2014/main" id="{E4B75348-75F4-65E7-E867-4F879DF2DFBD}"/>
              </a:ext>
            </a:extLst>
          </p:cNvPr>
          <p:cNvSpPr>
            <a:spLocks noGrp="1"/>
          </p:cNvSpPr>
          <p:nvPr>
            <p:ph type="sldNum" sz="quarter" idx="12"/>
          </p:nvPr>
        </p:nvSpPr>
        <p:spPr/>
        <p:txBody>
          <a:bodyPr/>
          <a:lstStyle/>
          <a:p>
            <a:pPr>
              <a:defRPr/>
            </a:pPr>
            <a:fld id="{F2F8E150-4762-4407-8731-8005018E8074}" type="slidenum">
              <a:rPr lang="en-US" altLang="en-US" smtClean="0"/>
              <a:pPr>
                <a:defRPr/>
              </a:pPr>
              <a:t>43</a:t>
            </a:fld>
            <a:endParaRPr lang="en-US" altLang="en-US" dirty="0"/>
          </a:p>
        </p:txBody>
      </p:sp>
      <p:pic>
        <p:nvPicPr>
          <p:cNvPr id="6" name="Picture 5">
            <a:extLst>
              <a:ext uri="{FF2B5EF4-FFF2-40B4-BE49-F238E27FC236}">
                <a16:creationId xmlns:a16="http://schemas.microsoft.com/office/drawing/2014/main" id="{77F4C69F-5C69-F2A7-FDE8-9C53CEA5981A}"/>
              </a:ext>
            </a:extLst>
          </p:cNvPr>
          <p:cNvPicPr>
            <a:picLocks noChangeAspect="1"/>
          </p:cNvPicPr>
          <p:nvPr/>
        </p:nvPicPr>
        <p:blipFill>
          <a:blip r:embed="rId3"/>
          <a:stretch>
            <a:fillRect/>
          </a:stretch>
        </p:blipFill>
        <p:spPr>
          <a:xfrm>
            <a:off x="6248400" y="1066800"/>
            <a:ext cx="1858719" cy="1066800"/>
          </a:xfrm>
          <a:prstGeom prst="rect">
            <a:avLst/>
          </a:prstGeom>
        </p:spPr>
      </p:pic>
    </p:spTree>
    <p:extLst>
      <p:ext uri="{BB962C8B-B14F-4D97-AF65-F5344CB8AC3E}">
        <p14:creationId xmlns:p14="http://schemas.microsoft.com/office/powerpoint/2010/main" val="1392053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9FC3B8EA-7533-4B96-8BA8-A96BF0B6F4F6}" type="slidenum">
              <a:rPr kumimoji="0" lang="en-US" alt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r" defTabSz="914400" rtl="0" eaLnBrk="1" fontAlgn="base" latinLnBrk="0" hangingPunct="1">
              <a:lnSpc>
                <a:spcPct val="100000"/>
              </a:lnSpc>
              <a:spcBef>
                <a:spcPct val="0"/>
              </a:spcBef>
              <a:spcAft>
                <a:spcPct val="0"/>
              </a:spcAft>
              <a:buClrTx/>
              <a:buSzTx/>
              <a:buFontTx/>
              <a:buNone/>
              <a:tabLst/>
              <a:defRPr/>
            </a:pPr>
            <a:endParaRPr kumimoji="0" lang="en-US" alt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6147" name="Rectangle 2"/>
          <p:cNvSpPr>
            <a:spLocks noGrp="1" noChangeArrowheads="1"/>
          </p:cNvSpPr>
          <p:nvPr>
            <p:ph type="ctrTitle"/>
          </p:nvPr>
        </p:nvSpPr>
        <p:spPr/>
        <p:txBody>
          <a:bodyPr/>
          <a:lstStyle/>
          <a:p>
            <a:pPr eaLnBrk="1" hangingPunct="1"/>
            <a:r>
              <a:rPr lang="en-US" altLang="en-US" sz="4000" dirty="0">
                <a:solidFill>
                  <a:schemeClr val="hlink"/>
                </a:solidFill>
              </a:rPr>
              <a:t>Topics for this Session</a:t>
            </a:r>
          </a:p>
        </p:txBody>
      </p:sp>
      <p:sp>
        <p:nvSpPr>
          <p:cNvPr id="6148" name="Rectangle 3"/>
          <p:cNvSpPr>
            <a:spLocks noGrp="1" noChangeArrowheads="1"/>
          </p:cNvSpPr>
          <p:nvPr>
            <p:ph type="subTitle" idx="1"/>
          </p:nvPr>
        </p:nvSpPr>
        <p:spPr>
          <a:xfrm>
            <a:off x="545592" y="1676400"/>
            <a:ext cx="8001000" cy="4114800"/>
          </a:xfrm>
        </p:spPr>
        <p:txBody>
          <a:bodyPr/>
          <a:lstStyle/>
          <a:p>
            <a:pPr algn="l" eaLnBrk="1" hangingPunct="1">
              <a:tabLst>
                <a:tab pos="461963" algn="l"/>
              </a:tabLst>
            </a:pPr>
            <a:endParaRPr lang="en-US" altLang="en-US" sz="1200" dirty="0">
              <a:solidFill>
                <a:srgbClr val="FF0000"/>
              </a:solidFill>
            </a:endParaRPr>
          </a:p>
          <a:p>
            <a:pPr algn="l" eaLnBrk="1" hangingPunct="1">
              <a:tabLst>
                <a:tab pos="461963" algn="l"/>
              </a:tabLst>
            </a:pPr>
            <a:r>
              <a:rPr lang="en-US" altLang="en-US" sz="3400" dirty="0">
                <a:solidFill>
                  <a:srgbClr val="002060"/>
                </a:solidFill>
              </a:rPr>
              <a:t>The UCOA Accounting Manuals: </a:t>
            </a:r>
            <a:r>
              <a:rPr lang="en-US" altLang="en-US" sz="3400" i="1" dirty="0">
                <a:solidFill>
                  <a:srgbClr val="002060"/>
                </a:solidFill>
              </a:rPr>
              <a:t>Complete and Abridged</a:t>
            </a:r>
          </a:p>
          <a:p>
            <a:pPr algn="l" eaLnBrk="1" hangingPunct="1">
              <a:tabLst>
                <a:tab pos="461963" algn="l"/>
              </a:tabLst>
            </a:pPr>
            <a:r>
              <a:rPr lang="en-US" altLang="en-US" sz="3400" dirty="0">
                <a:solidFill>
                  <a:srgbClr val="C00000"/>
                </a:solidFill>
              </a:rPr>
              <a:t>Key Concepts and Rules</a:t>
            </a:r>
          </a:p>
          <a:p>
            <a:pPr algn="l" eaLnBrk="1" hangingPunct="1">
              <a:tabLst>
                <a:tab pos="461963" algn="l"/>
              </a:tabLst>
            </a:pPr>
            <a:r>
              <a:rPr lang="en-US" altLang="en-US" sz="3400" dirty="0">
                <a:solidFill>
                  <a:srgbClr val="002060"/>
                </a:solidFill>
              </a:rPr>
              <a:t>Upcoming UCOA Training Session Topics</a:t>
            </a:r>
          </a:p>
        </p:txBody>
      </p:sp>
    </p:spTree>
    <p:extLst>
      <p:ext uri="{BB962C8B-B14F-4D97-AF65-F5344CB8AC3E}">
        <p14:creationId xmlns:p14="http://schemas.microsoft.com/office/powerpoint/2010/main" val="3842720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F4213F4-9085-4681-804A-037217CBFA30}" type="slidenum">
              <a:rPr lang="en-US" altLang="en-US" sz="1400"/>
              <a:pPr>
                <a:spcBef>
                  <a:spcPct val="0"/>
                </a:spcBef>
                <a:buFontTx/>
                <a:buNone/>
              </a:pPr>
              <a:t>6</a:t>
            </a:fld>
            <a:endParaRPr lang="en-US" altLang="en-US" sz="1400" dirty="0"/>
          </a:p>
          <a:p>
            <a:pPr>
              <a:spcBef>
                <a:spcPct val="0"/>
              </a:spcBef>
              <a:buFontTx/>
              <a:buNone/>
            </a:pPr>
            <a:endParaRPr lang="en-US" altLang="en-US" sz="1400" dirty="0"/>
          </a:p>
        </p:txBody>
      </p:sp>
      <p:sp>
        <p:nvSpPr>
          <p:cNvPr id="45059" name="Rectangle 2"/>
          <p:cNvSpPr>
            <a:spLocks noGrp="1" noChangeArrowheads="1"/>
          </p:cNvSpPr>
          <p:nvPr>
            <p:ph type="ctrTitle"/>
          </p:nvPr>
        </p:nvSpPr>
        <p:spPr/>
        <p:txBody>
          <a:bodyPr/>
          <a:lstStyle/>
          <a:p>
            <a:pPr eaLnBrk="1" hangingPunct="1"/>
            <a:r>
              <a:rPr lang="en-US" altLang="en-US" dirty="0">
                <a:solidFill>
                  <a:schemeClr val="hlink"/>
                </a:solidFill>
              </a:rPr>
              <a:t>Included in both Complete &amp; Abridged Versions</a:t>
            </a:r>
          </a:p>
        </p:txBody>
      </p:sp>
      <p:sp>
        <p:nvSpPr>
          <p:cNvPr id="24580" name="Rectangle 3"/>
          <p:cNvSpPr>
            <a:spLocks noGrp="1" noChangeArrowheads="1"/>
          </p:cNvSpPr>
          <p:nvPr>
            <p:ph type="subTitle" idx="1"/>
          </p:nvPr>
        </p:nvSpPr>
        <p:spPr>
          <a:xfrm>
            <a:off x="609600" y="2057400"/>
            <a:ext cx="8001000" cy="4191000"/>
          </a:xfrm>
        </p:spPr>
        <p:txBody>
          <a:bodyPr/>
          <a:lstStyle/>
          <a:p>
            <a:pPr algn="l" eaLnBrk="1" hangingPunct="1">
              <a:lnSpc>
                <a:spcPct val="90000"/>
              </a:lnSpc>
              <a:tabLst>
                <a:tab pos="457200" algn="l"/>
              </a:tabLst>
              <a:defRPr/>
            </a:pPr>
            <a:endParaRPr lang="en-US" sz="2400" dirty="0">
              <a:solidFill>
                <a:schemeClr val="accent2"/>
              </a:solidFill>
            </a:endParaRP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Interactive Table of Contents</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Guidance for Selected UCOA Topics </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Guidance for Charter Schools</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UCOA Download and Upload Requirements </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FAQ’s</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Recent Updates to the UCOA Accounting Manuals</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List of Searchable Key Words</a:t>
            </a: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868976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F4213F4-9085-4681-804A-037217CBFA30}" type="slidenum">
              <a:rPr lang="en-US" altLang="en-US" sz="1400"/>
              <a:pPr>
                <a:spcBef>
                  <a:spcPct val="0"/>
                </a:spcBef>
                <a:buFontTx/>
                <a:buNone/>
              </a:pPr>
              <a:t>7</a:t>
            </a:fld>
            <a:endParaRPr lang="en-US" altLang="en-US" sz="1400" dirty="0"/>
          </a:p>
          <a:p>
            <a:pPr>
              <a:spcBef>
                <a:spcPct val="0"/>
              </a:spcBef>
              <a:buFontTx/>
              <a:buNone/>
            </a:pPr>
            <a:endParaRPr lang="en-US" altLang="en-US" sz="1400" dirty="0"/>
          </a:p>
        </p:txBody>
      </p:sp>
      <p:sp>
        <p:nvSpPr>
          <p:cNvPr id="45059" name="Rectangle 2"/>
          <p:cNvSpPr>
            <a:spLocks noGrp="1" noChangeArrowheads="1"/>
          </p:cNvSpPr>
          <p:nvPr>
            <p:ph type="ctrTitle"/>
          </p:nvPr>
        </p:nvSpPr>
        <p:spPr/>
        <p:txBody>
          <a:bodyPr/>
          <a:lstStyle/>
          <a:p>
            <a:pPr eaLnBrk="1" hangingPunct="1"/>
            <a:r>
              <a:rPr lang="en-US" altLang="en-US" dirty="0">
                <a:solidFill>
                  <a:schemeClr val="hlink"/>
                </a:solidFill>
              </a:rPr>
              <a:t>Other Sections only in Complete Version</a:t>
            </a:r>
          </a:p>
        </p:txBody>
      </p:sp>
      <p:sp>
        <p:nvSpPr>
          <p:cNvPr id="24580" name="Rectangle 3"/>
          <p:cNvSpPr>
            <a:spLocks noGrp="1" noChangeArrowheads="1"/>
          </p:cNvSpPr>
          <p:nvPr>
            <p:ph type="subTitle" idx="1"/>
          </p:nvPr>
        </p:nvSpPr>
        <p:spPr>
          <a:xfrm>
            <a:off x="609600" y="2057400"/>
            <a:ext cx="8001000" cy="4191000"/>
          </a:xfrm>
        </p:spPr>
        <p:txBody>
          <a:bodyPr/>
          <a:lstStyle/>
          <a:p>
            <a:pPr algn="l" eaLnBrk="1" hangingPunct="1">
              <a:lnSpc>
                <a:spcPct val="90000"/>
              </a:lnSpc>
              <a:tabLst>
                <a:tab pos="457200" algn="l"/>
              </a:tabLst>
              <a:defRPr/>
            </a:pPr>
            <a:endParaRPr lang="en-US" sz="2400" dirty="0">
              <a:solidFill>
                <a:schemeClr val="accent2"/>
              </a:solidFill>
            </a:endParaRP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1	Introduction – How to use the Manual</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2</a:t>
            </a:r>
            <a:r>
              <a:rPr lang="en-US" sz="2400" i="1" dirty="0">
                <a:solidFill>
                  <a:srgbClr val="FF0000"/>
                </a:solidFill>
              </a:rPr>
              <a:t>	</a:t>
            </a:r>
            <a:r>
              <a:rPr lang="en-US" sz="2400" i="1" dirty="0">
                <a:solidFill>
                  <a:srgbClr val="C00000"/>
                </a:solidFill>
              </a:rPr>
              <a:t>Overview of UCOA Development Process</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3	Objectives of UCOA and USOA</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4</a:t>
            </a:r>
            <a:r>
              <a:rPr lang="en-US" sz="2400" i="1" dirty="0">
                <a:solidFill>
                  <a:srgbClr val="FF0000"/>
                </a:solidFill>
              </a:rPr>
              <a:t>	</a:t>
            </a:r>
            <a:r>
              <a:rPr lang="en-US" sz="2400" i="1" dirty="0">
                <a:solidFill>
                  <a:srgbClr val="C00000"/>
                </a:solidFill>
              </a:rPr>
              <a:t>Overview of Fund Accounting</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5	Applicable “GAAP”</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6	Key Design Features, Concepts, Policies, and 	Account Strings</a:t>
            </a:r>
          </a:p>
          <a:p>
            <a:pPr algn="l" eaLnBrk="1" hangingPunct="1">
              <a:lnSpc>
                <a:spcPct val="90000"/>
              </a:lnSpc>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3852782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F4213F4-9085-4681-804A-037217CBFA30}" type="slidenum">
              <a:rPr lang="en-US" altLang="en-US" sz="1400"/>
              <a:pPr>
                <a:spcBef>
                  <a:spcPct val="0"/>
                </a:spcBef>
                <a:buFontTx/>
                <a:buNone/>
              </a:pPr>
              <a:t>8</a:t>
            </a:fld>
            <a:endParaRPr lang="en-US" altLang="en-US" sz="1400" dirty="0"/>
          </a:p>
          <a:p>
            <a:pPr>
              <a:spcBef>
                <a:spcPct val="0"/>
              </a:spcBef>
              <a:buFontTx/>
              <a:buNone/>
            </a:pPr>
            <a:endParaRPr lang="en-US" altLang="en-US" sz="1400" dirty="0"/>
          </a:p>
        </p:txBody>
      </p:sp>
      <p:sp>
        <p:nvSpPr>
          <p:cNvPr id="45059" name="Rectangle 2"/>
          <p:cNvSpPr>
            <a:spLocks noGrp="1" noChangeArrowheads="1"/>
          </p:cNvSpPr>
          <p:nvPr>
            <p:ph type="ctrTitle"/>
          </p:nvPr>
        </p:nvSpPr>
        <p:spPr/>
        <p:txBody>
          <a:bodyPr/>
          <a:lstStyle/>
          <a:p>
            <a:pPr eaLnBrk="1" hangingPunct="1"/>
            <a:r>
              <a:rPr lang="en-US" altLang="en-US" dirty="0">
                <a:solidFill>
                  <a:schemeClr val="hlink"/>
                </a:solidFill>
              </a:rPr>
              <a:t>Other Sections only in Complete Version</a:t>
            </a:r>
          </a:p>
        </p:txBody>
      </p:sp>
      <p:sp>
        <p:nvSpPr>
          <p:cNvPr id="24580" name="Rectangle 3"/>
          <p:cNvSpPr>
            <a:spLocks noGrp="1" noChangeArrowheads="1"/>
          </p:cNvSpPr>
          <p:nvPr>
            <p:ph type="subTitle" idx="1"/>
          </p:nvPr>
        </p:nvSpPr>
        <p:spPr>
          <a:xfrm>
            <a:off x="609600" y="2057400"/>
            <a:ext cx="8001000" cy="4191000"/>
          </a:xfrm>
        </p:spPr>
        <p:txBody>
          <a:bodyPr/>
          <a:lstStyle/>
          <a:p>
            <a:pPr algn="l" eaLnBrk="1" hangingPunct="1">
              <a:lnSpc>
                <a:spcPct val="90000"/>
              </a:lnSpc>
              <a:tabLst>
                <a:tab pos="457200" algn="l"/>
              </a:tabLst>
              <a:defRPr/>
            </a:pPr>
            <a:endParaRPr lang="en-US" sz="2400" dirty="0">
              <a:solidFill>
                <a:schemeClr val="accent2"/>
              </a:solidFill>
            </a:endParaRP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7	Chart of Accounts: How each Segment is used, List of Accounts by Segment, Definitions, and Rules for each UCOA Account.  </a:t>
            </a:r>
            <a:r>
              <a:rPr lang="en-US" sz="2400" i="1" dirty="0">
                <a:solidFill>
                  <a:srgbClr val="00B050"/>
                </a:solidFill>
              </a:rPr>
              <a:t>Total Pages:  920 pages</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11</a:t>
            </a:r>
            <a:r>
              <a:rPr lang="en-US" sz="2400" i="1" dirty="0">
                <a:solidFill>
                  <a:srgbClr val="FF0000"/>
                </a:solidFill>
              </a:rPr>
              <a:t>	</a:t>
            </a:r>
            <a:r>
              <a:rPr lang="en-US" sz="2400" i="1" dirty="0">
                <a:solidFill>
                  <a:srgbClr val="C00000"/>
                </a:solidFill>
              </a:rPr>
              <a:t>Allocations – Overview, Methods and Rules</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12	Common Report Requirements</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13</a:t>
            </a:r>
            <a:r>
              <a:rPr lang="en-US" sz="2400" i="1" dirty="0">
                <a:solidFill>
                  <a:srgbClr val="FF0000"/>
                </a:solidFill>
              </a:rPr>
              <a:t>	</a:t>
            </a:r>
            <a:r>
              <a:rPr lang="en-US" sz="2400" i="1" dirty="0">
                <a:solidFill>
                  <a:srgbClr val="C00000"/>
                </a:solidFill>
              </a:rPr>
              <a:t>Independent Audit Requirements</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APP A   UCOA Workbook – List of Contents</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APP B   Segment Account List</a:t>
            </a:r>
          </a:p>
          <a:p>
            <a:pPr algn="l" eaLnBrk="1" hangingPunct="1">
              <a:lnSpc>
                <a:spcPct val="90000"/>
              </a:lnSpc>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16548234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6"/>
          <p:cNvSpPr>
            <a:spLocks noGrp="1" noChangeArrowheads="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fld id="{3F4213F4-9085-4681-804A-037217CBFA30}" type="slidenum">
              <a:rPr lang="en-US" altLang="en-US" sz="1400"/>
              <a:pPr>
                <a:spcBef>
                  <a:spcPct val="0"/>
                </a:spcBef>
                <a:buFontTx/>
                <a:buNone/>
              </a:pPr>
              <a:t>9</a:t>
            </a:fld>
            <a:endParaRPr lang="en-US" altLang="en-US" sz="1400" dirty="0"/>
          </a:p>
          <a:p>
            <a:pPr>
              <a:spcBef>
                <a:spcPct val="0"/>
              </a:spcBef>
              <a:buFontTx/>
              <a:buNone/>
            </a:pPr>
            <a:endParaRPr lang="en-US" altLang="en-US" sz="1400" dirty="0"/>
          </a:p>
        </p:txBody>
      </p:sp>
      <p:sp>
        <p:nvSpPr>
          <p:cNvPr id="45059" name="Rectangle 2"/>
          <p:cNvSpPr>
            <a:spLocks noGrp="1" noChangeArrowheads="1"/>
          </p:cNvSpPr>
          <p:nvPr>
            <p:ph type="ctrTitle"/>
          </p:nvPr>
        </p:nvSpPr>
        <p:spPr/>
        <p:txBody>
          <a:bodyPr/>
          <a:lstStyle/>
          <a:p>
            <a:pPr eaLnBrk="1" hangingPunct="1"/>
            <a:r>
              <a:rPr lang="en-US" altLang="en-US" dirty="0">
                <a:solidFill>
                  <a:schemeClr val="hlink"/>
                </a:solidFill>
              </a:rPr>
              <a:t>Other Sections only in Complete Version</a:t>
            </a:r>
          </a:p>
        </p:txBody>
      </p:sp>
      <p:sp>
        <p:nvSpPr>
          <p:cNvPr id="24580" name="Rectangle 3"/>
          <p:cNvSpPr>
            <a:spLocks noGrp="1" noChangeArrowheads="1"/>
          </p:cNvSpPr>
          <p:nvPr>
            <p:ph type="subTitle" idx="1"/>
          </p:nvPr>
        </p:nvSpPr>
        <p:spPr>
          <a:xfrm>
            <a:off x="609600" y="2057400"/>
            <a:ext cx="8001000" cy="4191000"/>
          </a:xfrm>
        </p:spPr>
        <p:txBody>
          <a:bodyPr/>
          <a:lstStyle/>
          <a:p>
            <a:pPr algn="l" eaLnBrk="1" hangingPunct="1">
              <a:lnSpc>
                <a:spcPct val="90000"/>
              </a:lnSpc>
              <a:tabLst>
                <a:tab pos="457200" algn="l"/>
              </a:tabLst>
              <a:defRPr/>
            </a:pPr>
            <a:endParaRPr lang="en-US" sz="2400" dirty="0">
              <a:solidFill>
                <a:schemeClr val="accent2"/>
              </a:solidFill>
            </a:endParaRP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APP C   Redundancy Analysis</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APP D   Accounting Process</a:t>
            </a:r>
          </a:p>
          <a:p>
            <a:pPr marL="457200" indent="-457200" algn="l" eaLnBrk="1" hangingPunct="1">
              <a:lnSpc>
                <a:spcPct val="90000"/>
              </a:lnSpc>
              <a:buFont typeface="Wingdings" pitchFamily="2" charset="2"/>
              <a:buChar char="Ø"/>
              <a:tabLst>
                <a:tab pos="457200" algn="l"/>
              </a:tabLst>
              <a:defRPr/>
            </a:pPr>
            <a:r>
              <a:rPr lang="en-US" sz="2400" i="1" dirty="0">
                <a:solidFill>
                  <a:srgbClr val="002060"/>
                </a:solidFill>
              </a:rPr>
              <a:t>APP E   Accounting Cycle</a:t>
            </a:r>
          </a:p>
          <a:p>
            <a:pPr marL="457200" indent="-457200" algn="l" eaLnBrk="1" hangingPunct="1">
              <a:lnSpc>
                <a:spcPct val="90000"/>
              </a:lnSpc>
              <a:buFont typeface="Wingdings" pitchFamily="2" charset="2"/>
              <a:buChar char="Ø"/>
              <a:tabLst>
                <a:tab pos="457200" algn="l"/>
              </a:tabLst>
              <a:defRPr/>
            </a:pPr>
            <a:r>
              <a:rPr lang="en-US" sz="2400" i="1" dirty="0">
                <a:solidFill>
                  <a:srgbClr val="C00000"/>
                </a:solidFill>
              </a:rPr>
              <a:t>APP G   Glossary of Terms</a:t>
            </a:r>
          </a:p>
          <a:p>
            <a:pPr algn="l" eaLnBrk="1" hangingPunct="1">
              <a:lnSpc>
                <a:spcPct val="90000"/>
              </a:lnSpc>
              <a:tabLst>
                <a:tab pos="457200" algn="l"/>
              </a:tabLst>
              <a:defRPr/>
            </a:pPr>
            <a:endParaRPr lang="en-US" sz="2400" b="1" i="1" dirty="0">
              <a:solidFill>
                <a:srgbClr val="FF0000"/>
              </a:solidFill>
            </a:endParaRPr>
          </a:p>
          <a:p>
            <a:pPr marL="457200" indent="-457200" algn="l" eaLnBrk="1" hangingPunct="1">
              <a:lnSpc>
                <a:spcPct val="90000"/>
              </a:lnSpc>
              <a:buFont typeface="Wingdings" pitchFamily="2" charset="2"/>
              <a:buChar char="Ø"/>
              <a:tabLst>
                <a:tab pos="457200" algn="l"/>
              </a:tabLst>
              <a:defRPr/>
            </a:pPr>
            <a:endParaRPr lang="en-US" sz="2400" b="1" i="1" dirty="0">
              <a:solidFill>
                <a:srgbClr val="FF0000"/>
              </a:solidFill>
            </a:endParaRPr>
          </a:p>
          <a:p>
            <a:pPr marL="457200" indent="-457200" algn="l" eaLnBrk="1" hangingPunct="1">
              <a:lnSpc>
                <a:spcPct val="90000"/>
              </a:lnSpc>
              <a:tabLst>
                <a:tab pos="457200" algn="l"/>
              </a:tabLst>
              <a:defRPr/>
            </a:pPr>
            <a:endParaRPr lang="en-US" sz="2400" dirty="0">
              <a:solidFill>
                <a:schemeClr val="accent2"/>
              </a:solidFill>
            </a:endParaRPr>
          </a:p>
        </p:txBody>
      </p:sp>
    </p:spTree>
    <p:extLst>
      <p:ext uri="{BB962C8B-B14F-4D97-AF65-F5344CB8AC3E}">
        <p14:creationId xmlns:p14="http://schemas.microsoft.com/office/powerpoint/2010/main" val="2352939780"/>
      </p:ext>
    </p:extLst>
  </p:cSld>
  <p:clrMapOvr>
    <a:masterClrMapping/>
  </p:clrMapOvr>
</p:sld>
</file>

<file path=ppt/theme/theme1.xml><?xml version="1.0" encoding="utf-8"?>
<a:theme xmlns:a="http://schemas.openxmlformats.org/drawingml/2006/main" name="RIDE Pwrpnt template">
  <a:themeElements>
    <a:clrScheme name="RIDE Pwrp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RIDE Pwrpnt 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IDE Pwrpnt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RIDE Pwrpnt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RIDE Pwrpnt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RIDE Pwrpnt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RIDE Pwrpnt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RIDE Pwrpnt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RIDE Pwrpnt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RIDE Pwrpnt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RIDE Pwrpnt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RIDE Pwrpnt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RIDE Pwrpnt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RIDE Pwrpnt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RIDE Pwrpnt template</Template>
  <TotalTime>9380</TotalTime>
  <Words>3177</Words>
  <Application>Microsoft Office PowerPoint</Application>
  <PresentationFormat>On-screen Show (4:3)</PresentationFormat>
  <Paragraphs>401</Paragraphs>
  <Slides>43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43</vt:i4>
      </vt:variant>
    </vt:vector>
  </HeadingPairs>
  <TitlesOfParts>
    <vt:vector size="47" baseType="lpstr">
      <vt:lpstr>Arial</vt:lpstr>
      <vt:lpstr>Calibri</vt:lpstr>
      <vt:lpstr>Wingdings</vt:lpstr>
      <vt:lpstr>RIDE Pwrpnt template</vt:lpstr>
      <vt:lpstr>UCOA Updates</vt:lpstr>
      <vt:lpstr>Training Guidelines</vt:lpstr>
      <vt:lpstr>Introduction</vt:lpstr>
      <vt:lpstr>Uniform Chart of Accounts</vt:lpstr>
      <vt:lpstr>Topics for this Session</vt:lpstr>
      <vt:lpstr>Included in both Complete &amp; Abridged Versions</vt:lpstr>
      <vt:lpstr>Other Sections only in Complete Version</vt:lpstr>
      <vt:lpstr>Other Sections only in Complete Version</vt:lpstr>
      <vt:lpstr>Other Sections only in Complete Version</vt:lpstr>
      <vt:lpstr>Uniform Chart of Accounts </vt:lpstr>
      <vt:lpstr>Order of Precedence</vt:lpstr>
      <vt:lpstr>Object Intersection Rules (OIR)</vt:lpstr>
      <vt:lpstr>Object Intersection Rules (OIR)</vt:lpstr>
      <vt:lpstr>Example: Object Intersection Rules</vt:lpstr>
      <vt:lpstr>Header Account Rules</vt:lpstr>
      <vt:lpstr>Mandatory Method Rules</vt:lpstr>
      <vt:lpstr>Allocation Rules</vt:lpstr>
      <vt:lpstr>General Rules</vt:lpstr>
      <vt:lpstr>Optional Use Rules</vt:lpstr>
      <vt:lpstr>Guidelines</vt:lpstr>
      <vt:lpstr>Data Upload Method Rules</vt:lpstr>
      <vt:lpstr>UCOA  Concepts</vt:lpstr>
      <vt:lpstr>Essence of the Flavor Concept – Part I</vt:lpstr>
      <vt:lpstr>Essence of the Flavor Concept – Part II</vt:lpstr>
      <vt:lpstr>Dual Identification Concept</vt:lpstr>
      <vt:lpstr>UCOA  Concepts</vt:lpstr>
      <vt:lpstr>Follow the Compensation &amp; Follow the Bus</vt:lpstr>
      <vt:lpstr>Follow the Nurse</vt:lpstr>
      <vt:lpstr>Follow the Purpose</vt:lpstr>
      <vt:lpstr>Follow the Recipient &amp; Follow the Student </vt:lpstr>
      <vt:lpstr>Follow the Topic</vt:lpstr>
      <vt:lpstr>UCOA  Concepts</vt:lpstr>
      <vt:lpstr>The Out-of-District Concept</vt:lpstr>
      <vt:lpstr>The “Trump” Concept – Part I</vt:lpstr>
      <vt:lpstr>The “Trump” Concept – Part II</vt:lpstr>
      <vt:lpstr>Uniform Chart of Accounts </vt:lpstr>
      <vt:lpstr>Capitalization Policy</vt:lpstr>
      <vt:lpstr>Tangible Personal Property Policy</vt:lpstr>
      <vt:lpstr>Uniform Chart of Accounts </vt:lpstr>
      <vt:lpstr>PowerPoint Presentation</vt:lpstr>
      <vt:lpstr>Uniform Chart of Accounts </vt:lpstr>
      <vt:lpstr>2022-23 Budget Only File</vt:lpstr>
      <vt:lpstr>LEA Budget Validator</vt:lpstr>
    </vt:vector>
  </TitlesOfParts>
  <Company>EDmin.com,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rwells</dc:creator>
  <cp:lastModifiedBy>Guerrero, Santiago</cp:lastModifiedBy>
  <cp:revision>398</cp:revision>
  <cp:lastPrinted>2022-06-16T20:10:22Z</cp:lastPrinted>
  <dcterms:created xsi:type="dcterms:W3CDTF">2007-11-13T19:37:09Z</dcterms:created>
  <dcterms:modified xsi:type="dcterms:W3CDTF">2022-07-01T16:48:16Z</dcterms:modified>
</cp:coreProperties>
</file>