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25" r:id="rId2"/>
    <p:sldId id="524" r:id="rId3"/>
    <p:sldId id="282" r:id="rId4"/>
    <p:sldId id="532" r:id="rId5"/>
    <p:sldId id="562" r:id="rId6"/>
    <p:sldId id="563" r:id="rId7"/>
    <p:sldId id="579" r:id="rId8"/>
    <p:sldId id="564" r:id="rId9"/>
    <p:sldId id="580" r:id="rId10"/>
    <p:sldId id="581" r:id="rId11"/>
    <p:sldId id="566" r:id="rId12"/>
    <p:sldId id="582" r:id="rId13"/>
    <p:sldId id="583" r:id="rId14"/>
    <p:sldId id="567" r:id="rId15"/>
    <p:sldId id="568" r:id="rId16"/>
    <p:sldId id="584" r:id="rId17"/>
    <p:sldId id="569" r:id="rId18"/>
    <p:sldId id="586" r:id="rId19"/>
    <p:sldId id="587" r:id="rId20"/>
    <p:sldId id="588" r:id="rId21"/>
    <p:sldId id="591" r:id="rId22"/>
    <p:sldId id="592" r:id="rId23"/>
    <p:sldId id="589" r:id="rId24"/>
    <p:sldId id="593" r:id="rId25"/>
    <p:sldId id="594" r:id="rId26"/>
    <p:sldId id="549" r:id="rId27"/>
    <p:sldId id="529" r:id="rId28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9999"/>
    <a:srgbClr val="CC0099"/>
    <a:srgbClr val="FFCC00"/>
    <a:srgbClr val="FF0000"/>
    <a:srgbClr val="00FFFF"/>
    <a:srgbClr val="3366FF"/>
    <a:srgbClr val="CC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099F3-D73C-48E6-8307-80A8693AA836}" v="1" dt="2022-10-27T16:24:16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316" autoAdjust="0"/>
  </p:normalViewPr>
  <p:slideViewPr>
    <p:cSldViewPr>
      <p:cViewPr varScale="1">
        <p:scale>
          <a:sx n="104" d="100"/>
          <a:sy n="104" d="100"/>
        </p:scale>
        <p:origin x="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5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rrero, Santiago" userId="f0dd4565-8c6a-4b34-9291-a827726626a2" providerId="ADAL" clId="{0120789F-3AD4-449A-97E7-F5FD85A3D6AB}"/>
    <pc:docChg chg="custSel modSld">
      <pc:chgData name="Guerrero, Santiago" userId="f0dd4565-8c6a-4b34-9291-a827726626a2" providerId="ADAL" clId="{0120789F-3AD4-449A-97E7-F5FD85A3D6AB}" dt="2022-10-03T13:42:47.266" v="81" actId="14100"/>
      <pc:docMkLst>
        <pc:docMk/>
      </pc:docMkLst>
      <pc:sldChg chg="modSp mod">
        <pc:chgData name="Guerrero, Santiago" userId="f0dd4565-8c6a-4b34-9291-a827726626a2" providerId="ADAL" clId="{0120789F-3AD4-449A-97E7-F5FD85A3D6AB}" dt="2022-10-03T13:42:47.266" v="81" actId="14100"/>
        <pc:sldMkLst>
          <pc:docMk/>
          <pc:sldMk cId="729554739" sldId="525"/>
        </pc:sldMkLst>
        <pc:spChg chg="mod">
          <ac:chgData name="Guerrero, Santiago" userId="f0dd4565-8c6a-4b34-9291-a827726626a2" providerId="ADAL" clId="{0120789F-3AD4-449A-97E7-F5FD85A3D6AB}" dt="2022-10-03T13:42:47.266" v="81" actId="14100"/>
          <ac:spMkLst>
            <pc:docMk/>
            <pc:sldMk cId="729554739" sldId="525"/>
            <ac:spMk id="3" creationId="{D0DB1102-5E84-49B7-A53B-24870C070A3D}"/>
          </ac:spMkLst>
        </pc:spChg>
      </pc:sldChg>
    </pc:docChg>
  </pc:docChgLst>
  <pc:docChgLst>
    <pc:chgData name="Guerrero, Santiago" userId="f0dd4565-8c6a-4b34-9291-a827726626a2" providerId="ADAL" clId="{74F099F3-D73C-48E6-8307-80A8693AA836}"/>
    <pc:docChg chg="custSel addSld delSld modSld">
      <pc:chgData name="Guerrero, Santiago" userId="f0dd4565-8c6a-4b34-9291-a827726626a2" providerId="ADAL" clId="{74F099F3-D73C-48E6-8307-80A8693AA836}" dt="2022-10-27T16:24:44.506" v="37" actId="2696"/>
      <pc:docMkLst>
        <pc:docMk/>
      </pc:docMkLst>
      <pc:sldChg chg="modSp new del mod">
        <pc:chgData name="Guerrero, Santiago" userId="f0dd4565-8c6a-4b34-9291-a827726626a2" providerId="ADAL" clId="{74F099F3-D73C-48E6-8307-80A8693AA836}" dt="2022-10-27T16:24:44.506" v="37" actId="2696"/>
        <pc:sldMkLst>
          <pc:docMk/>
          <pc:sldMk cId="1885712012" sldId="595"/>
        </pc:sldMkLst>
        <pc:spChg chg="mod">
          <ac:chgData name="Guerrero, Santiago" userId="f0dd4565-8c6a-4b34-9291-a827726626a2" providerId="ADAL" clId="{74F099F3-D73C-48E6-8307-80A8693AA836}" dt="2022-10-27T16:24:13.099" v="32" actId="20577"/>
          <ac:spMkLst>
            <pc:docMk/>
            <pc:sldMk cId="1885712012" sldId="595"/>
            <ac:spMk id="2" creationId="{59F8D10C-5212-DE70-A511-4E2E4862CDCB}"/>
          </ac:spMkLst>
        </pc:spChg>
        <pc:spChg chg="mod">
          <ac:chgData name="Guerrero, Santiago" userId="f0dd4565-8c6a-4b34-9291-a827726626a2" providerId="ADAL" clId="{74F099F3-D73C-48E6-8307-80A8693AA836}" dt="2022-10-27T16:24:21.079" v="36" actId="122"/>
          <ac:spMkLst>
            <pc:docMk/>
            <pc:sldMk cId="1885712012" sldId="595"/>
            <ac:spMk id="3" creationId="{EEDD72C5-6903-6EEE-550C-982CFB2B8B0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5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5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207E48-B553-4434-9BA7-DA62A6E4C4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5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252"/>
            <a:ext cx="5680693" cy="422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5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F2307A-1F77-42B9-BB79-3B79821965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81000"/>
            <a:ext cx="5867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667000"/>
            <a:ext cx="8001000" cy="3276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0198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117D08-F9DE-4301-8FFF-75628C9E7A60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>
            <a:lvl1pPr algn="ctr">
              <a:defRPr sz="1400" i="0" u="none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5943600"/>
            <a:ext cx="2133600" cy="4762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fld id="{C663DF2B-D23B-4087-9E30-9217F427A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55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4DFF-CAB7-4EE0-BD3D-8F89191E955F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20F3-78C4-4BB7-A3D1-825A48D7B8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122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60EF7-F251-4784-92B0-BE356B893B67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7ABA-FD5A-4187-81F4-B53D1D5B85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61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33D21-F566-4D5A-9A31-2757FF12EBED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3056-AD9D-4EF0-844D-913C3E86CE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40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81E39-023A-4261-A382-507D2A687E30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E150-4762-4407-8731-8005018E80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97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B8EF4-2401-4771-B4DD-75214711A54A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5C91-6BE0-4CA2-932D-64272E5DC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72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4BD9-76EF-4FFE-86FB-B3814682B03E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9DF28-6EA1-493A-85F5-3B14A1427B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473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516B-876A-4902-8FE6-7805BD22C5CF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4D69-4DB8-4E94-B341-FB5C6C13F3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377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5BFAA-F582-43C9-A9FE-4C01D48B50F2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82A7-9DAE-44C6-85BD-ADED86049A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567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4E93A-172C-4FF5-847D-86857EF88E3A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A672E-CEDE-4306-8CF6-B2C172E8A7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533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9896-5E60-4188-B993-1E3CB9F10414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87914-047D-4A0C-B17F-1866886BB6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65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16F5-4AE6-4048-BFD0-B3BAC9069DF9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6073-F0E3-4ED3-8657-36123B4300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336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867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3366FF"/>
                </a:solidFill>
                <a:latin typeface="Arial" charset="0"/>
              </a:defRPr>
            </a:lvl1pPr>
          </a:lstStyle>
          <a:p>
            <a:pPr>
              <a:defRPr/>
            </a:pPr>
            <a:fld id="{BC6F63D4-78A3-4765-8DC2-070EB3251AE6}" type="datetime1">
              <a:rPr lang="en-US"/>
              <a:pPr>
                <a:defRPr/>
              </a:pPr>
              <a:t>10/27/2022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5867400"/>
            <a:ext cx="403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i="1" u="sng" dirty="0">
                <a:solidFill>
                  <a:srgbClr val="3366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B82B86-7BDD-4CA6-ACC2-90718F3FE6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slack.com/t/ucoaworkgroup/shared_invite/zt-17zzahy01-BjzDelC09O7onGvsyjCRFA" TargetMode="External"/><Relationship Id="rId2" Type="http://schemas.openxmlformats.org/officeDocument/2006/relationships/hyperlink" Target="https://zoom.us/j/7426830609?pwd=ZSs4QVBpOU9LMFVMNFd4OWYrdG43dz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office.com/Pages/ResponsePage.aspx?id=9qtA3fMeVkGTuEV_q4IZ-mVF3fBqjDRLkpGoJ3JmJqJUM1RPUDI3QUhMOUcxNE9PVTA0NDI5T1I0US4u" TargetMode="External"/><Relationship Id="rId4" Type="http://schemas.openxmlformats.org/officeDocument/2006/relationships/hyperlink" Target="https://calendly.com/ucoa/leaprofil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de.ri.gov/fundingfinance/schooldistrictfinancialdata/uniformchartofaccounts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5EF4-C870-44BD-942E-03B8F308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UCOA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1102-5E84-49B7-A53B-24870C07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4364"/>
            <a:ext cx="8572500" cy="4525963"/>
          </a:xfrm>
        </p:spPr>
        <p:txBody>
          <a:bodyPr/>
          <a:lstStyle/>
          <a:p>
            <a:r>
              <a:rPr lang="en-US" sz="2800" dirty="0"/>
              <a:t>Training and support initiatives:</a:t>
            </a:r>
          </a:p>
          <a:p>
            <a:pPr lvl="1"/>
            <a:r>
              <a:rPr lang="en-US" sz="2000" dirty="0"/>
              <a:t>Training Series</a:t>
            </a:r>
          </a:p>
          <a:p>
            <a:pPr lvl="1"/>
            <a:r>
              <a:rPr lang="en-US" sz="2000" dirty="0"/>
              <a:t>UCOA Office Hours Thursdays 1pm-2pm</a:t>
            </a:r>
          </a:p>
          <a:p>
            <a:pPr marL="457200" lvl="1" indent="0">
              <a:buNone/>
            </a:pPr>
            <a:r>
              <a:rPr lang="en-US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https://zoom.us/j/7426830609?pwd=ZSs4QVBpOU9LMFVMNFd4OWYrdG43dz09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UCOA Workgroup</a:t>
            </a:r>
          </a:p>
          <a:p>
            <a:pPr marL="457200" lvl="1" indent="0">
              <a:buNone/>
            </a:pPr>
            <a:r>
              <a:rPr lang="en-US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https://join.slack.com/t/ucoaworkgroup/shared_invite/zt-17zzahy01-BjzDelC09O7onGvsyjCRFA</a:t>
            </a:r>
            <a:endParaRPr lang="en-US" sz="2000" dirty="0"/>
          </a:p>
          <a:p>
            <a:r>
              <a:rPr lang="en-US" sz="2800" dirty="0"/>
              <a:t>Submit your 2022-23 Budget Only File when available</a:t>
            </a:r>
          </a:p>
          <a:p>
            <a:r>
              <a:rPr lang="en-US" sz="2800" dirty="0"/>
              <a:t>Review District Data for Fiscal Accountability Reports – </a:t>
            </a:r>
            <a:r>
              <a:rPr lang="en-US" sz="2800" dirty="0">
                <a:hlinkClick r:id="rId4"/>
              </a:rPr>
              <a:t>Schedule Meeting </a:t>
            </a:r>
            <a:r>
              <a:rPr lang="en-US" sz="2800" dirty="0"/>
              <a:t>(Business Managers)</a:t>
            </a:r>
          </a:p>
          <a:p>
            <a:r>
              <a:rPr lang="en-US" sz="2800" dirty="0">
                <a:hlinkClick r:id="rId5"/>
              </a:rPr>
              <a:t>Survey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FD275-ED86-4022-A25A-8DD3029B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955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“Problematic” Uses: Objects 43 and 44 Series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43000 Series – State Sources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44000 Series – Federal Sources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The Fund Types have the most frequent Object-Fund Intersection Errors.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C00000"/>
                </a:solidFill>
              </a:rPr>
              <a:t>See the tab “Revenue-Fund Matrix” in the UCOA Workbook to see the allowable Fund Usage for each Revenue Object.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b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6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Asset Objects: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10000 - 19999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10XXX Series 	Cash and Investment Accounts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11XXX Series	Taxes Receivable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12XXX Series	Accounts Receivable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13XXX Series	Other Receivables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14XXX Series	Due from Others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15XXX Series	Prepaid Expenses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16XXX Series	Other Assets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17XXX Series	Provision for Long-Term Debt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18XXX Series	Fixed Assets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19XXX Series	Due from Other Funds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8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800" b="1" dirty="0"/>
              <a:t>  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800" b="1" dirty="0"/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1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Liability Objects: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20000 - 29999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20XXX Series 	Accounts Payable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21XXX Series	Accrued Expenses Payable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22XXX Series	General Obligation Bonds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23XXX Series	Deferred Revenue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24XXX Series	Due to Others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25XXX Series	Other Liabilities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26XXX Series	Error and Suspense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29XXX Series	Due to Other Funds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8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800" b="1" dirty="0"/>
              <a:t>  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800" b="1" dirty="0"/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8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Equity Objects: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30000 - 39999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31XXX Series 	Fund Balances – Governmental Type -  				Funds Types: 10-50 </a:t>
            </a:r>
            <a:r>
              <a:rPr lang="en-US" sz="2400" b="1" i="1" dirty="0">
                <a:solidFill>
                  <a:srgbClr val="00B050"/>
                </a:solidFill>
              </a:rPr>
              <a:t>except</a:t>
            </a:r>
            <a:r>
              <a:rPr lang="en-US" sz="2400" b="1" dirty="0"/>
              <a:t> 2406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5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32XXX Series	Fund Balances – Fiduciary Type – Fund 				Types 80-90 and 2406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5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34XXX Series	Fund Balances – Proprietary Type – Fund 				Types 60 and 70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8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800" b="1" dirty="0"/>
              <a:t>  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800" b="1" dirty="0"/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1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Assets &amp; Liabilities: Specified Account Codes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B050"/>
                </a:solidFill>
              </a:rPr>
              <a:t>Related to Pension Activities: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Object 16001	Net Pension Asset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Object 16002	Deferred Pension Outflows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Object 25001	Net Pension Liability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Object 25002	Deferred Pension Inflows</a:t>
            </a:r>
            <a:endParaRPr lang="en-US" sz="2400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>
              <a:solidFill>
                <a:srgbClr val="00B05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B050"/>
                </a:solidFill>
              </a:rPr>
              <a:t>Related to 22000 Series: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Object 22001	RIHEBC (RI Health and Education Building 				Corp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Object 22002	Bonds - Other</a:t>
            </a:r>
            <a:endParaRPr lang="en-US" sz="2400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Equity Objects: Specified Account Codes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669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B050"/>
                </a:solidFill>
              </a:rPr>
              <a:t>Governmental Type Funds: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/>
              <a:t>Object 31999 Series	Adjustment to Beginning Fund Balance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0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2060"/>
                </a:solidFill>
              </a:rPr>
              <a:t>Object 31300 Series	Fund Balance – Unassigned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C00000"/>
                </a:solidFill>
              </a:rPr>
              <a:t>Object 31400 Series	Fund Balance – Assigned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2060"/>
                </a:solidFill>
              </a:rPr>
              <a:t>Object 31500 Series	Fund Balance – Restricted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C00000"/>
                </a:solidFill>
              </a:rPr>
              <a:t>Object 31800 Series	Fund Balance – Committed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2060"/>
                </a:solidFill>
              </a:rPr>
              <a:t>Object 31900 Series	Fund Balance – Non-Spendable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69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Equity Objects: Specified Account Codes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669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B050"/>
                </a:solidFill>
              </a:rPr>
              <a:t>Fiduciary Type Funds: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/>
              <a:t>Object 32100 Series	Fiduciary Funds – Net Assets Held in Trust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B050"/>
                </a:solidFill>
              </a:rPr>
              <a:t>Proprietary Type Funds: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000" b="1" dirty="0">
              <a:solidFill>
                <a:srgbClr val="00B05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2060"/>
                </a:solidFill>
              </a:rPr>
              <a:t>Object 34300 Series	Proprietary Fund Balance – Unassigned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C00000"/>
                </a:solidFill>
              </a:rPr>
              <a:t>Object 34400 Series	Proprietary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Fund Balance – Assigned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2060"/>
                </a:solidFill>
              </a:rPr>
              <a:t>Object 34500 Series	Proprietary Fund Balance – Restricted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C00000"/>
                </a:solidFill>
              </a:rPr>
              <a:t>Object 34700 Series	Proprietary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Fund Balance – Committed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b="1" dirty="0">
                <a:solidFill>
                  <a:srgbClr val="002060"/>
                </a:solidFill>
              </a:rPr>
              <a:t>Object 34800 Series	Proprietary Fund Balance – Non-Spendable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20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Key Expenditure Families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51000 Series – Personnel Services – Compensation an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52000 Series – Personnel Services - Benefits 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Many Mandatory Method Rules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Each have specific Object Intersection Rules 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C00000"/>
                </a:solidFill>
              </a:rPr>
              <a:t>All must align to specific Job Classes (not Job Class 0000)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Benefit Accounts must be aligned to related Compensation accounts using the same “segment” accounts for Fund, Location, Function, Program, Subject and Job Class </a:t>
            </a:r>
            <a:r>
              <a:rPr lang="en-US" sz="2200" b="1" dirty="0">
                <a:solidFill>
                  <a:srgbClr val="C00000"/>
                </a:solidFill>
              </a:rPr>
              <a:t>“</a:t>
            </a:r>
            <a:r>
              <a:rPr lang="en-US" sz="2200" b="1" i="1" dirty="0">
                <a:solidFill>
                  <a:srgbClr val="C00000"/>
                </a:solidFill>
              </a:rPr>
              <a:t>tied</a:t>
            </a:r>
            <a:r>
              <a:rPr lang="en-US" sz="2200" b="1" dirty="0">
                <a:solidFill>
                  <a:srgbClr val="C00000"/>
                </a:solidFill>
              </a:rPr>
              <a:t>” </a:t>
            </a:r>
            <a:r>
              <a:rPr lang="en-US" sz="2200" b="1" dirty="0">
                <a:solidFill>
                  <a:srgbClr val="00B050"/>
                </a:solidFill>
              </a:rPr>
              <a:t>to Compensation Objects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Compensation and related Benefits </a:t>
            </a:r>
            <a:r>
              <a:rPr lang="en-US" sz="2200" b="1" i="1" u="sng" dirty="0">
                <a:solidFill>
                  <a:srgbClr val="C00000"/>
                </a:solidFill>
              </a:rPr>
              <a:t>may not Cross Funds</a:t>
            </a:r>
            <a:endParaRPr lang="en-US" sz="2400" i="1" u="sng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33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“Problematic” Uses: 58901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58901 – Other Miscellaneous Expense</a:t>
            </a: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Very few dollars are expected to be recorded in Object 58901. 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Other Objects should be reviewed for a better fit prior to using Object 58901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68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“Problematic” Use: 53706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53706 – Catering/Food Reimbursement</a:t>
            </a:r>
            <a:endParaRPr lang="en-US" sz="2400" i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C00000"/>
                </a:solidFill>
              </a:rPr>
              <a:t>Includes catering fees, charges for District activities, reimbursements to employees, costs of refreshments and food served at Conferences and Workshops.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C00000"/>
                </a:solidFill>
              </a:rPr>
              <a:t>Function 312 is related to </a:t>
            </a:r>
            <a:r>
              <a:rPr lang="en-US" sz="2400" u="sng" dirty="0">
                <a:solidFill>
                  <a:srgbClr val="C00000"/>
                </a:solidFill>
              </a:rPr>
              <a:t>Food Service </a:t>
            </a:r>
            <a:r>
              <a:rPr lang="en-US" sz="2400" dirty="0">
                <a:solidFill>
                  <a:srgbClr val="C00000"/>
                </a:solidFill>
              </a:rPr>
              <a:t>for Students only. </a:t>
            </a:r>
            <a:endParaRPr lang="en-US" sz="2400" b="1" i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C00000"/>
                </a:solidFill>
              </a:rPr>
              <a:t>Therefore, Function 312 (Food Service) </a:t>
            </a:r>
            <a:r>
              <a:rPr lang="en-US" sz="2400" u="sng" dirty="0">
                <a:solidFill>
                  <a:srgbClr val="C00000"/>
                </a:solidFill>
              </a:rPr>
              <a:t>may not be used with Object 53706</a:t>
            </a:r>
            <a:r>
              <a:rPr lang="en-US" sz="2400" dirty="0">
                <a:solidFill>
                  <a:srgbClr val="C00000"/>
                </a:solidFill>
              </a:rPr>
              <a:t>.  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A273-30F9-4E98-9385-03E7EF8F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Training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80C86-D063-404C-BB18-04FB69460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65237"/>
            <a:ext cx="8610600" cy="4525963"/>
          </a:xfrm>
        </p:spPr>
        <p:txBody>
          <a:bodyPr/>
          <a:lstStyle/>
          <a:p>
            <a:r>
              <a:rPr lang="en-US" dirty="0"/>
              <a:t>Please mute your mic, you can unmute it at the end of the presentation to ask questions</a:t>
            </a:r>
          </a:p>
          <a:p>
            <a:r>
              <a:rPr lang="en-US" dirty="0"/>
              <a:t>Use chat to make questions during the presentation, we will address them at the end</a:t>
            </a:r>
          </a:p>
          <a:p>
            <a:r>
              <a:rPr lang="en-US" dirty="0"/>
              <a:t>Sessions are recorded and posted on the UCOA Website</a:t>
            </a:r>
          </a:p>
          <a:p>
            <a:r>
              <a:rPr lang="en-US" sz="1400" dirty="0">
                <a:hlinkClick r:id="rId2"/>
              </a:rPr>
              <a:t>https://www.ride.ri.gov/fundingfinance/schooldistrictfinancialdata/uniformchartofaccounts.aspx</a:t>
            </a:r>
            <a:endParaRPr lang="en-US" sz="1400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START RECORDING!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2014-9E4B-40B5-A37B-40FE5879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0122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“Problematic” Uses: 51110 vs. 51308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51110 – Regular Salaries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51308 -  After School Programs (Compensation account)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With After School Locations (Location Types 33, 34, and 35), compensation payments are to be recorded in Object </a:t>
            </a:r>
            <a:r>
              <a:rPr lang="en-US" sz="2600" b="1" dirty="0">
                <a:solidFill>
                  <a:srgbClr val="C00000"/>
                </a:solidFill>
              </a:rPr>
              <a:t>51308</a:t>
            </a:r>
            <a:r>
              <a:rPr lang="en-US" sz="2200" b="1" dirty="0">
                <a:solidFill>
                  <a:srgbClr val="00B050"/>
                </a:solidFill>
              </a:rPr>
              <a:t>, not in 51110. 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05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“Problematic” Uses: 51110 vs. 51338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51110 – Regular Salaries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51338 -  Summer Pay (Compensation account)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With Summer School Locations (Location Types 23, 24, and 25), compensation payments are to be recorded in Object </a:t>
            </a:r>
            <a:r>
              <a:rPr lang="en-US" sz="2600" b="1" dirty="0">
                <a:solidFill>
                  <a:srgbClr val="C00000"/>
                </a:solidFill>
              </a:rPr>
              <a:t>51338, </a:t>
            </a:r>
            <a:r>
              <a:rPr lang="en-US" sz="2200" b="1" dirty="0">
                <a:solidFill>
                  <a:srgbClr val="00B050"/>
                </a:solidFill>
              </a:rPr>
              <a:t>not in 51110. 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13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76200"/>
            <a:ext cx="6400800" cy="1828800"/>
          </a:xfrm>
        </p:spPr>
        <p:txBody>
          <a:bodyPr/>
          <a:lstStyle/>
          <a:p>
            <a:pPr eaLnBrk="1" hangingPunct="1"/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“Problematic” Uses: Comp Objects &amp; Allocation Accounts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51XXX Series – Compensation Accounts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B050"/>
                </a:solidFill>
              </a:rPr>
              <a:t>UCOA Allocation Holding Accounts:</a:t>
            </a:r>
            <a:endParaRPr lang="en-US" sz="1000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</a:rPr>
              <a:t>Locations 03999, 04999, 05999, 08999, and 99999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</a:rPr>
              <a:t>Program 99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</a:rPr>
              <a:t>Subject 9900 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600" b="1" dirty="0">
                <a:solidFill>
                  <a:srgbClr val="C00000"/>
                </a:solidFill>
              </a:rPr>
              <a:t>NONE of the Allocation Holding Accounts may be used with any Compensation Account.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220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“Problematic” Uses: PD Objects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B050"/>
                </a:solidFill>
              </a:rPr>
              <a:t>Objects related to Professional Development: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51302 – Professional Development – School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51303 – Professional Development - District</a:t>
            </a:r>
            <a:endParaRPr lang="en-US" sz="2400" i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51304 – Trainer Expense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53301 – Professional Development and Training Services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000" dirty="0">
                <a:solidFill>
                  <a:srgbClr val="C00000"/>
                </a:solidFill>
              </a:rPr>
              <a:t>With these Objects, </a:t>
            </a:r>
            <a:r>
              <a:rPr lang="en-US" sz="2000" u="sng" dirty="0">
                <a:solidFill>
                  <a:srgbClr val="C00000"/>
                </a:solidFill>
              </a:rPr>
              <a:t>use </a:t>
            </a:r>
            <a:r>
              <a:rPr lang="en-US" sz="2400" u="sng" dirty="0">
                <a:solidFill>
                  <a:srgbClr val="C00000"/>
                </a:solidFill>
              </a:rPr>
              <a:t>Function 222 </a:t>
            </a:r>
            <a:r>
              <a:rPr lang="en-US" sz="2000" u="sng" dirty="0">
                <a:solidFill>
                  <a:srgbClr val="C00000"/>
                </a:solidFill>
              </a:rPr>
              <a:t>only for employees whose regular Salary is charged to the 100 or 200 Function Series for In-District Locations</a:t>
            </a:r>
            <a:r>
              <a:rPr lang="en-US" sz="2000" dirty="0">
                <a:solidFill>
                  <a:srgbClr val="C00000"/>
                </a:solidFill>
              </a:rPr>
              <a:t>.  </a:t>
            </a:r>
            <a:br>
              <a:rPr lang="en-US" sz="2000" dirty="0">
                <a:solidFill>
                  <a:srgbClr val="C00000"/>
                </a:solidFill>
              </a:rPr>
            </a:b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For employees whose regular Salary is charged to Functions not in the 100 or 200 series, </a:t>
            </a:r>
            <a:r>
              <a:rPr lang="en-US" sz="2000" u="sng" dirty="0">
                <a:solidFill>
                  <a:srgbClr val="C00000"/>
                </a:solidFill>
              </a:rPr>
              <a:t>use the </a:t>
            </a:r>
            <a:r>
              <a:rPr lang="en-US" sz="2400" u="sng" dirty="0">
                <a:solidFill>
                  <a:srgbClr val="C00000"/>
                </a:solidFill>
              </a:rPr>
              <a:t>same Function account </a:t>
            </a:r>
            <a:r>
              <a:rPr lang="en-US" sz="2000" u="sng" dirty="0">
                <a:solidFill>
                  <a:srgbClr val="C00000"/>
                </a:solidFill>
              </a:rPr>
              <a:t>used with Object 51110 or an equivalent equivalent Compensation Object used for Salaries</a:t>
            </a:r>
            <a:r>
              <a:rPr lang="en-US" sz="2000" dirty="0">
                <a:solidFill>
                  <a:srgbClr val="C00000"/>
                </a:solidFill>
              </a:rPr>
              <a:t>.</a:t>
            </a:r>
            <a:endParaRPr lang="en-US" sz="2400" b="1" i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74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-6096"/>
            <a:ext cx="6400800" cy="1828800"/>
          </a:xfrm>
        </p:spPr>
        <p:txBody>
          <a:bodyPr/>
          <a:lstStyle/>
          <a:p>
            <a:pPr eaLnBrk="1" hangingPunct="1"/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“Problematic” Uses: Benefit Accounts for Retirees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52101 - Health and Medical Premiums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52103 -  Dental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52122 -  Health and Medical – Retirees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52125 -  Dental - Retirees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2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B050"/>
                </a:solidFill>
              </a:rPr>
              <a:t>For Health and Medical Premiums and Dental Insurance for </a:t>
            </a:r>
            <a:r>
              <a:rPr lang="en-US" sz="2400" b="1" u="sng" dirty="0">
                <a:solidFill>
                  <a:srgbClr val="00B050"/>
                </a:solidFill>
              </a:rPr>
              <a:t>Retirees</a:t>
            </a:r>
            <a:r>
              <a:rPr lang="en-US" sz="2400" b="1" dirty="0">
                <a:solidFill>
                  <a:srgbClr val="00B050"/>
                </a:solidFill>
              </a:rPr>
              <a:t> use only Objects 52122 and 52125, respectively. 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77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-6096"/>
            <a:ext cx="6400800" cy="1828800"/>
          </a:xfrm>
        </p:spPr>
        <p:txBody>
          <a:bodyPr/>
          <a:lstStyle/>
          <a:p>
            <a:pPr eaLnBrk="1" hangingPunct="1"/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“Problematic” Uses: Substitutes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51115 – Salaries - Substitutes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2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C00000"/>
                </a:solidFill>
              </a:rPr>
              <a:t>For Compensation paid to Substitutes (e.g. Teachers, Custodians, Aides, Bus Drivers, Clerks, Crossing Guards, Librarians, Nurses, Principals, Secretary’s. etc.) use only Object 51115.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2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C00000"/>
                </a:solidFill>
              </a:rPr>
              <a:t>Further, use the appropriate Job Class assigned to each type of Substitute.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2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62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CAC9A-DD71-4AD1-8A9A-E8B309873C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Sources for Further Information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3058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>
              <a:defRPr/>
            </a:pPr>
            <a:endParaRPr lang="en-US" sz="2400" i="1" dirty="0"/>
          </a:p>
          <a:p>
            <a:pPr algn="l">
              <a:defRPr/>
            </a:pPr>
            <a:r>
              <a:rPr lang="en-US" sz="2400" i="1" dirty="0"/>
              <a:t>For further information on all topics discussed in this session, please refer to either: 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US" sz="2400" i="1" dirty="0">
                <a:solidFill>
                  <a:srgbClr val="C00000"/>
                </a:solidFill>
              </a:rPr>
              <a:t>Chapter VIII </a:t>
            </a:r>
            <a:r>
              <a:rPr lang="en-US" sz="2400" i="1" dirty="0">
                <a:solidFill>
                  <a:srgbClr val="009999"/>
                </a:solidFill>
              </a:rPr>
              <a:t>(</a:t>
            </a:r>
            <a:r>
              <a:rPr lang="en-US" sz="2400" i="1" u="sng" dirty="0">
                <a:solidFill>
                  <a:srgbClr val="009999"/>
                </a:solidFill>
              </a:rPr>
              <a:t>Guidance for Selected UCOA Topics</a:t>
            </a:r>
            <a:r>
              <a:rPr lang="en-US" sz="2400" i="1" dirty="0">
                <a:solidFill>
                  <a:srgbClr val="009999"/>
                </a:solidFill>
              </a:rPr>
              <a:t>) </a:t>
            </a:r>
            <a:r>
              <a:rPr lang="en-US" sz="2400" i="1" dirty="0">
                <a:solidFill>
                  <a:srgbClr val="C00000"/>
                </a:solidFill>
              </a:rPr>
              <a:t>in the UCOA Accounting Manual 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r>
              <a:rPr lang="en-US" sz="2400" i="1" dirty="0"/>
              <a:t>Section B </a:t>
            </a:r>
            <a:r>
              <a:rPr lang="en-US" sz="2400" i="1" dirty="0">
                <a:solidFill>
                  <a:srgbClr val="009999"/>
                </a:solidFill>
              </a:rPr>
              <a:t>(</a:t>
            </a:r>
            <a:r>
              <a:rPr lang="en-US" sz="2400" i="1" u="sng" dirty="0">
                <a:solidFill>
                  <a:srgbClr val="009999"/>
                </a:solidFill>
              </a:rPr>
              <a:t>Guidance for Selected UCOA Topics) </a:t>
            </a:r>
            <a:r>
              <a:rPr lang="en-US" sz="2400" i="1" dirty="0"/>
              <a:t>in the Abridged Version of the UCOA Accounting Manual</a:t>
            </a: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400" i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45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16643-6DEF-491E-9FB5-B7F955618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Upcoming UCOA Training Sessions 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38904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185416"/>
            <a:ext cx="8839200" cy="3758184"/>
          </a:xfrm>
        </p:spPr>
        <p:txBody>
          <a:bodyPr/>
          <a:lstStyle/>
          <a:p>
            <a:pPr eaLnBrk="1" hangingPunct="1"/>
            <a:r>
              <a:rPr lang="en-US" altLang="en-US" sz="5400" i="1" dirty="0">
                <a:solidFill>
                  <a:srgbClr val="002060"/>
                </a:solidFill>
              </a:rPr>
              <a:t>UCOA Objects: Balance Sheet, Revenue &amp; Expenditures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C3B8EA-7533-4B96-8BA8-A96BF0B6F4F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Topics for this Session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19300"/>
            <a:ext cx="9067800" cy="4114800"/>
          </a:xfrm>
        </p:spPr>
        <p:txBody>
          <a:bodyPr/>
          <a:lstStyle/>
          <a:p>
            <a:pPr algn="l" eaLnBrk="1" hangingPunct="1">
              <a:tabLst>
                <a:tab pos="461963" algn="l"/>
              </a:tabLst>
            </a:pPr>
            <a:endParaRPr lang="en-US" altLang="en-US" sz="1200" dirty="0">
              <a:solidFill>
                <a:srgbClr val="FF0000"/>
              </a:solidFill>
            </a:endParaRP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600" i="1" dirty="0">
                <a:solidFill>
                  <a:srgbClr val="002060"/>
                </a:solidFill>
              </a:rPr>
              <a:t>Parent Level </a:t>
            </a:r>
            <a:r>
              <a:rPr lang="en-US" altLang="en-US" sz="3600" dirty="0">
                <a:solidFill>
                  <a:srgbClr val="002060"/>
                </a:solidFill>
              </a:rPr>
              <a:t>Descriptions and “Problematic” UCOA Object Accounts: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200" dirty="0">
                <a:solidFill>
                  <a:srgbClr val="C00000"/>
                </a:solidFill>
              </a:rPr>
              <a:t>Revenue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200" dirty="0">
                <a:solidFill>
                  <a:srgbClr val="C00000"/>
                </a:solidFill>
              </a:rPr>
              <a:t>Assets, Liabilities &amp; Equity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200" dirty="0">
                <a:solidFill>
                  <a:srgbClr val="C00000"/>
                </a:solidFill>
              </a:rPr>
              <a:t>Expenditures</a:t>
            </a:r>
          </a:p>
          <a:p>
            <a:pPr algn="l" eaLnBrk="1" hangingPunct="1">
              <a:tabLst>
                <a:tab pos="461963" algn="l"/>
              </a:tabLst>
            </a:pPr>
            <a:endParaRPr lang="en-US" altLang="en-US" sz="3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2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Revenue Families - 1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41000 Series – Local Sources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Numerous Accounts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411XX series not allowed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41980 – Many examples of types of transactions to include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41990 – Most Error-prone due to $ limits	</a:t>
            </a:r>
            <a:r>
              <a:rPr lang="en-US" sz="2400" b="1" dirty="0"/>
              <a:t>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/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42000 Series – Intermediate Sources (Limited Use)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Usage not allowed at this time due to lack of “Intermediate Sources”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5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Revenue Families - 2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.</a:t>
            </a:r>
            <a:r>
              <a:rPr lang="en-US" sz="2400" b="1" dirty="0">
                <a:solidFill>
                  <a:srgbClr val="002060"/>
                </a:solidFill>
              </a:rPr>
              <a:t>43000 Series – State Sources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11 Usable Accounts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Most will align with Fund Type 23 (Revenue from the State)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43101 aligns only to the General Fund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Some will align to Capital Project Funds or Enterprise Funds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44000 Series - Federal Sources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14 Usable Accounts – of which 9 aligns to Fund Types 21 (Federal Revenue </a:t>
            </a:r>
            <a:r>
              <a:rPr lang="en-US" sz="2200" b="1" i="1" dirty="0">
                <a:solidFill>
                  <a:srgbClr val="002060"/>
                </a:solidFill>
              </a:rPr>
              <a:t>Through</a:t>
            </a:r>
            <a:r>
              <a:rPr lang="en-US" sz="2200" b="1" dirty="0">
                <a:solidFill>
                  <a:srgbClr val="00B050"/>
                </a:solidFill>
              </a:rPr>
              <a:t> the State) or 22 (Federal Revenue – </a:t>
            </a:r>
            <a:r>
              <a:rPr lang="en-US" sz="2200" b="1" i="1" dirty="0">
                <a:solidFill>
                  <a:srgbClr val="002060"/>
                </a:solidFill>
              </a:rPr>
              <a:t>Direct from </a:t>
            </a:r>
            <a:r>
              <a:rPr lang="en-US" sz="2200" b="1" dirty="0">
                <a:solidFill>
                  <a:srgbClr val="00B050"/>
                </a:solidFill>
              </a:rPr>
              <a:t>Federal Government)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Food Service (Object 44601) aligns only to Enterprise Funds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Some will align to Capital Project Funds or Enterprise Funds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0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Revenue Families - 3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002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45000	Series - Other Financing Sources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Nine Usable </a:t>
            </a:r>
            <a:r>
              <a:rPr lang="en-US" sz="2200" b="1" i="1" dirty="0">
                <a:solidFill>
                  <a:srgbClr val="002060"/>
                </a:solidFill>
              </a:rPr>
              <a:t>Transfer</a:t>
            </a:r>
            <a:r>
              <a:rPr lang="en-US" sz="2200" b="1" dirty="0">
                <a:solidFill>
                  <a:srgbClr val="00B050"/>
                </a:solidFill>
              </a:rPr>
              <a:t> Accounts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All will align with Capital Project Funds (Types 30-32) and Debt Service Funds (Type 40)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43101 aligns only to the General Fund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Six relate to proceeds from Bonds, Loans and Leases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46000 Series - Other Items</a:t>
            </a:r>
          </a:p>
          <a:p>
            <a:pPr marL="576263" indent="-347663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576263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Miscellaneous Accounts for Refunds, Donations, Insurance Proceeds and Extraordinary Items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000" b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2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Revenue Families - 4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.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49000 Series - Custodial Funds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Limited to Revenue from Fiduciary Activities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Can be used with All Funds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4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B9368-06C7-4ECA-8CDD-867AA63BB9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“Problematic” Use: 41990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500" dirty="0">
                <a:solidFill>
                  <a:schemeClr val="accent2"/>
                </a:solidFill>
              </a:rPr>
              <a:t>		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/>
              <a:t>.</a:t>
            </a:r>
          </a:p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</a:rPr>
              <a:t> 41990 – Miscellaneous Revenue</a:t>
            </a:r>
            <a:endParaRPr lang="en-US" sz="24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UCOA and Federal Reporting Rules require this Object to contain revenues less than $1,000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B050"/>
                </a:solidFill>
              </a:rPr>
              <a:t>Exceptions granted presently for certain high $ items such as Revenues from Cell Towers, Wind Turbines, and School Bus Tickets. 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1000" b="1" dirty="0">
              <a:solidFill>
                <a:srgbClr val="00B05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</a:rPr>
              <a:t>NOTE:  The rules for these items will likely be changed due to the issuance of GASB Statement No. 87 – Leases. This change </a:t>
            </a:r>
            <a:r>
              <a:rPr lang="en-US" sz="2200" b="1" u="sng" dirty="0">
                <a:solidFill>
                  <a:srgbClr val="002060"/>
                </a:solidFill>
              </a:rPr>
              <a:t>may</a:t>
            </a:r>
            <a:r>
              <a:rPr lang="en-US" sz="2200" b="1" dirty="0">
                <a:solidFill>
                  <a:srgbClr val="002060"/>
                </a:solidFill>
              </a:rPr>
              <a:t> require the adoption of new Revenue Objects.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2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91794"/>
      </p:ext>
    </p:extLst>
  </p:cSld>
  <p:clrMapOvr>
    <a:masterClrMapping/>
  </p:clrMapOvr>
</p:sld>
</file>

<file path=ppt/theme/theme1.xml><?xml version="1.0" encoding="utf-8"?>
<a:theme xmlns:a="http://schemas.openxmlformats.org/drawingml/2006/main" name="RIDE Pwrpnt template">
  <a:themeElements>
    <a:clrScheme name="RIDE Pwrp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DE Pwrp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DE Pwrp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RIDE Pwrpnt template</Template>
  <TotalTime>16488</TotalTime>
  <Words>1607</Words>
  <Application>Microsoft Office PowerPoint</Application>
  <PresentationFormat>On-screen Show (4:3)</PresentationFormat>
  <Paragraphs>333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RIDE Pwrpnt template</vt:lpstr>
      <vt:lpstr>UCOA Updates</vt:lpstr>
      <vt:lpstr>Training Guidelines</vt:lpstr>
      <vt:lpstr>Uniform Chart of Accounts</vt:lpstr>
      <vt:lpstr>Topics for this Session</vt:lpstr>
      <vt:lpstr>Revenue Families - 1</vt:lpstr>
      <vt:lpstr>Revenue Families - 2</vt:lpstr>
      <vt:lpstr>Revenue Families - 3</vt:lpstr>
      <vt:lpstr>Revenue Families - 4</vt:lpstr>
      <vt:lpstr>“Problematic” Use: 41990</vt:lpstr>
      <vt:lpstr>“Problematic” Uses: Objects 43 and 44 Series</vt:lpstr>
      <vt:lpstr>Asset Objects:  10000 - 19999</vt:lpstr>
      <vt:lpstr>Liability Objects:  20000 - 29999</vt:lpstr>
      <vt:lpstr>Equity Objects:  30000 - 39999</vt:lpstr>
      <vt:lpstr>Assets &amp; Liabilities: Specified Account Codes</vt:lpstr>
      <vt:lpstr>Equity Objects: Specified Account Codes</vt:lpstr>
      <vt:lpstr>Equity Objects: Specified Account Codes</vt:lpstr>
      <vt:lpstr>Key Expenditure Families</vt:lpstr>
      <vt:lpstr>“Problematic” Uses: 58901</vt:lpstr>
      <vt:lpstr>“Problematic” Use: 53706</vt:lpstr>
      <vt:lpstr>“Problematic” Uses: 51110 vs. 51308</vt:lpstr>
      <vt:lpstr>“Problematic” Uses: 51110 vs. 51338</vt:lpstr>
      <vt:lpstr> “Problematic” Uses: Comp Objects &amp; Allocation Accounts</vt:lpstr>
      <vt:lpstr>“Problematic” Uses: PD Objects</vt:lpstr>
      <vt:lpstr> “Problematic” Uses: Benefit Accounts for Retirees</vt:lpstr>
      <vt:lpstr> “Problematic” Uses: Substitutes</vt:lpstr>
      <vt:lpstr>Sources for Further Information</vt:lpstr>
      <vt:lpstr>Uniform Chart of Accounts </vt:lpstr>
    </vt:vector>
  </TitlesOfParts>
  <Company>EDmin.com,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rwells</dc:creator>
  <cp:lastModifiedBy>Guerrero, Santiago</cp:lastModifiedBy>
  <cp:revision>488</cp:revision>
  <cp:lastPrinted>2022-09-28T16:03:14Z</cp:lastPrinted>
  <dcterms:created xsi:type="dcterms:W3CDTF">2007-11-13T19:37:09Z</dcterms:created>
  <dcterms:modified xsi:type="dcterms:W3CDTF">2022-10-27T16:24:45Z</dcterms:modified>
</cp:coreProperties>
</file>