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handoutMasterIdLst>
    <p:handoutMasterId r:id="rId25"/>
  </p:handoutMasterIdLst>
  <p:sldIdLst>
    <p:sldId id="294" r:id="rId2"/>
    <p:sldId id="337" r:id="rId3"/>
    <p:sldId id="302" r:id="rId4"/>
    <p:sldId id="270" r:id="rId5"/>
    <p:sldId id="328" r:id="rId6"/>
    <p:sldId id="338" r:id="rId7"/>
    <p:sldId id="334" r:id="rId8"/>
    <p:sldId id="335" r:id="rId9"/>
    <p:sldId id="304" r:id="rId10"/>
    <p:sldId id="329" r:id="rId11"/>
    <p:sldId id="336" r:id="rId12"/>
    <p:sldId id="303" r:id="rId13"/>
    <p:sldId id="322" r:id="rId14"/>
    <p:sldId id="319" r:id="rId15"/>
    <p:sldId id="333" r:id="rId16"/>
    <p:sldId id="289" r:id="rId17"/>
    <p:sldId id="290" r:id="rId18"/>
    <p:sldId id="331" r:id="rId19"/>
    <p:sldId id="291" r:id="rId20"/>
    <p:sldId id="292" r:id="rId21"/>
    <p:sldId id="293" r:id="rId22"/>
    <p:sldId id="264" r:id="rId2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23"/>
    <a:srgbClr val="408000"/>
    <a:srgbClr val="008040"/>
    <a:srgbClr val="37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82" autoAdjust="0"/>
  </p:normalViewPr>
  <p:slideViewPr>
    <p:cSldViewPr snapToGrid="0" snapToObjects="1">
      <p:cViewPr varScale="1">
        <p:scale>
          <a:sx n="103" d="100"/>
          <a:sy n="103" d="100"/>
        </p:scale>
        <p:origin x="124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r>
              <a:rPr lang="en-US" dirty="0" smtClean="0"/>
              <a:t>5-4</a:t>
            </a:r>
            <a:endParaRPr lang="en-US" dirty="0"/>
          </a:p>
        </p:txBody>
      </p:sp>
    </p:spTree>
    <p:extLst>
      <p:ext uri="{BB962C8B-B14F-4D97-AF65-F5344CB8AC3E}">
        <p14:creationId xmlns:p14="http://schemas.microsoft.com/office/powerpoint/2010/main" val="41232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sz="1200" b="0" i="0" u="none" strike="noStrike" cap="none" baseline="0">
              <a:latin typeface="Arial"/>
              <a:ea typeface="Arial"/>
              <a:cs typeface="Arial"/>
              <a:sym typeface="Arial"/>
            </a:endParaRPr>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26968714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smtClean="0"/>
              <a:t>Narration: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Edits:</a:t>
            </a:r>
            <a:r>
              <a:rPr lang="en-US" baseline="0"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lang="en-US"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pic>
        <p:nvPicPr>
          <p:cNvPr id="20" name="Shape 2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21" name="Shape 21"/>
          <p:cNvSpPr/>
          <p:nvPr/>
        </p:nvSpPr>
        <p:spPr>
          <a:xfrm>
            <a:off x="8988425" y="1905000"/>
            <a:ext cx="152399" cy="4953000"/>
          </a:xfrm>
          <a:prstGeom prst="rect">
            <a:avLst/>
          </a:prstGeom>
          <a:solidFill>
            <a:srgbClr val="958E27"/>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ctrTitle"/>
          </p:nvPr>
        </p:nvSpPr>
        <p:spPr>
          <a:xfrm>
            <a:off x="685800" y="1600200"/>
            <a:ext cx="7772400" cy="1143000"/>
          </a:xfrm>
          <a:prstGeom prst="rect">
            <a:avLst/>
          </a:prstGeom>
          <a:noFill/>
          <a:ln>
            <a:noFill/>
          </a:ln>
        </p:spPr>
        <p:txBody>
          <a:bodyPr lIns="91425" tIns="91425" rIns="91425" bIns="91425" anchor="ctr" anchorCtr="0"/>
          <a:lstStyle>
            <a:lvl1pPr marL="0" marR="0" indent="0" algn="r" rtl="0">
              <a:spcBef>
                <a:spcPts val="0"/>
              </a:spcBef>
              <a:spcAft>
                <a:spcPts val="0"/>
              </a:spcAft>
              <a:defRPr sz="4000" b="0" i="0" u="none" strike="noStrike" cap="none" baseline="0">
                <a:solidFill>
                  <a:srgbClr val="3C3B37"/>
                </a:solidFill>
                <a:latin typeface="Arial Black"/>
                <a:ea typeface="Arial Black"/>
                <a:cs typeface="Arial Black"/>
                <a:sym typeface="Arial Black"/>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23" name="Shape 23"/>
          <p:cNvSpPr txBox="1">
            <a:spLocks noGrp="1"/>
          </p:cNvSpPr>
          <p:nvPr>
            <p:ph type="subTitle" idx="1"/>
          </p:nvPr>
        </p:nvSpPr>
        <p:spPr>
          <a:xfrm>
            <a:off x="685800" y="2438400"/>
            <a:ext cx="7772400" cy="2438399"/>
          </a:xfrm>
          <a:prstGeom prst="rect">
            <a:avLst/>
          </a:prstGeom>
          <a:noFill/>
          <a:ln>
            <a:noFill/>
          </a:ln>
        </p:spPr>
        <p:txBody>
          <a:bodyPr lIns="91425" tIns="91425" rIns="91425" bIns="91425" anchor="t" anchorCtr="0"/>
          <a:lstStyle>
            <a:lvl1pPr marL="0" marR="0" indent="0" algn="r" rtl="0">
              <a:spcBef>
                <a:spcPts val="320"/>
              </a:spcBef>
              <a:spcAft>
                <a:spcPts val="0"/>
              </a:spcAft>
              <a:buClr>
                <a:srgbClr val="594599"/>
              </a:buClr>
              <a:buFont typeface="Arial"/>
              <a:buNone/>
              <a:defRPr sz="16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324600"/>
            <a:ext cx="2286000" cy="3810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sz="1000" b="0" i="0" u="none" strike="noStrike" cap="none" baseline="0">
              <a:solidFill>
                <a:schemeClr val="lt2"/>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3" name="Shape 53"/>
          <p:cNvSpPr txBox="1">
            <a:spLocks noGrp="1"/>
          </p:cNvSpPr>
          <p:nvPr>
            <p:ph type="body" idx="1"/>
          </p:nvPr>
        </p:nvSpPr>
        <p:spPr>
          <a:xfrm rot="5400000">
            <a:off x="2514599" y="-76200"/>
            <a:ext cx="4114800" cy="77724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rot="5400000">
            <a:off x="5143500" y="1866900"/>
            <a:ext cx="5791200" cy="2209799"/>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6" name="Shape 56"/>
          <p:cNvSpPr txBox="1">
            <a:spLocks noGrp="1"/>
          </p:cNvSpPr>
          <p:nvPr>
            <p:ph type="body" idx="1"/>
          </p:nvPr>
        </p:nvSpPr>
        <p:spPr>
          <a:xfrm rot="5400000">
            <a:off x="647700" y="-266699"/>
            <a:ext cx="5791200" cy="6476999"/>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27" name="Shape 27"/>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None/>
              <a:defRPr sz="2000"/>
            </a:lvl1pPr>
            <a:lvl2pPr marL="457200" indent="0" rtl="0">
              <a:spcBef>
                <a:spcPts val="0"/>
              </a:spcBef>
              <a:buNone/>
              <a:defRPr sz="1800"/>
            </a:lvl2pPr>
            <a:lvl3pPr marL="914400" indent="0" rtl="0">
              <a:spcBef>
                <a:spcPts val="0"/>
              </a:spcBef>
              <a:buNone/>
              <a:defRPr sz="1600"/>
            </a:lvl3pPr>
            <a:lvl4pPr marL="1371600" indent="0" rtl="0">
              <a:spcBef>
                <a:spcPts val="0"/>
              </a:spcBef>
              <a:buNone/>
              <a:defRPr sz="1400"/>
            </a:lvl4pPr>
            <a:lvl5pPr marL="1828800" indent="0" rtl="0">
              <a:spcBef>
                <a:spcPts val="0"/>
              </a:spcBef>
              <a:buNone/>
              <a:defRPr sz="1400"/>
            </a:lvl5pPr>
            <a:lvl6pPr marL="2286000" indent="0" rtl="0">
              <a:spcBef>
                <a:spcPts val="0"/>
              </a:spcBef>
              <a:buNone/>
              <a:defRPr sz="1400"/>
            </a:lvl6pPr>
            <a:lvl7pPr marL="2743200" indent="0" rtl="0">
              <a:spcBef>
                <a:spcPts val="0"/>
              </a:spcBef>
              <a:buNone/>
              <a:defRPr sz="1400"/>
            </a:lvl7pPr>
            <a:lvl8pPr marL="3200400" indent="0" rtl="0">
              <a:spcBef>
                <a:spcPts val="0"/>
              </a:spcBef>
              <a:buNone/>
              <a:defRPr sz="1400"/>
            </a:lvl8pPr>
            <a:lvl9pPr marL="3657600" indent="0" rtl="0">
              <a:spcBef>
                <a:spcPts val="0"/>
              </a:spcBef>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33" name="Shape 33"/>
          <p:cNvSpPr txBox="1">
            <a:spLocks noGrp="1"/>
          </p:cNvSpPr>
          <p:nvPr>
            <p:ph type="body" idx="1"/>
          </p:nvPr>
        </p:nvSpPr>
        <p:spPr>
          <a:xfrm>
            <a:off x="6858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4" name="Shape 34"/>
          <p:cNvSpPr txBox="1">
            <a:spLocks noGrp="1"/>
          </p:cNvSpPr>
          <p:nvPr>
            <p:ph type="body" idx="2"/>
          </p:nvPr>
        </p:nvSpPr>
        <p:spPr>
          <a:xfrm>
            <a:off x="46482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7" name="Shape 4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10" name="Shape 10"/>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marR="0" indent="-288925" algn="l" rtl="0">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pic>
        <p:nvPicPr>
          <p:cNvPr id="11" name="Shape 11"/>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12" name="Shape 12"/>
          <p:cNvSpPr/>
          <p:nvPr/>
        </p:nvSpPr>
        <p:spPr>
          <a:xfrm>
            <a:off x="0" y="1295400"/>
            <a:ext cx="76199" cy="55626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a:off x="0" y="0"/>
            <a:ext cx="76199" cy="12954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9067800" y="0"/>
            <a:ext cx="76199" cy="1219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a:off x="0" y="678180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a:off x="8991600" y="1219200"/>
            <a:ext cx="152399" cy="5638800"/>
          </a:xfrm>
          <a:prstGeom prst="rect">
            <a:avLst/>
          </a:prstGeom>
          <a:solidFill>
            <a:srgbClr val="4D3988"/>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a:off x="0" y="1219200"/>
            <a:ext cx="228600" cy="152399"/>
          </a:xfrm>
          <a:prstGeom prst="rect">
            <a:avLst/>
          </a:prstGeom>
          <a:solidFill>
            <a:srgbClr val="E0E74B"/>
          </a:solidFill>
          <a:ln>
            <a:noFill/>
          </a:ln>
        </p:spPr>
        <p:txBody>
          <a:bodyPr lIns="91425" tIns="45700" rIns="91425" bIns="45700" anchor="ctr" anchorCtr="0">
            <a:noAutofit/>
          </a:bodyPr>
          <a:lstStyle/>
          <a:p>
            <a:pPr>
              <a:spcBef>
                <a:spcPts val="0"/>
              </a:spcBef>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goo.gl/UaEDfP"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Jillian.Belanger@ride.ri.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goo.gl/2dst6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219199"/>
            <a:ext cx="8716642" cy="2224531"/>
          </a:xfrm>
          <a:prstGeom prst="rect">
            <a:avLst/>
          </a:prstGeom>
          <a:noFill/>
          <a:ln>
            <a:noFill/>
          </a:ln>
        </p:spPr>
        <p:txBody>
          <a:bodyPr lIns="91425" tIns="45700" rIns="91425" bIns="45700" anchor="ctr" anchorCtr="0">
            <a:noAutofit/>
          </a:bodyPr>
          <a:lstStyle/>
          <a:p>
            <a:pPr lvl="0" algn="l">
              <a:buSzPct val="25000"/>
            </a:pPr>
            <a:r>
              <a:rPr lang="en-US" sz="3500" b="1" dirty="0">
                <a:solidFill>
                  <a:srgbClr val="4C4C4C"/>
                </a:solidFill>
                <a:latin typeface="Helvetica Neue"/>
                <a:ea typeface="Helvetica Neue"/>
                <a:cs typeface="Helvetica Neue"/>
                <a:sym typeface="Helvetica Neue"/>
              </a:rPr>
              <a:t>Building Capacity for a Collaborative ENL &amp; General Education Model: </a:t>
            </a:r>
            <a:br>
              <a:rPr lang="en-US" sz="3500" b="1" dirty="0">
                <a:solidFill>
                  <a:srgbClr val="4C4C4C"/>
                </a:solidFill>
                <a:latin typeface="Helvetica Neue"/>
                <a:ea typeface="Helvetica Neue"/>
                <a:cs typeface="Helvetica Neue"/>
                <a:sym typeface="Helvetica Neue"/>
              </a:rPr>
            </a:br>
            <a:r>
              <a:rPr lang="en-US" sz="2800" dirty="0">
                <a:solidFill>
                  <a:srgbClr val="4C4C4C"/>
                </a:solidFill>
                <a:latin typeface="Helvetica Neue"/>
                <a:ea typeface="Helvetica Neue"/>
                <a:cs typeface="Helvetica Neue"/>
                <a:sym typeface="Helvetica Neue"/>
              </a:rPr>
              <a:t>A Five-Module Course for School-Based Teams</a:t>
            </a:r>
            <a:r>
              <a:rPr lang="en-US" sz="2800" b="1" dirty="0">
                <a:solidFill>
                  <a:srgbClr val="4C4C4C"/>
                </a:solidFill>
                <a:latin typeface="Helvetica Neue"/>
                <a:ea typeface="Helvetica Neue"/>
                <a:cs typeface="Helvetica Neue"/>
                <a:sym typeface="Helvetica Neue"/>
              </a:rPr>
              <a:t/>
            </a:r>
            <a:br>
              <a:rPr lang="en-US" sz="2800" b="1" dirty="0">
                <a:solidFill>
                  <a:srgbClr val="4C4C4C"/>
                </a:solidFill>
                <a:latin typeface="Helvetica Neue"/>
                <a:ea typeface="Helvetica Neue"/>
                <a:cs typeface="Helvetica Neue"/>
                <a:sym typeface="Helvetica Neue"/>
              </a:rPr>
            </a:br>
            <a:r>
              <a:rPr lang="en-US" sz="2800" b="1" dirty="0" smtClean="0">
                <a:solidFill>
                  <a:srgbClr val="4C4C4C"/>
                </a:solidFill>
                <a:latin typeface="Helvetica Neue"/>
                <a:ea typeface="Helvetica Neue"/>
                <a:cs typeface="Helvetica Neue"/>
                <a:sym typeface="Helvetica Neue"/>
              </a:rPr>
              <a:t/>
            </a:r>
            <a:br>
              <a:rPr lang="en-US" sz="2800" b="1" dirty="0" smtClean="0">
                <a:solidFill>
                  <a:srgbClr val="4C4C4C"/>
                </a:solidFill>
                <a:latin typeface="Helvetica Neue"/>
                <a:ea typeface="Helvetica Neue"/>
                <a:cs typeface="Helvetica Neue"/>
                <a:sym typeface="Helvetica Neue"/>
              </a:rPr>
            </a:br>
            <a:r>
              <a:rPr lang="en-US" sz="2800" b="1" dirty="0" smtClean="0">
                <a:solidFill>
                  <a:srgbClr val="408000"/>
                </a:solidFill>
                <a:latin typeface="Helvetica Neue"/>
                <a:ea typeface="Helvetica Neue"/>
                <a:cs typeface="Helvetica Neue"/>
                <a:sym typeface="Helvetica Neue"/>
              </a:rPr>
              <a:t>Module 5</a:t>
            </a:r>
            <a:br>
              <a:rPr lang="en-US" sz="2800" b="1" dirty="0" smtClean="0">
                <a:solidFill>
                  <a:srgbClr val="408000"/>
                </a:solidFill>
                <a:latin typeface="Helvetica Neue"/>
                <a:ea typeface="Helvetica Neue"/>
                <a:cs typeface="Helvetica Neue"/>
                <a:sym typeface="Helvetica Neue"/>
              </a:rPr>
            </a:br>
            <a:r>
              <a:rPr lang="en-US" sz="2200" dirty="0" smtClean="0">
                <a:solidFill>
                  <a:srgbClr val="408000"/>
                </a:solidFill>
                <a:latin typeface="Helvetica Neue"/>
                <a:ea typeface="Helvetica Neue"/>
                <a:cs typeface="Helvetica Neue"/>
                <a:sym typeface="Helvetica Neue"/>
              </a:rPr>
              <a:t>Building Capacity for Routine Collaboration </a:t>
            </a:r>
            <a:endParaRPr lang="en-US" sz="2200" dirty="0">
              <a:solidFill>
                <a:srgbClr val="408000"/>
              </a:solidFill>
              <a:latin typeface="Helvetica Neue"/>
              <a:ea typeface="Helvetica Neue"/>
              <a:cs typeface="Helvetica Neue"/>
              <a:sym typeface="Helvetica Neue"/>
            </a:endParaRPr>
          </a:p>
        </p:txBody>
      </p:sp>
      <p:pic>
        <p:nvPicPr>
          <p:cNvPr id="61" name="Shape 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2311399" y="4076699"/>
            <a:ext cx="5846951" cy="2180921"/>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474762544"/>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Activity: Text-Based Discussion</a:t>
            </a:r>
            <a:endParaRPr lang="en-US" sz="3000" dirty="0"/>
          </a:p>
        </p:txBody>
      </p:sp>
      <p:sp>
        <p:nvSpPr>
          <p:cNvPr id="70" name="Shape 70"/>
          <p:cNvSpPr txBox="1">
            <a:spLocks noGrp="1"/>
          </p:cNvSpPr>
          <p:nvPr>
            <p:ph type="body" idx="4294967295"/>
          </p:nvPr>
        </p:nvSpPr>
        <p:spPr>
          <a:xfrm>
            <a:off x="215901" y="1282700"/>
            <a:ext cx="8510010" cy="4706058"/>
          </a:xfrm>
          <a:prstGeom prst="rect">
            <a:avLst/>
          </a:prstGeom>
          <a:noFill/>
          <a:ln>
            <a:noFill/>
          </a:ln>
        </p:spPr>
        <p:txBody>
          <a:bodyPr lIns="91425" tIns="45700" rIns="91425" bIns="45700" anchor="t" anchorCtr="0">
            <a:noAutofit/>
          </a:bodyPr>
          <a:lstStyle/>
          <a:p>
            <a:pPr marL="0" indent="0">
              <a:spcBef>
                <a:spcPts val="0"/>
              </a:spcBef>
              <a:spcAft>
                <a:spcPts val="1200"/>
              </a:spcAft>
              <a:buNone/>
            </a:pPr>
            <a:r>
              <a:rPr lang="en-US" b="1" dirty="0" smtClean="0"/>
              <a:t>As part of your pre-work for Module </a:t>
            </a:r>
            <a:r>
              <a:rPr lang="en-US" b="1" dirty="0"/>
              <a:t>5</a:t>
            </a:r>
            <a:r>
              <a:rPr lang="en-US" b="1" dirty="0" smtClean="0"/>
              <a:t>, you were asked to </a:t>
            </a:r>
          </a:p>
          <a:p>
            <a:pPr marL="857250" lvl="1" indent="-457200">
              <a:spcBef>
                <a:spcPts val="0"/>
              </a:spcBef>
              <a:spcAft>
                <a:spcPts val="1200"/>
              </a:spcAft>
              <a:buFont typeface="+mj-lt"/>
              <a:buAutoNum type="arabicPeriod"/>
            </a:pPr>
            <a:r>
              <a:rPr lang="en-US" sz="2400" dirty="0"/>
              <a:t>R</a:t>
            </a:r>
            <a:r>
              <a:rPr lang="en-US" sz="2400" dirty="0" smtClean="0"/>
              <a:t>ead the </a:t>
            </a:r>
            <a:r>
              <a:rPr lang="en-US" sz="2400" b="1" dirty="0" smtClean="0"/>
              <a:t>Leadership in Action </a:t>
            </a:r>
            <a:r>
              <a:rPr lang="en-US" sz="2400" dirty="0" smtClean="0"/>
              <a:t>briefs by the New England Secondary School Consortium entitled </a:t>
            </a:r>
            <a:r>
              <a:rPr lang="en-US" sz="2400" i="1" dirty="0" smtClean="0"/>
              <a:t>What are Professional Learning Communities? </a:t>
            </a:r>
            <a:r>
              <a:rPr lang="en-US" sz="2400" dirty="0" smtClean="0"/>
              <a:t>and </a:t>
            </a:r>
            <a:r>
              <a:rPr lang="en-US" sz="2400" i="1" dirty="0" smtClean="0"/>
              <a:t>I Want to Know More </a:t>
            </a:r>
          </a:p>
          <a:p>
            <a:pPr marL="857250" lvl="1" indent="-457200">
              <a:spcBef>
                <a:spcPts val="0"/>
              </a:spcBef>
              <a:spcAft>
                <a:spcPts val="1200"/>
              </a:spcAft>
              <a:buFont typeface="+mj-lt"/>
              <a:buAutoNum type="arabicPeriod"/>
            </a:pPr>
            <a:r>
              <a:rPr lang="en-US" sz="2400" dirty="0" smtClean="0"/>
              <a:t>Complete the Active Reading Organizer</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5-2a-c</a:t>
            </a:r>
          </a:p>
        </p:txBody>
      </p:sp>
    </p:spTree>
    <p:extLst>
      <p:ext uri="{BB962C8B-B14F-4D97-AF65-F5344CB8AC3E}">
        <p14:creationId xmlns:p14="http://schemas.microsoft.com/office/powerpoint/2010/main" val="132592728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Activity: Text-Based Discussion</a:t>
            </a:r>
            <a:endParaRPr lang="en-US" sz="3000" dirty="0"/>
          </a:p>
        </p:txBody>
      </p:sp>
      <p:sp>
        <p:nvSpPr>
          <p:cNvPr id="70" name="Shape 70"/>
          <p:cNvSpPr txBox="1">
            <a:spLocks noGrp="1"/>
          </p:cNvSpPr>
          <p:nvPr>
            <p:ph type="body" idx="4294967295"/>
          </p:nvPr>
        </p:nvSpPr>
        <p:spPr>
          <a:xfrm>
            <a:off x="215901" y="1282700"/>
            <a:ext cx="8510010" cy="4706058"/>
          </a:xfrm>
          <a:prstGeom prst="rect">
            <a:avLst/>
          </a:prstGeom>
          <a:noFill/>
          <a:ln>
            <a:noFill/>
          </a:ln>
        </p:spPr>
        <p:txBody>
          <a:bodyPr lIns="91425" tIns="45700" rIns="91425" bIns="45700" anchor="t" anchorCtr="0">
            <a:noAutofit/>
          </a:bodyPr>
          <a:lstStyle/>
          <a:p>
            <a:pPr marL="0" indent="0">
              <a:spcBef>
                <a:spcPts val="0"/>
              </a:spcBef>
              <a:spcAft>
                <a:spcPts val="1200"/>
              </a:spcAft>
              <a:buNone/>
            </a:pPr>
            <a:r>
              <a:rPr lang="en-US" b="1" dirty="0" smtClean="0"/>
              <a:t>As a group, consider and discuss the following prompts:</a:t>
            </a:r>
          </a:p>
          <a:p>
            <a:pPr marL="860425" indent="-342900">
              <a:spcBef>
                <a:spcPts val="0"/>
              </a:spcBef>
              <a:spcAft>
                <a:spcPts val="1200"/>
              </a:spcAft>
              <a:buFont typeface="Arial"/>
              <a:buChar char="•"/>
            </a:pPr>
            <a:r>
              <a:rPr lang="en-US" dirty="0" smtClean="0"/>
              <a:t>Why are PLCs a powerful way to support teacher learning?</a:t>
            </a:r>
          </a:p>
          <a:p>
            <a:pPr marL="860425" indent="-342900">
              <a:spcBef>
                <a:spcPts val="0"/>
              </a:spcBef>
              <a:spcAft>
                <a:spcPts val="1200"/>
              </a:spcAft>
              <a:buFont typeface="Arial"/>
              <a:buChar char="•"/>
            </a:pPr>
            <a:r>
              <a:rPr lang="en-US" dirty="0" smtClean="0"/>
              <a:t>To what extent has your exhibited the high impact attributes of PLCs when engaging in lesson tuning?</a:t>
            </a:r>
          </a:p>
          <a:p>
            <a:pPr marL="860425" indent="-342900">
              <a:spcBef>
                <a:spcPts val="0"/>
              </a:spcBef>
              <a:spcAft>
                <a:spcPts val="1200"/>
              </a:spcAft>
              <a:buFont typeface="Arial"/>
              <a:buChar char="•"/>
            </a:pPr>
            <a:r>
              <a:rPr lang="en-US" dirty="0" smtClean="0"/>
              <a:t>Why would establishing PLCs in your school be important for supporting the instruction of ENLs in all classrooms?</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5-2a-c</a:t>
            </a:r>
          </a:p>
        </p:txBody>
      </p:sp>
    </p:spTree>
    <p:extLst>
      <p:ext uri="{BB962C8B-B14F-4D97-AF65-F5344CB8AC3E}">
        <p14:creationId xmlns:p14="http://schemas.microsoft.com/office/powerpoint/2010/main" val="255365798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 Capacity Assessment</a:t>
            </a:r>
            <a:endParaRPr lang="en-US" dirty="0"/>
          </a:p>
        </p:txBody>
      </p:sp>
      <p:sp>
        <p:nvSpPr>
          <p:cNvPr id="3" name="Text Placeholder 2"/>
          <p:cNvSpPr>
            <a:spLocks noGrp="1"/>
          </p:cNvSpPr>
          <p:nvPr>
            <p:ph type="body" idx="1"/>
          </p:nvPr>
        </p:nvSpPr>
        <p:spPr/>
        <p:txBody>
          <a:bodyPr/>
          <a:lstStyle/>
          <a:p>
            <a:r>
              <a:rPr lang="en-US" dirty="0" smtClean="0"/>
              <a:t>Collaborative Activity</a:t>
            </a:r>
            <a:endParaRPr lang="en-US" dirty="0"/>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455411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Activity: PLC Capacity Assessment</a:t>
            </a:r>
            <a:endParaRPr lang="en-US" sz="3000" dirty="0"/>
          </a:p>
        </p:txBody>
      </p:sp>
      <p:sp>
        <p:nvSpPr>
          <p:cNvPr id="70" name="Shape 70"/>
          <p:cNvSpPr txBox="1">
            <a:spLocks noGrp="1"/>
          </p:cNvSpPr>
          <p:nvPr>
            <p:ph type="body" idx="4294967295"/>
          </p:nvPr>
        </p:nvSpPr>
        <p:spPr>
          <a:xfrm>
            <a:off x="304801" y="1262203"/>
            <a:ext cx="4546599" cy="4909996"/>
          </a:xfrm>
          <a:prstGeom prst="rect">
            <a:avLst/>
          </a:prstGeom>
          <a:noFill/>
          <a:ln>
            <a:noFill/>
          </a:ln>
        </p:spPr>
        <p:txBody>
          <a:bodyPr lIns="91425" tIns="45700" rIns="91425" bIns="45700" anchor="t" anchorCtr="0">
            <a:noAutofit/>
          </a:bodyPr>
          <a:lstStyle/>
          <a:p>
            <a:pPr marL="0" indent="0">
              <a:lnSpc>
                <a:spcPct val="110000"/>
              </a:lnSpc>
              <a:spcBef>
                <a:spcPts val="0"/>
              </a:spcBef>
              <a:spcAft>
                <a:spcPts val="1200"/>
              </a:spcAft>
              <a:buNone/>
            </a:pPr>
            <a:r>
              <a:rPr lang="en-US" b="1" dirty="0" smtClean="0"/>
              <a:t>Directions</a:t>
            </a:r>
          </a:p>
          <a:p>
            <a:pPr marL="457200" indent="-457200">
              <a:lnSpc>
                <a:spcPct val="110000"/>
              </a:lnSpc>
              <a:spcBef>
                <a:spcPts val="0"/>
              </a:spcBef>
              <a:spcAft>
                <a:spcPts val="1200"/>
              </a:spcAft>
              <a:buFont typeface="+mj-lt"/>
              <a:buAutoNum type="arabicPeriod"/>
            </a:pPr>
            <a:r>
              <a:rPr lang="en-US" dirty="0" smtClean="0"/>
              <a:t>Turn to the </a:t>
            </a:r>
            <a:r>
              <a:rPr lang="en-US" i="1" dirty="0" smtClean="0"/>
              <a:t>PLC Capacity Assessment </a:t>
            </a:r>
            <a:r>
              <a:rPr lang="en-US" dirty="0" smtClean="0"/>
              <a:t>sheet  in your booklet.</a:t>
            </a:r>
          </a:p>
          <a:p>
            <a:pPr marL="457200" indent="-457200">
              <a:lnSpc>
                <a:spcPct val="110000"/>
              </a:lnSpc>
              <a:spcBef>
                <a:spcPts val="0"/>
              </a:spcBef>
              <a:spcAft>
                <a:spcPts val="1200"/>
              </a:spcAft>
              <a:buFont typeface="+mj-lt"/>
              <a:buAutoNum type="arabicPeriod"/>
            </a:pPr>
            <a:r>
              <a:rPr lang="en-US" dirty="0" smtClean="0"/>
              <a:t>Individually complete the PLC Capacity Assessment.</a:t>
            </a:r>
          </a:p>
          <a:p>
            <a:pPr marL="457200" indent="-457200">
              <a:lnSpc>
                <a:spcPct val="110000"/>
              </a:lnSpc>
              <a:spcBef>
                <a:spcPts val="0"/>
              </a:spcBef>
              <a:spcAft>
                <a:spcPts val="1200"/>
              </a:spcAft>
              <a:buFont typeface="+mj-lt"/>
              <a:buAutoNum type="arabicPeriod"/>
            </a:pPr>
            <a:r>
              <a:rPr lang="en-US" dirty="0" smtClean="0"/>
              <a:t>Next, as a group share and come to consensus for each item.</a:t>
            </a:r>
          </a:p>
          <a:p>
            <a:pPr marL="457200" indent="-457200">
              <a:lnSpc>
                <a:spcPct val="110000"/>
              </a:lnSpc>
              <a:spcBef>
                <a:spcPts val="0"/>
              </a:spcBef>
              <a:spcAft>
                <a:spcPts val="1200"/>
              </a:spcAft>
              <a:buFont typeface="+mj-lt"/>
              <a:buAutoNum type="arabicPeriod"/>
            </a:pPr>
            <a:r>
              <a:rPr lang="en-US" dirty="0" smtClean="0"/>
              <a:t>Discuss school-level assets and barriers related to PLCs.</a:t>
            </a:r>
          </a:p>
          <a:p>
            <a:pPr marL="457200" indent="-457200">
              <a:lnSpc>
                <a:spcPct val="110000"/>
              </a:lnSpc>
              <a:spcBef>
                <a:spcPts val="0"/>
              </a:spcBef>
              <a:spcAft>
                <a:spcPts val="1200"/>
              </a:spcAft>
              <a:buFont typeface="+mj-lt"/>
              <a:buAutoNum type="arabicPeriod"/>
            </a:pPr>
            <a:endParaRPr lang="en-US" dirty="0" smtClean="0"/>
          </a:p>
        </p:txBody>
      </p:sp>
      <p:grpSp>
        <p:nvGrpSpPr>
          <p:cNvPr id="10" name="Group 9"/>
          <p:cNvGrpSpPr/>
          <p:nvPr/>
        </p:nvGrpSpPr>
        <p:grpSpPr>
          <a:xfrm>
            <a:off x="6248399" y="6172199"/>
            <a:ext cx="2709001" cy="560181"/>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Screen Shot 2016-03-15 at 6.31.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1" y="1015999"/>
            <a:ext cx="3810000" cy="4952262"/>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5-6</a:t>
            </a:r>
          </a:p>
        </p:txBody>
      </p:sp>
    </p:spTree>
    <p:extLst>
      <p:ext uri="{BB962C8B-B14F-4D97-AF65-F5344CB8AC3E}">
        <p14:creationId xmlns:p14="http://schemas.microsoft.com/office/powerpoint/2010/main" val="29829011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406900"/>
            <a:ext cx="8652601" cy="1362075"/>
          </a:xfrm>
        </p:spPr>
        <p:txBody>
          <a:bodyPr/>
          <a:lstStyle/>
          <a:p>
            <a:r>
              <a:rPr lang="en-US" sz="3800" dirty="0" smtClean="0"/>
              <a:t>Developing a Plan to Support</a:t>
            </a:r>
            <a:br>
              <a:rPr lang="en-US" sz="3800" dirty="0" smtClean="0"/>
            </a:br>
            <a:r>
              <a:rPr lang="en-US" sz="3800" dirty="0" smtClean="0"/>
              <a:t>Lesson Tuning in PLCs School-Wide </a:t>
            </a:r>
            <a:endParaRPr lang="en-US" sz="3800" dirty="0"/>
          </a:p>
        </p:txBody>
      </p:sp>
      <p:sp>
        <p:nvSpPr>
          <p:cNvPr id="3" name="Text Placeholder 2"/>
          <p:cNvSpPr>
            <a:spLocks noGrp="1"/>
          </p:cNvSpPr>
          <p:nvPr>
            <p:ph type="body" idx="1"/>
          </p:nvPr>
        </p:nvSpPr>
        <p:spPr>
          <a:xfrm>
            <a:off x="304799" y="3032293"/>
            <a:ext cx="7772400" cy="1500187"/>
          </a:xfrm>
        </p:spPr>
        <p:txBody>
          <a:bodyPr/>
          <a:lstStyle/>
          <a:p>
            <a:r>
              <a:rPr lang="en-US" dirty="0" smtClean="0"/>
              <a:t>Strategic Planning</a:t>
            </a:r>
            <a:endParaRPr lang="en-US" dirty="0"/>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20480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Strategic Planning</a:t>
            </a:r>
            <a:endParaRPr lang="en-US" sz="3000" dirty="0"/>
          </a:p>
        </p:txBody>
      </p:sp>
      <p:sp>
        <p:nvSpPr>
          <p:cNvPr id="70" name="Shape 70"/>
          <p:cNvSpPr txBox="1">
            <a:spLocks noGrp="1"/>
          </p:cNvSpPr>
          <p:nvPr>
            <p:ph type="body" idx="4294967295"/>
          </p:nvPr>
        </p:nvSpPr>
        <p:spPr>
          <a:xfrm>
            <a:off x="505575" y="1227826"/>
            <a:ext cx="7925399" cy="3924300"/>
          </a:xfrm>
          <a:prstGeom prst="rect">
            <a:avLst/>
          </a:prstGeom>
          <a:noFill/>
          <a:ln>
            <a:noFill/>
          </a:ln>
        </p:spPr>
        <p:txBody>
          <a:bodyPr lIns="91425" tIns="45700" rIns="91425" bIns="45700" anchor="t" anchorCtr="0">
            <a:noAutofit/>
          </a:bodyPr>
          <a:lstStyle/>
          <a:p>
            <a:pPr marL="0" indent="0">
              <a:lnSpc>
                <a:spcPct val="150000"/>
              </a:lnSpc>
              <a:spcBef>
                <a:spcPts val="0"/>
              </a:spcBef>
              <a:buNone/>
            </a:pPr>
            <a:r>
              <a:rPr lang="en-US" dirty="0" smtClean="0"/>
              <a:t>Use the Strategic Planning Guide and Strategic Mapping Organizer in your booklet to plan next steps.</a:t>
            </a:r>
          </a:p>
          <a:p>
            <a:pPr marL="457200" indent="-457200">
              <a:lnSpc>
                <a:spcPct val="150000"/>
              </a:lnSpc>
              <a:spcBef>
                <a:spcPts val="0"/>
              </a:spcBef>
              <a:buFont typeface="+mj-lt"/>
              <a:buAutoNum type="arabicPeriod"/>
            </a:pPr>
            <a:r>
              <a:rPr lang="en-US" dirty="0" smtClean="0"/>
              <a:t>Set a Goal</a:t>
            </a:r>
          </a:p>
          <a:p>
            <a:pPr marL="457200" indent="-457200">
              <a:lnSpc>
                <a:spcPct val="150000"/>
              </a:lnSpc>
              <a:spcBef>
                <a:spcPts val="0"/>
              </a:spcBef>
              <a:buFont typeface="+mj-lt"/>
              <a:buAutoNum type="arabicPeriod"/>
            </a:pPr>
            <a:r>
              <a:rPr lang="en-US" sz="2400" dirty="0" smtClean="0"/>
              <a:t>Define Barriers and Obstacles</a:t>
            </a:r>
          </a:p>
          <a:p>
            <a:pPr marL="457200" indent="-457200">
              <a:lnSpc>
                <a:spcPct val="150000"/>
              </a:lnSpc>
              <a:spcBef>
                <a:spcPts val="0"/>
              </a:spcBef>
              <a:buFont typeface="+mj-lt"/>
              <a:buAutoNum type="arabicPeriod"/>
            </a:pPr>
            <a:r>
              <a:rPr lang="en-US" dirty="0" smtClean="0"/>
              <a:t>Identify Strategic Steps and Action</a:t>
            </a:r>
          </a:p>
          <a:p>
            <a:pPr marL="457200" indent="-457200">
              <a:lnSpc>
                <a:spcPct val="150000"/>
              </a:lnSpc>
              <a:spcBef>
                <a:spcPts val="0"/>
              </a:spcBef>
              <a:buFont typeface="+mj-lt"/>
              <a:buAutoNum type="arabicPeriod"/>
            </a:pPr>
            <a:r>
              <a:rPr lang="en-US" dirty="0" smtClean="0"/>
              <a:t>Clarify Roles and Responsibilities</a:t>
            </a:r>
            <a:endParaRPr lang="en-US" sz="2400" dirty="0" smtClean="0"/>
          </a:p>
          <a:p>
            <a:pPr marL="457200" indent="-457200">
              <a:lnSpc>
                <a:spcPct val="150000"/>
              </a:lnSpc>
              <a:spcBef>
                <a:spcPts val="0"/>
              </a:spcBef>
              <a:buFont typeface="+mj-lt"/>
              <a:buAutoNum type="arabicPeriod"/>
            </a:pPr>
            <a:r>
              <a:rPr lang="en-US" dirty="0" smtClean="0"/>
              <a:t>Schedule Times to Check In</a:t>
            </a:r>
          </a:p>
          <a:p>
            <a:pPr marL="0" indent="0">
              <a:lnSpc>
                <a:spcPct val="150000"/>
              </a:lnSpc>
              <a:spcBef>
                <a:spcPts val="0"/>
              </a:spcBef>
              <a:buNone/>
            </a:pPr>
            <a:endParaRPr lang="en-US" sz="2400" dirty="0" smtClean="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5-7a-b</a:t>
            </a:r>
          </a:p>
        </p:txBody>
      </p:sp>
    </p:spTree>
    <p:extLst>
      <p:ext uri="{BB962C8B-B14F-4D97-AF65-F5344CB8AC3E}">
        <p14:creationId xmlns:p14="http://schemas.microsoft.com/office/powerpoint/2010/main" val="118788441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219199"/>
            <a:ext cx="8716642" cy="222453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500" b="1" dirty="0" smtClean="0">
                <a:solidFill>
                  <a:srgbClr val="4C4C4C"/>
                </a:solidFill>
                <a:latin typeface="Helvetica Neue"/>
                <a:ea typeface="Helvetica Neue"/>
                <a:cs typeface="Helvetica Neue"/>
                <a:sym typeface="Helvetica Neue"/>
              </a:rPr>
              <a:t>Wrapping Up Module 5</a:t>
            </a:r>
            <a:endParaRPr lang="en-US" sz="2200" dirty="0">
              <a:solidFill>
                <a:srgbClr val="408000"/>
              </a:solidFill>
              <a:latin typeface="Helvetica Neue"/>
              <a:ea typeface="Helvetica Neue"/>
              <a:cs typeface="Helvetica Neue"/>
              <a:sym typeface="Helvetica Neue"/>
            </a:endParaRPr>
          </a:p>
        </p:txBody>
      </p:sp>
      <p:pic>
        <p:nvPicPr>
          <p:cNvPr id="61" name="Shape 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1702123" y="3679423"/>
            <a:ext cx="6456228" cy="2578198"/>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4002450995"/>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What was accomplished in Module 5</a:t>
            </a:r>
            <a:endParaRPr lang="en-US" sz="3000" dirty="0"/>
          </a:p>
        </p:txBody>
      </p:sp>
      <p:sp>
        <p:nvSpPr>
          <p:cNvPr id="70" name="Shape 70"/>
          <p:cNvSpPr txBox="1">
            <a:spLocks noGrp="1"/>
          </p:cNvSpPr>
          <p:nvPr>
            <p:ph type="body" idx="4294967295"/>
          </p:nvPr>
        </p:nvSpPr>
        <p:spPr>
          <a:xfrm>
            <a:off x="505575" y="1231900"/>
            <a:ext cx="7925399" cy="4707525"/>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a:t>Review </a:t>
            </a:r>
            <a:r>
              <a:rPr lang="en-US" dirty="0" smtClean="0"/>
              <a:t>of Group </a:t>
            </a:r>
            <a:r>
              <a:rPr lang="en-US" dirty="0"/>
              <a:t>Norms</a:t>
            </a:r>
          </a:p>
          <a:p>
            <a:pPr marL="457200" indent="-457200">
              <a:lnSpc>
                <a:spcPct val="150000"/>
              </a:lnSpc>
              <a:spcBef>
                <a:spcPts val="0"/>
              </a:spcBef>
              <a:buFont typeface="+mj-lt"/>
              <a:buAutoNum type="arabicPeriod"/>
            </a:pPr>
            <a:r>
              <a:rPr lang="en-US" dirty="0"/>
              <a:t>Text-Based Discussion</a:t>
            </a:r>
          </a:p>
          <a:p>
            <a:pPr marL="457200" indent="-457200">
              <a:lnSpc>
                <a:spcPct val="150000"/>
              </a:lnSpc>
              <a:spcBef>
                <a:spcPts val="0"/>
              </a:spcBef>
              <a:buFont typeface="+mj-lt"/>
              <a:buAutoNum type="arabicPeriod"/>
            </a:pPr>
            <a:r>
              <a:rPr lang="en-US" dirty="0"/>
              <a:t>Feature and Function Activity</a:t>
            </a:r>
          </a:p>
          <a:p>
            <a:pPr marL="457200" indent="-457200">
              <a:lnSpc>
                <a:spcPct val="150000"/>
              </a:lnSpc>
              <a:spcBef>
                <a:spcPts val="0"/>
              </a:spcBef>
              <a:buFont typeface="+mj-lt"/>
              <a:buAutoNum type="arabicPeriod"/>
            </a:pPr>
            <a:r>
              <a:rPr lang="en-US" dirty="0" smtClean="0"/>
              <a:t>Watched </a:t>
            </a:r>
            <a:r>
              <a:rPr lang="en-US" dirty="0"/>
              <a:t>and </a:t>
            </a:r>
            <a:r>
              <a:rPr lang="en-US" dirty="0" smtClean="0"/>
              <a:t>Discussed </a:t>
            </a:r>
            <a:r>
              <a:rPr lang="en-US" dirty="0"/>
              <a:t>Demonstration Videos</a:t>
            </a:r>
          </a:p>
          <a:p>
            <a:pPr marL="400050" lvl="1" indent="0">
              <a:lnSpc>
                <a:spcPct val="150000"/>
              </a:lnSpc>
              <a:spcBef>
                <a:spcPts val="0"/>
              </a:spcBef>
              <a:buNone/>
            </a:pPr>
            <a:endParaRPr lang="en-US" sz="2000" dirty="0"/>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998358114"/>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What was </a:t>
            </a:r>
            <a:r>
              <a:rPr lang="en-US" sz="3000" dirty="0"/>
              <a:t>a</a:t>
            </a:r>
            <a:r>
              <a:rPr lang="en-US" sz="3000" dirty="0" smtClean="0"/>
              <a:t>ccomplished in Module 5</a:t>
            </a:r>
            <a:endParaRPr lang="en-US" sz="3000" dirty="0"/>
          </a:p>
        </p:txBody>
      </p:sp>
      <p:sp>
        <p:nvSpPr>
          <p:cNvPr id="70" name="Shape 70"/>
          <p:cNvSpPr txBox="1">
            <a:spLocks noGrp="1"/>
          </p:cNvSpPr>
          <p:nvPr>
            <p:ph type="body" idx="4294967295"/>
          </p:nvPr>
        </p:nvSpPr>
        <p:spPr>
          <a:xfrm>
            <a:off x="505575" y="1227826"/>
            <a:ext cx="7925399" cy="3924300"/>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a:t>Review Group Norms</a:t>
            </a:r>
          </a:p>
          <a:p>
            <a:pPr marL="457200" indent="-457200">
              <a:lnSpc>
                <a:spcPct val="150000"/>
              </a:lnSpc>
              <a:spcBef>
                <a:spcPts val="0"/>
              </a:spcBef>
              <a:buFont typeface="+mj-lt"/>
              <a:buAutoNum type="arabicPeriod"/>
            </a:pPr>
            <a:r>
              <a:rPr lang="en-US" dirty="0"/>
              <a:t>Debrief the 4</a:t>
            </a:r>
            <a:r>
              <a:rPr lang="en-US" baseline="30000" dirty="0"/>
              <a:t>th</a:t>
            </a:r>
            <a:r>
              <a:rPr lang="en-US" dirty="0"/>
              <a:t> Round of Collaborative Practice</a:t>
            </a:r>
          </a:p>
          <a:p>
            <a:pPr marL="457200" indent="-457200">
              <a:lnSpc>
                <a:spcPct val="150000"/>
              </a:lnSpc>
              <a:spcBef>
                <a:spcPts val="0"/>
              </a:spcBef>
              <a:buFont typeface="+mj-lt"/>
              <a:buAutoNum type="arabicPeriod"/>
            </a:pPr>
            <a:r>
              <a:rPr lang="en-US" dirty="0"/>
              <a:t>Participate in Text-Based Discussion</a:t>
            </a:r>
          </a:p>
          <a:p>
            <a:pPr marL="457200" indent="-457200">
              <a:lnSpc>
                <a:spcPct val="150000"/>
              </a:lnSpc>
              <a:spcBef>
                <a:spcPts val="0"/>
              </a:spcBef>
              <a:buFont typeface="+mj-lt"/>
              <a:buAutoNum type="arabicPeriod"/>
            </a:pPr>
            <a:r>
              <a:rPr lang="en-US" dirty="0"/>
              <a:t>Capacity Self-Assessment</a:t>
            </a:r>
          </a:p>
          <a:p>
            <a:pPr marL="457200" indent="-457200">
              <a:lnSpc>
                <a:spcPct val="150000"/>
              </a:lnSpc>
              <a:spcBef>
                <a:spcPts val="0"/>
              </a:spcBef>
              <a:buFont typeface="+mj-lt"/>
              <a:buAutoNum type="arabicPeriod"/>
            </a:pPr>
            <a:r>
              <a:rPr lang="en-US" dirty="0"/>
              <a:t>Strategic Planning</a:t>
            </a:r>
          </a:p>
          <a:p>
            <a:pPr marL="457200" indent="-457200">
              <a:lnSpc>
                <a:spcPct val="150000"/>
              </a:lnSpc>
              <a:spcBef>
                <a:spcPts val="0"/>
              </a:spcBef>
              <a:buFont typeface="+mj-lt"/>
              <a:buAutoNum type="arabicPeriod"/>
            </a:pPr>
            <a:r>
              <a:rPr lang="en-US" dirty="0"/>
              <a:t>Course Feedback</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05577678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Activity</a:t>
            </a:r>
            <a:endParaRPr lang="en-US" sz="3000" dirty="0"/>
          </a:p>
        </p:txBody>
      </p:sp>
      <p:sp>
        <p:nvSpPr>
          <p:cNvPr id="70" name="Shape 70"/>
          <p:cNvSpPr txBox="1">
            <a:spLocks noGrp="1"/>
          </p:cNvSpPr>
          <p:nvPr>
            <p:ph type="body" idx="4294967295"/>
          </p:nvPr>
        </p:nvSpPr>
        <p:spPr>
          <a:xfrm>
            <a:off x="505575" y="2146300"/>
            <a:ext cx="8092325" cy="3568700"/>
          </a:xfrm>
          <a:prstGeom prst="rect">
            <a:avLst/>
          </a:prstGeom>
          <a:ln/>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0" lvl="0" indent="0">
              <a:lnSpc>
                <a:spcPct val="150000"/>
              </a:lnSpc>
              <a:spcBef>
                <a:spcPts val="0"/>
              </a:spcBef>
              <a:buNone/>
            </a:pPr>
            <a:r>
              <a:rPr lang="en-US" b="1" dirty="0"/>
              <a:t>By the end of Module 5, participants will:</a:t>
            </a:r>
          </a:p>
          <a:p>
            <a:pPr marL="0" indent="0">
              <a:lnSpc>
                <a:spcPct val="150000"/>
              </a:lnSpc>
              <a:spcBef>
                <a:spcPts val="0"/>
              </a:spcBef>
              <a:buNone/>
            </a:pPr>
            <a:r>
              <a:rPr lang="en-US" dirty="0"/>
              <a:t>Be able to begin implementing a plan to build school-level capacity for teachers to routinely engage in collaborative discussions around instruction.</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Shape 70"/>
          <p:cNvSpPr txBox="1">
            <a:spLocks/>
          </p:cNvSpPr>
          <p:nvPr/>
        </p:nvSpPr>
        <p:spPr>
          <a:xfrm>
            <a:off x="505575" y="914401"/>
            <a:ext cx="7925399" cy="14097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lnSpc>
                <a:spcPct val="130000"/>
              </a:lnSpc>
              <a:spcBef>
                <a:spcPts val="0"/>
              </a:spcBef>
              <a:buNone/>
            </a:pPr>
            <a:r>
              <a:rPr lang="en-US" dirty="0" smtClean="0"/>
              <a:t>Discuss the intended outcomes for Module </a:t>
            </a:r>
            <a:r>
              <a:rPr lang="en-US" dirty="0"/>
              <a:t>5</a:t>
            </a:r>
            <a:r>
              <a:rPr lang="en-US" dirty="0" smtClean="0"/>
              <a:t>.  To what extent do you feel they were met?</a:t>
            </a:r>
            <a:endParaRPr lang="en-US" sz="1600" dirty="0" smtClean="0"/>
          </a:p>
        </p:txBody>
      </p:sp>
    </p:spTree>
    <p:extLst>
      <p:ext uri="{BB962C8B-B14F-4D97-AF65-F5344CB8AC3E}">
        <p14:creationId xmlns:p14="http://schemas.microsoft.com/office/powerpoint/2010/main" val="1249592006"/>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Review of Course Modules</a:t>
            </a:r>
          </a:p>
        </p:txBody>
      </p:sp>
      <p:sp>
        <p:nvSpPr>
          <p:cNvPr id="70" name="Shape 70"/>
          <p:cNvSpPr txBox="1">
            <a:spLocks noGrp="1"/>
          </p:cNvSpPr>
          <p:nvPr>
            <p:ph type="body" idx="4294967295"/>
          </p:nvPr>
        </p:nvSpPr>
        <p:spPr>
          <a:xfrm>
            <a:off x="505575" y="1104900"/>
            <a:ext cx="8309235" cy="5270500"/>
          </a:xfrm>
          <a:prstGeom prst="rect">
            <a:avLst/>
          </a:prstGeom>
          <a:noFill/>
          <a:ln>
            <a:noFill/>
          </a:ln>
        </p:spPr>
        <p:txBody>
          <a:bodyPr lIns="91425" tIns="45700" rIns="91425" bIns="45700" anchor="t" anchorCtr="0">
            <a:noAutofit/>
          </a:bodyPr>
          <a:lstStyle/>
          <a:p>
            <a:pPr marL="0" indent="0">
              <a:lnSpc>
                <a:spcPct val="140000"/>
              </a:lnSpc>
              <a:spcBef>
                <a:spcPts val="0"/>
              </a:spcBef>
              <a:spcAft>
                <a:spcPts val="600"/>
              </a:spcAft>
              <a:buNone/>
            </a:pPr>
            <a:r>
              <a:rPr lang="en-US" b="1" dirty="0"/>
              <a:t>Module 1 </a:t>
            </a:r>
            <a:r>
              <a:rPr lang="en-US" dirty="0"/>
              <a:t>– Introduction to the </a:t>
            </a:r>
            <a:r>
              <a:rPr lang="en-US" dirty="0" smtClean="0"/>
              <a:t>Standards-Based Lesson Tuning </a:t>
            </a:r>
            <a:r>
              <a:rPr lang="en-US" dirty="0"/>
              <a:t>Protocol</a:t>
            </a:r>
          </a:p>
          <a:p>
            <a:pPr marL="0" indent="0">
              <a:lnSpc>
                <a:spcPct val="140000"/>
              </a:lnSpc>
              <a:spcBef>
                <a:spcPts val="0"/>
              </a:spcBef>
              <a:spcAft>
                <a:spcPts val="600"/>
              </a:spcAft>
              <a:buNone/>
            </a:pPr>
            <a:r>
              <a:rPr lang="en-US" b="1" dirty="0"/>
              <a:t>Module 2 </a:t>
            </a:r>
            <a:r>
              <a:rPr lang="en-US" dirty="0"/>
              <a:t>– Analyzing the Focus Standard of a Lesson</a:t>
            </a:r>
          </a:p>
          <a:p>
            <a:pPr marL="0" indent="0">
              <a:lnSpc>
                <a:spcPct val="140000"/>
              </a:lnSpc>
              <a:spcBef>
                <a:spcPts val="0"/>
              </a:spcBef>
              <a:spcAft>
                <a:spcPts val="600"/>
              </a:spcAft>
              <a:buNone/>
            </a:pPr>
            <a:r>
              <a:rPr lang="en-US" b="1" dirty="0"/>
              <a:t>Module 3 </a:t>
            </a:r>
            <a:r>
              <a:rPr lang="en-US" dirty="0"/>
              <a:t>–Tuning Lesson Elements</a:t>
            </a:r>
          </a:p>
          <a:p>
            <a:pPr marL="0" indent="0">
              <a:lnSpc>
                <a:spcPct val="140000"/>
              </a:lnSpc>
              <a:spcBef>
                <a:spcPts val="0"/>
              </a:spcBef>
              <a:spcAft>
                <a:spcPts val="600"/>
              </a:spcAft>
              <a:buNone/>
            </a:pPr>
            <a:r>
              <a:rPr lang="en-US" b="1" dirty="0"/>
              <a:t>Module 4 </a:t>
            </a:r>
            <a:r>
              <a:rPr lang="en-US" dirty="0"/>
              <a:t>– Integrating Supports for </a:t>
            </a:r>
            <a:r>
              <a:rPr lang="en-US" dirty="0" smtClean="0"/>
              <a:t>ENLs</a:t>
            </a:r>
            <a:endParaRPr lang="en-US" dirty="0"/>
          </a:p>
          <a:p>
            <a:pPr marL="0" indent="0">
              <a:lnSpc>
                <a:spcPct val="140000"/>
              </a:lnSpc>
              <a:spcBef>
                <a:spcPts val="0"/>
              </a:spcBef>
              <a:spcAft>
                <a:spcPts val="600"/>
              </a:spcAft>
              <a:buNone/>
            </a:pPr>
            <a:r>
              <a:rPr lang="en-US" b="1" dirty="0"/>
              <a:t>Module 5 </a:t>
            </a:r>
            <a:r>
              <a:rPr lang="en-US" dirty="0"/>
              <a:t>– Building Capacity for Routine Collaboration</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17759811"/>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Course Feedback &amp; Certificate of Completion</a:t>
            </a:r>
            <a:endParaRPr lang="en-US" sz="3000" dirty="0"/>
          </a:p>
        </p:txBody>
      </p:sp>
      <p:sp>
        <p:nvSpPr>
          <p:cNvPr id="70" name="Shape 70"/>
          <p:cNvSpPr txBox="1">
            <a:spLocks noGrp="1"/>
          </p:cNvSpPr>
          <p:nvPr>
            <p:ph type="body" idx="4294967295"/>
          </p:nvPr>
        </p:nvSpPr>
        <p:spPr>
          <a:xfrm>
            <a:off x="304801" y="910173"/>
            <a:ext cx="8348132" cy="4707525"/>
          </a:xfrm>
          <a:prstGeom prst="rect">
            <a:avLst/>
          </a:prstGeom>
          <a:noFill/>
          <a:ln>
            <a:noFill/>
          </a:ln>
        </p:spPr>
        <p:txBody>
          <a:bodyPr lIns="91425" tIns="45700" rIns="91425" bIns="45700" anchor="t" anchorCtr="0">
            <a:noAutofit/>
          </a:bodyPr>
          <a:lstStyle/>
          <a:p>
            <a:pPr marL="0" indent="0">
              <a:lnSpc>
                <a:spcPct val="120000"/>
              </a:lnSpc>
              <a:spcBef>
                <a:spcPts val="0"/>
              </a:spcBef>
              <a:spcAft>
                <a:spcPts val="1200"/>
              </a:spcAft>
              <a:buNone/>
            </a:pPr>
            <a:r>
              <a:rPr lang="en-US" dirty="0" smtClean="0"/>
              <a:t>Congratulations on completing all five modules of the following course: </a:t>
            </a:r>
            <a:r>
              <a:rPr lang="en-US" i="1" dirty="0">
                <a:latin typeface="+mn-lt"/>
                <a:ea typeface="Helvetica Neue"/>
                <a:cs typeface="Helvetica Neue"/>
                <a:sym typeface="Helvetica Neue"/>
              </a:rPr>
              <a:t>Building Capacity for a Collaborative ENL &amp; General Education </a:t>
            </a:r>
            <a:r>
              <a:rPr lang="en-US" i="1" dirty="0" smtClean="0">
                <a:latin typeface="+mn-lt"/>
                <a:ea typeface="Helvetica Neue"/>
                <a:cs typeface="Helvetica Neue"/>
                <a:sym typeface="Helvetica Neue"/>
              </a:rPr>
              <a:t>Model!</a:t>
            </a:r>
          </a:p>
          <a:p>
            <a:pPr marL="457200" indent="-457200">
              <a:lnSpc>
                <a:spcPct val="120000"/>
              </a:lnSpc>
              <a:spcBef>
                <a:spcPts val="0"/>
              </a:spcBef>
              <a:buFont typeface="+mj-lt"/>
              <a:buAutoNum type="arabicPeriod"/>
            </a:pPr>
            <a:r>
              <a:rPr lang="en-US" dirty="0" smtClean="0"/>
              <a:t>Please take a few moments to individually complete the course evaluation at the following </a:t>
            </a:r>
            <a:r>
              <a:rPr lang="en-US" dirty="0"/>
              <a:t>link</a:t>
            </a:r>
            <a:r>
              <a:rPr lang="en-US" dirty="0" smtClean="0"/>
              <a:t>:</a:t>
            </a:r>
          </a:p>
          <a:p>
            <a:pPr marL="857250" lvl="1" indent="-457200">
              <a:lnSpc>
                <a:spcPct val="120000"/>
              </a:lnSpc>
              <a:spcBef>
                <a:spcPts val="0"/>
              </a:spcBef>
            </a:pPr>
            <a:r>
              <a:rPr lang="en-US" sz="2400" dirty="0" smtClean="0">
                <a:solidFill>
                  <a:schemeClr val="tx1"/>
                </a:solidFill>
                <a:hlinkClick r:id="rId3"/>
              </a:rPr>
              <a:t>https</a:t>
            </a:r>
            <a:r>
              <a:rPr lang="en-US" sz="2400" dirty="0">
                <a:solidFill>
                  <a:schemeClr val="tx1"/>
                </a:solidFill>
                <a:hlinkClick r:id="rId3"/>
              </a:rPr>
              <a:t>://</a:t>
            </a:r>
            <a:r>
              <a:rPr lang="en-US" sz="2400" dirty="0" err="1">
                <a:solidFill>
                  <a:schemeClr val="tx1"/>
                </a:solidFill>
                <a:hlinkClick r:id="rId3"/>
              </a:rPr>
              <a:t>goo.gl</a:t>
            </a:r>
            <a:r>
              <a:rPr lang="en-US" sz="2400" dirty="0">
                <a:solidFill>
                  <a:schemeClr val="tx1"/>
                </a:solidFill>
                <a:hlinkClick r:id="rId3"/>
              </a:rPr>
              <a:t>/</a:t>
            </a:r>
            <a:r>
              <a:rPr lang="en-US" sz="2400" dirty="0" err="1">
                <a:solidFill>
                  <a:schemeClr val="tx1"/>
                </a:solidFill>
                <a:hlinkClick r:id="rId3"/>
              </a:rPr>
              <a:t>UaEDfP</a:t>
            </a:r>
            <a:endParaRPr lang="en-US" sz="2400" dirty="0" smtClean="0">
              <a:solidFill>
                <a:schemeClr val="tx1"/>
              </a:solidFill>
            </a:endParaRPr>
          </a:p>
          <a:p>
            <a:pPr marL="457200" indent="-457200">
              <a:lnSpc>
                <a:spcPct val="120000"/>
              </a:lnSpc>
              <a:spcBef>
                <a:spcPts val="0"/>
              </a:spcBef>
              <a:buFont typeface="+mj-lt"/>
              <a:buAutoNum type="arabicPeriod"/>
            </a:pPr>
            <a:r>
              <a:rPr lang="en-US" dirty="0" smtClean="0"/>
              <a:t>Once all of the above have been completed, please email Jillian Belanger </a:t>
            </a:r>
            <a:r>
              <a:rPr lang="en-US" dirty="0"/>
              <a:t>at </a:t>
            </a:r>
            <a:r>
              <a:rPr lang="en-US" dirty="0">
                <a:hlinkClick r:id="rId4"/>
              </a:rPr>
              <a:t>Jillian.Belanger@</a:t>
            </a:r>
            <a:r>
              <a:rPr lang="en-US" dirty="0" smtClean="0">
                <a:hlinkClick r:id="rId4"/>
              </a:rPr>
              <a:t>ride.ri.gov</a:t>
            </a:r>
            <a:r>
              <a:rPr lang="en-US" dirty="0"/>
              <a:t> </a:t>
            </a:r>
            <a:r>
              <a:rPr lang="en-US" dirty="0" smtClean="0"/>
              <a:t>to do the following:</a:t>
            </a:r>
          </a:p>
          <a:p>
            <a:pPr marL="914400" indent="-457200">
              <a:lnSpc>
                <a:spcPct val="120000"/>
              </a:lnSpc>
              <a:spcBef>
                <a:spcPts val="0"/>
              </a:spcBef>
            </a:pPr>
            <a:r>
              <a:rPr lang="en-US" dirty="0"/>
              <a:t>S</a:t>
            </a:r>
            <a:r>
              <a:rPr lang="en-US" dirty="0" smtClean="0"/>
              <a:t>end </a:t>
            </a:r>
            <a:r>
              <a:rPr lang="en-US" dirty="0"/>
              <a:t>a copy of your team’s </a:t>
            </a:r>
            <a:r>
              <a:rPr lang="en-US" dirty="0" smtClean="0"/>
              <a:t>plan, and</a:t>
            </a:r>
            <a:endParaRPr lang="en-US" dirty="0"/>
          </a:p>
          <a:p>
            <a:pPr marL="914400" indent="-457200">
              <a:lnSpc>
                <a:spcPct val="120000"/>
              </a:lnSpc>
              <a:spcBef>
                <a:spcPts val="0"/>
              </a:spcBef>
            </a:pPr>
            <a:r>
              <a:rPr lang="en-US" dirty="0"/>
              <a:t>R</a:t>
            </a:r>
            <a:r>
              <a:rPr lang="en-US" dirty="0" smtClean="0"/>
              <a:t>eceive certificates of completion.</a:t>
            </a:r>
            <a:endParaRPr lang="en-US" dirty="0"/>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837528208"/>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20955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Thank you for participating in this course. We look forward to your feedback!</a:t>
            </a:r>
            <a:br>
              <a:rPr lang="en-US" sz="3000" dirty="0" smtClean="0"/>
            </a:br>
            <a:r>
              <a:rPr lang="en-US" sz="3000" dirty="0"/>
              <a:t/>
            </a:r>
            <a:br>
              <a:rPr lang="en-US" sz="3000" dirty="0"/>
            </a:br>
            <a:r>
              <a:rPr lang="en-US" sz="3000" dirty="0" smtClean="0"/>
              <a:t>It’s time to celebrate!</a:t>
            </a:r>
            <a:endParaRPr lang="en-US" sz="3000" dirty="0"/>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dancing-156041_128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0" y="2286000"/>
            <a:ext cx="7404100" cy="34671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5348174"/>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0" y="0"/>
            <a:ext cx="9143999" cy="6858000"/>
          </a:xfrm>
          <a:prstGeom prst="rect">
            <a:avLst/>
          </a:prstGeom>
          <a:noFill/>
          <a:ln>
            <a:noFill/>
          </a:ln>
        </p:spPr>
      </p:pic>
      <p:sp>
        <p:nvSpPr>
          <p:cNvPr id="132" name="Shape 132"/>
          <p:cNvSpPr/>
          <p:nvPr/>
        </p:nvSpPr>
        <p:spPr>
          <a:xfrm>
            <a:off x="5943600" y="0"/>
            <a:ext cx="3200399" cy="6858000"/>
          </a:xfrm>
          <a:prstGeom prst="rect">
            <a:avLst/>
          </a:prstGeom>
          <a:solidFill>
            <a:srgbClr val="47377D">
              <a:alpha val="81568"/>
            </a:srgbClr>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1"/>
                </a:solidFill>
                <a:latin typeface="Arial"/>
                <a:ea typeface="Arial"/>
                <a:cs typeface="Arial"/>
                <a:sym typeface="Arial"/>
              </a:rPr>
              <a:t> </a:t>
            </a:r>
          </a:p>
        </p:txBody>
      </p:sp>
      <p:sp>
        <p:nvSpPr>
          <p:cNvPr id="133" name="Shape 133"/>
          <p:cNvSpPr txBox="1"/>
          <p:nvPr/>
        </p:nvSpPr>
        <p:spPr>
          <a:xfrm>
            <a:off x="6337066" y="604106"/>
            <a:ext cx="2438399" cy="4867499"/>
          </a:xfrm>
          <a:prstGeom prst="rect">
            <a:avLst/>
          </a:prstGeom>
          <a:noFill/>
          <a:ln>
            <a:noFill/>
          </a:ln>
        </p:spPr>
        <p:txBody>
          <a:bodyPr lIns="91425" tIns="45700" rIns="91425" bIns="45700" anchor="b" anchorCtr="0">
            <a:noAutofit/>
          </a:bodyPr>
          <a:lstStyle/>
          <a:p>
            <a:pPr marL="0" marR="0" lvl="0" indent="0" algn="ctr" rtl="0">
              <a:lnSpc>
                <a:spcPct val="90000"/>
              </a:lnSpc>
              <a:spcBef>
                <a:spcPts val="1200"/>
              </a:spcBef>
              <a:spcAft>
                <a:spcPts val="0"/>
              </a:spcAft>
              <a:buSzPct val="25000"/>
              <a:buNone/>
            </a:pPr>
            <a:r>
              <a:rPr lang="en-US" sz="2400" b="1" dirty="0">
                <a:solidFill>
                  <a:srgbClr val="CCC330"/>
                </a:solidFill>
                <a:latin typeface="Helvetica Neue"/>
                <a:ea typeface="Helvetica Neue"/>
                <a:cs typeface="Helvetica Neue"/>
                <a:sym typeface="Helvetica Neue"/>
              </a:rPr>
              <a:t>Summary Statement</a:t>
            </a:r>
          </a:p>
          <a:p>
            <a:pPr marL="0" marR="0" lvl="0" indent="0" algn="ctr" rtl="0">
              <a:lnSpc>
                <a:spcPct val="90000"/>
              </a:lnSpc>
              <a:spcBef>
                <a:spcPts val="1000"/>
              </a:spcBef>
              <a:spcAft>
                <a:spcPts val="0"/>
              </a:spcAft>
              <a:buSzPct val="25000"/>
              <a:buNone/>
            </a:pPr>
            <a:r>
              <a:rPr lang="en-US" sz="2000" dirty="0">
                <a:solidFill>
                  <a:schemeClr val="lt1"/>
                </a:solidFill>
                <a:latin typeface="Helvetica Neue"/>
                <a:ea typeface="Helvetica Neue"/>
                <a:cs typeface="Helvetica Neue"/>
                <a:sym typeface="Helvetica Neue"/>
              </a:rPr>
              <a:t>The heart of Rhode Island </a:t>
            </a:r>
            <a:r>
              <a:rPr lang="en-US" sz="2000" dirty="0" smtClean="0">
                <a:solidFill>
                  <a:schemeClr val="lt1"/>
                </a:solidFill>
                <a:latin typeface="Helvetica Neue"/>
                <a:ea typeface="Helvetica Neue"/>
                <a:cs typeface="Helvetica Neue"/>
                <a:sym typeface="Helvetica Neue"/>
              </a:rPr>
              <a:t>Collaborative ENL and General Education Model is </a:t>
            </a:r>
            <a:r>
              <a:rPr lang="en-US" sz="2000" dirty="0">
                <a:solidFill>
                  <a:schemeClr val="lt1"/>
                </a:solidFill>
                <a:latin typeface="Helvetica Neue"/>
                <a:ea typeface="Helvetica Neue"/>
                <a:cs typeface="Helvetica Neue"/>
                <a:sym typeface="Helvetica Neue"/>
              </a:rPr>
              <a:t>for RIDE to provide districts and schools with resources to help build capacity to help all learners succeed </a:t>
            </a:r>
            <a:r>
              <a:rPr lang="en-US" sz="2000" dirty="0" smtClean="0">
                <a:solidFill>
                  <a:schemeClr val="lt1"/>
                </a:solidFill>
                <a:latin typeface="Helvetica Neue"/>
                <a:ea typeface="Helvetica Neue"/>
                <a:cs typeface="Helvetica Neue"/>
                <a:sym typeface="Helvetica Neue"/>
              </a:rPr>
              <a:t>– particularly including </a:t>
            </a:r>
            <a:r>
              <a:rPr lang="en-US" sz="2000" dirty="0">
                <a:solidFill>
                  <a:schemeClr val="lt1"/>
                </a:solidFill>
                <a:latin typeface="Helvetica Neue"/>
                <a:ea typeface="Helvetica Neue"/>
                <a:cs typeface="Helvetica Neue"/>
                <a:sym typeface="Helvetica Neue"/>
              </a:rPr>
              <a:t>English Learners and students with disabilities.</a:t>
            </a:r>
          </a:p>
        </p:txBody>
      </p:sp>
      <p:pic>
        <p:nvPicPr>
          <p:cNvPr id="134" name="Shape 1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400" y="152400"/>
            <a:ext cx="761999" cy="365126"/>
          </a:xfrm>
          <a:prstGeom prst="rect">
            <a:avLst/>
          </a:prstGeom>
          <a:noFill/>
          <a:ln>
            <a:noFill/>
          </a:ln>
        </p:spPr>
      </p:pic>
      <p:grpSp>
        <p:nvGrpSpPr>
          <p:cNvPr id="6" name="Group 5"/>
          <p:cNvGrpSpPr/>
          <p:nvPr/>
        </p:nvGrpSpPr>
        <p:grpSpPr>
          <a:xfrm>
            <a:off x="6032500" y="5961062"/>
            <a:ext cx="3035066" cy="800100"/>
            <a:chOff x="5270500" y="457200"/>
            <a:chExt cx="3175000" cy="800100"/>
          </a:xfrm>
        </p:grpSpPr>
        <p:sp>
          <p:nvSpPr>
            <p:cNvPr id="7" name="Rectangle 6"/>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a:stretch>
              <a:fillRect/>
            </a:stretch>
          </p:blipFill>
          <p:spPr>
            <a:xfrm>
              <a:off x="5303046" y="532606"/>
              <a:ext cx="2990054" cy="664456"/>
            </a:xfrm>
            <a:prstGeom prst="rect">
              <a:avLst/>
            </a:prstGeom>
          </p:spPr>
        </p:pic>
      </p:gr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Module </a:t>
            </a:r>
            <a:r>
              <a:rPr lang="en-US" sz="3000" dirty="0"/>
              <a:t>5</a:t>
            </a:r>
            <a:r>
              <a:rPr lang="en-US" sz="3000" dirty="0" smtClean="0"/>
              <a:t> Intended Outcomes</a:t>
            </a:r>
            <a:endParaRPr lang="en-US" sz="3000" dirty="0"/>
          </a:p>
        </p:txBody>
      </p:sp>
      <p:sp>
        <p:nvSpPr>
          <p:cNvPr id="70" name="Shape 70"/>
          <p:cNvSpPr txBox="1">
            <a:spLocks noGrp="1"/>
          </p:cNvSpPr>
          <p:nvPr>
            <p:ph type="body" idx="4294967295"/>
          </p:nvPr>
        </p:nvSpPr>
        <p:spPr>
          <a:xfrm>
            <a:off x="505575" y="1190725"/>
            <a:ext cx="7925399" cy="3924300"/>
          </a:xfrm>
          <a:prstGeom prst="rect">
            <a:avLst/>
          </a:prstGeom>
          <a:noFill/>
          <a:ln>
            <a:noFill/>
          </a:ln>
        </p:spPr>
        <p:txBody>
          <a:bodyPr lIns="91425" tIns="45700" rIns="91425" bIns="45700" anchor="t" anchorCtr="0">
            <a:noAutofit/>
          </a:bodyPr>
          <a:lstStyle/>
          <a:p>
            <a:pPr marL="0" lvl="0" indent="0" rtl="0">
              <a:lnSpc>
                <a:spcPct val="150000"/>
              </a:lnSpc>
              <a:spcBef>
                <a:spcPts val="0"/>
              </a:spcBef>
              <a:buNone/>
            </a:pPr>
            <a:r>
              <a:rPr lang="en-US" sz="2400" b="1" dirty="0" smtClean="0"/>
              <a:t>By the end of Module </a:t>
            </a:r>
            <a:r>
              <a:rPr lang="en-US" b="1" dirty="0"/>
              <a:t>5</a:t>
            </a:r>
            <a:r>
              <a:rPr lang="en-US" sz="2400" b="1" dirty="0" smtClean="0"/>
              <a:t>, participants will:</a:t>
            </a:r>
          </a:p>
          <a:p>
            <a:pPr marL="0" indent="0">
              <a:lnSpc>
                <a:spcPct val="150000"/>
              </a:lnSpc>
              <a:spcBef>
                <a:spcPts val="0"/>
              </a:spcBef>
              <a:buNone/>
            </a:pPr>
            <a:r>
              <a:rPr lang="en-US" dirty="0" smtClean="0"/>
              <a:t>Be able to begin implementing a plan to build school-level capacity for teachers to routinely engage in collaborative discussions around instruction.</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017538401"/>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Module 5 Agenda</a:t>
            </a:r>
            <a:endParaRPr lang="en-US" sz="3000" dirty="0"/>
          </a:p>
        </p:txBody>
      </p:sp>
      <p:sp>
        <p:nvSpPr>
          <p:cNvPr id="70" name="Shape 70"/>
          <p:cNvSpPr txBox="1">
            <a:spLocks noGrp="1"/>
          </p:cNvSpPr>
          <p:nvPr>
            <p:ph type="body" idx="4294967295"/>
          </p:nvPr>
        </p:nvSpPr>
        <p:spPr>
          <a:xfrm>
            <a:off x="505575" y="1227826"/>
            <a:ext cx="7925399" cy="3924300"/>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smtClean="0"/>
              <a:t>Review Group Norms</a:t>
            </a:r>
          </a:p>
          <a:p>
            <a:pPr marL="457200" indent="-457200">
              <a:lnSpc>
                <a:spcPct val="150000"/>
              </a:lnSpc>
              <a:spcBef>
                <a:spcPts val="0"/>
              </a:spcBef>
              <a:buFont typeface="+mj-lt"/>
              <a:buAutoNum type="arabicPeriod"/>
            </a:pPr>
            <a:r>
              <a:rPr lang="en-US" dirty="0"/>
              <a:t>Debrief the </a:t>
            </a:r>
            <a:r>
              <a:rPr lang="en-US" dirty="0" smtClean="0"/>
              <a:t>4</a:t>
            </a:r>
            <a:r>
              <a:rPr lang="en-US" baseline="30000" dirty="0" smtClean="0"/>
              <a:t>th</a:t>
            </a:r>
            <a:r>
              <a:rPr lang="en-US" dirty="0" smtClean="0"/>
              <a:t> </a:t>
            </a:r>
            <a:r>
              <a:rPr lang="en-US" dirty="0"/>
              <a:t>Round of Collaborative Practice</a:t>
            </a:r>
          </a:p>
          <a:p>
            <a:pPr marL="457200" indent="-457200">
              <a:lnSpc>
                <a:spcPct val="150000"/>
              </a:lnSpc>
              <a:spcBef>
                <a:spcPts val="0"/>
              </a:spcBef>
              <a:buFont typeface="+mj-lt"/>
              <a:buAutoNum type="arabicPeriod"/>
            </a:pPr>
            <a:r>
              <a:rPr lang="en-US" dirty="0"/>
              <a:t>Participate in Text-Based Discussion</a:t>
            </a:r>
          </a:p>
          <a:p>
            <a:pPr marL="457200" indent="-457200">
              <a:lnSpc>
                <a:spcPct val="150000"/>
              </a:lnSpc>
              <a:spcBef>
                <a:spcPts val="0"/>
              </a:spcBef>
              <a:buFont typeface="+mj-lt"/>
              <a:buAutoNum type="arabicPeriod"/>
            </a:pPr>
            <a:r>
              <a:rPr lang="en-US" dirty="0" smtClean="0"/>
              <a:t>Capacity Self-Assessment</a:t>
            </a:r>
          </a:p>
          <a:p>
            <a:pPr marL="457200" indent="-457200">
              <a:lnSpc>
                <a:spcPct val="150000"/>
              </a:lnSpc>
              <a:spcBef>
                <a:spcPts val="0"/>
              </a:spcBef>
              <a:buFont typeface="+mj-lt"/>
              <a:buAutoNum type="arabicPeriod"/>
            </a:pPr>
            <a:r>
              <a:rPr lang="en-US" dirty="0" smtClean="0"/>
              <a:t>Strategic Planning</a:t>
            </a:r>
            <a:endParaRPr lang="en-US" sz="2400" dirty="0" smtClean="0"/>
          </a:p>
          <a:p>
            <a:pPr marL="457200" indent="-457200">
              <a:lnSpc>
                <a:spcPct val="150000"/>
              </a:lnSpc>
              <a:spcBef>
                <a:spcPts val="0"/>
              </a:spcBef>
              <a:buFont typeface="+mj-lt"/>
              <a:buAutoNum type="arabicPeriod"/>
            </a:pPr>
            <a:r>
              <a:rPr lang="en-US" dirty="0" smtClean="0"/>
              <a:t>Course Feedback</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a:t>5</a:t>
            </a:r>
            <a:r>
              <a:rPr lang="en-US" dirty="0" smtClean="0"/>
              <a:t>-3</a:t>
            </a:r>
          </a:p>
        </p:txBody>
      </p:sp>
    </p:spTree>
    <p:extLst>
      <p:ext uri="{BB962C8B-B14F-4D97-AF65-F5344CB8AC3E}">
        <p14:creationId xmlns:p14="http://schemas.microsoft.com/office/powerpoint/2010/main" val="3213370646"/>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Review Group Norms</a:t>
            </a:r>
            <a:endParaRPr lang="en-US" sz="3000" dirty="0"/>
          </a:p>
        </p:txBody>
      </p:sp>
      <p:sp>
        <p:nvSpPr>
          <p:cNvPr id="70" name="Shape 70"/>
          <p:cNvSpPr txBox="1">
            <a:spLocks noGrp="1"/>
          </p:cNvSpPr>
          <p:nvPr>
            <p:ph type="body" idx="4294967295"/>
          </p:nvPr>
        </p:nvSpPr>
        <p:spPr>
          <a:xfrm>
            <a:off x="3964339" y="1043999"/>
            <a:ext cx="4640796" cy="4387253"/>
          </a:xfrm>
          <a:prstGeom prst="rect">
            <a:avLst/>
          </a:prstGeom>
          <a:ln/>
          <a:effectLst>
            <a:outerShdw blurRad="152400" dist="317500" dir="5400000" sx="90000" sy="-19000" rotWithShape="0">
              <a:prstClr val="black">
                <a:alpha val="15000"/>
              </a:prstClr>
            </a:outerShdw>
          </a:effectLst>
          <a:scene3d>
            <a:camera prst="perspectiveLef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685800" indent="-519113">
              <a:lnSpc>
                <a:spcPct val="150000"/>
              </a:lnSpc>
              <a:spcBef>
                <a:spcPts val="0"/>
              </a:spcBef>
              <a:buNone/>
            </a:pPr>
            <a:r>
              <a:rPr lang="en-US" sz="2200" b="1" dirty="0" smtClean="0">
                <a:solidFill>
                  <a:srgbClr val="000000"/>
                </a:solidFill>
              </a:rPr>
              <a:t>Norms of Collaboration</a:t>
            </a:r>
          </a:p>
          <a:p>
            <a:pPr marL="685800" indent="-519113">
              <a:lnSpc>
                <a:spcPct val="150000"/>
              </a:lnSpc>
              <a:spcBef>
                <a:spcPts val="0"/>
              </a:spcBef>
              <a:buFont typeface="+mj-lt"/>
              <a:buAutoNum type="arabicPeriod"/>
            </a:pPr>
            <a:r>
              <a:rPr lang="en-US" sz="2200" dirty="0" smtClean="0">
                <a:solidFill>
                  <a:srgbClr val="000000"/>
                </a:solidFill>
              </a:rPr>
              <a:t>Pay Attention to Self &amp; Others</a:t>
            </a:r>
          </a:p>
          <a:p>
            <a:pPr marL="685800" indent="-519113">
              <a:lnSpc>
                <a:spcPct val="150000"/>
              </a:lnSpc>
              <a:spcBef>
                <a:spcPts val="0"/>
              </a:spcBef>
              <a:buFont typeface="+mj-lt"/>
              <a:buAutoNum type="arabicPeriod"/>
            </a:pPr>
            <a:r>
              <a:rPr lang="en-US" sz="2200" dirty="0" smtClean="0">
                <a:solidFill>
                  <a:srgbClr val="000000"/>
                </a:solidFill>
              </a:rPr>
              <a:t>Pause</a:t>
            </a:r>
          </a:p>
          <a:p>
            <a:pPr marL="685800" indent="-519113">
              <a:lnSpc>
                <a:spcPct val="150000"/>
              </a:lnSpc>
              <a:spcBef>
                <a:spcPts val="0"/>
              </a:spcBef>
              <a:buFont typeface="+mj-lt"/>
              <a:buAutoNum type="arabicPeriod"/>
            </a:pPr>
            <a:r>
              <a:rPr lang="en-US" sz="2200" dirty="0" smtClean="0">
                <a:solidFill>
                  <a:srgbClr val="000000"/>
                </a:solidFill>
              </a:rPr>
              <a:t>Paraphrase</a:t>
            </a:r>
          </a:p>
          <a:p>
            <a:pPr marL="685800" indent="-519113">
              <a:lnSpc>
                <a:spcPct val="150000"/>
              </a:lnSpc>
              <a:spcBef>
                <a:spcPts val="0"/>
              </a:spcBef>
              <a:buFont typeface="+mj-lt"/>
              <a:buAutoNum type="arabicPeriod"/>
            </a:pPr>
            <a:r>
              <a:rPr lang="en-US" sz="2200" dirty="0" smtClean="0">
                <a:solidFill>
                  <a:srgbClr val="000000"/>
                </a:solidFill>
              </a:rPr>
              <a:t>Put Ideas on the Table </a:t>
            </a:r>
          </a:p>
          <a:p>
            <a:pPr marL="685800" indent="-519113">
              <a:lnSpc>
                <a:spcPct val="150000"/>
              </a:lnSpc>
              <a:spcBef>
                <a:spcPts val="0"/>
              </a:spcBef>
              <a:buFont typeface="+mj-lt"/>
              <a:buAutoNum type="arabicPeriod"/>
            </a:pPr>
            <a:r>
              <a:rPr lang="en-US" sz="2200" dirty="0" smtClean="0">
                <a:solidFill>
                  <a:srgbClr val="000000"/>
                </a:solidFill>
              </a:rPr>
              <a:t>Provide Data</a:t>
            </a:r>
          </a:p>
          <a:p>
            <a:pPr marL="685800" indent="-519113">
              <a:lnSpc>
                <a:spcPct val="150000"/>
              </a:lnSpc>
              <a:spcBef>
                <a:spcPts val="0"/>
              </a:spcBef>
              <a:buFont typeface="+mj-lt"/>
              <a:buAutoNum type="arabicPeriod"/>
            </a:pPr>
            <a:r>
              <a:rPr lang="en-US" sz="2200" dirty="0" smtClean="0">
                <a:solidFill>
                  <a:srgbClr val="000000"/>
                </a:solidFill>
              </a:rPr>
              <a:t>Probe</a:t>
            </a:r>
          </a:p>
          <a:p>
            <a:pPr marL="685800" indent="-519113">
              <a:lnSpc>
                <a:spcPct val="150000"/>
              </a:lnSpc>
              <a:spcBef>
                <a:spcPts val="0"/>
              </a:spcBef>
              <a:buFont typeface="+mj-lt"/>
              <a:buAutoNum type="arabicPeriod"/>
            </a:pPr>
            <a:r>
              <a:rPr lang="en-US" sz="2200" dirty="0" smtClean="0">
                <a:solidFill>
                  <a:srgbClr val="000000"/>
                </a:solidFill>
              </a:rPr>
              <a:t>Place inquiry at the Center</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8" name="Shape 70"/>
          <p:cNvSpPr txBox="1">
            <a:spLocks/>
          </p:cNvSpPr>
          <p:nvPr/>
        </p:nvSpPr>
        <p:spPr>
          <a:xfrm>
            <a:off x="505576" y="1227826"/>
            <a:ext cx="3320786" cy="39243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lnSpc>
                <a:spcPct val="114000"/>
              </a:lnSpc>
              <a:spcBef>
                <a:spcPts val="0"/>
              </a:spcBef>
              <a:spcAft>
                <a:spcPts val="1200"/>
              </a:spcAft>
              <a:buFont typeface="+mj-lt"/>
              <a:buAutoNum type="arabicPeriod"/>
            </a:pPr>
            <a:r>
              <a:rPr lang="en-US" dirty="0" smtClean="0"/>
              <a:t>Review the Norms of Collaboration or your group’s preset norms.</a:t>
            </a:r>
          </a:p>
          <a:p>
            <a:pPr marL="457200" indent="-457200">
              <a:lnSpc>
                <a:spcPct val="114000"/>
              </a:lnSpc>
              <a:spcBef>
                <a:spcPts val="0"/>
              </a:spcBef>
              <a:spcAft>
                <a:spcPts val="1200"/>
              </a:spcAft>
              <a:buFont typeface="+mj-lt"/>
              <a:buAutoNum type="arabicPeriod"/>
            </a:pPr>
            <a:r>
              <a:rPr lang="en-US" dirty="0" smtClean="0"/>
              <a:t>Select a norm to focus on for the day.</a:t>
            </a:r>
          </a:p>
        </p:txBody>
      </p:sp>
    </p:spTree>
    <p:extLst>
      <p:ext uri="{BB962C8B-B14F-4D97-AF65-F5344CB8AC3E}">
        <p14:creationId xmlns:p14="http://schemas.microsoft.com/office/powerpoint/2010/main" val="122264172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495382"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Reminder: We Welcome Your Feedback</a:t>
            </a:r>
            <a:endParaRPr lang="en-US" sz="3000" dirty="0"/>
          </a:p>
        </p:txBody>
      </p:sp>
      <p:sp>
        <p:nvSpPr>
          <p:cNvPr id="70" name="Shape 70"/>
          <p:cNvSpPr txBox="1">
            <a:spLocks noGrp="1"/>
          </p:cNvSpPr>
          <p:nvPr>
            <p:ph type="body" idx="4294967295"/>
          </p:nvPr>
        </p:nvSpPr>
        <p:spPr>
          <a:xfrm>
            <a:off x="495382" y="1093645"/>
            <a:ext cx="7906613" cy="4920513"/>
          </a:xfrm>
          <a:prstGeom prst="rect">
            <a:avLst/>
          </a:prstGeom>
          <a:noFill/>
          <a:ln>
            <a:noFill/>
          </a:ln>
        </p:spPr>
        <p:txBody>
          <a:bodyPr lIns="91425" tIns="45700" rIns="91425" bIns="45700" anchor="t" anchorCtr="0">
            <a:noAutofit/>
          </a:bodyPr>
          <a:lstStyle/>
          <a:p>
            <a:pPr marL="0" indent="0">
              <a:spcBef>
                <a:spcPts val="0"/>
              </a:spcBef>
              <a:spcAft>
                <a:spcPts val="1800"/>
              </a:spcAft>
              <a:buNone/>
            </a:pPr>
            <a:r>
              <a:rPr lang="en-US" dirty="0" smtClean="0"/>
              <a:t>As mentioned in Module 1, this course is a new resource being provided by the Rhode Island Department of Education. As you take this course, you may have ideas about how to improve it. We welcome all suggestions, big and small.</a:t>
            </a:r>
          </a:p>
          <a:p>
            <a:pPr marL="0" indent="0">
              <a:spcBef>
                <a:spcPts val="0"/>
              </a:spcBef>
              <a:spcAft>
                <a:spcPts val="1800"/>
              </a:spcAft>
              <a:buNone/>
            </a:pPr>
            <a:r>
              <a:rPr lang="en-US" dirty="0" smtClean="0"/>
              <a:t>To expedite the giving of feedback, please use this link to access an electronic form where you can send us your thoughts. </a:t>
            </a: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2" name="TextBox 1"/>
          <p:cNvSpPr txBox="1"/>
          <p:nvPr/>
        </p:nvSpPr>
        <p:spPr>
          <a:xfrm>
            <a:off x="3298380" y="5004871"/>
            <a:ext cx="184666" cy="307777"/>
          </a:xfrm>
          <a:prstGeom prst="rect">
            <a:avLst/>
          </a:prstGeom>
          <a:noFill/>
        </p:spPr>
        <p:txBody>
          <a:bodyPr wrap="none" rtlCol="0">
            <a:spAutoFit/>
          </a:bodyPr>
          <a:lstStyle/>
          <a:p>
            <a:endParaRPr lang="en-US" dirty="0"/>
          </a:p>
        </p:txBody>
      </p:sp>
      <p:sp>
        <p:nvSpPr>
          <p:cNvPr id="3" name="TextBox 2">
            <a:hlinkClick r:id="rId4"/>
          </p:cNvPr>
          <p:cNvSpPr txBox="1"/>
          <p:nvPr/>
        </p:nvSpPr>
        <p:spPr>
          <a:xfrm>
            <a:off x="2113220" y="4377268"/>
            <a:ext cx="4804570"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4000" dirty="0"/>
              <a:t>https://</a:t>
            </a:r>
            <a:r>
              <a:rPr lang="en-US" sz="4000" dirty="0" err="1"/>
              <a:t>goo.gl</a:t>
            </a:r>
            <a:r>
              <a:rPr lang="en-US" sz="4000" dirty="0"/>
              <a:t>/2dst6a</a:t>
            </a:r>
          </a:p>
        </p:txBody>
      </p:sp>
    </p:spTree>
    <p:extLst>
      <p:ext uri="{BB962C8B-B14F-4D97-AF65-F5344CB8AC3E}">
        <p14:creationId xmlns:p14="http://schemas.microsoft.com/office/powerpoint/2010/main" val="305889327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Debriefing the Tuning Process</a:t>
            </a:r>
            <a:endParaRPr lang="en-US" dirty="0"/>
          </a:p>
        </p:txBody>
      </p:sp>
      <p:sp>
        <p:nvSpPr>
          <p:cNvPr id="3" name="Text Placeholder 2"/>
          <p:cNvSpPr>
            <a:spLocks noGrp="1"/>
          </p:cNvSpPr>
          <p:nvPr>
            <p:ph type="body" idx="1"/>
          </p:nvPr>
        </p:nvSpPr>
        <p:spPr/>
        <p:txBody>
          <a:bodyPr/>
          <a:lstStyle/>
          <a:p>
            <a:r>
              <a:rPr lang="en-US" dirty="0" smtClean="0"/>
              <a:t>Reflection</a:t>
            </a:r>
            <a:endParaRPr lang="en-US" dirty="0"/>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spTree>
    <p:extLst>
      <p:ext uri="{BB962C8B-B14F-4D97-AF65-F5344CB8AC3E}">
        <p14:creationId xmlns:p14="http://schemas.microsoft.com/office/powerpoint/2010/main" val="4060203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Debriefing the Tuning Process</a:t>
            </a:r>
            <a:endParaRPr lang="en-US" sz="3000" dirty="0"/>
          </a:p>
        </p:txBody>
      </p:sp>
      <p:sp>
        <p:nvSpPr>
          <p:cNvPr id="70" name="Shape 70"/>
          <p:cNvSpPr txBox="1">
            <a:spLocks noGrp="1"/>
          </p:cNvSpPr>
          <p:nvPr>
            <p:ph type="body" idx="4294967295"/>
          </p:nvPr>
        </p:nvSpPr>
        <p:spPr>
          <a:xfrm>
            <a:off x="304801" y="1489507"/>
            <a:ext cx="4559903" cy="3924300"/>
          </a:xfrm>
          <a:prstGeom prst="rect">
            <a:avLst/>
          </a:prstGeom>
          <a:noFill/>
          <a:ln>
            <a:noFill/>
          </a:ln>
        </p:spPr>
        <p:txBody>
          <a:bodyPr lIns="91425" tIns="45700" rIns="91425" bIns="45700" anchor="t" anchorCtr="0">
            <a:noAutofit/>
          </a:bodyPr>
          <a:lstStyle/>
          <a:p>
            <a:pPr marL="53975" indent="0">
              <a:lnSpc>
                <a:spcPct val="130000"/>
              </a:lnSpc>
              <a:buNone/>
            </a:pPr>
            <a:r>
              <a:rPr lang="en-US" b="1" dirty="0"/>
              <a:t>Directions</a:t>
            </a:r>
            <a:endParaRPr lang="en-US" dirty="0"/>
          </a:p>
          <a:p>
            <a:pPr lvl="0">
              <a:lnSpc>
                <a:spcPct val="130000"/>
              </a:lnSpc>
            </a:pPr>
            <a:r>
              <a:rPr lang="en-US" dirty="0"/>
              <a:t>Reflect </a:t>
            </a:r>
            <a:endParaRPr lang="en-US" dirty="0" smtClean="0"/>
          </a:p>
          <a:p>
            <a:pPr lvl="0">
              <a:lnSpc>
                <a:spcPct val="130000"/>
              </a:lnSpc>
            </a:pPr>
            <a:r>
              <a:rPr lang="en-US" dirty="0"/>
              <a:t>U</a:t>
            </a:r>
            <a:r>
              <a:rPr lang="en-US" dirty="0" smtClean="0"/>
              <a:t>se the </a:t>
            </a:r>
            <a:r>
              <a:rPr lang="en-US" i="1" dirty="0"/>
              <a:t>D</a:t>
            </a:r>
            <a:r>
              <a:rPr lang="en-US" i="1" dirty="0" smtClean="0"/>
              <a:t>ebriefing Tool </a:t>
            </a:r>
            <a:r>
              <a:rPr lang="en-US" dirty="0" smtClean="0"/>
              <a:t>to </a:t>
            </a:r>
            <a:r>
              <a:rPr lang="en-US" dirty="0"/>
              <a:t>identify </a:t>
            </a:r>
            <a:r>
              <a:rPr lang="en-US" dirty="0" smtClean="0"/>
              <a:t>what HELPED </a:t>
            </a:r>
            <a:r>
              <a:rPr lang="en-US" dirty="0"/>
              <a:t>or </a:t>
            </a:r>
            <a:r>
              <a:rPr lang="en-US" dirty="0" smtClean="0"/>
              <a:t>HINDERED the process</a:t>
            </a:r>
          </a:p>
          <a:p>
            <a:pPr lvl="0">
              <a:lnSpc>
                <a:spcPct val="130000"/>
              </a:lnSpc>
            </a:pPr>
            <a:r>
              <a:rPr lang="en-US" dirty="0" smtClean="0"/>
              <a:t>Share </a:t>
            </a:r>
            <a:r>
              <a:rPr lang="en-US" dirty="0"/>
              <a:t>and </a:t>
            </a:r>
            <a:r>
              <a:rPr lang="en-US" dirty="0" smtClean="0"/>
              <a:t>discuss</a:t>
            </a:r>
          </a:p>
          <a:p>
            <a:pPr lvl="0">
              <a:lnSpc>
                <a:spcPct val="130000"/>
              </a:lnSpc>
            </a:pPr>
            <a:r>
              <a:rPr lang="en-US" dirty="0" smtClean="0"/>
              <a:t>Revise process for next time.</a:t>
            </a:r>
            <a:endParaRPr lang="en-US" dirty="0"/>
          </a:p>
          <a:p>
            <a:pPr lvl="0">
              <a:lnSpc>
                <a:spcPct val="130000"/>
              </a:lnSpc>
            </a:pPr>
            <a:r>
              <a:rPr lang="en-US" dirty="0" smtClean="0"/>
              <a:t>Record changes</a:t>
            </a: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3" name="Picture 2" descr="Screen Shot 2016-03-25 at 10.16.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5081">
            <a:off x="4542383" y="1260254"/>
            <a:ext cx="4107675" cy="34521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5-5</a:t>
            </a:r>
          </a:p>
        </p:txBody>
      </p:sp>
    </p:spTree>
    <p:extLst>
      <p:ext uri="{BB962C8B-B14F-4D97-AF65-F5344CB8AC3E}">
        <p14:creationId xmlns:p14="http://schemas.microsoft.com/office/powerpoint/2010/main" val="34936477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Professional Learning Communities</a:t>
            </a:r>
            <a:endParaRPr lang="en-US" sz="2400" dirty="0"/>
          </a:p>
        </p:txBody>
      </p:sp>
      <p:sp>
        <p:nvSpPr>
          <p:cNvPr id="3" name="Text Placeholder 2"/>
          <p:cNvSpPr>
            <a:spLocks noGrp="1"/>
          </p:cNvSpPr>
          <p:nvPr>
            <p:ph type="body" idx="1"/>
          </p:nvPr>
        </p:nvSpPr>
        <p:spPr/>
        <p:txBody>
          <a:bodyPr/>
          <a:lstStyle/>
          <a:p>
            <a:r>
              <a:rPr lang="en-US" dirty="0" smtClean="0"/>
              <a:t>Text-Based Discussion</a:t>
            </a:r>
            <a:endParaRPr lang="en-US" dirty="0"/>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spTree>
    <p:extLst>
      <p:ext uri="{BB962C8B-B14F-4D97-AF65-F5344CB8AC3E}">
        <p14:creationId xmlns:p14="http://schemas.microsoft.com/office/powerpoint/2010/main" val="3743619975"/>
      </p:ext>
    </p:extLst>
  </p:cSld>
  <p:clrMapOvr>
    <a:masterClrMapping/>
  </p:clrMapOvr>
</p:sld>
</file>

<file path=ppt/theme/theme1.xml><?xml version="1.0" encoding="utf-8"?>
<a:theme xmlns:a="http://schemas.openxmlformats.org/drawingml/2006/main" name="Custom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5805</TotalTime>
  <Words>769</Words>
  <Application>Microsoft Office PowerPoint</Application>
  <PresentationFormat>On-screen Show (4:3)</PresentationFormat>
  <Paragraphs>129</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Courier New</vt:lpstr>
      <vt:lpstr>Helvetica Neue</vt:lpstr>
      <vt:lpstr>Wingdings</vt:lpstr>
      <vt:lpstr>Custom Theme</vt:lpstr>
      <vt:lpstr>Building Capacity for a Collaborative ENL &amp; General Education Model:  A Five-Module Course for School-Based Teams  Module 5 Building Capacity for Routine Collaboration </vt:lpstr>
      <vt:lpstr>Review of Course Modules</vt:lpstr>
      <vt:lpstr>Module 5 Intended Outcomes</vt:lpstr>
      <vt:lpstr>Module 5 Agenda</vt:lpstr>
      <vt:lpstr>Review Group Norms</vt:lpstr>
      <vt:lpstr>Reminder: We Welcome Your Feedback</vt:lpstr>
      <vt:lpstr>Debriefing the Tuning Process</vt:lpstr>
      <vt:lpstr>Debriefing the Tuning Process</vt:lpstr>
      <vt:lpstr>What are Professional Learning Communities</vt:lpstr>
      <vt:lpstr>Activity: Text-Based Discussion</vt:lpstr>
      <vt:lpstr>Activity: Text-Based Discussion</vt:lpstr>
      <vt:lpstr>PLC Capacity Assessment</vt:lpstr>
      <vt:lpstr>Activity: PLC Capacity Assessment</vt:lpstr>
      <vt:lpstr>Developing a Plan to Support Lesson Tuning in PLCs School-Wide </vt:lpstr>
      <vt:lpstr>Strategic Planning</vt:lpstr>
      <vt:lpstr>Wrapping Up Module 5</vt:lpstr>
      <vt:lpstr>What was accomplished in Module 5</vt:lpstr>
      <vt:lpstr>What was accomplished in Module 5</vt:lpstr>
      <vt:lpstr>Activity</vt:lpstr>
      <vt:lpstr>Course Feedback &amp; Certificate of Completion</vt:lpstr>
      <vt:lpstr>Thank you for participating in this course. We look forward to your feedback!  It’s time to celebrate!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Rhode Island Curriculum Toolkit (RICT)</dc:title>
  <dc:creator>Germain, Sherry</dc:creator>
  <cp:lastModifiedBy>Germain, Sherry</cp:lastModifiedBy>
  <cp:revision>112</cp:revision>
  <cp:lastPrinted>2016-11-17T18:04:37Z</cp:lastPrinted>
  <dcterms:created xsi:type="dcterms:W3CDTF">2015-03-17T23:32:25Z</dcterms:created>
  <dcterms:modified xsi:type="dcterms:W3CDTF">2016-12-20T16:50:58Z</dcterms:modified>
</cp:coreProperties>
</file>