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497" r:id="rId5"/>
    <p:sldId id="659" r:id="rId6"/>
    <p:sldId id="633" r:id="rId7"/>
    <p:sldId id="634" r:id="rId8"/>
    <p:sldId id="680" r:id="rId9"/>
    <p:sldId id="683" r:id="rId10"/>
    <p:sldId id="687" r:id="rId11"/>
    <p:sldId id="684" r:id="rId12"/>
    <p:sldId id="688" r:id="rId13"/>
    <p:sldId id="689" r:id="rId14"/>
    <p:sldId id="690" r:id="rId15"/>
    <p:sldId id="691" r:id="rId16"/>
    <p:sldId id="692" r:id="rId17"/>
    <p:sldId id="681" r:id="rId18"/>
    <p:sldId id="693" r:id="rId19"/>
    <p:sldId id="694" r:id="rId20"/>
    <p:sldId id="695" r:id="rId21"/>
    <p:sldId id="685" r:id="rId22"/>
    <p:sldId id="676" r:id="rId23"/>
    <p:sldId id="665" r:id="rId24"/>
    <p:sldId id="673" r:id="rId25"/>
    <p:sldId id="639" r:id="rId26"/>
    <p:sldId id="686" r:id="rId27"/>
    <p:sldId id="625" r:id="rId28"/>
    <p:sldId id="626" r:id="rId29"/>
    <p:sldId id="671" r:id="rId30"/>
    <p:sldId id="672" r:id="rId31"/>
    <p:sldId id="637" r:id="rId32"/>
    <p:sldId id="647" r:id="rId33"/>
    <p:sldId id="677" r:id="rId34"/>
    <p:sldId id="696" r:id="rId35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06">
          <p15:clr>
            <a:srgbClr val="A4A3A4"/>
          </p15:clr>
        </p15:guide>
        <p15:guide id="2" orient="horz" pos="696">
          <p15:clr>
            <a:srgbClr val="A4A3A4"/>
          </p15:clr>
        </p15:guide>
        <p15:guide id="3" orient="horz" pos="545">
          <p15:clr>
            <a:srgbClr val="A4A3A4"/>
          </p15:clr>
        </p15:guide>
        <p15:guide id="4" orient="horz" pos="407">
          <p15:clr>
            <a:srgbClr val="A4A3A4"/>
          </p15:clr>
        </p15:guide>
        <p15:guide id="5" orient="horz" pos="1242">
          <p15:clr>
            <a:srgbClr val="A4A3A4"/>
          </p15:clr>
        </p15:guide>
        <p15:guide id="6" orient="horz" pos="3154">
          <p15:clr>
            <a:srgbClr val="A4A3A4"/>
          </p15:clr>
        </p15:guide>
        <p15:guide id="7" pos="872">
          <p15:clr>
            <a:srgbClr val="A4A3A4"/>
          </p15:clr>
        </p15:guide>
        <p15:guide id="8" pos="2768">
          <p15:clr>
            <a:srgbClr val="A4A3A4"/>
          </p15:clr>
        </p15:guide>
        <p15:guide id="9" pos="11">
          <p15:clr>
            <a:srgbClr val="A4A3A4"/>
          </p15:clr>
        </p15:guide>
        <p15:guide id="10" pos="1726">
          <p15:clr>
            <a:srgbClr val="A4A3A4"/>
          </p15:clr>
        </p15:guide>
        <p15:guide id="11" pos="395">
          <p15:clr>
            <a:srgbClr val="A4A3A4"/>
          </p15:clr>
        </p15:guide>
        <p15:guide id="12" orient="horz" pos="2812">
          <p15:clr>
            <a:srgbClr val="A4A3A4"/>
          </p15:clr>
        </p15:guide>
        <p15:guide id="13" orient="horz" pos="574">
          <p15:clr>
            <a:srgbClr val="A4A3A4"/>
          </p15:clr>
        </p15:guide>
        <p15:guide id="14" orient="horz" pos="401">
          <p15:clr>
            <a:srgbClr val="A4A3A4"/>
          </p15:clr>
        </p15:guide>
        <p15:guide id="15" pos="1720">
          <p15:clr>
            <a:srgbClr val="A4A3A4"/>
          </p15:clr>
        </p15:guide>
        <p15:guide id="16" orient="horz" pos="423">
          <p15:clr>
            <a:srgbClr val="A4A3A4"/>
          </p15:clr>
        </p15:guide>
        <p15:guide id="17" pos="20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bbs (Zerbe), Abigail" initials="AH" lastIdx="19" clrIdx="0"/>
  <p:cmAuthor id="1" name="Caffey, Jessica" initials="CJ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AD"/>
    <a:srgbClr val="A3C589"/>
    <a:srgbClr val="99CC33"/>
    <a:srgbClr val="BA3618"/>
    <a:srgbClr val="F14E26"/>
    <a:srgbClr val="4D8D70"/>
    <a:srgbClr val="92D050"/>
    <a:srgbClr val="F4E6AA"/>
    <a:srgbClr val="F1DF93"/>
    <a:srgbClr val="BDD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0598" autoAdjust="0"/>
  </p:normalViewPr>
  <p:slideViewPr>
    <p:cSldViewPr snapToGrid="0" showGuides="1">
      <p:cViewPr>
        <p:scale>
          <a:sx n="80" d="100"/>
          <a:sy n="80" d="100"/>
        </p:scale>
        <p:origin x="-3024" y="-494"/>
      </p:cViewPr>
      <p:guideLst>
        <p:guide orient="horz" pos="2806"/>
        <p:guide orient="horz" pos="696"/>
        <p:guide orient="horz" pos="545"/>
        <p:guide orient="horz" pos="407"/>
        <p:guide orient="horz" pos="1242"/>
        <p:guide orient="horz" pos="3154"/>
        <p:guide orient="horz" pos="2812"/>
        <p:guide orient="horz" pos="574"/>
        <p:guide orient="horz" pos="401"/>
        <p:guide orient="horz" pos="423"/>
        <p:guide pos="872"/>
        <p:guide pos="2768"/>
        <p:guide pos="11"/>
        <p:guide pos="1726"/>
        <p:guide pos="395"/>
        <p:guide pos="1720"/>
        <p:guide pos="2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t" anchorCtr="0" compatLnSpc="1">
            <a:prstTxWarp prst="textNoShape">
              <a:avLst/>
            </a:prstTxWarp>
          </a:bodyPr>
          <a:lstStyle>
            <a:lvl1pPr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191" y="4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t" anchorCtr="0" compatLnSpc="1">
            <a:prstTxWarp prst="textNoShape">
              <a:avLst/>
            </a:prstTxWarp>
          </a:bodyPr>
          <a:lstStyle>
            <a:lvl1pPr algn="r"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32210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b" anchorCtr="0" compatLnSpc="1">
            <a:prstTxWarp prst="textNoShape">
              <a:avLst/>
            </a:prstTxWarp>
          </a:bodyPr>
          <a:lstStyle>
            <a:lvl1pPr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191" y="8832210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b" anchorCtr="0" compatLnSpc="1">
            <a:prstTxWarp prst="textNoShape">
              <a:avLst/>
            </a:prstTxWarp>
          </a:bodyPr>
          <a:lstStyle>
            <a:lvl1pPr algn="r"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A6B4286-5563-4D3F-AAD4-8122FED402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14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t" anchorCtr="0" compatLnSpc="1">
            <a:prstTxWarp prst="textNoShape">
              <a:avLst/>
            </a:prstTxWarp>
          </a:bodyPr>
          <a:lstStyle>
            <a:lvl1pPr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191" y="4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t" anchorCtr="0" compatLnSpc="1">
            <a:prstTxWarp prst="textNoShape">
              <a:avLst/>
            </a:prstTxWarp>
          </a:bodyPr>
          <a:lstStyle>
            <a:lvl1pPr algn="r"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70167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409" y="4416106"/>
            <a:ext cx="5141589" cy="418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2210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b" anchorCtr="0" compatLnSpc="1">
            <a:prstTxWarp prst="textNoShape">
              <a:avLst/>
            </a:prstTxWarp>
          </a:bodyPr>
          <a:lstStyle>
            <a:lvl1pPr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191" y="8832210"/>
            <a:ext cx="3037211" cy="4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9" tIns="46405" rIns="92809" bIns="46405" numCol="1" anchor="b" anchorCtr="0" compatLnSpc="1">
            <a:prstTxWarp prst="textNoShape">
              <a:avLst/>
            </a:prstTxWarp>
          </a:bodyPr>
          <a:lstStyle>
            <a:lvl1pPr algn="r" defTabSz="92680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C7BE4B30-9CD9-4D5D-A764-6B1F18E54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93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1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4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701675"/>
            <a:ext cx="6191250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4B30-9CD9-4D5D-A764-6B1F18E543A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6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31334" y="1937506"/>
            <a:ext cx="4408334" cy="700088"/>
          </a:xfrm>
        </p:spPr>
        <p:txBody>
          <a:bodyPr anchor="t"/>
          <a:lstStyle>
            <a:lvl1pPr algn="r"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21838" y="2898207"/>
            <a:ext cx="4417833" cy="96202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6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98836"/>
            <a:ext cx="2114550" cy="44410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836"/>
            <a:ext cx="6191250" cy="44410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4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28376"/>
            <a:ext cx="8452427" cy="425053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2960" y="1371600"/>
            <a:ext cx="5669279" cy="2701132"/>
          </a:xfrm>
          <a:noFill/>
        </p:spPr>
        <p:txBody>
          <a:bodyPr anchor="ctr" anchorCtr="0"/>
          <a:lstStyle>
            <a:lvl1pPr marL="0" indent="0" algn="l">
              <a:defRPr sz="54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04" y="328376"/>
            <a:ext cx="8251132" cy="4250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838" y="944167"/>
            <a:ext cx="3661193" cy="36957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944167"/>
            <a:ext cx="4112780" cy="36957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9" y="335996"/>
            <a:ext cx="8342929" cy="425053"/>
          </a:xfrm>
        </p:spPr>
        <p:txBody>
          <a:bodyPr/>
          <a:lstStyle>
            <a:lvl1pPr algn="r"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944167"/>
            <a:ext cx="4224011" cy="36957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12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with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" y="228597"/>
            <a:ext cx="5126639" cy="461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9" y="252176"/>
            <a:ext cx="8322147" cy="425053"/>
          </a:xfrm>
        </p:spPr>
        <p:txBody>
          <a:bodyPr/>
          <a:lstStyle>
            <a:lvl1pPr algn="r"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944167"/>
            <a:ext cx="4224011" cy="36957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31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756" y="217092"/>
            <a:ext cx="7960808" cy="4798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25" y="777277"/>
            <a:ext cx="41093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94" y="1631156"/>
            <a:ext cx="3699020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6817" y="777277"/>
            <a:ext cx="4110937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2570" y="1631156"/>
            <a:ext cx="3700473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04" y="328376"/>
            <a:ext cx="8417387" cy="4250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0304" y="441960"/>
            <a:ext cx="8458952" cy="31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8784990" y="4860069"/>
            <a:ext cx="12503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fld id="{8A6D9B90-1031-4388-A59D-10FA448ACE5F}" type="slidenum">
              <a:rPr lang="en-US" sz="1200" baseline="-25000"/>
              <a:pPr>
                <a:defRPr/>
              </a:pPr>
              <a:t>‹#›</a:t>
            </a:fld>
            <a:endParaRPr lang="en-US" sz="800" baseline="-25000" dirty="0"/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944167"/>
            <a:ext cx="843756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20" descr="Jacobs Logo_Blue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91236" y="4826016"/>
            <a:ext cx="1001316" cy="14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17" y="4540284"/>
            <a:ext cx="1125144" cy="49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72" r:id="rId5"/>
    <p:sldLayoutId id="214748367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4" r:id="rId14"/>
  </p:sldLayoutIdLst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ts val="800"/>
        </a:spcBef>
        <a:spcAft>
          <a:spcPct val="0"/>
        </a:spcAft>
        <a:buClr>
          <a:schemeClr val="accent4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85750" algn="l" rtl="0" eaLnBrk="0" fontAlgn="base" hangingPunct="0">
        <a:spcBef>
          <a:spcPts val="500"/>
        </a:spcBef>
        <a:spcAft>
          <a:spcPct val="0"/>
        </a:spcAft>
        <a:buClr>
          <a:schemeClr val="tx2"/>
        </a:buClr>
        <a:buSzPct val="100000"/>
        <a:buFont typeface="Calibri" panose="020F0502020204030204" pitchFamily="34" charset="0"/>
        <a:buChar char="●"/>
        <a:defRPr sz="1800">
          <a:solidFill>
            <a:schemeClr val="tx1"/>
          </a:solidFill>
          <a:latin typeface="+mn-lt"/>
        </a:defRPr>
      </a:lvl2pPr>
      <a:lvl3pPr marL="801688" indent="-231775" algn="l" rtl="0" eaLnBrk="0" fontAlgn="base" hangingPunct="0">
        <a:spcBef>
          <a:spcPts val="400"/>
        </a:spcBef>
        <a:spcAft>
          <a:spcPct val="0"/>
        </a:spcAft>
        <a:buClr>
          <a:schemeClr val="accent1">
            <a:lumMod val="75000"/>
          </a:schemeClr>
        </a:buClr>
        <a:buSzPct val="90000"/>
        <a:buFont typeface="Wingdings 3" panose="05040102010807070707" pitchFamily="18" charset="2"/>
        <a:buChar char=""/>
        <a:defRPr sz="1600">
          <a:solidFill>
            <a:schemeClr val="tx1"/>
          </a:solidFill>
          <a:latin typeface="+mn-lt"/>
        </a:defRPr>
      </a:lvl3pPr>
      <a:lvl4pPr marL="1087438" indent="-233363" algn="l" rtl="0" eaLnBrk="0" fontAlgn="base" hangingPunct="0">
        <a:spcBef>
          <a:spcPts val="200"/>
        </a:spcBef>
        <a:spcAft>
          <a:spcPct val="0"/>
        </a:spcAft>
        <a:buClr>
          <a:srgbClr val="004D96"/>
        </a:buClr>
        <a:buFont typeface="Symbol" pitchFamily="18" charset="2"/>
        <a:buChar char="-"/>
        <a:tabLst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20000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20000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20000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20000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20000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mailto:JacobsReport@ride.ri.gov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Jacobs Logo_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228600"/>
            <a:ext cx="1537136" cy="2286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84300" y="3039589"/>
            <a:ext cx="7217572" cy="99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63500" dist="12700" dir="5400000" algn="ctr" rotWithShape="0">
              <a:schemeClr val="bg1"/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0" kern="0" dirty="0">
                <a:solidFill>
                  <a:schemeClr val="bg1">
                    <a:lumMod val="50000"/>
                  </a:schemeClr>
                </a:solidFill>
              </a:rPr>
              <a:t>Presentation for:</a:t>
            </a:r>
            <a:br>
              <a:rPr lang="en-US" sz="1200" b="0" kern="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600" b="0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kern="0" dirty="0">
                <a:solidFill>
                  <a:srgbClr val="628BAD"/>
                </a:solidFill>
              </a:rPr>
              <a:t>Statewide Facilities Assessment &amp; Planning Services</a:t>
            </a:r>
          </a:p>
          <a:p>
            <a:pPr>
              <a:lnSpc>
                <a:spcPct val="100000"/>
              </a:lnSpc>
            </a:pPr>
            <a:r>
              <a:rPr lang="en-US" sz="2000" kern="0" dirty="0" smtClean="0">
                <a:solidFill>
                  <a:schemeClr val="bg1">
                    <a:lumMod val="50000"/>
                  </a:schemeClr>
                </a:solidFill>
              </a:rPr>
              <a:t>Assessment and Recommended Action Plan Information Session</a:t>
            </a:r>
            <a:endParaRPr lang="en-US" sz="2000" kern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050" b="0" kern="0" dirty="0">
                <a:solidFill>
                  <a:schemeClr val="bg1"/>
                </a:solidFill>
              </a:rPr>
              <a:t/>
            </a:r>
            <a:br>
              <a:rPr lang="en-US" sz="1050" b="0" kern="0" dirty="0">
                <a:solidFill>
                  <a:schemeClr val="bg1"/>
                </a:solidFill>
              </a:rPr>
            </a:br>
            <a:endParaRPr lang="en-US" sz="1050" kern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95471"/>
            <a:ext cx="1250950" cy="55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0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atfil05\AMAS\Projects\RIDE\22.Master Plan\Sept Technical Briefings\Bristol Warren - LEA Data Analysi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3188" y="-41887775"/>
            <a:ext cx="7065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6" y="125809"/>
            <a:ext cx="3883133" cy="5025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4" y="125809"/>
            <a:ext cx="376843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atfil05\AMAS\Projects\RIDE\22.Master Plan\Sept Technical Briefings\Bristol Warren - LEA Data Analysi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3188" y="-41887775"/>
            <a:ext cx="7065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6" y="125810"/>
            <a:ext cx="3883133" cy="5025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4" y="125809"/>
            <a:ext cx="3768436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atfil05\AMAS\Projects\RIDE\22.Master Plan\Sept Technical Briefings\Bristol Warren - LEA Data Analysi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3188" y="-41887775"/>
            <a:ext cx="7065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6" y="125810"/>
            <a:ext cx="3883132" cy="5025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4" y="125809"/>
            <a:ext cx="376843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atfil05\AMAS\Projects\RIDE\22.Master Plan\Sept Technical Briefings\Bristol Warren - LEA Data Analysi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3188" y="-41887775"/>
            <a:ext cx="7065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6" y="125810"/>
            <a:ext cx="3883132" cy="5025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4" y="125809"/>
            <a:ext cx="3768435" cy="48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490" y="335996"/>
            <a:ext cx="7763636" cy="42505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Energy Analysis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705225" y="926307"/>
            <a:ext cx="5572128" cy="3519883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Schools in RI spend </a:t>
            </a:r>
            <a:r>
              <a:rPr lang="en-US" b="1" dirty="0"/>
              <a:t>$33.6 million </a:t>
            </a:r>
            <a:r>
              <a:rPr lang="en-US" dirty="0"/>
              <a:t>annually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Six primary opportunities to save money </a:t>
            </a:r>
            <a:endParaRPr lang="en-US" dirty="0" smtClean="0"/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Converting </a:t>
            </a:r>
            <a:r>
              <a:rPr lang="en-US" dirty="0"/>
              <a:t>to LED lighting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Installing building automation systems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Installing solar photovoltaics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Utilizing ground source heat pumps and solar hot water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Pressurizing buildings (ERVs/DOAS)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Converting to Solar Hot Water</a:t>
            </a:r>
          </a:p>
        </p:txBody>
      </p:sp>
      <p:pic>
        <p:nvPicPr>
          <p:cNvPr id="10242" name="Picture 2" descr="S:\Projects\RIDE\9.0 Reports\Master Plan\links\FOR PPT\Energy 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257175"/>
            <a:ext cx="306387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Projects\RIDE\22.Master Plan\May Advisory Board update\Energy Ma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23648" r="35038" b="12392"/>
          <a:stretch/>
        </p:blipFill>
        <p:spPr bwMode="auto">
          <a:xfrm>
            <a:off x="0" y="32639"/>
            <a:ext cx="3524250" cy="49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40272" r="72065" b="45779"/>
          <a:stretch/>
        </p:blipFill>
        <p:spPr bwMode="auto">
          <a:xfrm>
            <a:off x="2057238" y="4084319"/>
            <a:ext cx="1467012" cy="92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4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Assessment Data Quality Review Process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180158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March 2016 Kick off Meeting at RIDE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Assessments performed from March to July 2016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Teams oriented to RIDE procedures and protocols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Assessment </a:t>
            </a:r>
            <a:r>
              <a:rPr lang="en-US" kern="1200" dirty="0">
                <a:ea typeface="+mn-ea"/>
                <a:cs typeface="+mn-cs"/>
              </a:rPr>
              <a:t>teams provided data collection tools and checklists for </a:t>
            </a:r>
            <a:r>
              <a:rPr lang="en-US" kern="1200" dirty="0" smtClean="0">
                <a:ea typeface="+mn-ea"/>
                <a:cs typeface="+mn-cs"/>
              </a:rPr>
              <a:t>consistency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Data collected and stored in a database system to maintain consistency and integrity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Internal Quality Procedures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Data uploaded every night for quality assurance staff to process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Queries run to check for consistency and accuracy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9900" cy="414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1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LEA Quality Review Process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180158"/>
          </a:xfrm>
        </p:spPr>
        <p:txBody>
          <a:bodyPr/>
          <a:lstStyle/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499248" y="958068"/>
            <a:ext cx="3492150" cy="382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Three opportunities to provide feedback via RIDE Maps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October, January, and May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err="1" smtClean="0">
                <a:ea typeface="+mn-ea"/>
                <a:cs typeface="+mn-cs"/>
              </a:rPr>
              <a:t>Websurvey</a:t>
            </a:r>
            <a:r>
              <a:rPr lang="en-US" kern="1200" dirty="0" smtClean="0">
                <a:ea typeface="+mn-ea"/>
                <a:cs typeface="+mn-cs"/>
              </a:rPr>
              <a:t> tool to provide additional feedback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Notes provided by LEA’s were reviewed and incorporated as appropriate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Deficiency priorities and space standards were consistently applied to maintain data integrity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Formal responses provided via RIDE Maps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285750" lvl="2" indent="0">
              <a:buClr>
                <a:srgbClr val="4D8D70"/>
              </a:buClr>
              <a:buFont typeface="Wingdings 3" panose="05040102010807070707" pitchFamily="18" charset="2"/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96" y="1286658"/>
            <a:ext cx="2059751" cy="24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677543"/>
            <a:ext cx="3294720" cy="36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5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Assessment Data Addendum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180158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Feedback can provide by </a:t>
            </a:r>
            <a:r>
              <a:rPr lang="en-US" kern="1200" dirty="0" smtClean="0">
                <a:ea typeface="+mn-ea"/>
                <a:cs typeface="+mn-cs"/>
                <a:hlinkClick r:id="rId2"/>
              </a:rPr>
              <a:t>JacobsReport@ride.ri.gov</a:t>
            </a:r>
            <a:endParaRPr lang="en-US" kern="1200" dirty="0" smtClean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Report updated via Addenda’s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Addenda's will be reported SBA website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9900" cy="414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490" y="335996"/>
            <a:ext cx="7763636" cy="42505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Demographics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81867" y="944167"/>
            <a:ext cx="5833537" cy="3448079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Enrollment </a:t>
            </a:r>
            <a:r>
              <a:rPr lang="en-US" dirty="0"/>
              <a:t>has been decreasing over the past 20 years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Enrollment </a:t>
            </a:r>
            <a:r>
              <a:rPr lang="en-US" b="1" dirty="0"/>
              <a:t>projected to decline 4% </a:t>
            </a:r>
            <a:r>
              <a:rPr lang="en-US" dirty="0"/>
              <a:t>over the next 10 years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/>
              <a:t>Students </a:t>
            </a:r>
            <a:r>
              <a:rPr lang="en-US" kern="1200" dirty="0"/>
              <a:t>have </a:t>
            </a:r>
            <a:r>
              <a:rPr lang="en-US" b="1" kern="1200" dirty="0"/>
              <a:t>24% less square feet per student </a:t>
            </a:r>
            <a:r>
              <a:rPr lang="en-US" kern="1200" dirty="0"/>
              <a:t>than state standards recommend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4" y="1257335"/>
            <a:ext cx="2095949" cy="262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S:\Projects\RIDE\9.0 Reports\Master Plan\links\FOR PPT\demographics 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86923"/>
            <a:ext cx="5461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36" y="410003"/>
            <a:ext cx="8342929" cy="42505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New </a:t>
            </a:r>
            <a:r>
              <a:rPr lang="en-US" dirty="0">
                <a:solidFill>
                  <a:srgbClr val="0070C0"/>
                </a:solidFill>
              </a:rPr>
              <a:t>SBA </a:t>
            </a:r>
            <a:r>
              <a:rPr lang="en-US" dirty="0" smtClean="0">
                <a:solidFill>
                  <a:srgbClr val="0070C0"/>
                </a:solidFill>
              </a:rPr>
              <a:t>Website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Facility Data &amp; Information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14925" y="944167"/>
            <a:ext cx="3696961" cy="3695700"/>
          </a:xfrm>
        </p:spPr>
        <p:txBody>
          <a:bodyPr/>
          <a:lstStyle/>
          <a:p>
            <a:pPr marL="0" indent="0">
              <a:buClr>
                <a:srgbClr val="4D8D70"/>
              </a:buClr>
              <a:buNone/>
            </a:pPr>
            <a:r>
              <a:rPr lang="en-US" sz="1400" b="1" kern="1200" dirty="0" smtClean="0"/>
              <a:t>Capabilities</a:t>
            </a:r>
          </a:p>
          <a:p>
            <a:pPr>
              <a:buClr>
                <a:srgbClr val="4D8D70"/>
              </a:buClr>
            </a:pPr>
            <a:r>
              <a:rPr lang="en-US" sz="1400" kern="1200" dirty="0" smtClean="0"/>
              <a:t>Toggle between LEA’s and Schools map and data grid</a:t>
            </a:r>
          </a:p>
          <a:p>
            <a:pPr>
              <a:buClr>
                <a:srgbClr val="4D8D70"/>
              </a:buClr>
            </a:pPr>
            <a:r>
              <a:rPr lang="en-US" sz="1400" kern="1200" dirty="0" smtClean="0"/>
              <a:t>Export data to excel or pdf</a:t>
            </a:r>
          </a:p>
          <a:p>
            <a:pPr>
              <a:buClr>
                <a:srgbClr val="4D8D70"/>
              </a:buClr>
            </a:pPr>
            <a:r>
              <a:rPr lang="en-US" sz="1400" kern="1200" dirty="0" smtClean="0"/>
              <a:t>Filter and sort data based on selected column values</a:t>
            </a:r>
          </a:p>
          <a:p>
            <a:pPr>
              <a:buClr>
                <a:srgbClr val="4D8D70"/>
              </a:buClr>
            </a:pPr>
            <a:r>
              <a:rPr lang="en-US" sz="1400" kern="1200" dirty="0" smtClean="0"/>
              <a:t>Customize columns of data to view</a:t>
            </a:r>
          </a:p>
          <a:p>
            <a:pPr>
              <a:buClr>
                <a:srgbClr val="4D8D70"/>
              </a:buClr>
            </a:pPr>
            <a:r>
              <a:rPr lang="en-US" sz="1400" kern="1200" dirty="0" smtClean="0"/>
              <a:t>View LEA Summary Reports</a:t>
            </a:r>
            <a:endParaRPr lang="en-US" sz="1400" kern="1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5076961" cy="48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50407" y="3135662"/>
            <a:ext cx="5512594" cy="1401128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50406" y="885824"/>
            <a:ext cx="5512594" cy="2143125"/>
          </a:xfrm>
          <a:prstGeom prst="round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490" y="335996"/>
            <a:ext cx="8243060" cy="42505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Introduction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idx="4294967295"/>
          </p:nvPr>
        </p:nvSpPr>
        <p:spPr>
          <a:xfrm>
            <a:off x="3333750" y="924521"/>
            <a:ext cx="5276850" cy="1980008"/>
          </a:xfrm>
          <a:prstGeom prst="rect">
            <a:avLst/>
          </a:prstGeom>
        </p:spPr>
        <p:txBody>
          <a:bodyPr/>
          <a:lstStyle/>
          <a:p>
            <a:pPr marL="285750" lvl="1"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/>
              <a:t>Performed over </a:t>
            </a:r>
            <a:r>
              <a:rPr lang="en-US" sz="1600" b="1" kern="1200" dirty="0" smtClean="0"/>
              <a:t>270 million SF of K12 assessments </a:t>
            </a:r>
            <a:r>
              <a:rPr lang="en-US" sz="1600" kern="1200" dirty="0" smtClean="0"/>
              <a:t>since 2007</a:t>
            </a:r>
          </a:p>
          <a:p>
            <a:pPr marL="285750" lvl="1"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/>
              <a:t>Helped garner public support for more than </a:t>
            </a:r>
            <a:r>
              <a:rPr lang="en-US" sz="1600" b="1" kern="1200" dirty="0" smtClean="0"/>
              <a:t>$6 billion </a:t>
            </a:r>
            <a:r>
              <a:rPr lang="en-US" sz="1600" kern="1200" dirty="0" smtClean="0"/>
              <a:t>in public referendums since 2014</a:t>
            </a:r>
          </a:p>
          <a:p>
            <a:pPr marL="285750" lvl="1"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>
                <a:ea typeface="+mn-ea"/>
                <a:cs typeface="+mn-cs"/>
              </a:rPr>
              <a:t>Assessments overseen by licensed professionals</a:t>
            </a:r>
          </a:p>
          <a:p>
            <a:pPr marL="285750" lvl="1">
              <a:buFont typeface="Wingdings" panose="05000000000000000000" pitchFamily="2" charset="2"/>
              <a:buChar char="§"/>
              <a:defRPr/>
            </a:pPr>
            <a:r>
              <a:rPr lang="en-US" sz="1600" b="1" kern="1200" dirty="0" smtClean="0">
                <a:ea typeface="+mn-ea"/>
                <a:cs typeface="+mn-cs"/>
              </a:rPr>
              <a:t>Performed 3rd statewide assessment for MA – 2016</a:t>
            </a:r>
          </a:p>
          <a:p>
            <a:pPr marL="517525" lvl="2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kern="1200" dirty="0" smtClean="0">
                <a:ea typeface="+mn-ea"/>
                <a:cs typeface="+mn-cs"/>
              </a:rPr>
              <a:t>Successfully informed funding and budgeting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endParaRPr lang="en-US" sz="1600" b="1" kern="12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600" kern="1200" dirty="0"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" y="3359061"/>
            <a:ext cx="1868487" cy="82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affeyj\Desktop\Jessica\LOGO\Jacobs Logo_Bl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5" y="1719059"/>
            <a:ext cx="2630487" cy="3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33750" y="3174507"/>
            <a:ext cx="53848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7662" lvl="1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Nationally recognized </a:t>
            </a:r>
            <a:r>
              <a:rPr lang="en-US" sz="1600" b="1" dirty="0" smtClean="0">
                <a:latin typeface="+mn-lt"/>
                <a:cs typeface="Arial" panose="020B0604020202020204" pitchFamily="34" charset="0"/>
              </a:rPr>
              <a:t>leaders in educational facility planning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7662" lvl="1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Experience in 47 states &amp; DC</a:t>
            </a:r>
          </a:p>
          <a:p>
            <a:pPr marL="347662" lvl="1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Over 260 facility plans for urban, suburban &amp; rural communities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37311" y="712305"/>
            <a:ext cx="5754645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Lower the Minimum Share Ratio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Return the </a:t>
            </a:r>
            <a:r>
              <a:rPr lang="en-US" kern="1200" dirty="0">
                <a:ea typeface="+mn-ea"/>
                <a:cs typeface="+mn-cs"/>
              </a:rPr>
              <a:t>minimum share ratio to 30% and cap the maximum at 80</a:t>
            </a:r>
            <a:r>
              <a:rPr lang="en-US" kern="1200" dirty="0" smtClean="0">
                <a:ea typeface="+mn-ea"/>
                <a:cs typeface="+mn-cs"/>
              </a:rPr>
              <a:t>%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Resulting savings of at least $1M annually, beginning in FY 2022, could be redirected to fund additional projects.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Allocate Additional Construction </a:t>
            </a:r>
            <a:r>
              <a:rPr lang="en-US" b="1" dirty="0" smtClean="0">
                <a:solidFill>
                  <a:srgbClr val="0070C0"/>
                </a:solidFill>
              </a:rPr>
              <a:t>Aid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Returning School Construction Aid to FY2016 amount would allow for $75 million of SBA Capital funded projects over 5 years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Request </a:t>
            </a:r>
            <a:r>
              <a:rPr lang="en-US" b="1" dirty="0">
                <a:solidFill>
                  <a:srgbClr val="0070C0"/>
                </a:solidFill>
              </a:rPr>
              <a:t>Statewide </a:t>
            </a:r>
            <a:r>
              <a:rPr lang="en-US" b="1" dirty="0" smtClean="0">
                <a:solidFill>
                  <a:srgbClr val="0070C0"/>
                </a:solidFill>
              </a:rPr>
              <a:t>Bond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Need for critical repairs exceeds current funding allocation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Invest strategically in school environments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FISCAL STRATEGIES FOR CONSIDERATION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1" y="1012031"/>
            <a:ext cx="3838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6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1152" y="712305"/>
            <a:ext cx="5770805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Develop Exceptional Needs Program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Allocate funding to </a:t>
            </a:r>
            <a:r>
              <a:rPr lang="en-US" kern="1200" dirty="0" smtClean="0"/>
              <a:t>financially distressed LEAs </a:t>
            </a:r>
            <a:r>
              <a:rPr lang="en-US" kern="1200" dirty="0"/>
              <a:t>to assist with health and safety facility </a:t>
            </a:r>
            <a:r>
              <a:rPr lang="en-US" kern="1200" dirty="0" smtClean="0"/>
              <a:t>needs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/>
              <a:t>Exclusive Capital Fund for loans or progress payments</a:t>
            </a:r>
            <a:endParaRPr lang="en-US" kern="12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RIDE Capital Budget Requests 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Target programmatic improvements (CTE, STEAM)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Establish a Dedicated Funding Stream</a:t>
            </a:r>
            <a:endParaRPr lang="en-US" b="1" dirty="0">
              <a:solidFill>
                <a:srgbClr val="0070C0"/>
              </a:solidFill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/>
              <a:t>Aid in bridging the gap between current funding and the need in Rhode Island’s public schools</a:t>
            </a:r>
            <a:endParaRPr lang="en-US" kern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FISCAL STRATEGIES FOR CONSIDERATION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258445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3100" y="171683"/>
            <a:ext cx="5090968" cy="656475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Jacobs Recommendations for Consideration Justification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160565" y="822247"/>
            <a:ext cx="5657853" cy="3492578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Significant effort to bring RI public schools to a condition that </a:t>
            </a:r>
            <a:r>
              <a:rPr lang="en-US" b="1" dirty="0"/>
              <a:t>ensures students have safe, comfortable, and healthy learning environments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Statewide </a:t>
            </a:r>
            <a:r>
              <a:rPr lang="en-US" b="1" kern="1200" dirty="0"/>
              <a:t>enrollment projected to decrease </a:t>
            </a:r>
            <a:r>
              <a:rPr lang="en-US" kern="1200" dirty="0"/>
              <a:t>by four percent over the next 10 years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Finding acceptable methods of funding</a:t>
            </a:r>
            <a:r>
              <a:rPr lang="en-US" b="1" i="1" dirty="0"/>
              <a:t> </a:t>
            </a:r>
            <a:r>
              <a:rPr lang="en-US" b="1" dirty="0"/>
              <a:t>based on sound planning </a:t>
            </a:r>
            <a:r>
              <a:rPr lang="en-US" b="1" dirty="0" smtClean="0"/>
              <a:t>principles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Identify </a:t>
            </a:r>
            <a:r>
              <a:rPr lang="en-US" dirty="0"/>
              <a:t>key educational programs for investment</a:t>
            </a:r>
            <a:endParaRPr lang="en-US" kern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57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S:\Projects\RIDE\9.0 Reports\Master Plan\links\FOR PPT\5-year plan 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62" y="306668"/>
            <a:ext cx="331788" cy="3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Z:\Projects\RIDE\9.0 Reports\Master Plan\Graphics\Classroom graphi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6"/>
          <a:stretch/>
        </p:blipFill>
        <p:spPr bwMode="auto">
          <a:xfrm>
            <a:off x="971715" y="185089"/>
            <a:ext cx="6844969" cy="44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Warm, Safe, and Dry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Invest </a:t>
            </a:r>
            <a:r>
              <a:rPr lang="en-US" kern="1200" dirty="0">
                <a:ea typeface="+mn-ea"/>
                <a:cs typeface="+mn-cs"/>
              </a:rPr>
              <a:t>in all top priority condition items in schools not being </a:t>
            </a:r>
            <a:r>
              <a:rPr lang="en-US" kern="1200" dirty="0" smtClean="0">
                <a:ea typeface="+mn-ea"/>
                <a:cs typeface="+mn-cs"/>
              </a:rPr>
              <a:t>replaced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Encourage LEAs to use a revolving Capital Reserve Fund</a:t>
            </a: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Newer and </a:t>
            </a:r>
            <a:r>
              <a:rPr lang="en-US" b="1" dirty="0" smtClean="0">
                <a:solidFill>
                  <a:srgbClr val="0070C0"/>
                </a:solidFill>
              </a:rPr>
              <a:t>Fewer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Invest in building newer, fewer schools to provide modern learning environments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Educational </a:t>
            </a:r>
            <a:r>
              <a:rPr lang="en-US" b="1" dirty="0" smtClean="0">
                <a:solidFill>
                  <a:srgbClr val="0070C0"/>
                </a:solidFill>
              </a:rPr>
              <a:t>Programs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Invest in Early Childhood, Career &amp; Technical, and STEAM programs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070C0"/>
              </a:solidFill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FOCUS PROGRAMS FOR CONSIDERATION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30500" y="3952875"/>
            <a:ext cx="6060873" cy="492124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800"/>
              </a:spcBef>
              <a:buClr>
                <a:srgbClr val="4D8D70"/>
              </a:buClr>
              <a:buFont typeface="Wingdings" pitchFamily="2" charset="2"/>
              <a:buNone/>
            </a:pPr>
            <a:endParaRPr lang="en-US" sz="1400" i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6550" lvl="1" indent="0">
              <a:spcBef>
                <a:spcPts val="1800"/>
              </a:spcBef>
              <a:buClr>
                <a:srgbClr val="4D8D70"/>
              </a:buClr>
              <a:buFont typeface="Calibri" panose="020F0502020204030204" pitchFamily="34" charset="0"/>
              <a:buNone/>
            </a:pP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7525" indent="-517525">
              <a:buFont typeface="Wingdings" pitchFamily="2" charset="2"/>
              <a:buNone/>
            </a:pPr>
            <a:endParaRPr lang="en-US" sz="1200" kern="0" dirty="0"/>
          </a:p>
          <a:p>
            <a:pPr marL="517525" indent="-517525">
              <a:buFont typeface="Wingdings" pitchFamily="2" charset="2"/>
              <a:buNone/>
            </a:pPr>
            <a:r>
              <a:rPr lang="en-US" sz="1200" kern="0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2" y="449421"/>
            <a:ext cx="2299548" cy="183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1" y="2438400"/>
            <a:ext cx="20002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9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Energy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Investment </a:t>
            </a:r>
            <a:r>
              <a:rPr lang="en-US" kern="1200" dirty="0">
                <a:ea typeface="+mn-ea"/>
                <a:cs typeface="+mn-cs"/>
              </a:rPr>
              <a:t>in energy conservation </a:t>
            </a:r>
            <a:r>
              <a:rPr lang="en-US" kern="1200" dirty="0" smtClean="0">
                <a:ea typeface="+mn-ea"/>
                <a:cs typeface="+mn-cs"/>
              </a:rPr>
              <a:t>measure focus on:</a:t>
            </a:r>
            <a:endParaRPr lang="en-US" kern="1200" dirty="0">
              <a:ea typeface="+mn-ea"/>
              <a:cs typeface="+mn-cs"/>
            </a:endParaRPr>
          </a:p>
          <a:p>
            <a:pPr marL="803275" lvl="3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/>
              <a:t>LED </a:t>
            </a:r>
            <a:r>
              <a:rPr lang="en-US" sz="1600" kern="1200" dirty="0"/>
              <a:t>lighting, </a:t>
            </a:r>
            <a:endParaRPr lang="en-US" sz="1600" kern="1200" dirty="0" smtClean="0"/>
          </a:p>
          <a:p>
            <a:pPr marL="803275" lvl="3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/>
              <a:t>Energy </a:t>
            </a:r>
            <a:r>
              <a:rPr lang="en-US" sz="1600" kern="1200" dirty="0"/>
              <a:t>Recovery Unit/Dedicated Outside Air Systems, and </a:t>
            </a:r>
            <a:endParaRPr lang="en-US" sz="1600" kern="1200" dirty="0" smtClean="0"/>
          </a:p>
          <a:p>
            <a:pPr marL="803275" lvl="3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 smtClean="0"/>
              <a:t>Building </a:t>
            </a:r>
            <a:r>
              <a:rPr lang="en-US" sz="1600" kern="1200" dirty="0"/>
              <a:t>Automation Systems</a:t>
            </a:r>
            <a:endParaRPr lang="en-US" sz="16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Technology </a:t>
            </a:r>
            <a:r>
              <a:rPr lang="en-US" b="1" dirty="0">
                <a:solidFill>
                  <a:srgbClr val="0070C0"/>
                </a:solidFill>
              </a:rPr>
              <a:t>&amp; Furniture, Fixtures, and </a:t>
            </a:r>
            <a:r>
              <a:rPr lang="en-US" b="1" dirty="0" smtClean="0">
                <a:solidFill>
                  <a:srgbClr val="0070C0"/>
                </a:solidFill>
              </a:rPr>
              <a:t>Equipment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Focus on campus-wide technology infrastructure needs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Charter Public </a:t>
            </a:r>
            <a:r>
              <a:rPr lang="en-US" b="1" dirty="0" smtClean="0">
                <a:solidFill>
                  <a:srgbClr val="0070C0"/>
                </a:solidFill>
              </a:rPr>
              <a:t>Schools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Assist in bridging the gap between leasing and owning facilities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rgbClr val="0070C0"/>
              </a:solidFill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600" b="1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FOCUS </a:t>
            </a:r>
            <a:r>
              <a:rPr lang="en-US" sz="2000" b="1" dirty="0" smtClean="0">
                <a:solidFill>
                  <a:srgbClr val="0070C0"/>
                </a:solidFill>
              </a:rPr>
              <a:t>PROGRAMS FOR CONSIDERATION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2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920441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Prioritization of School Construction Projects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Informed </a:t>
            </a:r>
            <a:r>
              <a:rPr lang="en-US" kern="1200" dirty="0">
                <a:ea typeface="+mn-ea"/>
                <a:cs typeface="+mn-cs"/>
              </a:rPr>
              <a:t>by statute and regulations will result in an objective and methodical prioritization of funding</a:t>
            </a:r>
          </a:p>
          <a:p>
            <a:pPr marL="285750" lvl="1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Encourage </a:t>
            </a:r>
            <a:r>
              <a:rPr lang="en-US" b="1" dirty="0" smtClean="0">
                <a:solidFill>
                  <a:srgbClr val="0070C0"/>
                </a:solidFill>
              </a:rPr>
              <a:t>LEAs </a:t>
            </a:r>
            <a:r>
              <a:rPr lang="en-US" b="1" dirty="0">
                <a:solidFill>
                  <a:srgbClr val="0070C0"/>
                </a:solidFill>
              </a:rPr>
              <a:t>to Establish and Use Capital Reserve </a:t>
            </a:r>
            <a:r>
              <a:rPr lang="en-US" b="1" dirty="0" smtClean="0">
                <a:solidFill>
                  <a:srgbClr val="0070C0"/>
                </a:solidFill>
              </a:rPr>
              <a:t>Funds</a:t>
            </a:r>
          </a:p>
          <a:p>
            <a:pPr marL="517525" lvl="2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Projects funded by capital reserve funds can be approved and reimbursed more quickly than bond </a:t>
            </a:r>
            <a:r>
              <a:rPr lang="en-US" kern="1200" dirty="0" smtClean="0"/>
              <a:t>projects</a:t>
            </a:r>
            <a:endParaRPr lang="en-US" kern="1200" dirty="0"/>
          </a:p>
          <a:p>
            <a:pPr marL="285750" lvl="1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Facility </a:t>
            </a:r>
            <a:r>
              <a:rPr lang="en-US" b="1" dirty="0" smtClean="0">
                <a:solidFill>
                  <a:srgbClr val="0070C0"/>
                </a:solidFill>
              </a:rPr>
              <a:t>Innovation</a:t>
            </a:r>
          </a:p>
          <a:p>
            <a:pPr marL="517525" lvl="2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RIDE can provide model facility programs to LEAs as a “kit of parts” to expedite the creation of </a:t>
            </a:r>
            <a:r>
              <a:rPr lang="en-US" kern="1200" dirty="0" smtClean="0"/>
              <a:t>innovative </a:t>
            </a:r>
            <a:r>
              <a:rPr lang="en-US" kern="1200" dirty="0"/>
              <a:t>school design</a:t>
            </a:r>
          </a:p>
          <a:p>
            <a:pPr marL="285750" lvl="1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70C0"/>
                </a:solidFill>
              </a:rPr>
              <a:t>Establish Community Engagement Process</a:t>
            </a:r>
          </a:p>
          <a:p>
            <a:pPr marL="517525" lvl="2">
              <a:lnSpc>
                <a:spcPct val="90000"/>
              </a:lnSpc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Provide guidance based on industry best practices</a:t>
            </a:r>
            <a:endParaRPr lang="en-US" b="1" dirty="0">
              <a:solidFill>
                <a:srgbClr val="0070C0"/>
              </a:solidFill>
            </a:endParaRPr>
          </a:p>
          <a:p>
            <a:pPr marL="0" lvl="1" indent="0">
              <a:buClr>
                <a:srgbClr val="4D8D70"/>
              </a:buClr>
              <a:buNone/>
              <a:defRPr/>
            </a:pP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STRATEGIC </a:t>
            </a:r>
            <a:r>
              <a:rPr lang="en-US" sz="2000" b="1" dirty="0" smtClean="0">
                <a:solidFill>
                  <a:srgbClr val="0070C0"/>
                </a:solidFill>
              </a:rPr>
              <a:t>RECOMMENDATION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r="3253"/>
          <a:stretch/>
        </p:blipFill>
        <p:spPr>
          <a:xfrm>
            <a:off x="-1" y="514562"/>
            <a:ext cx="2730501" cy="41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519883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Robust Facility </a:t>
            </a:r>
            <a:r>
              <a:rPr lang="en-US" b="1" dirty="0">
                <a:solidFill>
                  <a:srgbClr val="0070C0"/>
                </a:solidFill>
              </a:rPr>
              <a:t>Master Plan Process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Continue process for </a:t>
            </a:r>
            <a:r>
              <a:rPr lang="en-US" kern="1200" dirty="0" smtClean="0">
                <a:ea typeface="+mn-ea"/>
                <a:cs typeface="+mn-cs"/>
              </a:rPr>
              <a:t>LEAs </a:t>
            </a:r>
            <a:r>
              <a:rPr lang="en-US" kern="1200" dirty="0">
                <a:ea typeface="+mn-ea"/>
                <a:cs typeface="+mn-cs"/>
              </a:rPr>
              <a:t>engaging in major renovations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Establish </a:t>
            </a:r>
            <a:r>
              <a:rPr lang="en-US" b="1" dirty="0">
                <a:solidFill>
                  <a:srgbClr val="0070C0"/>
                </a:solidFill>
              </a:rPr>
              <a:t>Adequacy Standards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Establish Standards in compliance with the </a:t>
            </a:r>
            <a:r>
              <a:rPr lang="en-US" kern="1200" dirty="0" smtClean="0">
                <a:ea typeface="+mn-ea"/>
                <a:cs typeface="+mn-cs"/>
              </a:rPr>
              <a:t>BEP</a:t>
            </a: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Provide </a:t>
            </a:r>
            <a:r>
              <a:rPr lang="en-US" b="1" dirty="0">
                <a:solidFill>
                  <a:srgbClr val="0070C0"/>
                </a:solidFill>
              </a:rPr>
              <a:t>Additional Staff to SBA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Staff </a:t>
            </a:r>
            <a:r>
              <a:rPr lang="en-US" kern="1200" dirty="0">
                <a:ea typeface="+mn-ea"/>
                <a:cs typeface="+mn-cs"/>
              </a:rPr>
              <a:t>would monitor the operations side of school </a:t>
            </a:r>
            <a:r>
              <a:rPr lang="en-US" kern="1200" dirty="0" smtClean="0">
                <a:ea typeface="+mn-ea"/>
                <a:cs typeface="+mn-cs"/>
              </a:rPr>
              <a:t>facilities</a:t>
            </a: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Streamline Procurement</a:t>
            </a:r>
            <a:endParaRPr lang="en-US" b="1" dirty="0">
              <a:solidFill>
                <a:srgbClr val="0070C0"/>
              </a:solidFill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Prequalify vendors to assist </a:t>
            </a:r>
            <a:r>
              <a:rPr lang="en-US" kern="1200" dirty="0" smtClean="0">
                <a:ea typeface="+mn-ea"/>
                <a:cs typeface="+mn-cs"/>
              </a:rPr>
              <a:t>LEAs </a:t>
            </a:r>
            <a:r>
              <a:rPr lang="en-US" kern="1200" dirty="0">
                <a:ea typeface="+mn-ea"/>
                <a:cs typeface="+mn-cs"/>
              </a:rPr>
              <a:t>in order to expedite the procurement process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STRATEGIC </a:t>
            </a:r>
            <a:r>
              <a:rPr lang="en-US" sz="2000" b="1" dirty="0" smtClean="0">
                <a:solidFill>
                  <a:srgbClr val="0070C0"/>
                </a:solidFill>
              </a:rPr>
              <a:t>RECOMMENDATION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29257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9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Rhode Island Schoolhouse </a:t>
            </a:r>
            <a:r>
              <a:rPr lang="en-US" sz="2000" b="1" dirty="0" smtClean="0">
                <a:solidFill>
                  <a:srgbClr val="0070C0"/>
                </a:solidFill>
              </a:rPr>
              <a:t>Recommendations Timeline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6147" name="Picture 3" descr="S:\Projects\RIDE\9.0 Reports\Master Plan\links\FOR PPT\Time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7" y="729721"/>
            <a:ext cx="6723678" cy="38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Assist stakeholders in making decisions </a:t>
            </a:r>
            <a:endParaRPr lang="en-US" kern="1200" dirty="0" smtClean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Working </a:t>
            </a:r>
            <a:r>
              <a:rPr lang="en-US" kern="1200" dirty="0">
                <a:ea typeface="+mn-ea"/>
                <a:cs typeface="+mn-cs"/>
              </a:rPr>
              <a:t>within fiscal realities of the state budget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Strategically and effectively spend available facility funding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Provide </a:t>
            </a:r>
            <a:r>
              <a:rPr lang="en-US" b="1" kern="1200" dirty="0">
                <a:ea typeface="+mn-ea"/>
                <a:cs typeface="+mn-cs"/>
              </a:rPr>
              <a:t>student opportunities</a:t>
            </a:r>
            <a:r>
              <a:rPr lang="en-US" kern="1200" dirty="0">
                <a:ea typeface="+mn-ea"/>
                <a:cs typeface="+mn-cs"/>
              </a:rPr>
              <a:t> for learning to occur in healthy, safe environments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Provide potential </a:t>
            </a:r>
            <a:r>
              <a:rPr lang="en-US" b="1" kern="1200" dirty="0">
                <a:ea typeface="+mn-ea"/>
                <a:cs typeface="+mn-cs"/>
              </a:rPr>
              <a:t>for learning spaces to be updated </a:t>
            </a:r>
            <a:r>
              <a:rPr lang="en-US" kern="1200" dirty="0">
                <a:ea typeface="+mn-ea"/>
                <a:cs typeface="+mn-cs"/>
              </a:rPr>
              <a:t>to 21</a:t>
            </a:r>
            <a:r>
              <a:rPr lang="en-US" kern="1200" baseline="30000" dirty="0">
                <a:ea typeface="+mn-ea"/>
                <a:cs typeface="+mn-cs"/>
              </a:rPr>
              <a:t>st</a:t>
            </a:r>
            <a:r>
              <a:rPr lang="en-US" kern="1200" dirty="0">
                <a:ea typeface="+mn-ea"/>
                <a:cs typeface="+mn-cs"/>
              </a:rPr>
              <a:t> century learning environments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229817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Rhode Island Schoolhouse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Jacobs Recommendations for Consideration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84298" y="4154821"/>
            <a:ext cx="7407073" cy="530195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800"/>
              </a:spcBef>
              <a:buClr>
                <a:srgbClr val="4D8D70"/>
              </a:buClr>
              <a:buFont typeface="Wingdings" pitchFamily="2" charset="2"/>
              <a:buNone/>
            </a:pPr>
            <a:r>
              <a:rPr lang="en-US" sz="1400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best long-term investment strategy in facilities is based on the interplay of school condition and size.  Based on the </a:t>
            </a:r>
            <a:r>
              <a:rPr lang="en-US" sz="14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assessment, </a:t>
            </a:r>
            <a:r>
              <a:rPr lang="en-US" sz="1400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 have been identified to target high-value </a:t>
            </a:r>
            <a:r>
              <a:rPr lang="en-US" sz="14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investments.</a:t>
            </a:r>
            <a:endParaRPr lang="en-US" sz="1400" i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6550" lvl="1" indent="0">
              <a:spcBef>
                <a:spcPts val="1800"/>
              </a:spcBef>
              <a:buClr>
                <a:srgbClr val="4D8D70"/>
              </a:buClr>
              <a:buFont typeface="Calibri" panose="020F0502020204030204" pitchFamily="34" charset="0"/>
              <a:buNone/>
            </a:pP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7525" indent="-517525">
              <a:buFont typeface="Wingdings" pitchFamily="2" charset="2"/>
              <a:buNone/>
            </a:pPr>
            <a:endParaRPr lang="en-US" sz="1200" kern="0" dirty="0"/>
          </a:p>
          <a:p>
            <a:pPr marL="517525" indent="-517525">
              <a:buFont typeface="Wingdings" pitchFamily="2" charset="2"/>
              <a:buNone/>
            </a:pPr>
            <a:r>
              <a:rPr lang="en-US" sz="1200" kern="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 b="29516"/>
          <a:stretch/>
        </p:blipFill>
        <p:spPr>
          <a:xfrm>
            <a:off x="-5882185" y="91318"/>
            <a:ext cx="3109106" cy="362532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9900" cy="414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7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Purpose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88625" y="944166"/>
            <a:ext cx="4326778" cy="2347673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kern="1200" dirty="0" smtClean="0"/>
              <a:t>Introduce the Process</a:t>
            </a:r>
            <a:endParaRPr lang="en-US" b="1" kern="12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Share Findings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/>
              <a:t>New SBA Website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Facility Condition Assessment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Jacobs Recommendations for Consideration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/>
              <a:t>Engage Stakeholders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kern="1200" dirty="0" smtClean="0"/>
              <a:t>What are your thoughts?</a:t>
            </a:r>
            <a:endParaRPr lang="en-US" b="1" kern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42933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29" b="3864"/>
          <a:stretch/>
        </p:blipFill>
        <p:spPr bwMode="auto">
          <a:xfrm>
            <a:off x="1274863" y="2554635"/>
            <a:ext cx="6645529" cy="204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Engage Stakeholders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413261" y="944167"/>
            <a:ext cx="8502142" cy="2141933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Leverage Facility Condition Assessment and Jacobs Recommendations for Consideration to engage Stakeholders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Collaborate on a Solution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Community Engagement Briefings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On-site presentations and work sessions</a:t>
            </a: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0663" y="5414898"/>
            <a:ext cx="7407073" cy="517936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800"/>
              </a:spcBef>
              <a:buClr>
                <a:srgbClr val="4D8D70"/>
              </a:buClr>
              <a:buFont typeface="Wingdings" pitchFamily="2" charset="2"/>
              <a:buNone/>
            </a:pPr>
            <a:r>
              <a:rPr lang="en-US" sz="14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Stakeholder engagement is important to the success of the Action Plan for Consideration and ultimately positive outcomes for the students of Rhode Island</a:t>
            </a:r>
            <a:endParaRPr lang="en-US" sz="1400" i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6550" lvl="1" indent="0">
              <a:spcBef>
                <a:spcPts val="1800"/>
              </a:spcBef>
              <a:buClr>
                <a:srgbClr val="4D8D70"/>
              </a:buClr>
              <a:buFont typeface="Calibri" panose="020F0502020204030204" pitchFamily="34" charset="0"/>
              <a:buNone/>
            </a:pP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7525" indent="-517525">
              <a:buFont typeface="Wingdings" pitchFamily="2" charset="2"/>
              <a:buNone/>
            </a:pPr>
            <a:endParaRPr lang="en-US" sz="1200" kern="0" dirty="0"/>
          </a:p>
          <a:p>
            <a:pPr marL="517525" indent="-517525">
              <a:buFont typeface="Wingdings" pitchFamily="2" charset="2"/>
              <a:buNone/>
            </a:pPr>
            <a:r>
              <a:rPr lang="en-US" sz="1200" kern="0" dirty="0"/>
              <a:t>	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5249" y="3928095"/>
            <a:ext cx="210148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>
                <a:solidFill>
                  <a:srgbClr val="A3C589"/>
                </a:solidFill>
                <a:latin typeface="Arial Narrow" panose="020B0606020202030204" pitchFamily="34" charset="0"/>
              </a:rPr>
              <a:t>EDUCATE AND ENGAGE STAKEHOLDERS</a:t>
            </a:r>
          </a:p>
          <a:p>
            <a:r>
              <a:rPr lang="en-US" sz="8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Superintendents</a:t>
            </a:r>
          </a:p>
          <a:p>
            <a:r>
              <a:rPr lang="en-US" sz="8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School </a:t>
            </a:r>
            <a:r>
              <a:rPr lang="en-US" sz="85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Board </a:t>
            </a:r>
            <a:r>
              <a:rPr lang="en-US" sz="8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Committees</a:t>
            </a:r>
          </a:p>
          <a:p>
            <a:r>
              <a:rPr lang="en-US" sz="8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Communities </a:t>
            </a:r>
            <a:endParaRPr lang="en-US" sz="85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Community Technical Briefing Sessions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180158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kern="1200" dirty="0" smtClean="0">
                <a:ea typeface="+mn-ea"/>
                <a:cs typeface="+mn-cs"/>
              </a:rPr>
              <a:t>Monday, September 18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4:00-5:30pm, Bristol, Mt Hope High School Auditorium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6:00-7:00pm, Newport, Pell Elementary School Cafeteria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kern="1200" dirty="0" smtClean="0">
                <a:ea typeface="+mn-ea"/>
                <a:cs typeface="+mn-cs"/>
              </a:rPr>
              <a:t>Tuesday, September 19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5:30-7:00pm, South Kingstown, SK High School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b="1" kern="1200" dirty="0" smtClean="0">
                <a:ea typeface="+mn-ea"/>
                <a:cs typeface="+mn-cs"/>
              </a:rPr>
              <a:t>Wednesday, September 20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4:00-5:30pm, Pawtucket, Jencks Middle School Auditorium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6:00-7:30pm, Warwick, Pilgrim High School Cafeteria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 smtClean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kern="1200" dirty="0"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68464" y="4176648"/>
            <a:ext cx="7407073" cy="517936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4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libri" panose="020F0502020204030204" pitchFamily="34" charset="0"/>
              <a:buChar char="●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177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+mn-lt"/>
              </a:defRPr>
            </a:lvl3pPr>
            <a:lvl4pPr marL="1087438" indent="-2333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4D96"/>
              </a:buClr>
              <a:buFont typeface="Symbol" pitchFamily="18" charset="2"/>
              <a:buChar char="-"/>
              <a:tabLst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2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800"/>
              </a:spcBef>
              <a:buClr>
                <a:srgbClr val="4D8D70"/>
              </a:buClr>
              <a:buFont typeface="Wingdings" pitchFamily="2" charset="2"/>
              <a:buNone/>
            </a:pPr>
            <a:r>
              <a:rPr lang="en-US" sz="14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Stakeholder engagement is important to the success of the Action Plan for Consideration and ultimately positive outcomes for the students of Rhode Island</a:t>
            </a:r>
            <a:endParaRPr lang="en-US" sz="1400" i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6550" lvl="1" indent="0">
              <a:spcBef>
                <a:spcPts val="1800"/>
              </a:spcBef>
              <a:buClr>
                <a:srgbClr val="4D8D70"/>
              </a:buClr>
              <a:buFont typeface="Calibri" panose="020F0502020204030204" pitchFamily="34" charset="0"/>
              <a:buNone/>
            </a:pP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7525" indent="-517525">
              <a:buFont typeface="Wingdings" pitchFamily="2" charset="2"/>
              <a:buNone/>
            </a:pPr>
            <a:endParaRPr lang="en-US" sz="1200" kern="0" dirty="0"/>
          </a:p>
          <a:p>
            <a:pPr marL="517525" indent="-517525">
              <a:buFont typeface="Wingdings" pitchFamily="2" charset="2"/>
              <a:buNone/>
            </a:pPr>
            <a:r>
              <a:rPr lang="en-US" sz="1200" kern="0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9363" y="91318"/>
            <a:ext cx="58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CA71E68-6A42-42A4-B5FE-3A4F1CBA3B90}" type="slidenum">
              <a:rPr lang="en-US" sz="1200" smtClean="0"/>
              <a:t>31</a:t>
            </a:fld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9900" cy="414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1524" y="75783"/>
            <a:ext cx="3124201" cy="4899978"/>
          </a:xfrm>
          <a:prstGeom prst="roundRect">
            <a:avLst/>
          </a:prstGeom>
          <a:solidFill>
            <a:srgbClr val="628BAD">
              <a:alpha val="16863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733800" y="75783"/>
            <a:ext cx="2743201" cy="4899978"/>
          </a:xfrm>
          <a:prstGeom prst="roundRect">
            <a:avLst/>
          </a:prstGeom>
          <a:solidFill>
            <a:srgbClr val="628BAD">
              <a:alpha val="16863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550572" y="2135247"/>
            <a:ext cx="2182542" cy="2299388"/>
          </a:xfrm>
          <a:prstGeom prst="roundRect">
            <a:avLst/>
          </a:prstGeom>
          <a:solidFill>
            <a:srgbClr val="628BAD">
              <a:alpha val="16863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S:\Projects\RIDE\9.0 Reports\Master Plan\links\FOR PPT\Approach 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5" y="948331"/>
            <a:ext cx="5604265" cy="39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644" y="308904"/>
            <a:ext cx="287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State of Rhode Island Schoolhouses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9310" y="223665"/>
            <a:ext cx="313508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Rhode Island Schoolhouse </a:t>
            </a:r>
          </a:p>
          <a:p>
            <a:pPr algn="ctr"/>
            <a:r>
              <a:rPr lang="en-US" sz="1900" b="1" dirty="0" smtClean="0">
                <a:solidFill>
                  <a:schemeClr val="tx2"/>
                </a:solidFill>
                <a:latin typeface="+mj-lt"/>
              </a:rPr>
              <a:t>Jacobs Recommendations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for Consideration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9552" y="3480527"/>
            <a:ext cx="2213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New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School Building Authority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Website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8" name="Picture 4" descr="W:\_Tech Comm\Stock Images\Asset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82" y="2366681"/>
            <a:ext cx="11811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490" y="335996"/>
            <a:ext cx="7758873" cy="42505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Facility Condition Assessment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4294967295"/>
          </p:nvPr>
        </p:nvSpPr>
        <p:spPr>
          <a:xfrm>
            <a:off x="2305050" y="944167"/>
            <a:ext cx="6610353" cy="3695700"/>
          </a:xfrm>
          <a:prstGeom prst="rect">
            <a:avLst/>
          </a:prstGeo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/>
              <a:t>Facility condition assessment </a:t>
            </a:r>
            <a:r>
              <a:rPr lang="en-US" b="1" kern="1200" dirty="0"/>
              <a:t>evaluates the general health </a:t>
            </a:r>
            <a:r>
              <a:rPr lang="en-US" kern="1200" dirty="0"/>
              <a:t>of physical facilities</a:t>
            </a:r>
          </a:p>
          <a:p>
            <a:pPr marL="285750" lvl="2" indent="0">
              <a:buClr>
                <a:srgbClr val="4D8D70"/>
              </a:buClr>
              <a:buNone/>
              <a:defRPr/>
            </a:pPr>
            <a:endParaRPr lang="en-US" kern="12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Condition </a:t>
            </a:r>
            <a:r>
              <a:rPr lang="en-US" kern="1200" dirty="0" smtClean="0">
                <a:ea typeface="+mn-ea"/>
                <a:cs typeface="+mn-cs"/>
              </a:rPr>
              <a:t>assessment data:</a:t>
            </a:r>
            <a:endParaRPr lang="en-US" kern="1200" dirty="0">
              <a:ea typeface="+mn-ea"/>
              <a:cs typeface="+mn-cs"/>
            </a:endParaRP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Prioritize </a:t>
            </a:r>
            <a:r>
              <a:rPr lang="en-US" kern="1200" dirty="0">
                <a:ea typeface="+mn-ea"/>
                <a:cs typeface="+mn-cs"/>
              </a:rPr>
              <a:t>deficiencies and life cycle costs based on impact to facility/learning </a:t>
            </a:r>
            <a:r>
              <a:rPr lang="en-US" kern="1200" dirty="0" smtClean="0">
                <a:ea typeface="+mn-ea"/>
                <a:cs typeface="+mn-cs"/>
              </a:rPr>
              <a:t>environment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Calculate Facility Condition </a:t>
            </a:r>
            <a:r>
              <a:rPr lang="en-US" kern="1200" dirty="0">
                <a:ea typeface="+mn-ea"/>
                <a:cs typeface="+mn-cs"/>
              </a:rPr>
              <a:t>Index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ea typeface="+mn-ea"/>
              <a:cs typeface="+mn-cs"/>
            </a:endParaRPr>
          </a:p>
          <a:p>
            <a:endParaRPr lang="en-US" sz="1600" b="1" kern="1200" dirty="0"/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600" kern="1200" dirty="0">
              <a:ea typeface="+mn-ea"/>
              <a:cs typeface="+mn-cs"/>
            </a:endParaRPr>
          </a:p>
        </p:txBody>
      </p:sp>
      <p:pic>
        <p:nvPicPr>
          <p:cNvPr id="7170" name="Picture 2" descr="S:\Projects\RIDE\9.0 Reports\Master Plan\links\FOR PPT\FCA 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258763"/>
            <a:ext cx="484187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90550"/>
            <a:ext cx="15668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General Indicator of a facilities health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The higher the FCI the greater the need 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Financial modeling suggests </a:t>
            </a:r>
            <a:r>
              <a:rPr lang="en-US" b="1" kern="1200" dirty="0">
                <a:ea typeface="+mn-ea"/>
                <a:cs typeface="+mn-cs"/>
              </a:rPr>
              <a:t>FCIs of 65% or greater </a:t>
            </a:r>
            <a:r>
              <a:rPr lang="en-US" kern="1200" dirty="0">
                <a:ea typeface="+mn-ea"/>
                <a:cs typeface="+mn-cs"/>
              </a:rPr>
              <a:t>are candidates for replacement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FCI is </a:t>
            </a:r>
            <a:r>
              <a:rPr lang="en-US" b="1" kern="1200" dirty="0">
                <a:ea typeface="+mn-ea"/>
                <a:cs typeface="+mn-cs"/>
              </a:rPr>
              <a:t>only one indicator </a:t>
            </a:r>
            <a:r>
              <a:rPr lang="en-US" kern="1200" dirty="0">
                <a:ea typeface="+mn-ea"/>
                <a:cs typeface="+mn-cs"/>
              </a:rPr>
              <a:t>and is not the only factor to consider when identifying renovation, replacement or closure candidates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b="1" u="sng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8142701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Five Year Facility Condition Index (FCI)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0" y="410519"/>
            <a:ext cx="1459948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6" y="3267075"/>
            <a:ext cx="338534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4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13101" y="944167"/>
            <a:ext cx="5702302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Combines current deficiencies costs and five year life cycle renewal costs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Provides a more comprehensive analysis of the facility needs statewide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7" y="91318"/>
            <a:ext cx="7399953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Combined Five Year Need</a:t>
            </a:r>
          </a:p>
        </p:txBody>
      </p:sp>
      <p:pic>
        <p:nvPicPr>
          <p:cNvPr id="3" name="Picture 2" descr="S:\Projects\RIDE\9.0 Reports\Master Plan\links\FOR PPT\5-year need 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279040"/>
            <a:ext cx="381000" cy="3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337241"/>
            <a:ext cx="4076699" cy="24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6818"/>
            <a:ext cx="2146300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8325" y="944167"/>
            <a:ext cx="5807078" cy="3695700"/>
          </a:xfrm>
        </p:spPr>
        <p:txBody>
          <a:bodyPr/>
          <a:lstStyle/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 smtClean="0">
                <a:ea typeface="+mn-ea"/>
                <a:cs typeface="+mn-cs"/>
              </a:rPr>
              <a:t>Identifies </a:t>
            </a:r>
            <a:r>
              <a:rPr lang="en-US" kern="1200" dirty="0">
                <a:ea typeface="+mn-ea"/>
                <a:cs typeface="+mn-cs"/>
              </a:rPr>
              <a:t>the degree to which a school facility can adequately support the instructional mission and methods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Standards based on RI School Construction Regulations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Standards based </a:t>
            </a:r>
            <a:r>
              <a:rPr lang="en-US" kern="1200" dirty="0" smtClean="0">
                <a:ea typeface="+mn-ea"/>
                <a:cs typeface="+mn-cs"/>
              </a:rPr>
              <a:t>assessment for consistency</a:t>
            </a:r>
            <a:endParaRPr lang="en-US" kern="1200" dirty="0">
              <a:ea typeface="+mn-ea"/>
              <a:cs typeface="+mn-cs"/>
            </a:endParaRP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Correctable items are given a cost estimate</a:t>
            </a:r>
          </a:p>
          <a:p>
            <a:pPr marL="285750" lvl="1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ea typeface="+mn-ea"/>
                <a:cs typeface="+mn-cs"/>
              </a:rPr>
              <a:t>Space deficiencies were identified</a:t>
            </a:r>
          </a:p>
          <a:p>
            <a:pPr marL="517525" lvl="2">
              <a:buClr>
                <a:srgbClr val="4D8D70"/>
              </a:buClr>
              <a:buFont typeface="Wingdings" panose="05000000000000000000" pitchFamily="2" charset="2"/>
              <a:buChar char="§"/>
              <a:defRPr/>
            </a:pPr>
            <a:endParaRPr lang="en-US" sz="1400" b="1" u="sng" kern="1200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8698" y="91318"/>
            <a:ext cx="7390428" cy="63840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Educational Program Space Analysis</a:t>
            </a:r>
          </a:p>
        </p:txBody>
      </p:sp>
      <p:pic>
        <p:nvPicPr>
          <p:cNvPr id="5" name="Picture 6" descr="S:\Projects\RIDE\9.0 Reports\Master Plan\links\FOR PPT\FCA 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7" y="483393"/>
            <a:ext cx="454025" cy="2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7" y="1081135"/>
            <a:ext cx="1981465" cy="29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0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atfil05\AMAS\Projects\RIDE\22.Master Plan\Sept Technical Briefings\Bristol Warren - LEA Data Analysis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3188" y="-41887775"/>
            <a:ext cx="7065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6" y="125809"/>
            <a:ext cx="3883133" cy="5025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4" y="125809"/>
            <a:ext cx="376843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SBBC 2014">
      <a:dk1>
        <a:sysClr val="windowText" lastClr="000000"/>
      </a:dk1>
      <a:lt1>
        <a:sysClr val="window" lastClr="FFFFFF"/>
      </a:lt1>
      <a:dk2>
        <a:srgbClr val="185A7D"/>
      </a:dk2>
      <a:lt2>
        <a:srgbClr val="EEECE1"/>
      </a:lt2>
      <a:accent1>
        <a:srgbClr val="92D050"/>
      </a:accent1>
      <a:accent2>
        <a:srgbClr val="33CCCC"/>
      </a:accent2>
      <a:accent3>
        <a:srgbClr val="FFBB02"/>
      </a:accent3>
      <a:accent4>
        <a:srgbClr val="B34901"/>
      </a:accent4>
      <a:accent5>
        <a:srgbClr val="EF7F00"/>
      </a:accent5>
      <a:accent6>
        <a:srgbClr val="F8F8F8"/>
      </a:accent6>
      <a:hlink>
        <a:srgbClr val="299C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66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B8"/>
        </a:accent5>
        <a:accent6>
          <a:srgbClr val="A1A1A1"/>
        </a:accent6>
        <a:hlink>
          <a:srgbClr val="99CC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66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B8"/>
        </a:accent5>
        <a:accent6>
          <a:srgbClr val="A1A1A1"/>
        </a:accent6>
        <a:hlink>
          <a:srgbClr val="009900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39A"/>
        </a:accent1>
        <a:accent2>
          <a:srgbClr val="93B7D2"/>
        </a:accent2>
        <a:accent3>
          <a:srgbClr val="FFFFFF"/>
        </a:accent3>
        <a:accent4>
          <a:srgbClr val="000000"/>
        </a:accent4>
        <a:accent5>
          <a:srgbClr val="AAB3CA"/>
        </a:accent5>
        <a:accent6>
          <a:srgbClr val="85A6BE"/>
        </a:accent6>
        <a:hlink>
          <a:srgbClr val="DCE7F0"/>
        </a:hlink>
        <a:folHlink>
          <a:srgbClr val="FFE5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4FDFF1B9D484D9576955D353D7FE9" ma:contentTypeVersion="6" ma:contentTypeDescription="Create a new document." ma:contentTypeScope="" ma:versionID="b9c53371fd644a1c4b39dc5fde850d85">
  <xsd:schema xmlns:xsd="http://www.w3.org/2001/XMLSchema" xmlns:xs="http://www.w3.org/2001/XMLSchema" xmlns:p="http://schemas.microsoft.com/office/2006/metadata/properties" xmlns:ns2="fb4ce569-0273-4228-9157-33b14876d013" xmlns:ns3="db54ce19-d7f2-4a3b-aba5-49380511818c" targetNamespace="http://schemas.microsoft.com/office/2006/metadata/properties" ma:root="true" ma:fieldsID="c2eb87d18ab864da0d903b9b853d4425" ns2:_="" ns3:_="">
    <xsd:import namespace="fb4ce569-0273-4228-9157-33b14876d013"/>
    <xsd:import namespace="db54ce19-d7f2-4a3b-aba5-4938051181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ce569-0273-4228-9157-33b14876d0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4ce19-d7f2-4a3b-aba5-493805118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DEF6AE-A95A-4DA0-B96D-493402864410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fb4ce569-0273-4228-9157-33b14876d013"/>
    <ds:schemaRef ds:uri="http://purl.org/dc/dcmitype/"/>
    <ds:schemaRef ds:uri="db54ce19-d7f2-4a3b-aba5-49380511818c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0F3636-8133-4049-9915-ECB4D3BA6E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187BBB-BF2D-4A41-9174-B9AF1D103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ce569-0273-4228-9157-33b14876d013"/>
    <ds:schemaRef ds:uri="db54ce19-d7f2-4a3b-aba5-4938051181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17042</TotalTime>
  <Words>1220</Words>
  <Application>Microsoft Office PowerPoint</Application>
  <PresentationFormat>On-screen Show (16:9)</PresentationFormat>
  <Paragraphs>217</Paragraphs>
  <Slides>31</Slides>
  <Notes>9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PowerPoint Presentation</vt:lpstr>
      <vt:lpstr>Introduction</vt:lpstr>
      <vt:lpstr>Purpose</vt:lpstr>
      <vt:lpstr>Introduction</vt:lpstr>
      <vt:lpstr>Facility Condition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Analysis</vt:lpstr>
      <vt:lpstr>PowerPoint Presentation</vt:lpstr>
      <vt:lpstr>PowerPoint Presentation</vt:lpstr>
      <vt:lpstr>PowerPoint Presentation</vt:lpstr>
      <vt:lpstr>Demographics</vt:lpstr>
      <vt:lpstr>New SBA Website  Facility Data &amp; Information</vt:lpstr>
      <vt:lpstr>PowerPoint Presentation</vt:lpstr>
      <vt:lpstr>PowerPoint Presentation</vt:lpstr>
      <vt:lpstr>Jacobs Recommendations for Consideration Justification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Jacobs Engineering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JEG</dc:creator>
  <cp:lastModifiedBy>Goodell, Jessica</cp:lastModifiedBy>
  <cp:revision>1061</cp:revision>
  <cp:lastPrinted>2017-07-24T18:12:05Z</cp:lastPrinted>
  <dcterms:created xsi:type="dcterms:W3CDTF">2001-06-18T23:20:26Z</dcterms:created>
  <dcterms:modified xsi:type="dcterms:W3CDTF">2017-09-18T18:45:55Z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0x0101009314FDFF1B9D484D9576955D353D7FE9</vt:lpwstr>
  </property>
</Properties>
</file>