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7" r:id="rId6"/>
    <p:sldId id="312" r:id="rId7"/>
    <p:sldId id="303" r:id="rId8"/>
    <p:sldId id="348" r:id="rId9"/>
    <p:sldId id="321" r:id="rId10"/>
    <p:sldId id="310" r:id="rId11"/>
    <p:sldId id="311" r:id="rId12"/>
    <p:sldId id="349" r:id="rId13"/>
    <p:sldId id="318" r:id="rId14"/>
    <p:sldId id="331" r:id="rId15"/>
    <p:sldId id="332" r:id="rId16"/>
    <p:sldId id="333" r:id="rId17"/>
    <p:sldId id="334" r:id="rId18"/>
    <p:sldId id="350" r:id="rId19"/>
    <p:sldId id="345" r:id="rId20"/>
    <p:sldId id="296" r:id="rId21"/>
  </p:sldIdLst>
  <p:sldSz cx="9144000" cy="6858000" type="screen4x3"/>
  <p:notesSz cx="6858000" cy="1438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yllis Lynch" initials="PL" lastIdx="5" clrIdx="0">
    <p:extLst>
      <p:ext uri="{19B8F6BF-5375-455C-9EA6-DF929625EA0E}">
        <p15:presenceInfo xmlns:p15="http://schemas.microsoft.com/office/powerpoint/2012/main" userId="Phyllis Lynch" providerId="None"/>
      </p:ext>
    </p:extLst>
  </p:cmAuthor>
  <p:cmAuthor id="2" name="Girard, Diane" initials="GD" lastIdx="7" clrIdx="1">
    <p:extLst>
      <p:ext uri="{19B8F6BF-5375-455C-9EA6-DF929625EA0E}">
        <p15:presenceInfo xmlns:p15="http://schemas.microsoft.com/office/powerpoint/2012/main" userId="S-1-5-21-1586716437-331627889-1971066577-1815" providerId="AD"/>
      </p:ext>
    </p:extLst>
  </p:cmAuthor>
  <p:cmAuthor id="3" name="Diane" initials="D" lastIdx="14" clrIdx="2">
    <p:extLst>
      <p:ext uri="{19B8F6BF-5375-455C-9EA6-DF929625EA0E}">
        <p15:presenceInfo xmlns:p15="http://schemas.microsoft.com/office/powerpoint/2012/main" userId="fad84c369398ce2e" providerId="Windows Live"/>
      </p:ext>
    </p:extLst>
  </p:cmAuthor>
  <p:cmAuthor id="4" name="O'Brien, Colleen" initials="OC" lastIdx="10" clrIdx="3">
    <p:extLst>
      <p:ext uri="{19B8F6BF-5375-455C-9EA6-DF929625EA0E}">
        <p15:presenceInfo xmlns:p15="http://schemas.microsoft.com/office/powerpoint/2012/main" userId="S-1-5-21-1586716437-331627889-1971066577-1949" providerId="AD"/>
      </p:ext>
    </p:extLst>
  </p:cmAuthor>
  <p:cmAuthor id="5" name="Girard, Diane" initials="GD [2]" lastIdx="6" clrIdx="4">
    <p:extLst>
      <p:ext uri="{19B8F6BF-5375-455C-9EA6-DF929625EA0E}">
        <p15:presenceInfo xmlns:p15="http://schemas.microsoft.com/office/powerpoint/2012/main" userId="S::diane.girard@ride.ri.gov::31700af6-e83c-47dc-aa3b-5208e272756f" providerId="AD"/>
      </p:ext>
    </p:extLst>
  </p:cmAuthor>
  <p:cmAuthor id="6" name="Castillero, Christopher" initials="CC" lastIdx="1" clrIdx="5">
    <p:extLst>
      <p:ext uri="{19B8F6BF-5375-455C-9EA6-DF929625EA0E}">
        <p15:presenceInfo xmlns:p15="http://schemas.microsoft.com/office/powerpoint/2012/main" userId="S-1-5-21-1586716437-331627889-1971066577-1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5C68F-6DD8-4CEA-A1C8-7F6677323D0F}" v="47" dt="2019-02-14T19:44:51.970"/>
    <p1510:client id="{51B6009A-E69E-4509-9B0F-EF30DCE12475}" v="4" dt="2019-02-15T17:20:5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3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72D20-A9F7-4059-A69E-2146F5EB1276}" type="datetimeFigureOut">
              <a:rPr lang="en-US" smtClean="0"/>
              <a:t>3/7/2019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9BAAC-731F-46D2-9A20-DC5B15D66256}" type="slidenum">
              <a:rPr lang="en-US" smtClean="0"/>
              <a:t>‹#›</a:t>
            </a:fld>
            <a:endParaRPr lang="en-US"/>
          </a:p>
        </p:txBody>
      </p:sp>
    </p:spTree>
    <p:extLst>
      <p:ext uri="{BB962C8B-B14F-4D97-AF65-F5344CB8AC3E}">
        <p14:creationId xmlns:p14="http://schemas.microsoft.com/office/powerpoint/2010/main" val="423261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oe.mass.edu/mcas/student/2018/"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doe.mass.edu/mcas/scoring.html" TargetMode="External"/><Relationship Id="rId4" Type="http://schemas.openxmlformats.org/officeDocument/2006/relationships/hyperlink" Target="http://www.doe.mass.edu/mcas/student/2018/about.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oe.mass.edu/mcas/student/2018/question.aspx?GradeID=6&amp;SubjectCode=mt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ide.ri.gov/InstructionAssessment/Assessment/RICASAssessments.aspx#39551515-test-design-mathematics-inform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ssessment@ride.ri.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icas.pearsonsupport.com/released-items/mat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doe.mass.edu/mcas/2018/releas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RICAS Mathematics</a:t>
            </a:r>
            <a:r>
              <a:rPr lang="en-US" baseline="0"/>
              <a:t> Informational Session. </a:t>
            </a:r>
          </a:p>
          <a:p>
            <a:r>
              <a:rPr lang="en-US" baseline="0"/>
              <a:t>Susan Pagliaro and Chris Castillero Mathematics Specialists, Office of Instruction, Assessment &amp; Curriculum </a:t>
            </a:r>
          </a:p>
        </p:txBody>
      </p:sp>
      <p:sp>
        <p:nvSpPr>
          <p:cNvPr id="4" name="Slide Number Placeholder 3"/>
          <p:cNvSpPr>
            <a:spLocks noGrp="1"/>
          </p:cNvSpPr>
          <p:nvPr>
            <p:ph type="sldNum" sz="quarter" idx="10"/>
          </p:nvPr>
        </p:nvSpPr>
        <p:spPr/>
        <p:txBody>
          <a:bodyPr/>
          <a:lstStyle/>
          <a:p>
            <a:fld id="{3819BAAC-731F-46D2-9A20-DC5B15D66256}" type="slidenum">
              <a:rPr lang="en-US" smtClean="0"/>
              <a:t>1</a:t>
            </a:fld>
            <a:endParaRPr lang="en-US"/>
          </a:p>
        </p:txBody>
      </p:sp>
    </p:spTree>
    <p:extLst>
      <p:ext uri="{BB962C8B-B14F-4D97-AF65-F5344CB8AC3E}">
        <p14:creationId xmlns:p14="http://schemas.microsoft.com/office/powerpoint/2010/main" val="161377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final pieces of information included in these documents are item specific scoring guides for all released constructed response items. Here we see a guide for grade 6 CBT Item #12, a Statistics and Probability item. The guides make concrete references to the standard assessed and some guidance on what is expected of student work for each score point.</a:t>
            </a:r>
            <a:endParaRPr lang="en-US" baseline="0" dirty="0">
              <a:cs typeface="Calibri"/>
            </a:endParaRPr>
          </a:p>
          <a:p>
            <a:endParaRPr lang="en-US" dirty="0"/>
          </a:p>
          <a:p>
            <a:r>
              <a:rPr lang="en-US" dirty="0">
                <a:cs typeface="Calibri"/>
              </a:rPr>
              <a:t>In a moment, we will see how to access samples of student work associated with each released constructed response item.</a:t>
            </a:r>
            <a:endParaRPr lang="en-US" dirty="0"/>
          </a:p>
          <a:p>
            <a:r>
              <a:rPr lang="en-US" baseline="0" dirty="0"/>
              <a:t>	</a:t>
            </a:r>
            <a:endParaRPr lang="en-US" baseline="0"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10</a:t>
            </a:fld>
            <a:endParaRPr lang="en-US"/>
          </a:p>
        </p:txBody>
      </p:sp>
    </p:spTree>
    <p:extLst>
      <p:ext uri="{BB962C8B-B14F-4D97-AF65-F5344CB8AC3E}">
        <p14:creationId xmlns:p14="http://schemas.microsoft.com/office/powerpoint/2010/main" val="128143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Student Work Samples we return to the Released Items home page of the RICAS Resource Center. After clicking the button indicated by the blue arrow on the slide, you will land on a page of the Massachusetts Department of Elementary and Secondary Education website. </a:t>
            </a:r>
            <a:endParaRPr lang="en-US" b="1"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11</a:t>
            </a:fld>
            <a:endParaRPr lang="en-US"/>
          </a:p>
        </p:txBody>
      </p:sp>
    </p:spTree>
    <p:extLst>
      <p:ext uri="{BB962C8B-B14F-4D97-AF65-F5344CB8AC3E}">
        <p14:creationId xmlns:p14="http://schemas.microsoft.com/office/powerpoint/2010/main" val="135932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that landing page. </a:t>
            </a:r>
          </a:p>
          <a:p>
            <a:endParaRPr lang="en-US" b="1" dirty="0"/>
          </a:p>
          <a:p>
            <a:r>
              <a:rPr lang="en-US" dirty="0">
                <a:cs typeface="Calibri"/>
              </a:rPr>
              <a:t>Links to student work samples for both RICAS mathematics and ELA are present on the page. Additionally, there is a link to access all past and present MCAS released items and a link to a tutorial titled "Using This Online Tool".</a:t>
            </a:r>
            <a:endParaRPr lang="en-US" b="1" dirty="0">
              <a:cs typeface="Calibri"/>
            </a:endParaRPr>
          </a:p>
          <a:p>
            <a:endParaRPr lang="en-US" dirty="0">
              <a:cs typeface="Calibri"/>
            </a:endParaRPr>
          </a:p>
          <a:p>
            <a:r>
              <a:rPr lang="en-US" dirty="0">
                <a:cs typeface="Calibri"/>
              </a:rPr>
              <a:t>The red arrow is pointing to the link for grade 6 mathematics student work samples for 2018.</a:t>
            </a:r>
          </a:p>
          <a:p>
            <a:endParaRPr lang="en-US" b="1" dirty="0"/>
          </a:p>
          <a:p>
            <a:r>
              <a:rPr lang="en-US" dirty="0"/>
              <a:t>Sample Student Work:</a:t>
            </a:r>
            <a:r>
              <a:rPr lang="en-US" baseline="0" dirty="0"/>
              <a:t> </a:t>
            </a:r>
            <a:endParaRPr lang="en-US" dirty="0"/>
          </a:p>
          <a:p>
            <a:r>
              <a:rPr lang="en-US" baseline="0" dirty="0">
                <a:hlinkClick r:id="rId3"/>
              </a:rPr>
              <a:t>http://www.doe.mass.edu/mcas/student/2018/</a:t>
            </a:r>
            <a:r>
              <a:rPr lang="en-US" dirty="0"/>
              <a:t> </a:t>
            </a:r>
            <a:endParaRPr lang="en-US">
              <a:cs typeface="Calibri"/>
            </a:endParaRPr>
          </a:p>
          <a:p>
            <a:endParaRPr lang="en-US" b="1"/>
          </a:p>
          <a:p>
            <a:r>
              <a:rPr lang="en-US" dirty="0"/>
              <a:t>Using this Online Tool</a:t>
            </a:r>
            <a:r>
              <a:rPr lang="en-US" b="1" baseline="0" dirty="0"/>
              <a:t> </a:t>
            </a:r>
            <a:r>
              <a:rPr lang="en-US" baseline="0" dirty="0"/>
              <a:t>includes:</a:t>
            </a:r>
            <a:r>
              <a:rPr lang="en-US" dirty="0"/>
              <a:t> </a:t>
            </a:r>
          </a:p>
          <a:p>
            <a:r>
              <a:rPr lang="en-US" dirty="0"/>
              <a:t> </a:t>
            </a:r>
            <a:r>
              <a:rPr lang="en-US" dirty="0">
                <a:hlinkClick r:id="rId4"/>
              </a:rPr>
              <a:t>http://www.doe.mass.edu/mcas/student/2018/about.html</a:t>
            </a:r>
            <a:r>
              <a:rPr lang="en-US" dirty="0"/>
              <a:t> </a:t>
            </a:r>
            <a:endParaRPr lang="en-US" dirty="0">
              <a:cs typeface="Calibri"/>
            </a:endParaRPr>
          </a:p>
          <a:p>
            <a:pPr lvl="1"/>
            <a:endParaRPr lang="en-US" dirty="0">
              <a:cs typeface="Calibri"/>
            </a:endParaRPr>
          </a:p>
          <a:p>
            <a:r>
              <a:rPr lang="en-US" dirty="0"/>
              <a:t>Scoring Overview: </a:t>
            </a:r>
          </a:p>
          <a:p>
            <a:r>
              <a:rPr lang="en-US" dirty="0">
                <a:hlinkClick r:id="rId5"/>
              </a:rPr>
              <a:t>http://www.doe.mass.edu/mcas/scoring.html</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12</a:t>
            </a:fld>
            <a:endParaRPr lang="en-US"/>
          </a:p>
        </p:txBody>
      </p:sp>
    </p:spTree>
    <p:extLst>
      <p:ext uri="{BB962C8B-B14F-4D97-AF65-F5344CB8AC3E}">
        <p14:creationId xmlns:p14="http://schemas.microsoft.com/office/powerpoint/2010/main" val="209124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constructed responses are released for each grade level per administration year. The red arrow is pointing to the link to open the student work samples for the Statistics and Probability item previously mentioned. A link to the second item is also present as well as other related links.  </a:t>
            </a:r>
          </a:p>
          <a:p>
            <a:endParaRPr lang="en-US" dirty="0">
              <a:cs typeface="Calibri"/>
            </a:endParaRPr>
          </a:p>
          <a:p>
            <a:r>
              <a:rPr lang="en-US" dirty="0">
                <a:hlinkClick r:id="rId3"/>
              </a:rPr>
              <a:t>http://www.doe.mass.edu/mcas/student/2018/question.aspx?GradeID=6&amp;SubjectCode=mth</a:t>
            </a:r>
            <a:r>
              <a:rPr lang="en-US" dirty="0"/>
              <a:t> </a:t>
            </a:r>
            <a:endParaRPr lang="en-US" dirty="0">
              <a:cs typeface="Calibri"/>
            </a:endParaRPr>
          </a:p>
          <a:p>
            <a:endParaRPr lang="en-US" dirty="0">
              <a:cs typeface="Calibri"/>
            </a:endParaRPr>
          </a:p>
          <a:p>
            <a:endParaRPr lang="en-US" dirty="0"/>
          </a:p>
          <a:p>
            <a:endParaRPr lang="en-US" baseline="0">
              <a:cs typeface="Calibri"/>
            </a:endParaRPr>
          </a:p>
          <a:p>
            <a:endParaRPr lang="en-US"/>
          </a:p>
        </p:txBody>
      </p:sp>
      <p:sp>
        <p:nvSpPr>
          <p:cNvPr id="4" name="Slide Number Placeholder 3"/>
          <p:cNvSpPr>
            <a:spLocks noGrp="1"/>
          </p:cNvSpPr>
          <p:nvPr>
            <p:ph type="sldNum" sz="quarter" idx="10"/>
          </p:nvPr>
        </p:nvSpPr>
        <p:spPr/>
        <p:txBody>
          <a:bodyPr/>
          <a:lstStyle/>
          <a:p>
            <a:fld id="{3819BAAC-731F-46D2-9A20-DC5B15D66256}" type="slidenum">
              <a:rPr lang="en-US" smtClean="0"/>
              <a:t>13</a:t>
            </a:fld>
            <a:endParaRPr lang="en-US"/>
          </a:p>
        </p:txBody>
      </p:sp>
    </p:spTree>
    <p:extLst>
      <p:ext uri="{BB962C8B-B14F-4D97-AF65-F5344CB8AC3E}">
        <p14:creationId xmlns:p14="http://schemas.microsoft.com/office/powerpoint/2010/main" val="7987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the link, we immediately see the Scoring Guide for the item as well as other identifying data, including calculator status. The red arrow points to the crossed out calculator, thus indicating a calculator was not allowable for the standard administration. </a:t>
            </a:r>
          </a:p>
          <a:p>
            <a:endParaRPr lang="en-US" dirty="0"/>
          </a:p>
          <a:p>
            <a:r>
              <a:rPr lang="en-US" dirty="0">
                <a:cs typeface="Calibri"/>
              </a:rPr>
              <a:t>This version of the scoring guide is exactly the same as the one we previously saw, but it has the added feature of hyperlinks at each score level. Clicking on the blue score numbers brings you to the student work samples.</a:t>
            </a: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14</a:t>
            </a:fld>
            <a:endParaRPr lang="en-US"/>
          </a:p>
        </p:txBody>
      </p:sp>
    </p:spTree>
    <p:extLst>
      <p:ext uri="{BB962C8B-B14F-4D97-AF65-F5344CB8AC3E}">
        <p14:creationId xmlns:p14="http://schemas.microsoft.com/office/powerpoint/2010/main" val="6257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screen shot is one of the two student samples provided for a score of 4. There are convenient links to papers at each of the other score points at the bottom of the response, as indicated by the red arrow.</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15</a:t>
            </a:fld>
            <a:endParaRPr lang="en-US"/>
          </a:p>
        </p:txBody>
      </p:sp>
    </p:spTree>
    <p:extLst>
      <p:ext uri="{BB962C8B-B14F-4D97-AF65-F5344CB8AC3E}">
        <p14:creationId xmlns:p14="http://schemas.microsoft.com/office/powerpoint/2010/main" val="45106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have reviewed how to access RICAS released items, metadata for these items, and samples of student work for constructed response released items. These are a sampling of the RICAS resources available. We encourage you to visit the RICAS Assessments web page on the RIDE site to view other resources including Mathematics Test Design, grade level Fact Sheets,</a:t>
            </a:r>
          </a:p>
          <a:p>
            <a:r>
              <a:rPr lang="en-US" dirty="0">
                <a:cs typeface="Calibri"/>
              </a:rPr>
              <a:t>Reference Sheets, and grade level Assessment Tables and Achievement Level Descriptors.</a:t>
            </a:r>
            <a:endParaRPr lang="en-US" dirty="0"/>
          </a:p>
          <a:p>
            <a:endParaRPr lang="en-US"/>
          </a:p>
          <a:p>
            <a:r>
              <a:rPr lang="en-US" dirty="0">
                <a:hlinkClick r:id="rId3"/>
              </a:rPr>
              <a:t>http://www.ride.ri.gov/InstructionAssessment/Assessment/RICASAssessments.aspx#39551515-test-design-mathematics-information</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16</a:t>
            </a:fld>
            <a:endParaRPr lang="en-US"/>
          </a:p>
        </p:txBody>
      </p:sp>
    </p:spTree>
    <p:extLst>
      <p:ext uri="{BB962C8B-B14F-4D97-AF65-F5344CB8AC3E}">
        <p14:creationId xmlns:p14="http://schemas.microsoft.com/office/powerpoint/2010/main" val="111255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 you for your time and attention. We hope the information we shared is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dirty="0"/>
              <a:t>Should you have additional questions about RICAS, please</a:t>
            </a:r>
            <a:r>
              <a:rPr lang="en-US" baseline="0" dirty="0"/>
              <a:t> email </a:t>
            </a:r>
            <a:r>
              <a:rPr lang="en-US" dirty="0">
                <a:hlinkClick r:id="rId3"/>
              </a:rPr>
              <a:t>assessment@ride.ri.gov</a:t>
            </a:r>
            <a:endParaRPr lang="en-US" dirty="0"/>
          </a:p>
          <a:p>
            <a:endParaRPr lang="en-US" dirty="0">
              <a:cs typeface="Calibri"/>
            </a:endParaRPr>
          </a:p>
          <a:p>
            <a:pPr>
              <a:defRPr/>
            </a:pPr>
            <a:r>
              <a:rPr lang="en-US" dirty="0">
                <a:cs typeface="Calibri"/>
              </a:rPr>
              <a:t>In the subject line please type RICAS Mathematics - Released Items and Sample Student Work.</a:t>
            </a:r>
          </a:p>
          <a:p>
            <a:pPr>
              <a:defRPr/>
            </a:pPr>
            <a:endParaRPr lang="en-US"/>
          </a:p>
          <a:p>
            <a:pPr>
              <a:defRPr/>
            </a:pPr>
            <a:endParaRPr lang="en-US" baseline="0" dirty="0">
              <a:cs typeface="Calibri"/>
            </a:endParaRPr>
          </a:p>
          <a:p>
            <a:endParaRPr lang="en-US" baseline="0"/>
          </a:p>
        </p:txBody>
      </p:sp>
      <p:sp>
        <p:nvSpPr>
          <p:cNvPr id="4" name="Slide Number Placeholder 3"/>
          <p:cNvSpPr>
            <a:spLocks noGrp="1"/>
          </p:cNvSpPr>
          <p:nvPr>
            <p:ph type="sldNum" sz="quarter" idx="10"/>
          </p:nvPr>
        </p:nvSpPr>
        <p:spPr/>
        <p:txBody>
          <a:bodyPr/>
          <a:lstStyle/>
          <a:p>
            <a:fld id="{3819BAAC-731F-46D2-9A20-DC5B15D66256}" type="slidenum">
              <a:rPr lang="en-US" smtClean="0"/>
              <a:t>17</a:t>
            </a:fld>
            <a:endParaRPr lang="en-US"/>
          </a:p>
        </p:txBody>
      </p:sp>
    </p:spTree>
    <p:extLst>
      <p:ext uri="{BB962C8B-B14F-4D97-AF65-F5344CB8AC3E}">
        <p14:creationId xmlns:p14="http://schemas.microsoft.com/office/powerpoint/2010/main" val="383130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agenda for this presentation will walk us through some of the RICAS resources including:</a:t>
            </a:r>
          </a:p>
          <a:p>
            <a:pPr marL="628650" lvl="1" indent="-171450">
              <a:buFont typeface="Arial"/>
              <a:buChar char="•"/>
            </a:pPr>
            <a:r>
              <a:rPr lang="en-US" dirty="0">
                <a:cs typeface="Calibri"/>
              </a:rPr>
              <a:t>Released Items</a:t>
            </a:r>
          </a:p>
          <a:p>
            <a:pPr marL="628650" lvl="1" indent="-171450">
              <a:buFont typeface="Arial"/>
              <a:buChar char="•"/>
            </a:pPr>
            <a:r>
              <a:rPr lang="en-US" dirty="0">
                <a:cs typeface="Calibri"/>
              </a:rPr>
              <a:t>Metadata for those items</a:t>
            </a:r>
          </a:p>
          <a:p>
            <a:pPr marL="628650" lvl="1" indent="-171450">
              <a:buFont typeface="Arial"/>
              <a:buChar char="•"/>
            </a:pPr>
            <a:r>
              <a:rPr lang="en-US" dirty="0">
                <a:cs typeface="Calibri"/>
              </a:rPr>
              <a:t>Student Work samples for constructed response released items</a:t>
            </a:r>
          </a:p>
        </p:txBody>
      </p:sp>
      <p:sp>
        <p:nvSpPr>
          <p:cNvPr id="4" name="Slide Number Placeholder 3"/>
          <p:cNvSpPr>
            <a:spLocks noGrp="1"/>
          </p:cNvSpPr>
          <p:nvPr>
            <p:ph type="sldNum" sz="quarter" idx="10"/>
          </p:nvPr>
        </p:nvSpPr>
        <p:spPr/>
        <p:txBody>
          <a:bodyPr/>
          <a:lstStyle/>
          <a:p>
            <a:fld id="{3819BAAC-731F-46D2-9A20-DC5B15D66256}" type="slidenum">
              <a:rPr lang="en-US" smtClean="0"/>
              <a:t>2</a:t>
            </a:fld>
            <a:endParaRPr lang="en-US"/>
          </a:p>
        </p:txBody>
      </p:sp>
    </p:spTree>
    <p:extLst>
      <p:ext uri="{BB962C8B-B14F-4D97-AF65-F5344CB8AC3E}">
        <p14:creationId xmlns:p14="http://schemas.microsoft.com/office/powerpoint/2010/main" val="40374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by viewing the RICAS Resource Center home page. The re you will find </a:t>
            </a:r>
            <a:r>
              <a:rPr lang="en-US" baseline="0" dirty="0" err="1"/>
              <a:t>PearsonAccessNext</a:t>
            </a:r>
            <a:r>
              <a:rPr lang="en-US" baseline="0" dirty="0"/>
              <a:t>, Training, Tech Set Up, Test Administration Manuals</a:t>
            </a:r>
            <a:r>
              <a:rPr lang="en-US" dirty="0"/>
              <a:t>,</a:t>
            </a:r>
            <a:r>
              <a:rPr lang="en-US" baseline="0" dirty="0"/>
              <a:t> </a:t>
            </a:r>
            <a:r>
              <a:rPr lang="en-US" dirty="0"/>
              <a:t>and </a:t>
            </a:r>
            <a:r>
              <a:rPr lang="en-US" baseline="0" dirty="0"/>
              <a:t>Student </a:t>
            </a:r>
            <a:r>
              <a:rPr lang="en-US" dirty="0"/>
              <a:t>Tutorials</a:t>
            </a:r>
            <a:r>
              <a:rPr lang="en-US" baseline="0" dirty="0"/>
              <a:t>.</a:t>
            </a:r>
            <a:r>
              <a:rPr lang="en-US" dirty="0"/>
              <a:t> </a:t>
            </a:r>
            <a:endParaRPr lang="en-US" baseline="0" dirty="0"/>
          </a:p>
          <a:p>
            <a:endParaRPr lang="en-US" baseline="0"/>
          </a:p>
          <a:p>
            <a:r>
              <a:rPr lang="en-US" baseline="0" dirty="0"/>
              <a:t>For RICAS </a:t>
            </a:r>
            <a:r>
              <a:rPr lang="en-US" dirty="0"/>
              <a:t>Mathematics instructional purposes we recommended</a:t>
            </a:r>
            <a:r>
              <a:rPr lang="en-US" baseline="0" dirty="0"/>
              <a:t> </a:t>
            </a:r>
            <a:r>
              <a:rPr lang="en-US" dirty="0"/>
              <a:t>using the Student</a:t>
            </a:r>
            <a:r>
              <a:rPr lang="en-US" baseline="0" dirty="0"/>
              <a:t> Practice Tests and Released </a:t>
            </a:r>
            <a:r>
              <a:rPr lang="en-US" dirty="0"/>
              <a:t>Items. The latter allows you to access student</a:t>
            </a:r>
            <a:r>
              <a:rPr lang="en-US" baseline="0" dirty="0"/>
              <a:t> </a:t>
            </a:r>
            <a:r>
              <a:rPr lang="en-US" dirty="0"/>
              <a:t>work</a:t>
            </a:r>
            <a:r>
              <a:rPr lang="en-US" baseline="0" dirty="0"/>
              <a:t> samples </a:t>
            </a:r>
            <a:r>
              <a:rPr lang="en-US" dirty="0"/>
              <a:t>via </a:t>
            </a:r>
            <a:r>
              <a:rPr lang="en-US" baseline="0" dirty="0"/>
              <a:t>the RICAS Resource Center.</a:t>
            </a:r>
            <a:r>
              <a:rPr lang="en-US" dirty="0"/>
              <a:t> </a:t>
            </a:r>
            <a:endParaRPr lang="en-US" baseline="0" dirty="0">
              <a:cs typeface="Calibri"/>
            </a:endParaRPr>
          </a:p>
          <a:p>
            <a:endParaRPr lang="en-US" baseline="0"/>
          </a:p>
          <a:p>
            <a:r>
              <a:rPr lang="en-US" baseline="0" dirty="0"/>
              <a:t>Please note, since Rhode Island is purchasing </a:t>
            </a:r>
            <a:r>
              <a:rPr lang="en-US" dirty="0"/>
              <a:t>the </a:t>
            </a:r>
            <a:r>
              <a:rPr lang="en-US" baseline="0" dirty="0"/>
              <a:t>MCAS</a:t>
            </a:r>
            <a:r>
              <a:rPr lang="en-US" dirty="0"/>
              <a:t> assessment</a:t>
            </a:r>
            <a:r>
              <a:rPr lang="en-US" baseline="0" dirty="0"/>
              <a:t>, some resources may contain the MCAS branding.</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3</a:t>
            </a:fld>
            <a:endParaRPr lang="en-US"/>
          </a:p>
        </p:txBody>
      </p:sp>
    </p:spTree>
    <p:extLst>
      <p:ext uri="{BB962C8B-B14F-4D97-AF65-F5344CB8AC3E}">
        <p14:creationId xmlns:p14="http://schemas.microsoft.com/office/powerpoint/2010/main" val="421829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Currently, a limited number of released items are</a:t>
            </a:r>
            <a:r>
              <a:rPr lang="en-US" baseline="0" dirty="0"/>
              <a:t> </a:t>
            </a:r>
            <a:r>
              <a:rPr lang="en-US" dirty="0"/>
              <a:t>available for the RICAS assessment. They are from 2017 and 2018. </a:t>
            </a: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dirty="0"/>
              <a:t>This</a:t>
            </a:r>
            <a:r>
              <a:rPr lang="en-US" baseline="0" dirty="0"/>
              <a:t> screen shot </a:t>
            </a:r>
            <a:r>
              <a:rPr lang="en-US" dirty="0"/>
              <a:t>illustrates the manner in which to access grade level </a:t>
            </a:r>
            <a:r>
              <a:rPr lang="en-US" baseline="0" dirty="0"/>
              <a:t> Computer-Based Released Items, including Text-to-Speech Released items.</a:t>
            </a:r>
            <a:r>
              <a:rPr lang="en-US" dirty="0"/>
              <a:t> </a:t>
            </a: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baseline="0" dirty="0"/>
              <a:t>Also included is the Released Items Answer Key</a:t>
            </a:r>
            <a:r>
              <a:rPr lang="en-US" dirty="0"/>
              <a:t>.</a:t>
            </a:r>
            <a:r>
              <a:rPr lang="en-US" b="1" dirty="0"/>
              <a:t> </a:t>
            </a:r>
            <a:r>
              <a:rPr lang="en-US" baseline="0" dirty="0"/>
              <a:t> </a:t>
            </a:r>
            <a:r>
              <a:rPr lang="en-US" dirty="0"/>
              <a:t>This document provides information about each released item from the computer-based test, including: The CBT item number from the actual operational assessment, the </a:t>
            </a:r>
            <a:r>
              <a:rPr lang="en-US" dirty="0" err="1"/>
              <a:t>ePAT</a:t>
            </a:r>
            <a:r>
              <a:rPr lang="en-US" dirty="0"/>
              <a:t> number which refers to the position of the item in the released item set for the given year, reporting category, standard assessed, item type, item description, and correct answer. Similar but more limited Information about unreleased operational items is also given in the latter part of the document.</a:t>
            </a:r>
            <a:endParaRPr lang="en-US" dirty="0">
              <a:cs typeface="Calibri"/>
            </a:endParaRPr>
          </a:p>
          <a:p>
            <a:endParaRPr lang="en-US" baseline="0"/>
          </a:p>
          <a:p>
            <a:r>
              <a:rPr lang="en-US" baseline="0" dirty="0"/>
              <a:t>Computer-based released items located within the RICAS Resource Center </a:t>
            </a:r>
            <a:endParaRPr lang="en-US" dirty="0"/>
          </a:p>
          <a:p>
            <a:r>
              <a:rPr lang="en-US" baseline="0" dirty="0">
                <a:hlinkClick r:id="rId3"/>
              </a:rPr>
              <a:t>http://ricas.pearsonsupport.com/released-items/math/</a:t>
            </a:r>
            <a:endParaRPr lang="en-US" baseline="0" dirty="0">
              <a:cs typeface="Calibri"/>
              <a:hlinkClick r:id="rId3"/>
            </a:endParaRPr>
          </a:p>
          <a:p>
            <a:endParaRPr lang="en-US" baseline="0" dirty="0">
              <a:cs typeface="Calibri"/>
            </a:endParaRPr>
          </a:p>
          <a:p>
            <a:pPr>
              <a:defRPr/>
            </a:pPr>
            <a:endParaRPr lang="en-US"/>
          </a:p>
          <a:p>
            <a:pPr>
              <a:defRPr/>
            </a:pPr>
            <a:r>
              <a:rPr lang="en-US" dirty="0"/>
              <a:t>Released paper-based version </a:t>
            </a:r>
          </a:p>
          <a:p>
            <a:pPr>
              <a:defRPr/>
            </a:pPr>
            <a:r>
              <a:rPr lang="en-US" dirty="0">
                <a:hlinkClick r:id="rId4"/>
              </a:rPr>
              <a:t>http://www.doe.mass.edu/mcas/2018/release/</a:t>
            </a:r>
            <a:r>
              <a:rPr lang="en-US" dirty="0"/>
              <a:t> </a:t>
            </a:r>
            <a:endParaRPr lang="en-US" dirty="0">
              <a:cs typeface="Calibri"/>
            </a:endParaRPr>
          </a:p>
          <a:p>
            <a:endParaRPr lang="en-US" baseline="0"/>
          </a:p>
          <a:p>
            <a:endParaRPr lang="en-US"/>
          </a:p>
          <a:p>
            <a:endParaRPr lang="en-US"/>
          </a:p>
          <a:p>
            <a:endParaRPr lang="en-US"/>
          </a:p>
        </p:txBody>
      </p:sp>
      <p:sp>
        <p:nvSpPr>
          <p:cNvPr id="4" name="Slide Number Placeholder 3"/>
          <p:cNvSpPr>
            <a:spLocks noGrp="1"/>
          </p:cNvSpPr>
          <p:nvPr>
            <p:ph type="sldNum" sz="quarter" idx="10"/>
          </p:nvPr>
        </p:nvSpPr>
        <p:spPr/>
        <p:txBody>
          <a:bodyPr/>
          <a:lstStyle/>
          <a:p>
            <a:fld id="{3819BAAC-731F-46D2-9A20-DC5B15D66256}" type="slidenum">
              <a:rPr lang="en-US" smtClean="0"/>
              <a:t>4</a:t>
            </a:fld>
            <a:endParaRPr lang="en-US"/>
          </a:p>
        </p:txBody>
      </p:sp>
    </p:spTree>
    <p:extLst>
      <p:ext uri="{BB962C8B-B14F-4D97-AF65-F5344CB8AC3E}">
        <p14:creationId xmlns:p14="http://schemas.microsoft.com/office/powerpoint/2010/main" val="385468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sign-in screen and a direction screen before you get to the mathematics items. </a:t>
            </a:r>
            <a:endParaRPr lang="en-US"/>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baseline="0"/>
          </a:p>
          <a:p>
            <a:endParaRPr lang="en-US" baseline="0"/>
          </a:p>
        </p:txBody>
      </p:sp>
      <p:sp>
        <p:nvSpPr>
          <p:cNvPr id="4" name="Slide Number Placeholder 3"/>
          <p:cNvSpPr>
            <a:spLocks noGrp="1"/>
          </p:cNvSpPr>
          <p:nvPr>
            <p:ph type="sldNum" sz="quarter" idx="10"/>
          </p:nvPr>
        </p:nvSpPr>
        <p:spPr/>
        <p:txBody>
          <a:bodyPr/>
          <a:lstStyle/>
          <a:p>
            <a:fld id="{3819BAAC-731F-46D2-9A20-DC5B15D66256}" type="slidenum">
              <a:rPr lang="en-US" smtClean="0"/>
              <a:t>5</a:t>
            </a:fld>
            <a:endParaRPr lang="en-US"/>
          </a:p>
        </p:txBody>
      </p:sp>
    </p:spTree>
    <p:extLst>
      <p:ext uri="{BB962C8B-B14F-4D97-AF65-F5344CB8AC3E}">
        <p14:creationId xmlns:p14="http://schemas.microsoft.com/office/powerpoint/2010/main" val="90712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a </a:t>
            </a:r>
            <a:r>
              <a:rPr lang="en-US" baseline="0" dirty="0"/>
              <a:t>2018 </a:t>
            </a:r>
            <a:r>
              <a:rPr lang="en-US" dirty="0"/>
              <a:t>released</a:t>
            </a:r>
            <a:r>
              <a:rPr lang="en-US" baseline="0" dirty="0"/>
              <a:t> </a:t>
            </a:r>
            <a:r>
              <a:rPr lang="en-US" dirty="0"/>
              <a:t>item</a:t>
            </a:r>
            <a:r>
              <a:rPr lang="en-US" baseline="0" dirty="0"/>
              <a:t> </a:t>
            </a:r>
            <a:r>
              <a:rPr lang="en-US" dirty="0"/>
              <a:t>for Grade</a:t>
            </a:r>
            <a:r>
              <a:rPr lang="en-US" baseline="0" dirty="0"/>
              <a:t> 6.</a:t>
            </a:r>
            <a:r>
              <a:rPr lang="en-US" dirty="0"/>
              <a:t> This is an example of one of the technology enhanced items students experience on RICAS.</a:t>
            </a:r>
            <a:endParaRPr lang="en-US" baseline="0" dirty="0"/>
          </a:p>
          <a:p>
            <a:endParaRPr lang="en-US" baseline="0"/>
          </a:p>
          <a:p>
            <a:r>
              <a:rPr lang="en-US" baseline="0" dirty="0"/>
              <a:t>Encourage students and teachers to use these released items </a:t>
            </a:r>
            <a:r>
              <a:rPr lang="en-US" dirty="0"/>
              <a:t>and the Practice Tests </a:t>
            </a:r>
            <a:r>
              <a:rPr lang="en-US" baseline="0" dirty="0"/>
              <a:t>to familiarize themselves with RICAS </a:t>
            </a:r>
            <a:r>
              <a:rPr lang="en-US" dirty="0"/>
              <a:t>items, expectations, and item formatting. Working with these resources gives everyone </a:t>
            </a:r>
            <a:r>
              <a:rPr lang="en-US" baseline="0" dirty="0"/>
              <a:t>an opportunity</a:t>
            </a:r>
            <a:r>
              <a:rPr lang="en-US" dirty="0"/>
              <a:t> </a:t>
            </a:r>
            <a:r>
              <a:rPr lang="en-US" baseline="0" dirty="0"/>
              <a:t>to interact with the computer-based items on TestNav8.</a:t>
            </a:r>
            <a:r>
              <a:rPr lang="en-US" dirty="0"/>
              <a:t> </a:t>
            </a:r>
            <a:endParaRPr lang="en-US" baseline="0">
              <a:cs typeface="Calibri"/>
            </a:endParaRP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baseline="0"/>
          </a:p>
          <a:p>
            <a:endParaRPr lang="en-US" baseline="0"/>
          </a:p>
        </p:txBody>
      </p:sp>
      <p:sp>
        <p:nvSpPr>
          <p:cNvPr id="4" name="Slide Number Placeholder 3"/>
          <p:cNvSpPr>
            <a:spLocks noGrp="1"/>
          </p:cNvSpPr>
          <p:nvPr>
            <p:ph type="sldNum" sz="quarter" idx="10"/>
          </p:nvPr>
        </p:nvSpPr>
        <p:spPr/>
        <p:txBody>
          <a:bodyPr/>
          <a:lstStyle/>
          <a:p>
            <a:fld id="{3819BAAC-731F-46D2-9A20-DC5B15D66256}" type="slidenum">
              <a:rPr lang="en-US" smtClean="0"/>
              <a:t>6</a:t>
            </a:fld>
            <a:endParaRPr lang="en-US"/>
          </a:p>
        </p:txBody>
      </p:sp>
    </p:spTree>
    <p:extLst>
      <p:ext uri="{BB962C8B-B14F-4D97-AF65-F5344CB8AC3E}">
        <p14:creationId xmlns:p14="http://schemas.microsoft.com/office/powerpoint/2010/main" val="19365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dirty="0"/>
              <a:t>Answers and other metadata for each released item can be found by clicking on the grade level Resources button – in this case grade 6.</a:t>
            </a:r>
            <a:endParaRPr lang="en-US" dirty="0">
              <a:cs typeface="Calibri"/>
            </a:endParaRPr>
          </a:p>
          <a:p>
            <a:endParaRPr lang="en-US" dirty="0">
              <a:cs typeface="Calibri"/>
            </a:endParaRPr>
          </a:p>
          <a:p>
            <a:r>
              <a:rPr lang="en-US" dirty="0">
                <a:cs typeface="Calibri"/>
              </a:rPr>
              <a:t>As you read across the table, you can see there is information on:</a:t>
            </a:r>
          </a:p>
          <a:p>
            <a:pPr marL="628650" lvl="1" indent="-171450">
              <a:buFont typeface="Arial"/>
              <a:buChar char="•"/>
            </a:pPr>
            <a:r>
              <a:rPr lang="en-US" dirty="0">
                <a:cs typeface="Calibri"/>
              </a:rPr>
              <a:t>CBT Item Number</a:t>
            </a:r>
          </a:p>
          <a:p>
            <a:pPr marL="628650" lvl="1" indent="-171450">
              <a:buFont typeface="Arial"/>
              <a:buChar char="•"/>
            </a:pPr>
            <a:r>
              <a:rPr lang="en-US" dirty="0">
                <a:cs typeface="Calibri"/>
              </a:rPr>
              <a:t>EPAT Item Number </a:t>
            </a:r>
          </a:p>
          <a:p>
            <a:pPr marL="628650" lvl="1" indent="-171450">
              <a:buFont typeface="Arial"/>
              <a:buChar char="•"/>
            </a:pPr>
            <a:r>
              <a:rPr lang="en-US" dirty="0">
                <a:cs typeface="Calibri"/>
              </a:rPr>
              <a:t>RICAS Reporting Category</a:t>
            </a:r>
          </a:p>
          <a:p>
            <a:pPr marL="628650" lvl="1" indent="-171450">
              <a:buFont typeface="Arial"/>
              <a:buChar char="•"/>
            </a:pPr>
            <a:r>
              <a:rPr lang="en-US" dirty="0">
                <a:cs typeface="Calibri"/>
              </a:rPr>
              <a:t>Standard</a:t>
            </a:r>
          </a:p>
          <a:p>
            <a:pPr marL="628650" lvl="1" indent="-171450">
              <a:buFont typeface="Arial"/>
              <a:buChar char="•"/>
            </a:pPr>
            <a:r>
              <a:rPr lang="en-US" dirty="0">
                <a:cs typeface="Calibri"/>
              </a:rPr>
              <a:t>Item Type</a:t>
            </a:r>
          </a:p>
          <a:p>
            <a:pPr marL="628650" lvl="1" indent="-171450">
              <a:buFont typeface="Arial"/>
              <a:buChar char="•"/>
            </a:pPr>
            <a:r>
              <a:rPr lang="en-US" dirty="0">
                <a:cs typeface="Calibri"/>
              </a:rPr>
              <a:t>Item Description</a:t>
            </a:r>
          </a:p>
          <a:p>
            <a:pPr marL="628650" lvl="1" indent="-171450">
              <a:buFont typeface="Arial"/>
              <a:buChar char="•"/>
            </a:pPr>
            <a:r>
              <a:rPr lang="en-US" dirty="0">
                <a:cs typeface="Calibri"/>
              </a:rPr>
              <a:t>Correct Answer (for Selected Response and Short Answer)</a:t>
            </a:r>
          </a:p>
          <a:p>
            <a:endParaRPr lang="en-US" dirty="0">
              <a:cs typeface="Calibri"/>
            </a:endParaRPr>
          </a:p>
          <a:p>
            <a:r>
              <a:rPr lang="en-US" dirty="0"/>
              <a:t>A quick review of this grade 6 metadata shows:</a:t>
            </a:r>
            <a:endParaRPr lang="en-US" baseline="0" dirty="0">
              <a:cs typeface="Calibri"/>
            </a:endParaRPr>
          </a:p>
          <a:p>
            <a:pPr marL="800100" lvl="1" indent="-171450">
              <a:buFont typeface="Arial"/>
              <a:buChar char="•"/>
            </a:pPr>
            <a:r>
              <a:rPr lang="en-US" dirty="0">
                <a:cs typeface="Calibri"/>
              </a:rPr>
              <a:t>There were 21 items released</a:t>
            </a:r>
            <a:endParaRPr lang="en-US" baseline="0" dirty="0">
              <a:cs typeface="Calibri"/>
            </a:endParaRPr>
          </a:p>
          <a:p>
            <a:pPr marL="1085850" lvl="2" indent="-171450">
              <a:buFont typeface="Arial"/>
              <a:buChar char="•"/>
            </a:pPr>
            <a:r>
              <a:rPr lang="en-US" dirty="0"/>
              <a:t>8 in the reporting category of Expressions and Equations</a:t>
            </a:r>
          </a:p>
          <a:p>
            <a:pPr marL="1085850" lvl="2" indent="-171450">
              <a:buFont typeface="Arial"/>
              <a:buChar char="•"/>
            </a:pPr>
            <a:r>
              <a:rPr lang="en-US" dirty="0">
                <a:cs typeface="Calibri"/>
              </a:rPr>
              <a:t>6 in Ratios and Proportional Relationships</a:t>
            </a:r>
          </a:p>
          <a:p>
            <a:pPr marL="1085850" lvl="2" indent="-171450">
              <a:buFont typeface="Arial,Sans-Serif"/>
              <a:buChar char="•"/>
            </a:pPr>
            <a:r>
              <a:rPr lang="en-US" dirty="0"/>
              <a:t>4  in Geometry</a:t>
            </a:r>
            <a:endParaRPr lang="en-US" dirty="0">
              <a:cs typeface="Calibri"/>
            </a:endParaRPr>
          </a:p>
          <a:p>
            <a:pPr marL="1085850" lvl="2" indent="-171450">
              <a:buFont typeface="Arial"/>
              <a:buChar char="•"/>
            </a:pPr>
            <a:r>
              <a:rPr lang="en-US" dirty="0">
                <a:cs typeface="Calibri"/>
              </a:rPr>
              <a:t>2 in the Number System</a:t>
            </a:r>
          </a:p>
          <a:p>
            <a:pPr marL="1085850" lvl="2" indent="-171450">
              <a:buFont typeface="Arial"/>
              <a:buChar char="•"/>
            </a:pPr>
            <a:r>
              <a:rPr lang="en-US" dirty="0">
                <a:cs typeface="Calibri"/>
              </a:rPr>
              <a:t>1 in Statistics and Probability</a:t>
            </a:r>
          </a:p>
          <a:p>
            <a:pPr marL="1085850" lvl="2" indent="-171450">
              <a:buFont typeface="Arial"/>
              <a:buChar char="•"/>
            </a:pPr>
            <a:r>
              <a:rPr lang="en-US" dirty="0">
                <a:cs typeface="Calibri"/>
              </a:rPr>
              <a:t>2 Constructed Responses (CR)</a:t>
            </a:r>
          </a:p>
          <a:p>
            <a:pPr marL="1085850" lvl="2" indent="-171450">
              <a:buFont typeface="Arial"/>
              <a:buChar char="•"/>
            </a:pPr>
            <a:r>
              <a:rPr lang="en-US" dirty="0">
                <a:cs typeface="Calibri"/>
              </a:rPr>
              <a:t>9 Short Answer (SA)</a:t>
            </a:r>
          </a:p>
          <a:p>
            <a:pPr marL="1085850" lvl="2" indent="-171450">
              <a:buFont typeface="Arial"/>
              <a:buChar char="•"/>
            </a:pPr>
            <a:r>
              <a:rPr lang="en-US" dirty="0">
                <a:cs typeface="Calibri"/>
              </a:rPr>
              <a:t>10 Selected Response (SR)</a:t>
            </a:r>
          </a:p>
          <a:p>
            <a:pPr lvl="2"/>
            <a:endParaRPr lang="en-US" dirty="0">
              <a:cs typeface="Calibri"/>
            </a:endParaRPr>
          </a:p>
          <a:p>
            <a:pPr lvl="2"/>
            <a:r>
              <a:rPr lang="en-US" dirty="0"/>
              <a:t>Educators may find these</a:t>
            </a:r>
            <a:r>
              <a:rPr lang="en-US" baseline="0" dirty="0"/>
              <a:t> Metadata documents helpful when completing any </a:t>
            </a:r>
            <a:r>
              <a:rPr lang="en-US" dirty="0"/>
              <a:t>item</a:t>
            </a:r>
            <a:r>
              <a:rPr lang="en-US" baseline="0" dirty="0"/>
              <a:t> </a:t>
            </a:r>
            <a:r>
              <a:rPr lang="en-US" dirty="0"/>
              <a:t>analysis</a:t>
            </a:r>
            <a:r>
              <a:rPr lang="en-US" baseline="0" dirty="0"/>
              <a:t> for the 2018 RICAS assessment.</a:t>
            </a:r>
            <a:r>
              <a:rPr lang="en-US" dirty="0"/>
              <a:t> </a:t>
            </a:r>
            <a:endParaRPr lang="en-US" baseline="0" dirty="0">
              <a:cs typeface="Calibri"/>
            </a:endParaRPr>
          </a:p>
          <a:p>
            <a:pPr lvl="1"/>
            <a:endParaRPr lang="en-US" baseline="0"/>
          </a:p>
        </p:txBody>
      </p:sp>
      <p:sp>
        <p:nvSpPr>
          <p:cNvPr id="4" name="Slide Number Placeholder 3"/>
          <p:cNvSpPr>
            <a:spLocks noGrp="1"/>
          </p:cNvSpPr>
          <p:nvPr>
            <p:ph type="sldNum" sz="quarter" idx="10"/>
          </p:nvPr>
        </p:nvSpPr>
        <p:spPr/>
        <p:txBody>
          <a:bodyPr/>
          <a:lstStyle/>
          <a:p>
            <a:fld id="{3819BAAC-731F-46D2-9A20-DC5B15D66256}" type="slidenum">
              <a:rPr lang="en-US" smtClean="0"/>
              <a:t>7</a:t>
            </a:fld>
            <a:endParaRPr lang="en-US"/>
          </a:p>
        </p:txBody>
      </p:sp>
    </p:spTree>
    <p:extLst>
      <p:ext uri="{BB962C8B-B14F-4D97-AF65-F5344CB8AC3E}">
        <p14:creationId xmlns:p14="http://schemas.microsoft.com/office/powerpoint/2010/main" val="38870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through the metadata document, you come upon a second table, this one for the unreleased operational items. Categories of data are basically the same except these items do not have an </a:t>
            </a:r>
            <a:r>
              <a:rPr lang="en-US" dirty="0" err="1"/>
              <a:t>ePAT</a:t>
            </a:r>
            <a:r>
              <a:rPr lang="en-US" dirty="0"/>
              <a:t> number, nor are the correct answers disclosed. However, knowing the description and standard number from the items is helpful when analyzing your classroom data.</a:t>
            </a:r>
          </a:p>
          <a:p>
            <a:endParaRPr lang="en-US" dirty="0">
              <a:cs typeface="Calibri"/>
            </a:endParaRPr>
          </a:p>
          <a:p>
            <a:endParaRPr lang="en-US" dirty="0">
              <a:cs typeface="Calibri"/>
            </a:endParaRPr>
          </a:p>
          <a:p>
            <a:endParaRPr lang="en-US" dirty="0"/>
          </a:p>
          <a:p>
            <a:endParaRPr lang="en-US" dirty="0">
              <a:cs typeface="Calibri"/>
            </a:endParaRPr>
          </a:p>
          <a:p>
            <a:endParaRPr lang="en-US" dirty="0">
              <a:cs typeface="Calibri"/>
            </a:endParaRPr>
          </a:p>
          <a:p>
            <a:endParaRPr lang="en-US" dirty="0"/>
          </a:p>
          <a:p>
            <a:endParaRPr lang="en-US" baseline="0"/>
          </a:p>
        </p:txBody>
      </p:sp>
      <p:sp>
        <p:nvSpPr>
          <p:cNvPr id="4" name="Slide Number Placeholder 3"/>
          <p:cNvSpPr>
            <a:spLocks noGrp="1"/>
          </p:cNvSpPr>
          <p:nvPr>
            <p:ph type="sldNum" sz="quarter" idx="10"/>
          </p:nvPr>
        </p:nvSpPr>
        <p:spPr/>
        <p:txBody>
          <a:bodyPr/>
          <a:lstStyle/>
          <a:p>
            <a:fld id="{3819BAAC-731F-46D2-9A20-DC5B15D66256}" type="slidenum">
              <a:rPr lang="en-US" smtClean="0"/>
              <a:t>8</a:t>
            </a:fld>
            <a:endParaRPr lang="en-US"/>
          </a:p>
        </p:txBody>
      </p:sp>
    </p:spTree>
    <p:extLst>
      <p:ext uri="{BB962C8B-B14F-4D97-AF65-F5344CB8AC3E}">
        <p14:creationId xmlns:p14="http://schemas.microsoft.com/office/powerpoint/2010/main" val="153620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to scroll down, screen shots of the technology enhanced items illustrate the correct responses. In this case, the shaded boxes illustrate the correct values that were dragged and dropped into the table. </a:t>
            </a:r>
            <a:endParaRPr lang="en-US" baseline="0" dirty="0">
              <a:cs typeface="Calibri"/>
            </a:endParaRPr>
          </a:p>
          <a:p>
            <a:endParaRPr lang="en-US" baseline="0"/>
          </a:p>
          <a:p>
            <a:endParaRPr lang="en-US" baseline="0" dirty="0">
              <a:cs typeface="Calibri"/>
            </a:endParaRPr>
          </a:p>
          <a:p>
            <a:r>
              <a:rPr lang="en-US" baseline="0" dirty="0"/>
              <a:t>	</a:t>
            </a:r>
            <a:endParaRPr lang="en-US" baseline="0"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9</a:t>
            </a:fld>
            <a:endParaRPr lang="en-US"/>
          </a:p>
        </p:txBody>
      </p:sp>
    </p:spTree>
    <p:extLst>
      <p:ext uri="{BB962C8B-B14F-4D97-AF65-F5344CB8AC3E}">
        <p14:creationId xmlns:p14="http://schemas.microsoft.com/office/powerpoint/2010/main" val="259491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A729E6-131F-4855-A04E-578E9517EA9F}" type="datetime1">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7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ACBF-0079-4CF1-B010-BEA21A6CEA2E}" type="datetime1">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506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67C5C-A369-4AAD-A219-76EA4AFCA05C}" type="datetime1">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311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3FCC-8B4D-405F-B9F4-34596469FC33}" type="datetime1">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133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206E0-5D0B-47A8-A167-01E7789EF6FD}" type="datetime1">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181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6238B-309D-41DE-ACEC-6903B9B284E2}" type="datetime1">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44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32884-DA90-4B1E-8045-87D174C3467D}" type="datetime1">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409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51DA6-C2D6-4ADC-AFB5-F8CB129BDDB0}" type="datetime1">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7913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2AF3-0A71-400F-988E-17B9FB2A1B23}" type="datetime1">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18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F6738-3D74-45B2-8E60-8A558EC6A3E3}" type="datetime1">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51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36E0B-2169-42F6-9ECB-76921E8C2B1E}" type="datetime1">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0406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6B58-BF4B-4B70-ACA4-3DAD8D9E86E4}" type="datetime1">
              <a:rPr lang="en-US" smtClean="0"/>
              <a:t>3/7/2019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414692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ricas.pearsonsupport.com/resources/released-items/math/RICAS_2018_Gr6_Math_ePATs_documents_final.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ssessment@ride.r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ricas.pearsonsuppor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ricas.pearsonsupport.com/released-items/math"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ricas.pearsonsupport.com/released-items/math"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ricas.pearsonsupport.com/released-items/math"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ricas.pearsonsupport.com/resources/released-items/math/RICAS_2018_Gr6_Math_ePATs_documents_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ricas.pearsonsupport.com/resources/released-items/math/RICAS_2018_Gr6_Math_ePATs_documents_final.pdf"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ricas.pearsonsupport.com/resources/released-items/math/RICAS_2018_Gr6_Math_ePATs_documents_final.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982" y="337452"/>
            <a:ext cx="8520545" cy="3603177"/>
          </a:xfrm>
        </p:spPr>
        <p:txBody>
          <a:bodyPr>
            <a:normAutofit/>
          </a:bodyPr>
          <a:lstStyle/>
          <a:p>
            <a:r>
              <a:rPr lang="en-US" sz="4400" b="1" dirty="0">
                <a:solidFill>
                  <a:prstClr val="black"/>
                </a:solidFill>
              </a:rPr>
              <a:t>RICAS Mathematics: </a:t>
            </a:r>
            <a:r>
              <a:rPr lang="en-US" sz="4000" b="1" dirty="0"/>
              <a:t/>
            </a:r>
            <a:br>
              <a:rPr lang="en-US" sz="4000" b="1" dirty="0"/>
            </a:br>
            <a:r>
              <a:rPr lang="en-US" sz="4000" b="1" dirty="0"/>
              <a:t/>
            </a:r>
            <a:br>
              <a:rPr lang="en-US" sz="4000" b="1" dirty="0"/>
            </a:br>
            <a:r>
              <a:rPr lang="en-US" sz="4000" b="1" dirty="0">
                <a:solidFill>
                  <a:prstClr val="black"/>
                </a:solidFill>
              </a:rPr>
              <a:t>Understanding Released Items &amp; </a:t>
            </a:r>
            <a:r>
              <a:rPr lang="en-US" sz="4000" b="1" dirty="0"/>
              <a:t/>
            </a:r>
            <a:br>
              <a:rPr lang="en-US" sz="4000" b="1" dirty="0"/>
            </a:br>
            <a:r>
              <a:rPr lang="en-US" sz="4000" b="1" dirty="0">
                <a:solidFill>
                  <a:prstClr val="black"/>
                </a:solidFill>
              </a:rPr>
              <a:t>Student Work Samples</a:t>
            </a:r>
            <a:r>
              <a:rPr lang="en-US" sz="4000" b="1" dirty="0"/>
              <a:t/>
            </a:r>
            <a:br>
              <a:rPr lang="en-US" sz="4000" b="1" dirty="0"/>
            </a:br>
            <a:endParaRPr lang="en-US" sz="4000" b="1"/>
          </a:p>
        </p:txBody>
      </p:sp>
      <p:sp>
        <p:nvSpPr>
          <p:cNvPr id="3" name="Subtitle 2"/>
          <p:cNvSpPr>
            <a:spLocks noGrp="1"/>
          </p:cNvSpPr>
          <p:nvPr>
            <p:ph type="subTitle" idx="1"/>
          </p:nvPr>
        </p:nvSpPr>
        <p:spPr>
          <a:xfrm>
            <a:off x="2504209" y="4860492"/>
            <a:ext cx="4214092" cy="1301317"/>
          </a:xfrm>
        </p:spPr>
        <p:txBody>
          <a:bodyPr/>
          <a:lstStyle/>
          <a:p>
            <a:pPr lvl="0"/>
            <a:endParaRPr lang="en-US">
              <a:solidFill>
                <a:prstClr val="black"/>
              </a:solidFill>
            </a:endParaRPr>
          </a:p>
          <a:p>
            <a:r>
              <a:rPr lang="en-US"/>
              <a:t>Winter 2019</a:t>
            </a:r>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a:t>
            </a:fld>
            <a:endParaRPr lang="en-US"/>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53910" y="163431"/>
            <a:ext cx="7886699" cy="1125754"/>
          </a:xfrm>
        </p:spPr>
        <p:txBody>
          <a:bodyPr>
            <a:normAutofit fontScale="90000"/>
          </a:bodyPr>
          <a:lstStyle/>
          <a:p>
            <a:pPr algn="ctr"/>
            <a:r>
              <a:rPr lang="en-US" b="1" dirty="0"/>
              <a:t/>
            </a:r>
            <a:br>
              <a:rPr lang="en-US" b="1" dirty="0"/>
            </a:br>
            <a:r>
              <a:rPr lang="en-US" b="1" dirty="0" smtClean="0"/>
              <a:t>Metadata - </a:t>
            </a:r>
            <a:r>
              <a:rPr lang="en-US" b="1" dirty="0"/>
              <a:t>Scoring Guides </a:t>
            </a:r>
          </a:p>
        </p:txBody>
      </p:sp>
      <p:sp>
        <p:nvSpPr>
          <p:cNvPr id="6" name="Slide Number Placeholder 5"/>
          <p:cNvSpPr>
            <a:spLocks noGrp="1"/>
          </p:cNvSpPr>
          <p:nvPr>
            <p:ph type="sldNum" sz="quarter" idx="12"/>
          </p:nvPr>
        </p:nvSpPr>
        <p:spPr/>
        <p:txBody>
          <a:bodyPr/>
          <a:lstStyle/>
          <a:p>
            <a:fld id="{E3A0F8C9-0536-44E3-92CA-2798A712B5A8}" type="slidenum">
              <a:rPr lang="en-US" smtClean="0"/>
              <a:t>10</a:t>
            </a:fld>
            <a:endParaRPr lang="en-US"/>
          </a:p>
        </p:txBody>
      </p:sp>
      <p:sp>
        <p:nvSpPr>
          <p:cNvPr id="2" name="TextBox 1">
            <a:extLst>
              <a:ext uri="{FF2B5EF4-FFF2-40B4-BE49-F238E27FC236}">
                <a16:creationId xmlns:a16="http://schemas.microsoft.com/office/drawing/2014/main" id="{15918124-E0C1-4ECE-B972-D4129700B44A}"/>
              </a:ext>
            </a:extLst>
          </p:cNvPr>
          <p:cNvSpPr txBox="1"/>
          <p:nvPr/>
        </p:nvSpPr>
        <p:spPr>
          <a:xfrm>
            <a:off x="219759" y="5738997"/>
            <a:ext cx="9424381"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4"/>
              </a:rPr>
              <a:t>http://ricas.pearsonsupport.com/resources/released-items/math/RICAS_2018_Gr6_Math_ePATs_documents_final.pdf</a:t>
            </a:r>
            <a:r>
              <a:rPr lang="en-US" sz="1400" dirty="0"/>
              <a:t> </a:t>
            </a:r>
            <a:endParaRPr lang="en-US"/>
          </a:p>
        </p:txBody>
      </p:sp>
      <p:pic>
        <p:nvPicPr>
          <p:cNvPr id="5" name="Picture 6">
            <a:extLst>
              <a:ext uri="{FF2B5EF4-FFF2-40B4-BE49-F238E27FC236}">
                <a16:creationId xmlns:a16="http://schemas.microsoft.com/office/drawing/2014/main" id="{7429AC93-95C9-4323-A63C-35CC81930E79}"/>
              </a:ext>
            </a:extLst>
          </p:cNvPr>
          <p:cNvPicPr>
            <a:picLocks noChangeAspect="1"/>
          </p:cNvPicPr>
          <p:nvPr/>
        </p:nvPicPr>
        <p:blipFill>
          <a:blip r:embed="rId5"/>
          <a:stretch>
            <a:fillRect/>
          </a:stretch>
        </p:blipFill>
        <p:spPr>
          <a:xfrm>
            <a:off x="889141" y="1448793"/>
            <a:ext cx="7428867" cy="3998305"/>
          </a:xfrm>
          <a:prstGeom prst="rect">
            <a:avLst/>
          </a:prstGeom>
        </p:spPr>
      </p:pic>
    </p:spTree>
    <p:extLst>
      <p:ext uri="{BB962C8B-B14F-4D97-AF65-F5344CB8AC3E}">
        <p14:creationId xmlns:p14="http://schemas.microsoft.com/office/powerpoint/2010/main" val="206524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42319" y="717056"/>
            <a:ext cx="7886699" cy="866274"/>
          </a:xfrm>
        </p:spPr>
        <p:txBody>
          <a:bodyPr>
            <a:normAutofit/>
          </a:bodyPr>
          <a:lstStyle/>
          <a:p>
            <a:pPr algn="ctr"/>
            <a:r>
              <a:rPr lang="en-US" b="1" dirty="0"/>
              <a:t>Released </a:t>
            </a:r>
            <a:r>
              <a:rPr lang="en-US" b="1" dirty="0" smtClean="0"/>
              <a:t>Items - </a:t>
            </a:r>
            <a:r>
              <a:rPr lang="en-US" b="1" dirty="0"/>
              <a:t>Student Work</a:t>
            </a:r>
          </a:p>
        </p:txBody>
      </p:sp>
      <p:sp>
        <p:nvSpPr>
          <p:cNvPr id="6" name="Slide Number Placeholder 5"/>
          <p:cNvSpPr>
            <a:spLocks noGrp="1"/>
          </p:cNvSpPr>
          <p:nvPr>
            <p:ph type="sldNum" sz="quarter" idx="12"/>
          </p:nvPr>
        </p:nvSpPr>
        <p:spPr/>
        <p:txBody>
          <a:bodyPr/>
          <a:lstStyle/>
          <a:p>
            <a:fld id="{E3A0F8C9-0536-44E3-92CA-2798A712B5A8}" type="slidenum">
              <a:rPr lang="en-US" smtClean="0"/>
              <a:t>11</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7" name="Content Placeholder 4"/>
          <p:cNvPicPr>
            <a:picLocks noChangeAspect="1"/>
          </p:cNvPicPr>
          <p:nvPr/>
        </p:nvPicPr>
        <p:blipFill rotWithShape="1">
          <a:blip r:embed="rId4"/>
          <a:srcRect l="62146" t="6710" r="863" b="31382"/>
          <a:stretch/>
        </p:blipFill>
        <p:spPr>
          <a:xfrm>
            <a:off x="1246414" y="1794202"/>
            <a:ext cx="6868886" cy="4382761"/>
          </a:xfrm>
          <a:prstGeom prst="rect">
            <a:avLst/>
          </a:prstGeom>
        </p:spPr>
      </p:pic>
      <p:sp>
        <p:nvSpPr>
          <p:cNvPr id="9" name="Notched Right Arrow 8"/>
          <p:cNvSpPr/>
          <p:nvPr/>
        </p:nvSpPr>
        <p:spPr>
          <a:xfrm>
            <a:off x="2596880" y="5383196"/>
            <a:ext cx="2838451" cy="7873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61192" y="5630070"/>
            <a:ext cx="2311274" cy="369332"/>
          </a:xfrm>
          <a:prstGeom prst="rect">
            <a:avLst/>
          </a:prstGeom>
        </p:spPr>
        <p:txBody>
          <a:bodyPr wrap="none">
            <a:spAutoFit/>
          </a:bodyPr>
          <a:lstStyle/>
          <a:p>
            <a:r>
              <a:rPr lang="en-US"/>
              <a:t>Student Work Samples</a:t>
            </a:r>
          </a:p>
        </p:txBody>
      </p:sp>
    </p:spTree>
    <p:extLst>
      <p:ext uri="{BB962C8B-B14F-4D97-AF65-F5344CB8AC3E}">
        <p14:creationId xmlns:p14="http://schemas.microsoft.com/office/powerpoint/2010/main" val="407695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4671" y="499907"/>
            <a:ext cx="8414657" cy="866274"/>
          </a:xfrm>
        </p:spPr>
        <p:txBody>
          <a:bodyPr>
            <a:normAutofit/>
          </a:bodyPr>
          <a:lstStyle/>
          <a:p>
            <a:pPr algn="ctr"/>
            <a:r>
              <a:rPr lang="en-US" sz="4000" b="1"/>
              <a:t>Sample Student Work &amp; Scoring Guides</a:t>
            </a:r>
          </a:p>
        </p:txBody>
      </p:sp>
      <p:sp>
        <p:nvSpPr>
          <p:cNvPr id="6" name="Slide Number Placeholder 5"/>
          <p:cNvSpPr>
            <a:spLocks noGrp="1"/>
          </p:cNvSpPr>
          <p:nvPr>
            <p:ph type="sldNum" sz="quarter" idx="12"/>
          </p:nvPr>
        </p:nvSpPr>
        <p:spPr/>
        <p:txBody>
          <a:bodyPr/>
          <a:lstStyle/>
          <a:p>
            <a:fld id="{E3A0F8C9-0536-44E3-92CA-2798A712B5A8}" type="slidenum">
              <a:rPr lang="en-US" smtClean="0"/>
              <a:t>12</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8" name="Picture 8" descr="A screenshot of a social media post&#10;&#10;Description generated with very high confidence">
            <a:extLst>
              <a:ext uri="{FF2B5EF4-FFF2-40B4-BE49-F238E27FC236}">
                <a16:creationId xmlns:a16="http://schemas.microsoft.com/office/drawing/2014/main" id="{5A344860-2FF9-4696-B79F-2FF65F2FA4CA}"/>
              </a:ext>
            </a:extLst>
          </p:cNvPr>
          <p:cNvPicPr>
            <a:picLocks noChangeAspect="1"/>
          </p:cNvPicPr>
          <p:nvPr/>
        </p:nvPicPr>
        <p:blipFill>
          <a:blip r:embed="rId4"/>
          <a:stretch>
            <a:fillRect/>
          </a:stretch>
        </p:blipFill>
        <p:spPr>
          <a:xfrm>
            <a:off x="1455400" y="1360214"/>
            <a:ext cx="6565404" cy="4752537"/>
          </a:xfrm>
          <a:prstGeom prst="rect">
            <a:avLst/>
          </a:prstGeom>
        </p:spPr>
      </p:pic>
      <p:cxnSp>
        <p:nvCxnSpPr>
          <p:cNvPr id="13" name="Straight Arrow Connector 12">
            <a:extLst>
              <a:ext uri="{FF2B5EF4-FFF2-40B4-BE49-F238E27FC236}">
                <a16:creationId xmlns:a16="http://schemas.microsoft.com/office/drawing/2014/main" id="{FF3A9BEF-0FA6-4D97-BE86-5D10A9298B0E}"/>
              </a:ext>
            </a:extLst>
          </p:cNvPr>
          <p:cNvCxnSpPr/>
          <p:nvPr/>
        </p:nvCxnSpPr>
        <p:spPr>
          <a:xfrm flipH="1" flipV="1">
            <a:off x="3303420" y="5094959"/>
            <a:ext cx="2320322" cy="37865"/>
          </a:xfrm>
          <a:prstGeom prst="straightConnector1">
            <a:avLst/>
          </a:prstGeom>
          <a:ln w="28575">
            <a:solidFill>
              <a:srgbClr val="FF0000"/>
            </a:solidFill>
            <a:tailEnd type="triangle"/>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3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79119" y="1830293"/>
            <a:ext cx="8474912" cy="3916045"/>
          </a:xfrm>
          <a:prstGeom prst="rect">
            <a:avLst/>
          </a:prstGeom>
        </p:spPr>
      </p:pic>
      <p:sp>
        <p:nvSpPr>
          <p:cNvPr id="4" name="Title 1"/>
          <p:cNvSpPr>
            <a:spLocks noGrp="1"/>
          </p:cNvSpPr>
          <p:nvPr>
            <p:ph type="title"/>
          </p:nvPr>
        </p:nvSpPr>
        <p:spPr>
          <a:xfrm>
            <a:off x="228600" y="616017"/>
            <a:ext cx="8414657" cy="866274"/>
          </a:xfrm>
        </p:spPr>
        <p:txBody>
          <a:bodyPr>
            <a:normAutofit/>
          </a:bodyPr>
          <a:lstStyle/>
          <a:p>
            <a:pPr algn="ctr"/>
            <a:r>
              <a:rPr lang="en-US" b="1"/>
              <a:t>Sample Student Work by Question</a:t>
            </a:r>
          </a:p>
        </p:txBody>
      </p:sp>
      <p:sp>
        <p:nvSpPr>
          <p:cNvPr id="6" name="Slide Number Placeholder 5"/>
          <p:cNvSpPr>
            <a:spLocks noGrp="1"/>
          </p:cNvSpPr>
          <p:nvPr>
            <p:ph type="sldNum" sz="quarter" idx="12"/>
          </p:nvPr>
        </p:nvSpPr>
        <p:spPr/>
        <p:txBody>
          <a:bodyPr/>
          <a:lstStyle/>
          <a:p>
            <a:fld id="{E3A0F8C9-0536-44E3-92CA-2798A712B5A8}" type="slidenum">
              <a:rPr lang="en-US" smtClean="0"/>
              <a:t>13</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cxnSp>
        <p:nvCxnSpPr>
          <p:cNvPr id="10" name="Straight Arrow Connector 9"/>
          <p:cNvCxnSpPr/>
          <p:nvPr/>
        </p:nvCxnSpPr>
        <p:spPr>
          <a:xfrm flipH="1">
            <a:off x="3887820" y="3103289"/>
            <a:ext cx="776973" cy="112485"/>
          </a:xfrm>
          <a:prstGeom prst="straightConnector1">
            <a:avLst/>
          </a:prstGeom>
          <a:ln w="28575">
            <a:solidFill>
              <a:srgbClr val="FF0000"/>
            </a:solidFill>
            <a:tailEnd type="triangle"/>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5943" y="598558"/>
            <a:ext cx="8741228" cy="866274"/>
          </a:xfrm>
        </p:spPr>
        <p:txBody>
          <a:bodyPr>
            <a:noAutofit/>
          </a:bodyPr>
          <a:lstStyle/>
          <a:p>
            <a:pPr algn="ctr"/>
            <a:r>
              <a:rPr lang="en-US" sz="4000" b="1"/>
              <a:t>Sample Student Work &amp; Scoring Guides</a:t>
            </a:r>
          </a:p>
        </p:txBody>
      </p:sp>
      <p:sp>
        <p:nvSpPr>
          <p:cNvPr id="6" name="Slide Number Placeholder 5"/>
          <p:cNvSpPr>
            <a:spLocks noGrp="1"/>
          </p:cNvSpPr>
          <p:nvPr>
            <p:ph type="sldNum" sz="quarter" idx="12"/>
          </p:nvPr>
        </p:nvSpPr>
        <p:spPr/>
        <p:txBody>
          <a:bodyPr/>
          <a:lstStyle/>
          <a:p>
            <a:fld id="{E3A0F8C9-0536-44E3-92CA-2798A712B5A8}" type="slidenum">
              <a:rPr lang="en-US" smtClean="0"/>
              <a:t>14</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cxnSp>
        <p:nvCxnSpPr>
          <p:cNvPr id="7" name="Straight Arrow Connector 6"/>
          <p:cNvCxnSpPr/>
          <p:nvPr/>
        </p:nvCxnSpPr>
        <p:spPr>
          <a:xfrm flipH="1" flipV="1">
            <a:off x="6797364" y="1533943"/>
            <a:ext cx="1247991" cy="1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7" descr="A screenshot of a social media post&#10;&#10;Description generated with very high confidence">
            <a:extLst>
              <a:ext uri="{FF2B5EF4-FFF2-40B4-BE49-F238E27FC236}">
                <a16:creationId xmlns:a16="http://schemas.microsoft.com/office/drawing/2014/main" id="{64BABEE9-A127-4B63-BC23-9BFBCF11EC17}"/>
              </a:ext>
            </a:extLst>
          </p:cNvPr>
          <p:cNvPicPr>
            <a:picLocks noChangeAspect="1"/>
          </p:cNvPicPr>
          <p:nvPr/>
        </p:nvPicPr>
        <p:blipFill>
          <a:blip r:embed="rId4"/>
          <a:stretch>
            <a:fillRect/>
          </a:stretch>
        </p:blipFill>
        <p:spPr>
          <a:xfrm>
            <a:off x="1078588" y="1391395"/>
            <a:ext cx="5521762" cy="4731959"/>
          </a:xfrm>
          <a:prstGeom prst="rect">
            <a:avLst/>
          </a:prstGeom>
        </p:spPr>
      </p:pic>
    </p:spTree>
    <p:extLst>
      <p:ext uri="{BB962C8B-B14F-4D97-AF65-F5344CB8AC3E}">
        <p14:creationId xmlns:p14="http://schemas.microsoft.com/office/powerpoint/2010/main" val="405620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5943" y="598558"/>
            <a:ext cx="8741228" cy="866274"/>
          </a:xfrm>
        </p:spPr>
        <p:txBody>
          <a:bodyPr>
            <a:noAutofit/>
          </a:bodyPr>
          <a:lstStyle/>
          <a:p>
            <a:pPr algn="ctr"/>
            <a:r>
              <a:rPr lang="en-US" sz="4000" b="1"/>
              <a:t>Sample Student Work &amp; Scoring Guides</a:t>
            </a:r>
          </a:p>
        </p:txBody>
      </p:sp>
      <p:sp>
        <p:nvSpPr>
          <p:cNvPr id="6" name="Slide Number Placeholder 5"/>
          <p:cNvSpPr>
            <a:spLocks noGrp="1"/>
          </p:cNvSpPr>
          <p:nvPr>
            <p:ph type="sldNum" sz="quarter" idx="12"/>
          </p:nvPr>
        </p:nvSpPr>
        <p:spPr/>
        <p:txBody>
          <a:bodyPr/>
          <a:lstStyle/>
          <a:p>
            <a:fld id="{E3A0F8C9-0536-44E3-92CA-2798A712B5A8}" type="slidenum">
              <a:rPr lang="en-US" smtClean="0"/>
              <a:t>15</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5" name="Picture 7" descr="A screenshot of a cell phone&#10;&#10;Description generated with very high confidence">
            <a:extLst>
              <a:ext uri="{FF2B5EF4-FFF2-40B4-BE49-F238E27FC236}">
                <a16:creationId xmlns:a16="http://schemas.microsoft.com/office/drawing/2014/main" id="{1D866E6B-90C0-4EB9-AC19-8CE36C1175E0}"/>
              </a:ext>
            </a:extLst>
          </p:cNvPr>
          <p:cNvPicPr>
            <a:picLocks noChangeAspect="1"/>
          </p:cNvPicPr>
          <p:nvPr/>
        </p:nvPicPr>
        <p:blipFill>
          <a:blip r:embed="rId4"/>
          <a:stretch>
            <a:fillRect/>
          </a:stretch>
        </p:blipFill>
        <p:spPr>
          <a:xfrm>
            <a:off x="193002" y="1466850"/>
            <a:ext cx="2566746" cy="4114800"/>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B8EDA010-5063-44B0-BF73-278E4076803D}"/>
              </a:ext>
            </a:extLst>
          </p:cNvPr>
          <p:cNvPicPr>
            <a:picLocks noChangeAspect="1"/>
          </p:cNvPicPr>
          <p:nvPr/>
        </p:nvPicPr>
        <p:blipFill>
          <a:blip r:embed="rId5"/>
          <a:stretch>
            <a:fillRect/>
          </a:stretch>
        </p:blipFill>
        <p:spPr>
          <a:xfrm>
            <a:off x="2759869" y="2182176"/>
            <a:ext cx="2743200" cy="1898336"/>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91AB2256-2C94-4865-AACF-4C34FB458B0C}"/>
              </a:ext>
            </a:extLst>
          </p:cNvPr>
          <p:cNvPicPr>
            <a:picLocks noChangeAspect="1"/>
          </p:cNvPicPr>
          <p:nvPr/>
        </p:nvPicPr>
        <p:blipFill>
          <a:blip r:embed="rId6"/>
          <a:stretch>
            <a:fillRect/>
          </a:stretch>
        </p:blipFill>
        <p:spPr>
          <a:xfrm>
            <a:off x="5831681" y="1600129"/>
            <a:ext cx="2743200" cy="3705367"/>
          </a:xfrm>
          <a:prstGeom prst="rect">
            <a:avLst/>
          </a:prstGeom>
        </p:spPr>
      </p:pic>
      <p:cxnSp>
        <p:nvCxnSpPr>
          <p:cNvPr id="14" name="Straight Arrow Connector 13">
            <a:extLst>
              <a:ext uri="{FF2B5EF4-FFF2-40B4-BE49-F238E27FC236}">
                <a16:creationId xmlns:a16="http://schemas.microsoft.com/office/drawing/2014/main" id="{E8D1129D-9B82-499C-AA21-53FD1D7F271B}"/>
              </a:ext>
            </a:extLst>
          </p:cNvPr>
          <p:cNvCxnSpPr/>
          <p:nvPr/>
        </p:nvCxnSpPr>
        <p:spPr>
          <a:xfrm flipV="1">
            <a:off x="4986263" y="5168400"/>
            <a:ext cx="675589" cy="101827"/>
          </a:xfrm>
          <a:prstGeom prst="straightConnector1">
            <a:avLst/>
          </a:prstGeom>
          <a:ln w="28575">
            <a:solidFill>
              <a:srgbClr val="FF0000"/>
            </a:solidFill>
            <a:tailEnd type="triangle"/>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0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634715"/>
          </a:xfrm>
        </p:spPr>
        <p:txBody>
          <a:bodyPr>
            <a:normAutofit fontScale="90000"/>
          </a:bodyPr>
          <a:lstStyle/>
          <a:p>
            <a:pPr algn="ctr"/>
            <a:r>
              <a:rPr lang="en-US" b="1"/>
              <a:t>RICAS Assessments Webpage </a:t>
            </a:r>
          </a:p>
        </p:txBody>
      </p:sp>
      <p:sp>
        <p:nvSpPr>
          <p:cNvPr id="6" name="Slide Number Placeholder 5"/>
          <p:cNvSpPr>
            <a:spLocks noGrp="1"/>
          </p:cNvSpPr>
          <p:nvPr>
            <p:ph type="sldNum" sz="quarter" idx="12"/>
          </p:nvPr>
        </p:nvSpPr>
        <p:spPr/>
        <p:txBody>
          <a:bodyPr/>
          <a:lstStyle/>
          <a:p>
            <a:fld id="{E3A0F8C9-0536-44E3-92CA-2798A712B5A8}" type="slidenum">
              <a:rPr lang="en-US" smtClean="0"/>
              <a:t>16</a:t>
            </a:fld>
            <a:endParaRPr lang="en-US"/>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pic>
        <p:nvPicPr>
          <p:cNvPr id="9" name="Picture 9" descr="A screenshot of a social media post&#10;&#10;Description generated with very high confidence">
            <a:extLst>
              <a:ext uri="{FF2B5EF4-FFF2-40B4-BE49-F238E27FC236}">
                <a16:creationId xmlns:a16="http://schemas.microsoft.com/office/drawing/2014/main" id="{53586C70-32FB-4524-A5F5-4A7B25A6E6F4}"/>
              </a:ext>
            </a:extLst>
          </p:cNvPr>
          <p:cNvPicPr>
            <a:picLocks noChangeAspect="1"/>
          </p:cNvPicPr>
          <p:nvPr/>
        </p:nvPicPr>
        <p:blipFill rotWithShape="1">
          <a:blip r:embed="rId4"/>
          <a:srcRect l="62344" t="7755" r="3906" b="20816"/>
          <a:stretch/>
        </p:blipFill>
        <p:spPr>
          <a:xfrm>
            <a:off x="1631816" y="1252376"/>
            <a:ext cx="6033618" cy="4855230"/>
          </a:xfrm>
          <a:prstGeom prst="rect">
            <a:avLst/>
          </a:prstGeom>
        </p:spPr>
      </p:pic>
    </p:spTree>
    <p:extLst>
      <p:ext uri="{BB962C8B-B14F-4D97-AF65-F5344CB8AC3E}">
        <p14:creationId xmlns:p14="http://schemas.microsoft.com/office/powerpoint/2010/main" val="13888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A0F8C9-0536-44E3-92CA-2798A712B5A8}" type="slidenum">
              <a:rPr lang="en-US" smtClean="0"/>
              <a:t>17</a:t>
            </a:fld>
            <a:endParaRPr lang="en-US"/>
          </a:p>
        </p:txBody>
      </p:sp>
      <p:sp>
        <p:nvSpPr>
          <p:cNvPr id="2" name="Content Placeholder 1"/>
          <p:cNvSpPr>
            <a:spLocks noGrp="1"/>
          </p:cNvSpPr>
          <p:nvPr>
            <p:ph idx="1"/>
          </p:nvPr>
        </p:nvSpPr>
        <p:spPr>
          <a:xfrm>
            <a:off x="628650" y="1038547"/>
            <a:ext cx="7886700" cy="4351338"/>
          </a:xfrm>
        </p:spPr>
        <p:txBody>
          <a:bodyPr vert="horz" lIns="91440" tIns="45720" rIns="91440" bIns="45720" rtlCol="0" anchor="t">
            <a:normAutofit lnSpcReduction="10000"/>
          </a:bodyPr>
          <a:lstStyle/>
          <a:p>
            <a:pPr marL="0" indent="0" algn="ctr">
              <a:buNone/>
            </a:pPr>
            <a:endParaRPr lang="en-US" dirty="0"/>
          </a:p>
          <a:p>
            <a:pPr marL="0" indent="0" algn="ctr">
              <a:buNone/>
            </a:pPr>
            <a:r>
              <a:rPr lang="en-US" dirty="0">
                <a:latin typeface="Cambria"/>
              </a:rPr>
              <a:t>QUESTIONS ? </a:t>
            </a:r>
            <a:endParaRPr lang="en-US" dirty="0">
              <a:latin typeface="Cambria" panose="02040503050406030204" pitchFamily="18" charset="0"/>
            </a:endParaRPr>
          </a:p>
          <a:p>
            <a:pPr marL="0" indent="0" algn="ctr">
              <a:buNone/>
            </a:pPr>
            <a:endParaRPr lang="en-US" dirty="0">
              <a:latin typeface="Cambria" panose="02040503050406030204" pitchFamily="18" charset="0"/>
            </a:endParaRPr>
          </a:p>
          <a:p>
            <a:pPr marL="0" indent="0" algn="ctr" fontAlgn="base">
              <a:buNone/>
            </a:pPr>
            <a:r>
              <a:rPr lang="en-US" dirty="0">
                <a:latin typeface="Cambria"/>
              </a:rPr>
              <a:t>Please direct all correspondence to: ​</a:t>
            </a:r>
          </a:p>
          <a:p>
            <a:pPr marL="0" indent="0" algn="ctr" fontAlgn="base">
              <a:buNone/>
            </a:pPr>
            <a:r>
              <a:rPr lang="en-US" u="sng" dirty="0">
                <a:latin typeface="Cambria"/>
                <a:hlinkClick r:id="rId4"/>
              </a:rPr>
              <a:t>assessment@ride.ri.gov</a:t>
            </a:r>
            <a:r>
              <a:rPr lang="en-US" dirty="0">
                <a:latin typeface="Cambria"/>
              </a:rPr>
              <a:t> ​</a:t>
            </a:r>
          </a:p>
          <a:p>
            <a:pPr marL="0" indent="0" algn="ctr" fontAlgn="base">
              <a:buNone/>
            </a:pPr>
            <a:endParaRPr lang="en-US" dirty="0">
              <a:latin typeface="Cambria" panose="02040503050406030204" pitchFamily="18" charset="0"/>
            </a:endParaRPr>
          </a:p>
          <a:p>
            <a:pPr marL="0" indent="0" algn="ctr" fontAlgn="base">
              <a:buNone/>
            </a:pPr>
            <a:r>
              <a:rPr lang="en-US" dirty="0">
                <a:latin typeface="Cambria"/>
              </a:rPr>
              <a:t>In the subject line of the inquiry include: ​</a:t>
            </a:r>
          </a:p>
          <a:p>
            <a:pPr marL="0" indent="0" algn="ctr" fontAlgn="base">
              <a:buNone/>
            </a:pPr>
            <a:r>
              <a:rPr lang="en-US" dirty="0">
                <a:latin typeface="Cambria"/>
              </a:rPr>
              <a:t>RICAS </a:t>
            </a:r>
            <a:r>
              <a:rPr lang="en-US" dirty="0" smtClean="0">
                <a:latin typeface="Cambria"/>
              </a:rPr>
              <a:t>Mathematics: Released </a:t>
            </a:r>
            <a:r>
              <a:rPr lang="en-US" dirty="0">
                <a:latin typeface="Cambria"/>
              </a:rPr>
              <a:t>Items &amp; Sample Student Work</a:t>
            </a:r>
          </a:p>
          <a:p>
            <a:pPr marL="0" indent="0" algn="ctr">
              <a:buNone/>
            </a:pPr>
            <a:endParaRPr lang="en-US" dirty="0"/>
          </a:p>
        </p:txBody>
      </p:sp>
    </p:spTree>
    <p:extLst>
      <p:ext uri="{BB962C8B-B14F-4D97-AF65-F5344CB8AC3E}">
        <p14:creationId xmlns:p14="http://schemas.microsoft.com/office/powerpoint/2010/main" val="41884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Agenda</a:t>
            </a:r>
          </a:p>
        </p:txBody>
      </p:sp>
      <p:sp>
        <p:nvSpPr>
          <p:cNvPr id="5" name="Content Placeholder 2"/>
          <p:cNvSpPr>
            <a:spLocks noGrp="1"/>
          </p:cNvSpPr>
          <p:nvPr>
            <p:ph idx="1"/>
          </p:nvPr>
        </p:nvSpPr>
        <p:spPr>
          <a:xfrm>
            <a:off x="628650" y="1588168"/>
            <a:ext cx="7886700" cy="4588794"/>
          </a:xfrm>
        </p:spPr>
        <p:txBody>
          <a:bodyPr vert="horz" lIns="91440" tIns="45720" rIns="91440" bIns="45720" rtlCol="0" anchor="t">
            <a:normAutofit/>
          </a:bodyPr>
          <a:lstStyle/>
          <a:p>
            <a:r>
              <a:rPr lang="en-US"/>
              <a:t>RICAS Resources</a:t>
            </a:r>
          </a:p>
          <a:p>
            <a:pPr lvl="1"/>
            <a:r>
              <a:rPr lang="en-US"/>
              <a:t>Released Items</a:t>
            </a:r>
          </a:p>
          <a:p>
            <a:pPr lvl="1"/>
            <a:r>
              <a:rPr lang="en-US"/>
              <a:t>Metadata</a:t>
            </a:r>
          </a:p>
          <a:p>
            <a:pPr lvl="1"/>
            <a:r>
              <a:rPr lang="en-US"/>
              <a:t>Student Work</a:t>
            </a:r>
            <a:endParaRPr lang="en-US">
              <a:cs typeface="Calibri"/>
            </a:endParaRPr>
          </a:p>
          <a:p>
            <a:pPr marL="457200" lvl="1" indent="0">
              <a:buNone/>
            </a:pPr>
            <a:endParaRPr lang="en-US">
              <a:cs typeface="Calibri"/>
            </a:endParaRPr>
          </a:p>
          <a:p>
            <a:pPr marL="457200" lvl="1" indent="0">
              <a:buNone/>
            </a:pPr>
            <a:endParaRPr lang="en-US"/>
          </a:p>
          <a:p>
            <a:pPr lvl="1"/>
            <a:endParaRPr lang="en-US"/>
          </a:p>
          <a:p>
            <a:pPr marL="0" indent="0">
              <a:buNone/>
            </a:pPr>
            <a:endParaRPr lang="en-US"/>
          </a:p>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29123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Resource Center</a:t>
            </a:r>
          </a:p>
        </p:txBody>
      </p:sp>
      <p:sp>
        <p:nvSpPr>
          <p:cNvPr id="6" name="Slide Number Placeholder 5"/>
          <p:cNvSpPr>
            <a:spLocks noGrp="1"/>
          </p:cNvSpPr>
          <p:nvPr>
            <p:ph type="sldNum" sz="quarter" idx="12"/>
          </p:nvPr>
        </p:nvSpPr>
        <p:spPr/>
        <p:txBody>
          <a:bodyPr/>
          <a:lstStyle/>
          <a:p>
            <a:fld id="{E3A0F8C9-0536-44E3-92CA-2798A712B5A8}" type="slidenum">
              <a:rPr lang="en-US" smtClean="0"/>
              <a:t>3</a:t>
            </a:fld>
            <a:endParaRPr lang="en-US"/>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
        <p:nvSpPr>
          <p:cNvPr id="3" name="TextBox 2"/>
          <p:cNvSpPr txBox="1"/>
          <p:nvPr/>
        </p:nvSpPr>
        <p:spPr>
          <a:xfrm>
            <a:off x="2695009" y="5883452"/>
            <a:ext cx="3399905" cy="369332"/>
          </a:xfrm>
          <a:prstGeom prst="rect">
            <a:avLst/>
          </a:prstGeom>
          <a:noFill/>
        </p:spPr>
        <p:txBody>
          <a:bodyPr wrap="none" rtlCol="0">
            <a:spAutoFit/>
          </a:bodyPr>
          <a:lstStyle/>
          <a:p>
            <a:r>
              <a:rPr lang="en-US">
                <a:hlinkClick r:id="rId4"/>
              </a:rPr>
              <a:t>http://ricas.pearsonsupport.com/</a:t>
            </a:r>
            <a:r>
              <a:rPr lang="en-US"/>
              <a:t> </a:t>
            </a:r>
          </a:p>
        </p:txBody>
      </p:sp>
      <p:pic>
        <p:nvPicPr>
          <p:cNvPr id="7" name="Content Placeholder 4"/>
          <p:cNvPicPr>
            <a:picLocks noChangeAspect="1"/>
          </p:cNvPicPr>
          <p:nvPr/>
        </p:nvPicPr>
        <p:blipFill rotWithShape="1">
          <a:blip r:embed="rId5"/>
          <a:srcRect l="61949" t="7836" r="790" b="19086"/>
          <a:stretch/>
        </p:blipFill>
        <p:spPr>
          <a:xfrm>
            <a:off x="1500092" y="1315634"/>
            <a:ext cx="6143814" cy="4593816"/>
          </a:xfrm>
          <a:prstGeom prst="rect">
            <a:avLst/>
          </a:prstGeom>
        </p:spPr>
      </p:pic>
    </p:spTree>
    <p:extLst>
      <p:ext uri="{BB962C8B-B14F-4D97-AF65-F5344CB8AC3E}">
        <p14:creationId xmlns:p14="http://schemas.microsoft.com/office/powerpoint/2010/main" val="252092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95451" y="692217"/>
            <a:ext cx="5829300" cy="461669"/>
          </a:xfrm>
        </p:spPr>
        <p:txBody>
          <a:bodyPr>
            <a:normAutofit fontScale="90000"/>
          </a:bodyPr>
          <a:lstStyle/>
          <a:p>
            <a:pPr algn="ctr"/>
            <a:r>
              <a:rPr lang="en-US" b="1"/>
              <a:t>Released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4</a:t>
            </a:fld>
            <a:endParaRPr lang="en-US"/>
          </a:p>
        </p:txBody>
      </p:sp>
      <p:pic>
        <p:nvPicPr>
          <p:cNvPr id="7" name="Picture 6"/>
          <p:cNvPicPr>
            <a:picLocks noChangeAspect="1"/>
          </p:cNvPicPr>
          <p:nvPr/>
        </p:nvPicPr>
        <p:blipFill>
          <a:blip r:embed="rId4"/>
          <a:stretch>
            <a:fillRect/>
          </a:stretch>
        </p:blipFill>
        <p:spPr>
          <a:xfrm>
            <a:off x="1372516" y="1240853"/>
            <a:ext cx="6198662" cy="4539007"/>
          </a:xfrm>
          <a:prstGeom prst="rect">
            <a:avLst/>
          </a:prstGeom>
        </p:spPr>
      </p:pic>
      <p:sp>
        <p:nvSpPr>
          <p:cNvPr id="2" name="TextBox 1">
            <a:extLst>
              <a:ext uri="{FF2B5EF4-FFF2-40B4-BE49-F238E27FC236}">
                <a16:creationId xmlns:a16="http://schemas.microsoft.com/office/drawing/2014/main" id="{D18AA43C-A5E2-4958-8966-EDF74FBFBAD6}"/>
              </a:ext>
            </a:extLst>
          </p:cNvPr>
          <p:cNvSpPr txBox="1"/>
          <p:nvPr/>
        </p:nvSpPr>
        <p:spPr>
          <a:xfrm>
            <a:off x="1610138" y="5821844"/>
            <a:ext cx="656976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5">
                    <a:lumMod val="75000"/>
                  </a:schemeClr>
                </a:solidFill>
              </a:rPr>
              <a:t> </a:t>
            </a:r>
            <a:r>
              <a:rPr lang="en-US" b="1">
                <a:solidFill>
                  <a:schemeClr val="accent5">
                    <a:lumMod val="75000"/>
                  </a:schemeClr>
                </a:solidFill>
              </a:rPr>
              <a:t>http://</a:t>
            </a:r>
            <a:r>
              <a:rPr lang="en-US" b="1">
                <a:solidFill>
                  <a:schemeClr val="accent5">
                    <a:lumMod val="75000"/>
                  </a:schemeClr>
                </a:solidFill>
                <a:hlinkClick r:id="rId5"/>
              </a:rPr>
              <a:t>ricas.pearsonsupport.com/released-items/math</a:t>
            </a:r>
            <a:r>
              <a:rPr lang="en-US" b="1">
                <a:solidFill>
                  <a:schemeClr val="accent5">
                    <a:lumMod val="75000"/>
                  </a:schemeClr>
                </a:solidFill>
              </a:rPr>
              <a:t>/</a:t>
            </a:r>
            <a:endParaRPr lang="en-US">
              <a:solidFill>
                <a:schemeClr val="accent5">
                  <a:lumMod val="75000"/>
                </a:schemeClr>
              </a:solidFill>
              <a:cs typeface="Calibri"/>
            </a:endParaRPr>
          </a:p>
        </p:txBody>
      </p:sp>
    </p:spTree>
    <p:extLst>
      <p:ext uri="{BB962C8B-B14F-4D97-AF65-F5344CB8AC3E}">
        <p14:creationId xmlns:p14="http://schemas.microsoft.com/office/powerpoint/2010/main" val="18099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95451" y="692217"/>
            <a:ext cx="6189593" cy="1207103"/>
          </a:xfrm>
        </p:spPr>
        <p:txBody>
          <a:bodyPr>
            <a:normAutofit fontScale="90000"/>
          </a:bodyPr>
          <a:lstStyle/>
          <a:p>
            <a:pPr algn="ctr"/>
            <a:r>
              <a:rPr lang="en-US" b="1" dirty="0"/>
              <a:t>Entry Screens to the CBT Released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5</a:t>
            </a:fld>
            <a:endParaRPr lang="en-US"/>
          </a:p>
        </p:txBody>
      </p:sp>
      <p:pic>
        <p:nvPicPr>
          <p:cNvPr id="2" name="Picture 4" descr="A screenshot of a cell phone&#10;&#10;Description generated with very high confidence">
            <a:extLst>
              <a:ext uri="{FF2B5EF4-FFF2-40B4-BE49-F238E27FC236}">
                <a16:creationId xmlns:a16="http://schemas.microsoft.com/office/drawing/2014/main" id="{D84C5BD8-0A68-4C5E-B3BE-5846E28CE337}"/>
              </a:ext>
            </a:extLst>
          </p:cNvPr>
          <p:cNvPicPr>
            <a:picLocks noChangeAspect="1"/>
          </p:cNvPicPr>
          <p:nvPr/>
        </p:nvPicPr>
        <p:blipFill>
          <a:blip r:embed="rId4"/>
          <a:stretch>
            <a:fillRect/>
          </a:stretch>
        </p:blipFill>
        <p:spPr>
          <a:xfrm>
            <a:off x="479564" y="2627088"/>
            <a:ext cx="4979505" cy="1988967"/>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2A6BC0AD-E5B7-409D-81FA-2C7A248F6089}"/>
              </a:ext>
            </a:extLst>
          </p:cNvPr>
          <p:cNvPicPr>
            <a:picLocks noChangeAspect="1"/>
          </p:cNvPicPr>
          <p:nvPr/>
        </p:nvPicPr>
        <p:blipFill>
          <a:blip r:embed="rId5"/>
          <a:stretch>
            <a:fillRect/>
          </a:stretch>
        </p:blipFill>
        <p:spPr>
          <a:xfrm>
            <a:off x="5846693" y="2299500"/>
            <a:ext cx="2743200" cy="2979588"/>
          </a:xfrm>
          <a:prstGeom prst="rect">
            <a:avLst/>
          </a:prstGeom>
        </p:spPr>
      </p:pic>
      <p:sp>
        <p:nvSpPr>
          <p:cNvPr id="10" name="TextBox 9">
            <a:extLst>
              <a:ext uri="{FF2B5EF4-FFF2-40B4-BE49-F238E27FC236}">
                <a16:creationId xmlns:a16="http://schemas.microsoft.com/office/drawing/2014/main" id="{4F3449AC-7EFE-40D6-8803-28152C7CFB87}"/>
              </a:ext>
            </a:extLst>
          </p:cNvPr>
          <p:cNvSpPr txBox="1"/>
          <p:nvPr/>
        </p:nvSpPr>
        <p:spPr>
          <a:xfrm>
            <a:off x="1784074" y="5548519"/>
            <a:ext cx="627159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F5597"/>
                </a:solidFill>
              </a:rPr>
              <a:t> </a:t>
            </a:r>
            <a:r>
              <a:rPr lang="en-US" b="1">
                <a:solidFill>
                  <a:srgbClr val="2F5597"/>
                </a:solidFill>
              </a:rPr>
              <a:t>http://</a:t>
            </a:r>
            <a:r>
              <a:rPr lang="en-US" b="1">
                <a:hlinkClick r:id="rId6"/>
              </a:rPr>
              <a:t>ricas.pearsonsupport.com/released-items/math</a:t>
            </a:r>
            <a:r>
              <a:rPr lang="en-US" b="1">
                <a:solidFill>
                  <a:srgbClr val="2F5597"/>
                </a:solidFill>
              </a:rPr>
              <a:t>/</a:t>
            </a:r>
            <a:endParaRPr lang="en-US"/>
          </a:p>
        </p:txBody>
      </p:sp>
    </p:spTree>
    <p:extLst>
      <p:ext uri="{BB962C8B-B14F-4D97-AF65-F5344CB8AC3E}">
        <p14:creationId xmlns:p14="http://schemas.microsoft.com/office/powerpoint/2010/main" val="373835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95451" y="692217"/>
            <a:ext cx="5829300" cy="461669"/>
          </a:xfrm>
        </p:spPr>
        <p:txBody>
          <a:bodyPr>
            <a:normAutofit fontScale="90000"/>
          </a:bodyPr>
          <a:lstStyle/>
          <a:p>
            <a:pPr algn="ctr"/>
            <a:r>
              <a:rPr lang="en-US" b="1"/>
              <a:t>Released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6</a:t>
            </a:fld>
            <a:endParaRPr lang="en-US"/>
          </a:p>
        </p:txBody>
      </p:sp>
      <p:pic>
        <p:nvPicPr>
          <p:cNvPr id="7" name="Picture 6"/>
          <p:cNvPicPr>
            <a:picLocks noChangeAspect="1"/>
          </p:cNvPicPr>
          <p:nvPr/>
        </p:nvPicPr>
        <p:blipFill>
          <a:blip r:embed="rId4"/>
          <a:stretch>
            <a:fillRect/>
          </a:stretch>
        </p:blipFill>
        <p:spPr>
          <a:xfrm>
            <a:off x="1882469" y="1333328"/>
            <a:ext cx="5377236" cy="4363681"/>
          </a:xfrm>
          <a:prstGeom prst="rect">
            <a:avLst/>
          </a:prstGeom>
        </p:spPr>
      </p:pic>
      <p:sp>
        <p:nvSpPr>
          <p:cNvPr id="2" name="TextBox 1">
            <a:extLst>
              <a:ext uri="{FF2B5EF4-FFF2-40B4-BE49-F238E27FC236}">
                <a16:creationId xmlns:a16="http://schemas.microsoft.com/office/drawing/2014/main" id="{D66BBF77-0636-4AB7-B867-693D9F92586B}"/>
              </a:ext>
            </a:extLst>
          </p:cNvPr>
          <p:cNvSpPr txBox="1"/>
          <p:nvPr/>
        </p:nvSpPr>
        <p:spPr>
          <a:xfrm>
            <a:off x="1647411" y="5784574"/>
            <a:ext cx="755125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F5597"/>
                </a:solidFill>
              </a:rPr>
              <a:t> </a:t>
            </a:r>
            <a:r>
              <a:rPr lang="en-US" b="1">
                <a:solidFill>
                  <a:srgbClr val="2F5597"/>
                </a:solidFill>
              </a:rPr>
              <a:t>http://</a:t>
            </a:r>
            <a:r>
              <a:rPr lang="en-US" b="1">
                <a:hlinkClick r:id="rId5"/>
              </a:rPr>
              <a:t>ricas.pearsonsupport.com/released-items/math</a:t>
            </a:r>
            <a:r>
              <a:rPr lang="en-US" b="1">
                <a:solidFill>
                  <a:srgbClr val="2F5597"/>
                </a:solidFill>
              </a:rPr>
              <a:t>/</a:t>
            </a:r>
            <a:endParaRPr lang="en-US"/>
          </a:p>
        </p:txBody>
      </p:sp>
    </p:spTree>
    <p:extLst>
      <p:ext uri="{BB962C8B-B14F-4D97-AF65-F5344CB8AC3E}">
        <p14:creationId xmlns:p14="http://schemas.microsoft.com/office/powerpoint/2010/main" val="20635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91626" y="666306"/>
            <a:ext cx="7775121" cy="612287"/>
          </a:xfrm>
          <a:solidFill>
            <a:schemeClr val="bg1"/>
          </a:solidFill>
        </p:spPr>
        <p:txBody>
          <a:bodyPr>
            <a:normAutofit fontScale="90000"/>
          </a:bodyPr>
          <a:lstStyle/>
          <a:p>
            <a:pPr algn="ctr"/>
            <a:r>
              <a:rPr lang="en-US" b="1"/>
              <a:t>Released Items – Metadata</a:t>
            </a:r>
          </a:p>
        </p:txBody>
      </p:sp>
      <p:sp>
        <p:nvSpPr>
          <p:cNvPr id="6" name="Slide Number Placeholder 5"/>
          <p:cNvSpPr>
            <a:spLocks noGrp="1"/>
          </p:cNvSpPr>
          <p:nvPr>
            <p:ph type="sldNum" sz="quarter" idx="12"/>
          </p:nvPr>
        </p:nvSpPr>
        <p:spPr/>
        <p:txBody>
          <a:bodyPr/>
          <a:lstStyle/>
          <a:p>
            <a:fld id="{E3A0F8C9-0536-44E3-92CA-2798A712B5A8}" type="slidenum">
              <a:rPr lang="en-US" smtClean="0"/>
              <a:t>7</a:t>
            </a:fld>
            <a:endParaRPr lang="en-US"/>
          </a:p>
        </p:txBody>
      </p:sp>
      <p:pic>
        <p:nvPicPr>
          <p:cNvPr id="2" name="Picture 1"/>
          <p:cNvPicPr>
            <a:picLocks noChangeAspect="1"/>
          </p:cNvPicPr>
          <p:nvPr/>
        </p:nvPicPr>
        <p:blipFill rotWithShape="1">
          <a:blip r:embed="rId4"/>
          <a:srcRect r="28282"/>
          <a:stretch/>
        </p:blipFill>
        <p:spPr>
          <a:xfrm>
            <a:off x="350432" y="1665436"/>
            <a:ext cx="1914303" cy="652638"/>
          </a:xfrm>
          <a:prstGeom prst="rect">
            <a:avLst/>
          </a:prstGeom>
          <a:ln w="114300">
            <a:solidFill>
              <a:schemeClr val="accent1"/>
            </a:solidFill>
          </a:ln>
        </p:spPr>
      </p:pic>
      <p:grpSp>
        <p:nvGrpSpPr>
          <p:cNvPr id="9" name="Group 8"/>
          <p:cNvGrpSpPr/>
          <p:nvPr/>
        </p:nvGrpSpPr>
        <p:grpSpPr>
          <a:xfrm>
            <a:off x="2747592" y="1190835"/>
            <a:ext cx="4698630" cy="4669067"/>
            <a:chOff x="2519915" y="1123286"/>
            <a:chExt cx="3021973" cy="4495281"/>
          </a:xfrm>
        </p:grpSpPr>
        <p:pic>
          <p:nvPicPr>
            <p:cNvPr id="5" name="Picture 4"/>
            <p:cNvPicPr>
              <a:picLocks noChangeAspect="1"/>
            </p:cNvPicPr>
            <p:nvPr/>
          </p:nvPicPr>
          <p:blipFill>
            <a:blip r:embed="rId5"/>
            <a:stretch>
              <a:fillRect/>
            </a:stretch>
          </p:blipFill>
          <p:spPr>
            <a:xfrm>
              <a:off x="2551814" y="1123286"/>
              <a:ext cx="2990074" cy="3604361"/>
            </a:xfrm>
            <a:prstGeom prst="rect">
              <a:avLst/>
            </a:prstGeom>
          </p:spPr>
        </p:pic>
        <p:pic>
          <p:nvPicPr>
            <p:cNvPr id="7" name="Picture 6"/>
            <p:cNvPicPr>
              <a:picLocks noChangeAspect="1"/>
            </p:cNvPicPr>
            <p:nvPr/>
          </p:nvPicPr>
          <p:blipFill>
            <a:blip r:embed="rId6"/>
            <a:stretch>
              <a:fillRect/>
            </a:stretch>
          </p:blipFill>
          <p:spPr>
            <a:xfrm>
              <a:off x="2519915" y="4727647"/>
              <a:ext cx="2990074" cy="890920"/>
            </a:xfrm>
            <a:prstGeom prst="rect">
              <a:avLst/>
            </a:prstGeom>
          </p:spPr>
        </p:pic>
      </p:grpSp>
      <p:sp>
        <p:nvSpPr>
          <p:cNvPr id="3" name="TextBox 2">
            <a:extLst>
              <a:ext uri="{FF2B5EF4-FFF2-40B4-BE49-F238E27FC236}">
                <a16:creationId xmlns:a16="http://schemas.microsoft.com/office/drawing/2014/main" id="{EC93B483-2AE5-435A-99F0-7B1A23C5ACE2}"/>
              </a:ext>
            </a:extLst>
          </p:cNvPr>
          <p:cNvSpPr txBox="1"/>
          <p:nvPr/>
        </p:nvSpPr>
        <p:spPr>
          <a:xfrm>
            <a:off x="308169" y="5865295"/>
            <a:ext cx="8994967"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hlinkClick r:id="rId7"/>
              </a:rPr>
              <a:t>http://ricas.pearsonsupport.com/resources/released-items/math/RICAS_2018_Gr6_Math_ePATs_documents_final.pdf</a:t>
            </a:r>
            <a:r>
              <a:rPr lang="en-US" sz="1400" dirty="0">
                <a:cs typeface="Calibri"/>
              </a:rPr>
              <a:t> </a:t>
            </a:r>
            <a:endParaRPr lang="en-US"/>
          </a:p>
        </p:txBody>
      </p:sp>
    </p:spTree>
    <p:extLst>
      <p:ext uri="{BB962C8B-B14F-4D97-AF65-F5344CB8AC3E}">
        <p14:creationId xmlns:p14="http://schemas.microsoft.com/office/powerpoint/2010/main" val="47144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77389" y="667663"/>
            <a:ext cx="6127866" cy="579753"/>
          </a:xfrm>
        </p:spPr>
        <p:txBody>
          <a:bodyPr>
            <a:noAutofit/>
          </a:bodyPr>
          <a:lstStyle/>
          <a:p>
            <a:pPr algn="ctr"/>
            <a:r>
              <a:rPr lang="en-US" sz="4000" b="1" dirty="0"/>
              <a:t>Unreleased Items – Metadata</a:t>
            </a:r>
          </a:p>
        </p:txBody>
      </p:sp>
      <p:sp>
        <p:nvSpPr>
          <p:cNvPr id="6" name="Slide Number Placeholder 5"/>
          <p:cNvSpPr>
            <a:spLocks noGrp="1"/>
          </p:cNvSpPr>
          <p:nvPr>
            <p:ph type="sldNum" sz="quarter" idx="12"/>
          </p:nvPr>
        </p:nvSpPr>
        <p:spPr/>
        <p:txBody>
          <a:bodyPr/>
          <a:lstStyle/>
          <a:p>
            <a:fld id="{E3A0F8C9-0536-44E3-92CA-2798A712B5A8}" type="slidenum">
              <a:rPr lang="en-US" smtClean="0"/>
              <a:t>8</a:t>
            </a:fld>
            <a:endParaRPr lang="en-US"/>
          </a:p>
        </p:txBody>
      </p:sp>
      <p:sp>
        <p:nvSpPr>
          <p:cNvPr id="2" name="Content Placeholder 1"/>
          <p:cNvSpPr>
            <a:spLocks noGrp="1"/>
          </p:cNvSpPr>
          <p:nvPr>
            <p:ph idx="1"/>
          </p:nvPr>
        </p:nvSpPr>
        <p:spPr/>
        <p:txBody>
          <a:bodyPr>
            <a:normAutofit/>
          </a:bodyPr>
          <a:lstStyle/>
          <a:p>
            <a:pPr marL="0" indent="0">
              <a:lnSpc>
                <a:spcPct val="110000"/>
              </a:lnSpc>
              <a:buNone/>
            </a:pPr>
            <a:endParaRPr lang="en-US"/>
          </a:p>
          <a:p>
            <a:endParaRPr lang="en-US"/>
          </a:p>
        </p:txBody>
      </p:sp>
      <p:pic>
        <p:nvPicPr>
          <p:cNvPr id="3" name="Picture 2"/>
          <p:cNvPicPr>
            <a:picLocks noChangeAspect="1"/>
          </p:cNvPicPr>
          <p:nvPr/>
        </p:nvPicPr>
        <p:blipFill>
          <a:blip r:embed="rId4"/>
          <a:stretch>
            <a:fillRect/>
          </a:stretch>
        </p:blipFill>
        <p:spPr>
          <a:xfrm>
            <a:off x="2967103" y="1246916"/>
            <a:ext cx="4110362" cy="4603102"/>
          </a:xfrm>
          <a:prstGeom prst="rect">
            <a:avLst/>
          </a:prstGeom>
        </p:spPr>
      </p:pic>
      <p:sp>
        <p:nvSpPr>
          <p:cNvPr id="5" name="TextBox 4">
            <a:extLst>
              <a:ext uri="{FF2B5EF4-FFF2-40B4-BE49-F238E27FC236}">
                <a16:creationId xmlns:a16="http://schemas.microsoft.com/office/drawing/2014/main" id="{F0216720-C26F-415F-9E64-2D9912A12639}"/>
              </a:ext>
            </a:extLst>
          </p:cNvPr>
          <p:cNvSpPr txBox="1"/>
          <p:nvPr/>
        </p:nvSpPr>
        <p:spPr>
          <a:xfrm>
            <a:off x="143981" y="5852665"/>
            <a:ext cx="913389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5"/>
              </a:rPr>
              <a:t>http://ricas.pearsonsupport.com/resources/released-items/math/RICAS_2018_Gr6_Math_ePATs_documents_final.pdf</a:t>
            </a:r>
            <a:r>
              <a:rPr lang="en-US" sz="1400" dirty="0"/>
              <a:t> </a:t>
            </a:r>
            <a:endParaRPr lang="en-US" sz="1400" dirty="0">
              <a:cs typeface="Calibri" panose="020F0502020204030204"/>
            </a:endParaRPr>
          </a:p>
        </p:txBody>
      </p:sp>
    </p:spTree>
    <p:extLst>
      <p:ext uri="{BB962C8B-B14F-4D97-AF65-F5344CB8AC3E}">
        <p14:creationId xmlns:p14="http://schemas.microsoft.com/office/powerpoint/2010/main" val="46037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53910" y="163431"/>
            <a:ext cx="7886699" cy="1125754"/>
          </a:xfrm>
        </p:spPr>
        <p:txBody>
          <a:bodyPr>
            <a:normAutofit fontScale="90000"/>
          </a:bodyPr>
          <a:lstStyle/>
          <a:p>
            <a:pPr algn="ctr"/>
            <a:r>
              <a:rPr lang="en-US" b="1" dirty="0"/>
              <a:t/>
            </a:r>
            <a:br>
              <a:rPr lang="en-US" b="1" dirty="0"/>
            </a:br>
            <a:r>
              <a:rPr lang="en-US" b="1" dirty="0" smtClean="0"/>
              <a:t>Metadata - </a:t>
            </a:r>
            <a:r>
              <a:rPr lang="en-US" b="1" dirty="0"/>
              <a:t>CBT Released Items </a:t>
            </a:r>
          </a:p>
        </p:txBody>
      </p:sp>
      <p:sp>
        <p:nvSpPr>
          <p:cNvPr id="6" name="Slide Number Placeholder 5"/>
          <p:cNvSpPr>
            <a:spLocks noGrp="1"/>
          </p:cNvSpPr>
          <p:nvPr>
            <p:ph type="sldNum" sz="quarter" idx="12"/>
          </p:nvPr>
        </p:nvSpPr>
        <p:spPr/>
        <p:txBody>
          <a:bodyPr/>
          <a:lstStyle/>
          <a:p>
            <a:fld id="{E3A0F8C9-0536-44E3-92CA-2798A712B5A8}" type="slidenum">
              <a:rPr lang="en-US" smtClean="0"/>
              <a:t>9</a:t>
            </a:fld>
            <a:endParaRPr lang="en-US"/>
          </a:p>
        </p:txBody>
      </p:sp>
      <p:pic>
        <p:nvPicPr>
          <p:cNvPr id="3" name="Picture 2"/>
          <p:cNvPicPr>
            <a:picLocks noChangeAspect="1"/>
          </p:cNvPicPr>
          <p:nvPr/>
        </p:nvPicPr>
        <p:blipFill>
          <a:blip r:embed="rId4"/>
          <a:stretch>
            <a:fillRect/>
          </a:stretch>
        </p:blipFill>
        <p:spPr>
          <a:xfrm>
            <a:off x="1091100" y="1438696"/>
            <a:ext cx="6734285" cy="4387654"/>
          </a:xfrm>
          <a:prstGeom prst="rect">
            <a:avLst/>
          </a:prstGeom>
        </p:spPr>
      </p:pic>
      <p:sp>
        <p:nvSpPr>
          <p:cNvPr id="2" name="TextBox 1">
            <a:extLst>
              <a:ext uri="{FF2B5EF4-FFF2-40B4-BE49-F238E27FC236}">
                <a16:creationId xmlns:a16="http://schemas.microsoft.com/office/drawing/2014/main" id="{15918124-E0C1-4ECE-B972-D4129700B44A}"/>
              </a:ext>
            </a:extLst>
          </p:cNvPr>
          <p:cNvSpPr txBox="1"/>
          <p:nvPr/>
        </p:nvSpPr>
        <p:spPr>
          <a:xfrm>
            <a:off x="219759" y="5738997"/>
            <a:ext cx="9424381"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5"/>
              </a:rPr>
              <a:t>http://ricas.pearsonsupport.com/resources/released-items/math/RICAS_2018_Gr6_Math_ePATs_documents_final.pdf</a:t>
            </a:r>
            <a:r>
              <a:rPr lang="en-US" sz="1400" dirty="0"/>
              <a:t> </a:t>
            </a:r>
            <a:endParaRPr lang="en-US"/>
          </a:p>
        </p:txBody>
      </p:sp>
    </p:spTree>
    <p:extLst>
      <p:ext uri="{BB962C8B-B14F-4D97-AF65-F5344CB8AC3E}">
        <p14:creationId xmlns:p14="http://schemas.microsoft.com/office/powerpoint/2010/main" val="2197496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93351115291643ABEAA5E03FD77E84" ma:contentTypeVersion="6" ma:contentTypeDescription="Create a new document." ma:contentTypeScope="" ma:versionID="380963258b788ba70b892a73ee1318e1">
  <xsd:schema xmlns:xsd="http://www.w3.org/2001/XMLSchema" xmlns:xs="http://www.w3.org/2001/XMLSchema" xmlns:p="http://schemas.microsoft.com/office/2006/metadata/properties" xmlns:ns2="617ed337-7128-4ee4-853a-4b3abf6de8bc" targetNamespace="http://schemas.microsoft.com/office/2006/metadata/properties" ma:root="true" ma:fieldsID="4666a99ac85c46ebd11bbf6de1eb47a1" ns2:_="">
    <xsd:import namespace="617ed337-7128-4ee4-853a-4b3abf6de8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ed337-7128-4ee4-853a-4b3abf6de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458DB-9672-4699-8C47-782FFF4CEFF3}">
  <ds:schemaRefs>
    <ds:schemaRef ds:uri="617ed337-7128-4ee4-853a-4b3abf6de8bc"/>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84EF247-B877-4DB8-A108-69AC4776893A}">
  <ds:schemaRefs>
    <ds:schemaRef ds:uri="http://schemas.microsoft.com/sharepoint/v3/contenttype/forms"/>
  </ds:schemaRefs>
</ds:datastoreItem>
</file>

<file path=customXml/itemProps3.xml><?xml version="1.0" encoding="utf-8"?>
<ds:datastoreItem xmlns:ds="http://schemas.openxmlformats.org/officeDocument/2006/customXml" ds:itemID="{9DE3A8D3-3B8D-44FD-BA9A-206D61A82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ed337-7128-4ee4-853a-4b3abf6de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440</Words>
  <Application>Microsoft Office PowerPoint</Application>
  <PresentationFormat>On-screen Show (4:3)</PresentationFormat>
  <Paragraphs>183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Calibri</vt:lpstr>
      <vt:lpstr>Calibri Light</vt:lpstr>
      <vt:lpstr>Cambria</vt:lpstr>
      <vt:lpstr>Office Theme</vt:lpstr>
      <vt:lpstr>RICAS Mathematics:   Understanding Released Items &amp;  Student Work Samples </vt:lpstr>
      <vt:lpstr>Agenda</vt:lpstr>
      <vt:lpstr>RICAS Resource Center</vt:lpstr>
      <vt:lpstr>Released Items</vt:lpstr>
      <vt:lpstr>Entry Screens to the CBT Released Items</vt:lpstr>
      <vt:lpstr>Released Items</vt:lpstr>
      <vt:lpstr>Released Items – Metadata</vt:lpstr>
      <vt:lpstr>Unreleased Items – Metadata</vt:lpstr>
      <vt:lpstr> Metadata - CBT Released Items </vt:lpstr>
      <vt:lpstr> Metadata - Scoring Guides </vt:lpstr>
      <vt:lpstr>Released Items - Student Work</vt:lpstr>
      <vt:lpstr>Sample Student Work &amp; Scoring Guides</vt:lpstr>
      <vt:lpstr>Sample Student Work by Question</vt:lpstr>
      <vt:lpstr>Sample Student Work &amp; Scoring Guides</vt:lpstr>
      <vt:lpstr>Sample Student Work &amp; Scoring Guides</vt:lpstr>
      <vt:lpstr>RICAS Assessments Webpage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  Math Informational Session</dc:title>
  <dc:creator>O'Brien, Colleen</dc:creator>
  <cp:lastModifiedBy>Castillero, Christopher</cp:lastModifiedBy>
  <cp:revision>983</cp:revision>
  <dcterms:modified xsi:type="dcterms:W3CDTF">2019-03-07T20:29:32Z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0x010100CD93351115291643ABEAA5E03FD77E84</vt:lpwstr>
  </property>
</Properties>
</file>