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9"/>
  </p:notesMasterIdLst>
  <p:sldIdLst>
    <p:sldId id="256" r:id="rId5"/>
    <p:sldId id="257" r:id="rId6"/>
    <p:sldId id="272" r:id="rId7"/>
    <p:sldId id="273" r:id="rId8"/>
    <p:sldId id="274" r:id="rId9"/>
    <p:sldId id="276" r:id="rId10"/>
    <p:sldId id="277" r:id="rId11"/>
    <p:sldId id="278" r:id="rId12"/>
    <p:sldId id="279" r:id="rId13"/>
    <p:sldId id="280" r:id="rId14"/>
    <p:sldId id="275" r:id="rId15"/>
    <p:sldId id="281" r:id="rId16"/>
    <p:sldId id="282" r:id="rId17"/>
    <p:sldId id="283" r:id="rId18"/>
    <p:sldId id="286" r:id="rId19"/>
    <p:sldId id="284" r:id="rId20"/>
    <p:sldId id="313" r:id="rId21"/>
    <p:sldId id="314" r:id="rId22"/>
    <p:sldId id="285" r:id="rId23"/>
    <p:sldId id="287" r:id="rId24"/>
    <p:sldId id="291" r:id="rId25"/>
    <p:sldId id="290" r:id="rId26"/>
    <p:sldId id="312" r:id="rId27"/>
    <p:sldId id="299" r:id="rId28"/>
    <p:sldId id="289" r:id="rId29"/>
    <p:sldId id="294" r:id="rId30"/>
    <p:sldId id="293" r:id="rId31"/>
    <p:sldId id="292" r:id="rId32"/>
    <p:sldId id="301" r:id="rId33"/>
    <p:sldId id="302" r:id="rId34"/>
    <p:sldId id="288" r:id="rId35"/>
    <p:sldId id="303" r:id="rId36"/>
    <p:sldId id="310" r:id="rId37"/>
    <p:sldId id="311" r:id="rId38"/>
    <p:sldId id="300" r:id="rId39"/>
    <p:sldId id="304" r:id="rId40"/>
    <p:sldId id="305" r:id="rId41"/>
    <p:sldId id="306" r:id="rId42"/>
    <p:sldId id="295" r:id="rId43"/>
    <p:sldId id="317" r:id="rId44"/>
    <p:sldId id="316" r:id="rId45"/>
    <p:sldId id="308" r:id="rId46"/>
    <p:sldId id="307" r:id="rId47"/>
    <p:sldId id="296"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yllis Lynch" initials="PL" lastIdx="5" clrIdx="0">
    <p:extLst>
      <p:ext uri="{19B8F6BF-5375-455C-9EA6-DF929625EA0E}">
        <p15:presenceInfo xmlns:p15="http://schemas.microsoft.com/office/powerpoint/2012/main" userId="Phyllis Lync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80349" autoAdjust="0"/>
  </p:normalViewPr>
  <p:slideViewPr>
    <p:cSldViewPr snapToGrid="0">
      <p:cViewPr varScale="1">
        <p:scale>
          <a:sx n="78" d="100"/>
          <a:sy n="78" d="100"/>
        </p:scale>
        <p:origin x="1056" y="84"/>
      </p:cViewPr>
      <p:guideLst/>
    </p:cSldViewPr>
  </p:slideViewPr>
  <p:notesTextViewPr>
    <p:cViewPr>
      <p:scale>
        <a:sx n="3" d="2"/>
        <a:sy n="3" d="2"/>
      </p:scale>
      <p:origin x="0" y="0"/>
    </p:cViewPr>
  </p:notesTextViewPr>
  <p:notesViewPr>
    <p:cSldViewPr snapToGrid="0">
      <p:cViewPr varScale="1">
        <p:scale>
          <a:sx n="86" d="100"/>
          <a:sy n="86" d="100"/>
        </p:scale>
        <p:origin x="194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A72D20-A9F7-4059-A69E-2146F5EB1276}" type="datetimeFigureOut">
              <a:rPr lang="en-US" smtClean="0"/>
              <a:t>2/4/2021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19BAAC-731F-46D2-9A20-DC5B15D66256}" type="slidenum">
              <a:rPr lang="en-US" smtClean="0"/>
              <a:t>‹#›</a:t>
            </a:fld>
            <a:endParaRPr lang="en-US" dirty="0"/>
          </a:p>
        </p:txBody>
      </p:sp>
    </p:spTree>
    <p:extLst>
      <p:ext uri="{BB962C8B-B14F-4D97-AF65-F5344CB8AC3E}">
        <p14:creationId xmlns:p14="http://schemas.microsoft.com/office/powerpoint/2010/main" val="4232612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RICAS Mathematics</a:t>
            </a:r>
            <a:r>
              <a:rPr lang="en-US" baseline="0" dirty="0" smtClean="0"/>
              <a:t> Informational Session. </a:t>
            </a:r>
          </a:p>
        </p:txBody>
      </p:sp>
      <p:sp>
        <p:nvSpPr>
          <p:cNvPr id="4" name="Slide Number Placeholder 3"/>
          <p:cNvSpPr>
            <a:spLocks noGrp="1"/>
          </p:cNvSpPr>
          <p:nvPr>
            <p:ph type="sldNum" sz="quarter" idx="10"/>
          </p:nvPr>
        </p:nvSpPr>
        <p:spPr/>
        <p:txBody>
          <a:bodyPr/>
          <a:lstStyle/>
          <a:p>
            <a:fld id="{3819BAAC-731F-46D2-9A20-DC5B15D66256}" type="slidenum">
              <a:rPr lang="en-US" smtClean="0"/>
              <a:t>1</a:t>
            </a:fld>
            <a:endParaRPr lang="en-US" dirty="0"/>
          </a:p>
        </p:txBody>
      </p:sp>
    </p:spTree>
    <p:extLst>
      <p:ext uri="{BB962C8B-B14F-4D97-AF65-F5344CB8AC3E}">
        <p14:creationId xmlns:p14="http://schemas.microsoft.com/office/powerpoint/2010/main" val="1613778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Fill-in-the-blank items only require a student to enter a numerical</a:t>
            </a:r>
            <a:r>
              <a:rPr lang="en-US" baseline="0" dirty="0" smtClean="0"/>
              <a:t> response. The appropriate label is included in the text of the item   </a:t>
            </a:r>
            <a:r>
              <a:rPr lang="en-US" b="1" baseline="0" dirty="0" smtClean="0"/>
              <a:t>CLICK  </a:t>
            </a:r>
            <a:r>
              <a:rPr lang="en-US" baseline="0" dirty="0" smtClean="0"/>
              <a:t> and in most instances next to the FIB box    </a:t>
            </a:r>
            <a:r>
              <a:rPr lang="en-US" b="1" baseline="0" dirty="0" smtClean="0"/>
              <a:t>CLICK</a:t>
            </a:r>
            <a:r>
              <a:rPr lang="en-US" baseline="0" dirty="0" smtClean="0"/>
              <a:t>, as is the case in this grade 6 item. </a:t>
            </a:r>
          </a:p>
          <a:p>
            <a:endParaRPr lang="en-US" baseline="0" dirty="0" smtClean="0"/>
          </a:p>
          <a:p>
            <a:r>
              <a:rPr lang="en-US" baseline="0" dirty="0" smtClean="0"/>
              <a:t>(240 square inches – answer key)</a:t>
            </a:r>
            <a:endParaRPr lang="en-US" dirty="0"/>
          </a:p>
        </p:txBody>
      </p:sp>
      <p:sp>
        <p:nvSpPr>
          <p:cNvPr id="4" name="Slide Number Placeholder 3"/>
          <p:cNvSpPr>
            <a:spLocks noGrp="1"/>
          </p:cNvSpPr>
          <p:nvPr>
            <p:ph type="sldNum" sz="quarter" idx="10"/>
          </p:nvPr>
        </p:nvSpPr>
        <p:spPr/>
        <p:txBody>
          <a:bodyPr/>
          <a:lstStyle/>
          <a:p>
            <a:fld id="{3819BAAC-731F-46D2-9A20-DC5B15D66256}" type="slidenum">
              <a:rPr lang="en-US" smtClean="0"/>
              <a:t>10</a:t>
            </a:fld>
            <a:endParaRPr lang="en-US" dirty="0"/>
          </a:p>
        </p:txBody>
      </p:sp>
    </p:spTree>
    <p:extLst>
      <p:ext uri="{BB962C8B-B14F-4D97-AF65-F5344CB8AC3E}">
        <p14:creationId xmlns:p14="http://schemas.microsoft.com/office/powerpoint/2010/main" val="3813691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two-point technology enhanced</a:t>
            </a:r>
            <a:r>
              <a:rPr lang="en-US" baseline="0" dirty="0" smtClean="0"/>
              <a:t> item requires a student to graph three points in Part A. Part B is multiple choice.</a:t>
            </a:r>
            <a:endParaRPr lang="en-US" dirty="0"/>
          </a:p>
        </p:txBody>
      </p:sp>
      <p:sp>
        <p:nvSpPr>
          <p:cNvPr id="4" name="Slide Number Placeholder 3"/>
          <p:cNvSpPr>
            <a:spLocks noGrp="1"/>
          </p:cNvSpPr>
          <p:nvPr>
            <p:ph type="sldNum" sz="quarter" idx="10"/>
          </p:nvPr>
        </p:nvSpPr>
        <p:spPr/>
        <p:txBody>
          <a:bodyPr/>
          <a:lstStyle/>
          <a:p>
            <a:fld id="{3819BAAC-731F-46D2-9A20-DC5B15D66256}" type="slidenum">
              <a:rPr lang="en-US" smtClean="0"/>
              <a:t>11</a:t>
            </a:fld>
            <a:endParaRPr lang="en-US" dirty="0"/>
          </a:p>
        </p:txBody>
      </p:sp>
    </p:spTree>
    <p:extLst>
      <p:ext uri="{BB962C8B-B14F-4D97-AF65-F5344CB8AC3E}">
        <p14:creationId xmlns:p14="http://schemas.microsoft.com/office/powerpoint/2010/main" val="1186080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drop-down item requires a student to</a:t>
            </a:r>
            <a:r>
              <a:rPr lang="en-US" baseline="0" dirty="0" smtClean="0"/>
              <a:t> make three selections for a total of one point. If any of the symbols are incorrect, the student does not receive any credit for the item.</a:t>
            </a:r>
            <a:endParaRPr lang="en-US" dirty="0"/>
          </a:p>
        </p:txBody>
      </p:sp>
      <p:sp>
        <p:nvSpPr>
          <p:cNvPr id="4" name="Slide Number Placeholder 3"/>
          <p:cNvSpPr>
            <a:spLocks noGrp="1"/>
          </p:cNvSpPr>
          <p:nvPr>
            <p:ph type="sldNum" sz="quarter" idx="10"/>
          </p:nvPr>
        </p:nvSpPr>
        <p:spPr/>
        <p:txBody>
          <a:bodyPr/>
          <a:lstStyle/>
          <a:p>
            <a:fld id="{3819BAAC-731F-46D2-9A20-DC5B15D66256}" type="slidenum">
              <a:rPr lang="en-US" smtClean="0"/>
              <a:t>12</a:t>
            </a:fld>
            <a:endParaRPr lang="en-US" dirty="0"/>
          </a:p>
        </p:txBody>
      </p:sp>
    </p:spTree>
    <p:extLst>
      <p:ext uri="{BB962C8B-B14F-4D97-AF65-F5344CB8AC3E}">
        <p14:creationId xmlns:p14="http://schemas.microsoft.com/office/powerpoint/2010/main" val="2233793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drag-and-drop item is also worth one point. The directions cue a student that draggers may be used more than once or not at all.</a:t>
            </a:r>
            <a:endParaRPr lang="en-US" dirty="0"/>
          </a:p>
        </p:txBody>
      </p:sp>
      <p:sp>
        <p:nvSpPr>
          <p:cNvPr id="4" name="Slide Number Placeholder 3"/>
          <p:cNvSpPr>
            <a:spLocks noGrp="1"/>
          </p:cNvSpPr>
          <p:nvPr>
            <p:ph type="sldNum" sz="quarter" idx="10"/>
          </p:nvPr>
        </p:nvSpPr>
        <p:spPr/>
        <p:txBody>
          <a:bodyPr/>
          <a:lstStyle/>
          <a:p>
            <a:fld id="{3819BAAC-731F-46D2-9A20-DC5B15D66256}" type="slidenum">
              <a:rPr lang="en-US" smtClean="0"/>
              <a:t>13</a:t>
            </a:fld>
            <a:endParaRPr lang="en-US" dirty="0"/>
          </a:p>
        </p:txBody>
      </p:sp>
    </p:spTree>
    <p:extLst>
      <p:ext uri="{BB962C8B-B14F-4D97-AF65-F5344CB8AC3E}">
        <p14:creationId xmlns:p14="http://schemas.microsoft.com/office/powerpoint/2010/main" val="1227061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histogram items, students are able to stretch and shrink</a:t>
            </a:r>
            <a:r>
              <a:rPr lang="en-US" baseline="0" dirty="0" smtClean="0"/>
              <a:t> bars to match the given data.</a:t>
            </a:r>
            <a:endParaRPr lang="en-US" dirty="0"/>
          </a:p>
        </p:txBody>
      </p:sp>
      <p:sp>
        <p:nvSpPr>
          <p:cNvPr id="4" name="Slide Number Placeholder 3"/>
          <p:cNvSpPr>
            <a:spLocks noGrp="1"/>
          </p:cNvSpPr>
          <p:nvPr>
            <p:ph type="sldNum" sz="quarter" idx="10"/>
          </p:nvPr>
        </p:nvSpPr>
        <p:spPr/>
        <p:txBody>
          <a:bodyPr/>
          <a:lstStyle/>
          <a:p>
            <a:fld id="{3819BAAC-731F-46D2-9A20-DC5B15D66256}" type="slidenum">
              <a:rPr lang="en-US" smtClean="0"/>
              <a:t>14</a:t>
            </a:fld>
            <a:endParaRPr lang="en-US" dirty="0"/>
          </a:p>
        </p:txBody>
      </p:sp>
    </p:spTree>
    <p:extLst>
      <p:ext uri="{BB962C8B-B14F-4D97-AF65-F5344CB8AC3E}">
        <p14:creationId xmlns:p14="http://schemas.microsoft.com/office/powerpoint/2010/main" val="3665000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1- and 2-point items require a student to enter their answer in a Math Only Equation Editor. A palette of symbols is provided and there are restrictions as to what can be entered into the answer space.</a:t>
            </a:r>
          </a:p>
          <a:p>
            <a:endParaRPr lang="en-US" baseline="0" dirty="0" smtClean="0"/>
          </a:p>
          <a:p>
            <a:r>
              <a:rPr lang="en-US" baseline="0" dirty="0" smtClean="0"/>
              <a:t>Student directions are very specific.    </a:t>
            </a:r>
            <a:r>
              <a:rPr lang="en-US" b="1" baseline="0" dirty="0" smtClean="0"/>
              <a:t>CLICK    </a:t>
            </a:r>
            <a:r>
              <a:rPr lang="en-US" baseline="0" dirty="0" smtClean="0"/>
              <a:t>In this case, the student is asked to provide an answer in fraction form and they are reminded to only enter a fraction.  </a:t>
            </a:r>
          </a:p>
          <a:p>
            <a:endParaRPr lang="en-US" baseline="0" dirty="0" smtClean="0"/>
          </a:p>
          <a:p>
            <a:r>
              <a:rPr lang="en-US" baseline="0" dirty="0" smtClean="0"/>
              <a:t>The EE palette shown in this grade 3 practice item is used by students in grades 3 – 5. The Math Only Equation Editor always appears below the answer space.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819BAAC-731F-46D2-9A20-DC5B15D66256}" type="slidenum">
              <a:rPr lang="en-US" smtClean="0"/>
              <a:t>15</a:t>
            </a:fld>
            <a:endParaRPr lang="en-US" dirty="0"/>
          </a:p>
        </p:txBody>
      </p:sp>
    </p:spTree>
    <p:extLst>
      <p:ext uri="{BB962C8B-B14F-4D97-AF65-F5344CB8AC3E}">
        <p14:creationId xmlns:p14="http://schemas.microsoft.com/office/powerpoint/2010/main" val="660313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baseline="0" dirty="0" smtClean="0"/>
              <a:t>Here is an example of the upper grades Math Only Equation Editor.    </a:t>
            </a:r>
            <a:r>
              <a:rPr lang="en-US" b="1" baseline="0" dirty="0" smtClean="0"/>
              <a:t>CLICK    </a:t>
            </a:r>
            <a:r>
              <a:rPr lang="en-US" baseline="0" dirty="0" smtClean="0"/>
              <a:t>Please note that by clicking on the down arrow the student is able to access 12 more symbols.</a:t>
            </a:r>
          </a:p>
        </p:txBody>
      </p:sp>
      <p:sp>
        <p:nvSpPr>
          <p:cNvPr id="4" name="Slide Number Placeholder 3"/>
          <p:cNvSpPr>
            <a:spLocks noGrp="1"/>
          </p:cNvSpPr>
          <p:nvPr>
            <p:ph type="sldNum" sz="quarter" idx="10"/>
          </p:nvPr>
        </p:nvSpPr>
        <p:spPr/>
        <p:txBody>
          <a:bodyPr/>
          <a:lstStyle/>
          <a:p>
            <a:fld id="{3819BAAC-731F-46D2-9A20-DC5B15D66256}" type="slidenum">
              <a:rPr lang="en-US" smtClean="0"/>
              <a:t>16</a:t>
            </a:fld>
            <a:endParaRPr lang="en-US" dirty="0"/>
          </a:p>
        </p:txBody>
      </p:sp>
    </p:spTree>
    <p:extLst>
      <p:ext uri="{BB962C8B-B14F-4D97-AF65-F5344CB8AC3E}">
        <p14:creationId xmlns:p14="http://schemas.microsoft.com/office/powerpoint/2010/main" val="129389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Constructed</a:t>
            </a:r>
            <a:r>
              <a:rPr lang="en-US" baseline="0" dirty="0" smtClean="0"/>
              <a:t> response items make use of the Math and Text Equation Editor. Students are able to enter extended responses into the answer space in order to demonstrate their work or provide an explanation. This palette will always appear to the right of the answer space.</a:t>
            </a:r>
            <a:endParaRPr lang="en-US" dirty="0"/>
          </a:p>
        </p:txBody>
      </p:sp>
      <p:sp>
        <p:nvSpPr>
          <p:cNvPr id="4" name="Slide Number Placeholder 3"/>
          <p:cNvSpPr>
            <a:spLocks noGrp="1"/>
          </p:cNvSpPr>
          <p:nvPr>
            <p:ph type="sldNum" sz="quarter" idx="10"/>
          </p:nvPr>
        </p:nvSpPr>
        <p:spPr/>
        <p:txBody>
          <a:bodyPr/>
          <a:lstStyle/>
          <a:p>
            <a:fld id="{3819BAAC-731F-46D2-9A20-DC5B15D66256}" type="slidenum">
              <a:rPr lang="en-US" smtClean="0"/>
              <a:t>17</a:t>
            </a:fld>
            <a:endParaRPr lang="en-US" dirty="0"/>
          </a:p>
        </p:txBody>
      </p:sp>
    </p:spTree>
    <p:extLst>
      <p:ext uri="{BB962C8B-B14F-4D97-AF65-F5344CB8AC3E}">
        <p14:creationId xmlns:p14="http://schemas.microsoft.com/office/powerpoint/2010/main" val="1537110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palette for grades 6 through 8 is more extensive than that for the lower grades. It includes math symbols, as illustrated here, but can also be expanded to display symbols for relations and geometry.  </a:t>
            </a:r>
            <a:r>
              <a:rPr lang="en-US" sz="2000" b="1" baseline="0" dirty="0" smtClean="0">
                <a:solidFill>
                  <a:srgbClr val="FF0000"/>
                </a:solidFill>
              </a:rPr>
              <a:t>CLICK</a:t>
            </a:r>
            <a:r>
              <a:rPr lang="en-US" b="1" baseline="0" dirty="0" smtClean="0">
                <a:solidFill>
                  <a:srgbClr val="FF0000"/>
                </a:solidFill>
              </a:rPr>
              <a:t> </a:t>
            </a:r>
          </a:p>
          <a:p>
            <a:r>
              <a:rPr lang="en-US" baseline="0" dirty="0" smtClean="0"/>
              <a:t>Once again, this palette is always displayed to the right of the answer space.</a:t>
            </a:r>
          </a:p>
          <a:p>
            <a:endParaRPr lang="en-US" baseline="0" dirty="0" smtClean="0"/>
          </a:p>
        </p:txBody>
      </p:sp>
      <p:sp>
        <p:nvSpPr>
          <p:cNvPr id="4" name="Slide Number Placeholder 3"/>
          <p:cNvSpPr>
            <a:spLocks noGrp="1"/>
          </p:cNvSpPr>
          <p:nvPr>
            <p:ph type="sldNum" sz="quarter" idx="10"/>
          </p:nvPr>
        </p:nvSpPr>
        <p:spPr/>
        <p:txBody>
          <a:bodyPr/>
          <a:lstStyle/>
          <a:p>
            <a:fld id="{3819BAAC-731F-46D2-9A20-DC5B15D66256}" type="slidenum">
              <a:rPr lang="en-US" smtClean="0"/>
              <a:t>18</a:t>
            </a:fld>
            <a:endParaRPr lang="en-US" dirty="0"/>
          </a:p>
        </p:txBody>
      </p:sp>
    </p:spTree>
    <p:extLst>
      <p:ext uri="{BB962C8B-B14F-4D97-AF65-F5344CB8AC3E}">
        <p14:creationId xmlns:p14="http://schemas.microsoft.com/office/powerpoint/2010/main" val="2442155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Reporting categories are content specific</a:t>
            </a:r>
            <a:r>
              <a:rPr lang="en-US" baseline="0" dirty="0" smtClean="0"/>
              <a:t> for RICAS. They align to the domains of the grade level and not sub-claims as was the case for PARCC. However, while reasoning and modeling are not specifically reported on, these practices are still embedded in RICAS items. </a:t>
            </a:r>
          </a:p>
          <a:p>
            <a:endParaRPr lang="en-US" baseline="0" dirty="0" smtClean="0"/>
          </a:p>
          <a:p>
            <a:r>
              <a:rPr lang="en-US" baseline="0" dirty="0" smtClean="0"/>
              <a:t>This table details the percentage of points – plus or minus 5% - that is attributed to each domain for grades 3 – 5. For example</a:t>
            </a:r>
            <a:r>
              <a:rPr lang="en-US" b="1" baseline="0" dirty="0" smtClean="0"/>
              <a:t>,    CLICK    </a:t>
            </a:r>
            <a:r>
              <a:rPr lang="en-US" baseline="0" dirty="0" smtClean="0"/>
              <a:t>Number and Operations – Fractions accounts for about 30% of the grade 4 test.</a:t>
            </a:r>
            <a:endParaRPr lang="en-US" dirty="0"/>
          </a:p>
        </p:txBody>
      </p:sp>
      <p:sp>
        <p:nvSpPr>
          <p:cNvPr id="4" name="Slide Number Placeholder 3"/>
          <p:cNvSpPr>
            <a:spLocks noGrp="1"/>
          </p:cNvSpPr>
          <p:nvPr>
            <p:ph type="sldNum" sz="quarter" idx="10"/>
          </p:nvPr>
        </p:nvSpPr>
        <p:spPr/>
        <p:txBody>
          <a:bodyPr/>
          <a:lstStyle/>
          <a:p>
            <a:fld id="{3819BAAC-731F-46D2-9A20-DC5B15D66256}" type="slidenum">
              <a:rPr lang="en-US" smtClean="0"/>
              <a:t>19</a:t>
            </a:fld>
            <a:endParaRPr lang="en-US" dirty="0"/>
          </a:p>
        </p:txBody>
      </p:sp>
    </p:spTree>
    <p:extLst>
      <p:ext uri="{BB962C8B-B14F-4D97-AF65-F5344CB8AC3E}">
        <p14:creationId xmlns:p14="http://schemas.microsoft.com/office/powerpoint/2010/main" val="236766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a:t>
            </a:r>
            <a:r>
              <a:rPr lang="en-US" baseline="0" dirty="0" smtClean="0"/>
              <a:t> this session we will provide you with information about the RICAS test design and the resources that are currently available to support you and your students to transition to RICAS. We will also review the achievement levels for RICAS and the content specific descriptors for mathematics.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819BAAC-731F-46D2-9A20-DC5B15D66256}" type="slidenum">
              <a:rPr lang="en-US" smtClean="0"/>
              <a:t>2</a:t>
            </a:fld>
            <a:endParaRPr lang="en-US" dirty="0"/>
          </a:p>
        </p:txBody>
      </p:sp>
    </p:spTree>
    <p:extLst>
      <p:ext uri="{BB962C8B-B14F-4D97-AF65-F5344CB8AC3E}">
        <p14:creationId xmlns:p14="http://schemas.microsoft.com/office/powerpoint/2010/main" val="403745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table represents the percentages for grade 6 and 7.    </a:t>
            </a:r>
            <a:r>
              <a:rPr lang="en-US" b="1" dirty="0" smtClean="0"/>
              <a:t>CLICK</a:t>
            </a:r>
            <a:r>
              <a:rPr lang="en-US" dirty="0" smtClean="0"/>
              <a:t>   For both of these assessments, the greatest percentage of points falls within the domain of Expressions and Equations.</a:t>
            </a:r>
            <a:endParaRPr lang="en-US" dirty="0"/>
          </a:p>
        </p:txBody>
      </p:sp>
      <p:sp>
        <p:nvSpPr>
          <p:cNvPr id="4" name="Slide Number Placeholder 3"/>
          <p:cNvSpPr>
            <a:spLocks noGrp="1"/>
          </p:cNvSpPr>
          <p:nvPr>
            <p:ph type="sldNum" sz="quarter" idx="10"/>
          </p:nvPr>
        </p:nvSpPr>
        <p:spPr/>
        <p:txBody>
          <a:bodyPr/>
          <a:lstStyle/>
          <a:p>
            <a:fld id="{3819BAAC-731F-46D2-9A20-DC5B15D66256}" type="slidenum">
              <a:rPr lang="en-US" smtClean="0"/>
              <a:t>20</a:t>
            </a:fld>
            <a:endParaRPr lang="en-US" dirty="0"/>
          </a:p>
        </p:txBody>
      </p:sp>
    </p:spTree>
    <p:extLst>
      <p:ext uri="{BB962C8B-B14F-4D97-AF65-F5344CB8AC3E}">
        <p14:creationId xmlns:p14="http://schemas.microsoft.com/office/powerpoint/2010/main" val="3453233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finally, here is the table for grade 8.    </a:t>
            </a:r>
            <a:r>
              <a:rPr lang="en-US" b="1" dirty="0" smtClean="0"/>
              <a:t>CLICK      </a:t>
            </a:r>
            <a:r>
              <a:rPr lang="en-US" dirty="0" smtClean="0"/>
              <a:t>Please note that the domains of the Number System</a:t>
            </a:r>
            <a:r>
              <a:rPr lang="en-US" baseline="0" dirty="0" smtClean="0"/>
              <a:t> and Expressions &amp; Equations have been combined for this test map. You will recall that the clusters under Expressions and Equations represent major work of the grade while the Number System cluster is supporting content.</a:t>
            </a:r>
            <a:endParaRPr lang="en-US" dirty="0"/>
          </a:p>
        </p:txBody>
      </p:sp>
      <p:sp>
        <p:nvSpPr>
          <p:cNvPr id="4" name="Slide Number Placeholder 3"/>
          <p:cNvSpPr>
            <a:spLocks noGrp="1"/>
          </p:cNvSpPr>
          <p:nvPr>
            <p:ph type="sldNum" sz="quarter" idx="10"/>
          </p:nvPr>
        </p:nvSpPr>
        <p:spPr/>
        <p:txBody>
          <a:bodyPr/>
          <a:lstStyle/>
          <a:p>
            <a:fld id="{3819BAAC-731F-46D2-9A20-DC5B15D66256}" type="slidenum">
              <a:rPr lang="en-US" smtClean="0"/>
              <a:t>21</a:t>
            </a:fld>
            <a:endParaRPr lang="en-US" dirty="0"/>
          </a:p>
        </p:txBody>
      </p:sp>
    </p:spTree>
    <p:extLst>
      <p:ext uri="{BB962C8B-B14F-4D97-AF65-F5344CB8AC3E}">
        <p14:creationId xmlns:p14="http://schemas.microsoft.com/office/powerpoint/2010/main" val="4117076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synthesis</a:t>
            </a:r>
            <a:r>
              <a:rPr lang="en-US" baseline="0" dirty="0" smtClean="0"/>
              <a:t> of all of the information presented so far can be found in the grade level fact sheets housed on the RICAS Assessment page of the RIDE website. </a:t>
            </a:r>
          </a:p>
          <a:p>
            <a:endParaRPr lang="en-US" baseline="0" dirty="0" smtClean="0"/>
          </a:p>
          <a:p>
            <a:r>
              <a:rPr lang="en-US" baseline="0" dirty="0" smtClean="0"/>
              <a:t>Also stored on this page is information for test coordinators, guidance on PNPs and accommodations, and ELA test maps.</a:t>
            </a:r>
            <a:endParaRPr lang="en-US" dirty="0"/>
          </a:p>
        </p:txBody>
      </p:sp>
      <p:sp>
        <p:nvSpPr>
          <p:cNvPr id="4" name="Slide Number Placeholder 3"/>
          <p:cNvSpPr>
            <a:spLocks noGrp="1"/>
          </p:cNvSpPr>
          <p:nvPr>
            <p:ph type="sldNum" sz="quarter" idx="10"/>
          </p:nvPr>
        </p:nvSpPr>
        <p:spPr/>
        <p:txBody>
          <a:bodyPr/>
          <a:lstStyle/>
          <a:p>
            <a:fld id="{3819BAAC-731F-46D2-9A20-DC5B15D66256}" type="slidenum">
              <a:rPr lang="en-US" smtClean="0"/>
              <a:t>22</a:t>
            </a:fld>
            <a:endParaRPr lang="en-US" dirty="0"/>
          </a:p>
        </p:txBody>
      </p:sp>
    </p:spTree>
    <p:extLst>
      <p:ext uri="{BB962C8B-B14F-4D97-AF65-F5344CB8AC3E}">
        <p14:creationId xmlns:p14="http://schemas.microsoft.com/office/powerpoint/2010/main" val="36625538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RICAS Resource</a:t>
            </a:r>
            <a:r>
              <a:rPr lang="en-US" baseline="0" dirty="0" smtClean="0"/>
              <a:t> Center is the go to site for all things RICAS – from PearsonAccessNext to student tutorials. </a:t>
            </a:r>
          </a:p>
          <a:p>
            <a:endParaRPr lang="en-US" baseline="0" dirty="0" smtClean="0"/>
          </a:p>
          <a:p>
            <a:r>
              <a:rPr lang="en-US" baseline="0" dirty="0" smtClean="0"/>
              <a:t>Please note for the 2017- 2018 school year, some resources may contain the MCAS branding.</a:t>
            </a:r>
            <a:endParaRPr lang="en-US" dirty="0"/>
          </a:p>
        </p:txBody>
      </p:sp>
      <p:sp>
        <p:nvSpPr>
          <p:cNvPr id="4" name="Slide Number Placeholder 3"/>
          <p:cNvSpPr>
            <a:spLocks noGrp="1"/>
          </p:cNvSpPr>
          <p:nvPr>
            <p:ph type="sldNum" sz="quarter" idx="10"/>
          </p:nvPr>
        </p:nvSpPr>
        <p:spPr/>
        <p:txBody>
          <a:bodyPr/>
          <a:lstStyle/>
          <a:p>
            <a:fld id="{3819BAAC-731F-46D2-9A20-DC5B15D66256}" type="slidenum">
              <a:rPr lang="en-US" smtClean="0"/>
              <a:t>23</a:t>
            </a:fld>
            <a:endParaRPr lang="en-US" dirty="0"/>
          </a:p>
        </p:txBody>
      </p:sp>
    </p:spTree>
    <p:extLst>
      <p:ext uri="{BB962C8B-B14F-4D97-AF65-F5344CB8AC3E}">
        <p14:creationId xmlns:p14="http://schemas.microsoft.com/office/powerpoint/2010/main" val="42182966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previously mentioned, students will be taking the assessment on the TestNav8 platform. Several tools are standard on this platform:</a:t>
            </a:r>
          </a:p>
          <a:p>
            <a:pPr marL="171450" indent="-171450">
              <a:buFont typeface="Arial" panose="020B0604020202020204" pitchFamily="34" charset="0"/>
              <a:buChar char="•"/>
            </a:pPr>
            <a:r>
              <a:rPr lang="en-US" dirty="0" smtClean="0"/>
              <a:t>The</a:t>
            </a:r>
            <a:r>
              <a:rPr lang="en-US" baseline="0" dirty="0" smtClean="0"/>
              <a:t> ability to highlight text</a:t>
            </a:r>
          </a:p>
          <a:p>
            <a:pPr marL="171450" indent="-171450">
              <a:buFont typeface="Arial" panose="020B0604020202020204" pitchFamily="34" charset="0"/>
              <a:buChar char="•"/>
            </a:pPr>
            <a:r>
              <a:rPr lang="en-US" baseline="0" dirty="0" smtClean="0"/>
              <a:t>The ability to bookmark an item as a reminder to come back to it later in the testing session</a:t>
            </a:r>
          </a:p>
          <a:p>
            <a:pPr marL="171450" indent="-171450">
              <a:buFont typeface="Arial" panose="020B0604020202020204" pitchFamily="34" charset="0"/>
              <a:buChar char="•"/>
            </a:pPr>
            <a:r>
              <a:rPr lang="en-US" baseline="0" dirty="0" smtClean="0"/>
              <a:t>Access to a test review screen which shows a student which items they have completed and which items they have not</a:t>
            </a:r>
          </a:p>
          <a:p>
            <a:pPr marL="171450" indent="-171450">
              <a:buFont typeface="Arial" panose="020B0604020202020204" pitchFamily="34" charset="0"/>
              <a:buChar char="•"/>
            </a:pPr>
            <a:r>
              <a:rPr lang="en-US" baseline="0" dirty="0" smtClean="0"/>
              <a:t>The ability to magnify text or graphics in an item</a:t>
            </a:r>
          </a:p>
          <a:p>
            <a:pPr marL="171450" indent="-171450">
              <a:buFont typeface="Arial" panose="020B0604020202020204" pitchFamily="34" charset="0"/>
              <a:buChar char="•"/>
            </a:pPr>
            <a:r>
              <a:rPr lang="en-US" baseline="0" dirty="0" smtClean="0"/>
              <a:t>Use of a line reader to facilitate reading</a:t>
            </a:r>
            <a:endParaRPr lang="en-US" dirty="0"/>
          </a:p>
        </p:txBody>
      </p:sp>
      <p:sp>
        <p:nvSpPr>
          <p:cNvPr id="4" name="Slide Number Placeholder 3"/>
          <p:cNvSpPr>
            <a:spLocks noGrp="1"/>
          </p:cNvSpPr>
          <p:nvPr>
            <p:ph type="sldNum" sz="quarter" idx="10"/>
          </p:nvPr>
        </p:nvSpPr>
        <p:spPr/>
        <p:txBody>
          <a:bodyPr/>
          <a:lstStyle/>
          <a:p>
            <a:fld id="{3819BAAC-731F-46D2-9A20-DC5B15D66256}" type="slidenum">
              <a:rPr lang="en-US" smtClean="0"/>
              <a:t>24</a:t>
            </a:fld>
            <a:endParaRPr lang="en-US" dirty="0"/>
          </a:p>
        </p:txBody>
      </p:sp>
    </p:spTree>
    <p:extLst>
      <p:ext uri="{BB962C8B-B14F-4D97-AF65-F5344CB8AC3E}">
        <p14:creationId xmlns:p14="http://schemas.microsoft.com/office/powerpoint/2010/main" val="21187697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inch and centimeter rulers are available to students on the online platform.</a:t>
            </a:r>
            <a:r>
              <a:rPr lang="en-US" baseline="0" dirty="0" smtClean="0"/>
              <a:t> Students are able to reposition these rulers as needed. Inch rulers are broken down into 1/8 and ¼ inch increments. Students can use the magnifying tool to help them read the rulers.  It is anticipated the p</a:t>
            </a:r>
            <a:r>
              <a:rPr lang="en-US" dirty="0" smtClean="0"/>
              <a:t>ractice</a:t>
            </a:r>
            <a:r>
              <a:rPr lang="en-US" baseline="0" dirty="0" smtClean="0"/>
              <a:t> tests and tutorials will be updated in the near future to include the protractor which is marked off in single degrees.</a:t>
            </a:r>
            <a:endParaRPr lang="en-US" dirty="0"/>
          </a:p>
        </p:txBody>
      </p:sp>
      <p:sp>
        <p:nvSpPr>
          <p:cNvPr id="4" name="Slide Number Placeholder 3"/>
          <p:cNvSpPr>
            <a:spLocks noGrp="1"/>
          </p:cNvSpPr>
          <p:nvPr>
            <p:ph type="sldNum" sz="quarter" idx="10"/>
          </p:nvPr>
        </p:nvSpPr>
        <p:spPr/>
        <p:txBody>
          <a:bodyPr/>
          <a:lstStyle/>
          <a:p>
            <a:fld id="{3819BAAC-731F-46D2-9A20-DC5B15D66256}" type="slidenum">
              <a:rPr lang="en-US" smtClean="0"/>
              <a:t>25</a:t>
            </a:fld>
            <a:endParaRPr lang="en-US" dirty="0"/>
          </a:p>
        </p:txBody>
      </p:sp>
    </p:spTree>
    <p:extLst>
      <p:ext uri="{BB962C8B-B14F-4D97-AF65-F5344CB8AC3E}">
        <p14:creationId xmlns:p14="http://schemas.microsoft.com/office/powerpoint/2010/main" val="37541444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in grades 3 – 8 will have access to standard</a:t>
            </a:r>
            <a:r>
              <a:rPr lang="en-US" baseline="0" dirty="0" smtClean="0"/>
              <a:t> mathematics reference sheets on TestNav 8. Clean paper copies can also be given to students during testing.</a:t>
            </a:r>
          </a:p>
          <a:p>
            <a:endParaRPr lang="en-US" baseline="0" dirty="0" smtClean="0"/>
          </a:p>
          <a:p>
            <a:r>
              <a:rPr lang="en-US" baseline="0" dirty="0" smtClean="0"/>
              <a:t>To facilitate students’ familiarity with this resource, we recommend that teachers share them with their students throughout the school year.</a:t>
            </a:r>
            <a:endParaRPr lang="en-US" dirty="0"/>
          </a:p>
        </p:txBody>
      </p:sp>
      <p:sp>
        <p:nvSpPr>
          <p:cNvPr id="4" name="Slide Number Placeholder 3"/>
          <p:cNvSpPr>
            <a:spLocks noGrp="1"/>
          </p:cNvSpPr>
          <p:nvPr>
            <p:ph type="sldNum" sz="quarter" idx="10"/>
          </p:nvPr>
        </p:nvSpPr>
        <p:spPr/>
        <p:txBody>
          <a:bodyPr/>
          <a:lstStyle/>
          <a:p>
            <a:fld id="{3819BAAC-731F-46D2-9A20-DC5B15D66256}" type="slidenum">
              <a:rPr lang="en-US" smtClean="0"/>
              <a:t>26</a:t>
            </a:fld>
            <a:endParaRPr lang="en-US" dirty="0"/>
          </a:p>
        </p:txBody>
      </p:sp>
    </p:spTree>
    <p:extLst>
      <p:ext uri="{BB962C8B-B14F-4D97-AF65-F5344CB8AC3E}">
        <p14:creationId xmlns:p14="http://schemas.microsoft.com/office/powerpoint/2010/main" val="28241145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RICAS also has supplemental</a:t>
            </a:r>
            <a:r>
              <a:rPr lang="en-US" baseline="0" dirty="0" smtClean="0"/>
              <a:t> reference sheets available for students with IEPs or 504s in grades 3 – 8. These do not appear on the testing platform and must be printed out for a student.</a:t>
            </a:r>
          </a:p>
          <a:p>
            <a:endParaRPr lang="en-US" baseline="0" dirty="0" smtClean="0"/>
          </a:p>
          <a:p>
            <a:r>
              <a:rPr lang="en-US" baseline="0" dirty="0" smtClean="0"/>
              <a:t>Most of these documents are more than one page and may have features that are not needed by all students. RIDE recommends experimenting with which features, if any, a student may need and then creating a customized version of the resource for testing and in-class use. </a:t>
            </a:r>
          </a:p>
          <a:p>
            <a:endParaRPr lang="en-US" baseline="0" dirty="0" smtClean="0"/>
          </a:p>
          <a:p>
            <a:r>
              <a:rPr lang="en-US" baseline="0" dirty="0" smtClean="0"/>
              <a:t>The need for the supplemental reference sheet must be documented in a student’s plan, and only a clean copy can be given to the student during testing.</a:t>
            </a:r>
            <a:endParaRPr lang="en-US" dirty="0"/>
          </a:p>
        </p:txBody>
      </p:sp>
      <p:sp>
        <p:nvSpPr>
          <p:cNvPr id="4" name="Slide Number Placeholder 3"/>
          <p:cNvSpPr>
            <a:spLocks noGrp="1"/>
          </p:cNvSpPr>
          <p:nvPr>
            <p:ph type="sldNum" sz="quarter" idx="10"/>
          </p:nvPr>
        </p:nvSpPr>
        <p:spPr/>
        <p:txBody>
          <a:bodyPr/>
          <a:lstStyle/>
          <a:p>
            <a:fld id="{3819BAAC-731F-46D2-9A20-DC5B15D66256}" type="slidenum">
              <a:rPr lang="en-US" smtClean="0"/>
              <a:t>27</a:t>
            </a:fld>
            <a:endParaRPr lang="en-US" dirty="0"/>
          </a:p>
        </p:txBody>
      </p:sp>
    </p:spTree>
    <p:extLst>
      <p:ext uri="{BB962C8B-B14F-4D97-AF65-F5344CB8AC3E}">
        <p14:creationId xmlns:p14="http://schemas.microsoft.com/office/powerpoint/2010/main" val="16235996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previously</a:t>
            </a:r>
            <a:r>
              <a:rPr lang="en-US" baseline="0" dirty="0" smtClean="0"/>
              <a:t> mentioned, the grade 6 test no longer has a calculator session. </a:t>
            </a:r>
          </a:p>
          <a:p>
            <a:r>
              <a:rPr lang="en-US" baseline="0" dirty="0" smtClean="0"/>
              <a:t>Calculators</a:t>
            </a:r>
            <a:r>
              <a:rPr lang="en-US" dirty="0" smtClean="0"/>
              <a:t> are available on TestNav8</a:t>
            </a:r>
            <a:r>
              <a:rPr lang="en-US" baseline="0" dirty="0" smtClean="0"/>
              <a:t> for</a:t>
            </a:r>
            <a:r>
              <a:rPr lang="en-US" dirty="0" smtClean="0"/>
              <a:t> all grade 7 and 8 students during session two of their tests.  Grade 7 students will use an</a:t>
            </a:r>
            <a:r>
              <a:rPr lang="en-US" baseline="0" dirty="0" smtClean="0"/>
              <a:t> online</a:t>
            </a:r>
            <a:r>
              <a:rPr lang="en-US" dirty="0" smtClean="0"/>
              <a:t> five-function calculator,</a:t>
            </a:r>
            <a:r>
              <a:rPr lang="en-US" baseline="0" dirty="0" smtClean="0"/>
              <a:t> and grade 8 students will use a scientific calculator. </a:t>
            </a:r>
          </a:p>
          <a:p>
            <a:endParaRPr lang="en-US" baseline="0" dirty="0" smtClean="0"/>
          </a:p>
          <a:p>
            <a:r>
              <a:rPr lang="en-US" baseline="0" dirty="0" smtClean="0"/>
              <a:t>Equivalent handheld versions of each grade-level calculator may be provided to 7</a:t>
            </a:r>
            <a:r>
              <a:rPr lang="en-US" baseline="30000" dirty="0" smtClean="0"/>
              <a:t>th</a:t>
            </a:r>
            <a:r>
              <a:rPr lang="en-US" baseline="0" dirty="0" smtClean="0"/>
              <a:t> and 8</a:t>
            </a:r>
            <a:r>
              <a:rPr lang="en-US" baseline="30000" dirty="0" smtClean="0"/>
              <a:t>th</a:t>
            </a:r>
            <a:r>
              <a:rPr lang="en-US" baseline="0" dirty="0" smtClean="0"/>
              <a:t> grade students during testing. </a:t>
            </a:r>
          </a:p>
          <a:p>
            <a:endParaRPr lang="en-US" baseline="0" dirty="0" smtClean="0"/>
          </a:p>
          <a:p>
            <a:r>
              <a:rPr lang="en-US" baseline="0" dirty="0" smtClean="0"/>
              <a:t>For the full policy, please visit our website at the link provided.</a:t>
            </a:r>
          </a:p>
          <a:p>
            <a:endParaRPr lang="en-US" baseline="0" dirty="0" smtClean="0"/>
          </a:p>
          <a:p>
            <a:r>
              <a:rPr lang="en-US" dirty="0" smtClean="0"/>
              <a:t>Note: The current practice tests</a:t>
            </a:r>
            <a:r>
              <a:rPr lang="en-US" baseline="0" dirty="0" smtClean="0"/>
              <a:t> and tutorials will be updated in the near future to include these calculators.</a:t>
            </a:r>
            <a:endParaRPr lang="en-US" dirty="0"/>
          </a:p>
        </p:txBody>
      </p:sp>
      <p:sp>
        <p:nvSpPr>
          <p:cNvPr id="4" name="Slide Number Placeholder 3"/>
          <p:cNvSpPr>
            <a:spLocks noGrp="1"/>
          </p:cNvSpPr>
          <p:nvPr>
            <p:ph type="sldNum" sz="quarter" idx="10"/>
          </p:nvPr>
        </p:nvSpPr>
        <p:spPr/>
        <p:txBody>
          <a:bodyPr/>
          <a:lstStyle/>
          <a:p>
            <a:fld id="{3819BAAC-731F-46D2-9A20-DC5B15D66256}" type="slidenum">
              <a:rPr lang="en-US" smtClean="0"/>
              <a:t>28</a:t>
            </a:fld>
            <a:endParaRPr lang="en-US" dirty="0"/>
          </a:p>
        </p:txBody>
      </p:sp>
    </p:spTree>
    <p:extLst>
      <p:ext uri="{BB962C8B-B14F-4D97-AF65-F5344CB8AC3E}">
        <p14:creationId xmlns:p14="http://schemas.microsoft.com/office/powerpoint/2010/main" val="31567860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that the RICAS assessment will be administered online,</a:t>
            </a:r>
            <a:r>
              <a:rPr lang="en-US" baseline="0" dirty="0" smtClean="0"/>
              <a:t> students should have a bank of technology skills in place. The bulk of these are most likely acquired through their day to day interactions with technology, but there may be some navigation skills specific to the Test Nav8 platform. These may range from the ability to access such tools as the magnifier and line reader to interacting with the Equation Editor. The </a:t>
            </a:r>
            <a:r>
              <a:rPr lang="en-US" i="1" baseline="0" dirty="0" smtClean="0"/>
              <a:t>Technology Skills for RICAS Assessments </a:t>
            </a:r>
            <a:r>
              <a:rPr lang="en-US" i="0" baseline="0" dirty="0" smtClean="0"/>
              <a:t>details specific skills student should have in place to successfully navigate the platform. Additionally, tutorials for the TestNav8 platform are available through the RICAS Resource Center.</a:t>
            </a:r>
            <a:endParaRPr lang="en-US" dirty="0"/>
          </a:p>
        </p:txBody>
      </p:sp>
      <p:sp>
        <p:nvSpPr>
          <p:cNvPr id="4" name="Slide Number Placeholder 3"/>
          <p:cNvSpPr>
            <a:spLocks noGrp="1"/>
          </p:cNvSpPr>
          <p:nvPr>
            <p:ph type="sldNum" sz="quarter" idx="10"/>
          </p:nvPr>
        </p:nvSpPr>
        <p:spPr/>
        <p:txBody>
          <a:bodyPr/>
          <a:lstStyle/>
          <a:p>
            <a:fld id="{3819BAAC-731F-46D2-9A20-DC5B15D66256}" type="slidenum">
              <a:rPr lang="en-US" smtClean="0"/>
              <a:t>29</a:t>
            </a:fld>
            <a:endParaRPr lang="en-US" dirty="0"/>
          </a:p>
        </p:txBody>
      </p:sp>
    </p:spTree>
    <p:extLst>
      <p:ext uri="{BB962C8B-B14F-4D97-AF65-F5344CB8AC3E}">
        <p14:creationId xmlns:p14="http://schemas.microsoft.com/office/powerpoint/2010/main" val="2358806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RICAS is</a:t>
            </a:r>
            <a:r>
              <a:rPr lang="en-US" baseline="0" dirty="0" smtClean="0"/>
              <a:t> the acronym we use to refer to the new state assessment – the Rhode Island Comprehensive Assessment System.</a:t>
            </a:r>
          </a:p>
          <a:p>
            <a:endParaRPr lang="en-US" baseline="0" dirty="0" smtClean="0"/>
          </a:p>
          <a:p>
            <a:r>
              <a:rPr lang="en-US" baseline="0" dirty="0" smtClean="0"/>
              <a:t>It replaces the PARCC assessment and will be administered to students in grades 3 – 8. Students will take the test that corresponds to their grade level.  Of special note, all grade 8 students will take the grade 8 test even if they are enrolled in an Algebra I course this year. </a:t>
            </a:r>
          </a:p>
          <a:p>
            <a:endParaRPr lang="en-US" baseline="0" dirty="0" smtClean="0"/>
          </a:p>
          <a:p>
            <a:r>
              <a:rPr lang="en-US" baseline="0" dirty="0" smtClean="0"/>
              <a:t>The assessment will be delivered online using the TestNav8 platform. This is the same platform students used for the PARCC assessment. Paper forms are only available as an accommodation.</a:t>
            </a:r>
          </a:p>
          <a:p>
            <a:endParaRPr lang="en-US" baseline="0" dirty="0" smtClean="0"/>
          </a:p>
          <a:p>
            <a:r>
              <a:rPr lang="en-US" baseline="0" dirty="0" smtClean="0"/>
              <a:t>The testing window for mathematics this year begins on April 2 and runs to May 24. The ELA window is from April 1 to May 3.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819BAAC-731F-46D2-9A20-DC5B15D66256}" type="slidenum">
              <a:rPr lang="en-US" smtClean="0"/>
              <a:t>3</a:t>
            </a:fld>
            <a:endParaRPr lang="en-US" dirty="0"/>
          </a:p>
        </p:txBody>
      </p:sp>
    </p:spTree>
    <p:extLst>
      <p:ext uri="{BB962C8B-B14F-4D97-AF65-F5344CB8AC3E}">
        <p14:creationId xmlns:p14="http://schemas.microsoft.com/office/powerpoint/2010/main" val="30603857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Earlier in the presentation we saw the Math Only and the Math and Text versions for grades 3-5 and 6-8 of the Equation Editor. There are guides available through the RICAS Resource Center to help students understand the different features of the Equation Editors.  Here you see a portion of the guidance for grades 3 – 5, but there is also a document for grades 6 – 8.</a:t>
            </a:r>
            <a:endParaRPr lang="en-US" dirty="0"/>
          </a:p>
        </p:txBody>
      </p:sp>
      <p:sp>
        <p:nvSpPr>
          <p:cNvPr id="4" name="Slide Number Placeholder 3"/>
          <p:cNvSpPr>
            <a:spLocks noGrp="1"/>
          </p:cNvSpPr>
          <p:nvPr>
            <p:ph type="sldNum" sz="quarter" idx="10"/>
          </p:nvPr>
        </p:nvSpPr>
        <p:spPr/>
        <p:txBody>
          <a:bodyPr/>
          <a:lstStyle/>
          <a:p>
            <a:fld id="{3819BAAC-731F-46D2-9A20-DC5B15D66256}" type="slidenum">
              <a:rPr lang="en-US" smtClean="0"/>
              <a:t>30</a:t>
            </a:fld>
            <a:endParaRPr lang="en-US" dirty="0"/>
          </a:p>
        </p:txBody>
      </p:sp>
    </p:spTree>
    <p:extLst>
      <p:ext uri="{BB962C8B-B14F-4D97-AF65-F5344CB8AC3E}">
        <p14:creationId xmlns:p14="http://schemas.microsoft.com/office/powerpoint/2010/main" val="36672125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available are Equation Editor Symbol Key documents, an example</a:t>
            </a:r>
            <a:r>
              <a:rPr lang="en-US" baseline="0" dirty="0" smtClean="0"/>
              <a:t> is shown on the screen, that provide the name of each of the symbol keys. </a:t>
            </a:r>
          </a:p>
          <a:p>
            <a:endParaRPr lang="en-US" baseline="0" dirty="0" smtClean="0"/>
          </a:p>
          <a:p>
            <a:r>
              <a:rPr lang="en-US" baseline="0" dirty="0" smtClean="0"/>
              <a:t>Students may be provided with clean copies of any of these documents during testing, and we encourage you to share them with them throughout the year.</a:t>
            </a:r>
            <a:endParaRPr lang="en-US" dirty="0"/>
          </a:p>
        </p:txBody>
      </p:sp>
      <p:sp>
        <p:nvSpPr>
          <p:cNvPr id="4" name="Slide Number Placeholder 3"/>
          <p:cNvSpPr>
            <a:spLocks noGrp="1"/>
          </p:cNvSpPr>
          <p:nvPr>
            <p:ph type="sldNum" sz="quarter" idx="10"/>
          </p:nvPr>
        </p:nvSpPr>
        <p:spPr/>
        <p:txBody>
          <a:bodyPr/>
          <a:lstStyle/>
          <a:p>
            <a:fld id="{3819BAAC-731F-46D2-9A20-DC5B15D66256}" type="slidenum">
              <a:rPr lang="en-US" smtClean="0"/>
              <a:t>31</a:t>
            </a:fld>
            <a:endParaRPr lang="en-US" dirty="0"/>
          </a:p>
        </p:txBody>
      </p:sp>
    </p:spTree>
    <p:extLst>
      <p:ext uri="{BB962C8B-B14F-4D97-AF65-F5344CB8AC3E}">
        <p14:creationId xmlns:p14="http://schemas.microsoft.com/office/powerpoint/2010/main" val="33181772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limited number of released items currently available for RICAS.</a:t>
            </a:r>
          </a:p>
          <a:p>
            <a:endParaRPr lang="en-US" baseline="0" dirty="0" smtClean="0"/>
          </a:p>
          <a:p>
            <a:r>
              <a:rPr lang="en-US" baseline="0" dirty="0" smtClean="0"/>
              <a:t>Students can interact with the computer-based released items on TestNav8 through the RICAS Resource Center.</a:t>
            </a:r>
          </a:p>
          <a:p>
            <a:endParaRPr lang="en-US" baseline="0" dirty="0" smtClean="0"/>
          </a:p>
          <a:p>
            <a:r>
              <a:rPr lang="en-US" baseline="0" dirty="0" smtClean="0"/>
              <a:t>Teachers can print paper versions of the items by going to the Massachusetts DOE website. </a:t>
            </a:r>
            <a:endParaRPr lang="en-US" dirty="0"/>
          </a:p>
        </p:txBody>
      </p:sp>
      <p:sp>
        <p:nvSpPr>
          <p:cNvPr id="4" name="Slide Number Placeholder 3"/>
          <p:cNvSpPr>
            <a:spLocks noGrp="1"/>
          </p:cNvSpPr>
          <p:nvPr>
            <p:ph type="sldNum" sz="quarter" idx="10"/>
          </p:nvPr>
        </p:nvSpPr>
        <p:spPr/>
        <p:txBody>
          <a:bodyPr/>
          <a:lstStyle/>
          <a:p>
            <a:fld id="{3819BAAC-731F-46D2-9A20-DC5B15D66256}" type="slidenum">
              <a:rPr lang="en-US" smtClean="0"/>
              <a:t>32</a:t>
            </a:fld>
            <a:endParaRPr lang="en-US" dirty="0"/>
          </a:p>
        </p:txBody>
      </p:sp>
    </p:spTree>
    <p:extLst>
      <p:ext uri="{BB962C8B-B14F-4D97-AF65-F5344CB8AC3E}">
        <p14:creationId xmlns:p14="http://schemas.microsoft.com/office/powerpoint/2010/main" val="38546881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The paper versions of the released items include metadata about each item. Included in the metadata are   </a:t>
            </a:r>
            <a:r>
              <a:rPr lang="en-US" b="1" baseline="0" dirty="0" smtClean="0"/>
              <a:t>CLICK</a:t>
            </a:r>
            <a:endParaRPr lang="en-US" baseline="0"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Reporting category   </a:t>
            </a:r>
            <a:r>
              <a:rPr lang="en-US" b="1" baseline="0" dirty="0" smtClean="0"/>
              <a:t>CLICK</a:t>
            </a:r>
            <a:endParaRPr lang="en-US" baseline="0"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Standard    </a:t>
            </a:r>
            <a:r>
              <a:rPr lang="en-US" b="1" baseline="0" dirty="0" smtClean="0"/>
              <a:t>CLICK</a:t>
            </a:r>
            <a:endParaRPr lang="en-US" baseline="0"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Item type   </a:t>
            </a:r>
            <a:r>
              <a:rPr lang="en-US" b="1" baseline="0" dirty="0" smtClean="0"/>
              <a:t>CLICK</a:t>
            </a:r>
            <a:endParaRPr lang="en-US" baseline="0"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Item description   </a:t>
            </a:r>
            <a:r>
              <a:rPr lang="en-US" b="1" baseline="0" dirty="0" smtClean="0"/>
              <a:t>CLICK</a:t>
            </a:r>
            <a:endParaRPr lang="en-US" baseline="0"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And answer key where applicable   </a:t>
            </a:r>
          </a:p>
          <a:p>
            <a:pPr marL="628650" lvl="1"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3819BAAC-731F-46D2-9A20-DC5B15D66256}" type="slidenum">
              <a:rPr lang="en-US" smtClean="0"/>
              <a:t>33</a:t>
            </a:fld>
            <a:endParaRPr lang="en-US" dirty="0"/>
          </a:p>
        </p:txBody>
      </p:sp>
    </p:spTree>
    <p:extLst>
      <p:ext uri="{BB962C8B-B14F-4D97-AF65-F5344CB8AC3E}">
        <p14:creationId xmlns:p14="http://schemas.microsoft.com/office/powerpoint/2010/main" val="3887004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Also included in the paper-based item packet is a table giving metadata for the unreleased common items, a portion of which is shown here for grade 7. </a:t>
            </a:r>
            <a:endParaRPr lang="en-US" dirty="0"/>
          </a:p>
        </p:txBody>
      </p:sp>
      <p:sp>
        <p:nvSpPr>
          <p:cNvPr id="4" name="Slide Number Placeholder 3"/>
          <p:cNvSpPr>
            <a:spLocks noGrp="1"/>
          </p:cNvSpPr>
          <p:nvPr>
            <p:ph type="sldNum" sz="quarter" idx="10"/>
          </p:nvPr>
        </p:nvSpPr>
        <p:spPr/>
        <p:txBody>
          <a:bodyPr/>
          <a:lstStyle/>
          <a:p>
            <a:fld id="{3819BAAC-731F-46D2-9A20-DC5B15D66256}" type="slidenum">
              <a:rPr lang="en-US" smtClean="0"/>
              <a:t>34</a:t>
            </a:fld>
            <a:endParaRPr lang="en-US" dirty="0"/>
          </a:p>
        </p:txBody>
      </p:sp>
    </p:spTree>
    <p:extLst>
      <p:ext uri="{BB962C8B-B14F-4D97-AF65-F5344CB8AC3E}">
        <p14:creationId xmlns:p14="http://schemas.microsoft.com/office/powerpoint/2010/main" val="15362090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Constructed response items are hand scored. They are currently available only through the Question Directory for Student</a:t>
            </a:r>
            <a:r>
              <a:rPr lang="en-US" baseline="0" dirty="0" smtClean="0"/>
              <a:t> Work on the</a:t>
            </a:r>
            <a:r>
              <a:rPr lang="en-US" dirty="0" smtClean="0"/>
              <a:t> Massachusetts DOE</a:t>
            </a:r>
            <a:r>
              <a:rPr lang="en-US" baseline="0" dirty="0" smtClean="0"/>
              <a:t> website. </a:t>
            </a:r>
          </a:p>
          <a:p>
            <a:endParaRPr lang="en-US" baseline="0" dirty="0" smtClean="0"/>
          </a:p>
          <a:p>
            <a:r>
              <a:rPr lang="en-US" baseline="0" dirty="0" smtClean="0"/>
              <a:t>Directions are given on how to access items through the directory.</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819BAAC-731F-46D2-9A20-DC5B15D66256}" type="slidenum">
              <a:rPr lang="en-US" smtClean="0"/>
              <a:t>35</a:t>
            </a:fld>
            <a:endParaRPr lang="en-US" dirty="0"/>
          </a:p>
        </p:txBody>
      </p:sp>
    </p:spTree>
    <p:extLst>
      <p:ext uri="{BB962C8B-B14F-4D97-AF65-F5344CB8AC3E}">
        <p14:creationId xmlns:p14="http://schemas.microsoft.com/office/powerpoint/2010/main" val="26841968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information provided with hand-scored released items includes a scoring guide and samples of student work at each score point – usually two samples at the top score</a:t>
            </a:r>
            <a:r>
              <a:rPr lang="en-US" baseline="0" dirty="0" smtClean="0"/>
              <a:t> point. </a:t>
            </a:r>
            <a:r>
              <a:rPr lang="en-US" b="1" baseline="0" dirty="0" smtClean="0"/>
              <a:t>CLICK</a:t>
            </a:r>
            <a:endParaRPr lang="en-US" baseline="0" dirty="0" smtClean="0"/>
          </a:p>
          <a:p>
            <a:endParaRPr lang="en-US" baseline="0" dirty="0" smtClean="0"/>
          </a:p>
          <a:p>
            <a:endParaRPr lang="en-US" baseline="0" dirty="0" smtClean="0"/>
          </a:p>
          <a:p>
            <a:r>
              <a:rPr lang="en-US" baseline="0" dirty="0" smtClean="0"/>
              <a:t>Sample papers can be viewed by clicking on the blue numbers in the left-hand column.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819BAAC-731F-46D2-9A20-DC5B15D66256}" type="slidenum">
              <a:rPr lang="en-US" smtClean="0"/>
              <a:t>36</a:t>
            </a:fld>
            <a:endParaRPr lang="en-US" dirty="0"/>
          </a:p>
        </p:txBody>
      </p:sp>
    </p:spTree>
    <p:extLst>
      <p:ext uri="{BB962C8B-B14F-4D97-AF65-F5344CB8AC3E}">
        <p14:creationId xmlns:p14="http://schemas.microsoft.com/office/powerpoint/2010/main" val="37832436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language in the score guides intentionally matches the language used in the standards, as you can see by comparing the text highlighted in red. This example makes the comparison between the description for a score point 4 paper and the standard. This text is repeated in the description for each score point level.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819BAAC-731F-46D2-9A20-DC5B15D66256}" type="slidenum">
              <a:rPr lang="en-US" smtClean="0"/>
              <a:t>37</a:t>
            </a:fld>
            <a:endParaRPr lang="en-US" dirty="0"/>
          </a:p>
        </p:txBody>
      </p:sp>
    </p:spTree>
    <p:extLst>
      <p:ext uri="{BB962C8B-B14F-4D97-AF65-F5344CB8AC3E}">
        <p14:creationId xmlns:p14="http://schemas.microsoft.com/office/powerpoint/2010/main" val="11616173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abbreviated scoring guide, where the red text in score 4 has been replaced by an ellipsis for the other scores    </a:t>
            </a:r>
            <a:r>
              <a:rPr lang="en-US" b="1" baseline="0" dirty="0" smtClean="0"/>
              <a:t>4</a:t>
            </a:r>
            <a:r>
              <a:rPr lang="en-US" baseline="0" dirty="0" smtClean="0"/>
              <a:t> </a:t>
            </a:r>
            <a:r>
              <a:rPr lang="en-US" b="1" baseline="0" dirty="0" smtClean="0"/>
              <a:t>CLICKS</a:t>
            </a:r>
            <a:r>
              <a:rPr lang="en-US" baseline="0" dirty="0" smtClean="0"/>
              <a:t>,    emphasizes the language used to describe the level of performance exhibited by papers at different score points.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description for the highest score point, in this case 4 points, concludes with a statement about what the student did to earn the top score.    </a:t>
            </a:r>
            <a:r>
              <a:rPr lang="en-US" b="1" baseline="0" dirty="0" smtClean="0"/>
              <a:t>CLICK  </a:t>
            </a:r>
            <a:r>
              <a:rPr lang="en-US" baseline="0" dirty="0" smtClean="0"/>
              <a:t>(The </a:t>
            </a:r>
            <a:r>
              <a:rPr lang="en-US" sz="1200" baseline="0" dirty="0" smtClean="0">
                <a:solidFill>
                  <a:schemeClr val="tx1"/>
                </a:solidFill>
                <a:latin typeface="+mn-lt"/>
              </a:rPr>
              <a:t>student writes a division equation and uses division to find and justify solutions to a real-world problem.) </a:t>
            </a:r>
          </a:p>
          <a:p>
            <a:endParaRPr lang="en-US" baseline="0" dirty="0" smtClean="0"/>
          </a:p>
          <a:p>
            <a:r>
              <a:rPr lang="en-US" baseline="0" dirty="0" smtClean="0"/>
              <a:t>The descriptions for the remaining score points are more general in nature. They do no cite specific flaws in a student paper. (For example: The student demonstrates a good understanding – although there is significant evidence that the student was able to recognize and apply the concepts involved, some aspect of the response is flawed . . .)</a:t>
            </a:r>
          </a:p>
          <a:p>
            <a:endParaRPr lang="en-US" baseline="0" dirty="0" smtClean="0"/>
          </a:p>
          <a:p>
            <a:r>
              <a:rPr lang="en-US" baseline="0" dirty="0" smtClean="0"/>
              <a:t>This structure is fairly standard for all score guides varying only according to the content assessed and the number of score points for an item.</a:t>
            </a:r>
          </a:p>
          <a:p>
            <a:endParaRPr lang="en-US" baseline="0" dirty="0" smtClean="0"/>
          </a:p>
          <a:p>
            <a:r>
              <a:rPr lang="en-US" baseline="0" dirty="0" smtClean="0"/>
              <a:t>Unlike PARCC released items, RICAS items will not include item specific rubrics, suggested responses, or annotated pieces of student work.</a:t>
            </a:r>
            <a:endParaRPr lang="en-US" dirty="0"/>
          </a:p>
        </p:txBody>
      </p:sp>
      <p:sp>
        <p:nvSpPr>
          <p:cNvPr id="4" name="Slide Number Placeholder 3"/>
          <p:cNvSpPr>
            <a:spLocks noGrp="1"/>
          </p:cNvSpPr>
          <p:nvPr>
            <p:ph type="sldNum" sz="quarter" idx="10"/>
          </p:nvPr>
        </p:nvSpPr>
        <p:spPr/>
        <p:txBody>
          <a:bodyPr/>
          <a:lstStyle/>
          <a:p>
            <a:fld id="{3819BAAC-731F-46D2-9A20-DC5B15D66256}" type="slidenum">
              <a:rPr lang="en-US" smtClean="0"/>
              <a:t>38</a:t>
            </a:fld>
            <a:endParaRPr lang="en-US" dirty="0"/>
          </a:p>
        </p:txBody>
      </p:sp>
    </p:spTree>
    <p:extLst>
      <p:ext uri="{BB962C8B-B14F-4D97-AF65-F5344CB8AC3E}">
        <p14:creationId xmlns:p14="http://schemas.microsoft.com/office/powerpoint/2010/main" val="10030116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smtClean="0"/>
              <a:t>RIDE</a:t>
            </a:r>
            <a:r>
              <a:rPr lang="en-US" b="0" baseline="0" dirty="0" smtClean="0"/>
              <a:t> has created Supplemental Assessment Tables to provide educators with expanded assessment information for some standards which may include:</a:t>
            </a:r>
          </a:p>
          <a:p>
            <a:pPr marL="628650" lvl="1" indent="-171450">
              <a:buFont typeface="Arial" panose="020B0604020202020204" pitchFamily="34" charset="0"/>
              <a:buChar char="•"/>
            </a:pPr>
            <a:r>
              <a:rPr lang="en-US" b="0" baseline="0" dirty="0" smtClean="0"/>
              <a:t>Additional examples of how a standard may be assessed</a:t>
            </a:r>
          </a:p>
          <a:p>
            <a:pPr marL="628650" lvl="1" indent="-171450">
              <a:buFont typeface="Arial" panose="020B0604020202020204" pitchFamily="34" charset="0"/>
              <a:buChar char="•"/>
            </a:pPr>
            <a:r>
              <a:rPr lang="en-US" b="0" baseline="0" dirty="0" smtClean="0"/>
              <a:t>Augmented interpretations of a standard</a:t>
            </a:r>
          </a:p>
          <a:p>
            <a:pPr marL="628650" lvl="1" indent="-171450">
              <a:buFont typeface="Arial" panose="020B0604020202020204" pitchFamily="34" charset="0"/>
              <a:buChar char="•"/>
            </a:pPr>
            <a:r>
              <a:rPr lang="en-US" b="0" baseline="0" dirty="0" smtClean="0"/>
              <a:t>Definitions not in the CCSS glossary</a:t>
            </a:r>
          </a:p>
          <a:p>
            <a:pPr marL="171450" indent="-171450">
              <a:buFont typeface="Arial" panose="020B0604020202020204" pitchFamily="34" charset="0"/>
              <a:buChar char="•"/>
            </a:pPr>
            <a:endParaRPr lang="en-US" b="0" baseline="0" dirty="0" smtClean="0"/>
          </a:p>
          <a:p>
            <a:pPr marL="0" indent="0">
              <a:buFont typeface="Arial" panose="020B0604020202020204" pitchFamily="34" charset="0"/>
              <a:buNone/>
            </a:pPr>
            <a:r>
              <a:rPr lang="en-US" b="0" baseline="0" dirty="0" smtClean="0"/>
              <a:t>Their structure is very similar to the PARCC evidence tables as we will see on the next slide.</a:t>
            </a:r>
          </a:p>
          <a:p>
            <a:pPr marL="171450" indent="-171450">
              <a:buFont typeface="Arial" panose="020B0604020202020204" pitchFamily="34" charset="0"/>
              <a:buChar char="•"/>
            </a:pPr>
            <a:endParaRPr lang="en-US" b="0" baseline="0" dirty="0" smtClean="0"/>
          </a:p>
          <a:p>
            <a:pPr marL="171450" indent="-171450">
              <a:buFont typeface="Arial" panose="020B0604020202020204" pitchFamily="34" charset="0"/>
              <a:buChar char="•"/>
            </a:pPr>
            <a:endParaRPr lang="en-US" b="0" baseline="0" dirty="0" smtClean="0"/>
          </a:p>
          <a:p>
            <a:pPr marL="0" indent="0">
              <a:buFont typeface="Arial" panose="020B0604020202020204" pitchFamily="34" charset="0"/>
              <a:buNone/>
            </a:pPr>
            <a:endParaRPr lang="en-US" b="0" dirty="0"/>
          </a:p>
        </p:txBody>
      </p:sp>
      <p:sp>
        <p:nvSpPr>
          <p:cNvPr id="4" name="Slide Number Placeholder 3"/>
          <p:cNvSpPr>
            <a:spLocks noGrp="1"/>
          </p:cNvSpPr>
          <p:nvPr>
            <p:ph type="sldNum" sz="quarter" idx="10"/>
          </p:nvPr>
        </p:nvSpPr>
        <p:spPr/>
        <p:txBody>
          <a:bodyPr/>
          <a:lstStyle/>
          <a:p>
            <a:fld id="{3819BAAC-731F-46D2-9A20-DC5B15D66256}" type="slidenum">
              <a:rPr lang="en-US" smtClean="0"/>
              <a:t>39</a:t>
            </a:fld>
            <a:endParaRPr lang="en-US" dirty="0"/>
          </a:p>
        </p:txBody>
      </p:sp>
    </p:spTree>
    <p:extLst>
      <p:ext uri="{BB962C8B-B14F-4D97-AF65-F5344CB8AC3E}">
        <p14:creationId xmlns:p14="http://schemas.microsoft.com/office/powerpoint/2010/main" val="498933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grade has two mathematics sessions.</a:t>
            </a:r>
            <a:r>
              <a:rPr lang="en-US" baseline="0" dirty="0" smtClean="0"/>
              <a:t> In grades 3 – 6 both of these sessions are non-calculator. In grades 7 and 8 the first session is non-calculator and the second session is calculator active. It is important to note that grade 6 no longer has a calculator session </a:t>
            </a:r>
            <a:r>
              <a:rPr lang="en-US" baseline="0" dirty="0" smtClean="0">
                <a:solidFill>
                  <a:srgbClr val="FF0000"/>
                </a:solidFill>
              </a:rPr>
              <a:t>as it did in PARCC</a:t>
            </a:r>
            <a:r>
              <a:rPr lang="en-US" baseline="0" dirty="0" smtClean="0"/>
              <a:t>.  </a:t>
            </a:r>
            <a:r>
              <a:rPr lang="en-US" b="1" baseline="0" dirty="0" smtClean="0"/>
              <a:t>CLICK</a:t>
            </a:r>
            <a:endParaRPr lang="en-US" baseline="0" dirty="0" smtClean="0"/>
          </a:p>
          <a:p>
            <a:endParaRPr lang="en-US" baseline="0" dirty="0" smtClean="0"/>
          </a:p>
          <a:p>
            <a:r>
              <a:rPr lang="en-US" baseline="0" dirty="0" smtClean="0"/>
              <a:t>The suggested time for each session is 90 minutes. However, any student is eligible for extended time if they are working productively.</a:t>
            </a:r>
            <a:endParaRPr lang="en-US" dirty="0"/>
          </a:p>
        </p:txBody>
      </p:sp>
      <p:sp>
        <p:nvSpPr>
          <p:cNvPr id="4" name="Slide Number Placeholder 3"/>
          <p:cNvSpPr>
            <a:spLocks noGrp="1"/>
          </p:cNvSpPr>
          <p:nvPr>
            <p:ph type="sldNum" sz="quarter" idx="10"/>
          </p:nvPr>
        </p:nvSpPr>
        <p:spPr/>
        <p:txBody>
          <a:bodyPr/>
          <a:lstStyle/>
          <a:p>
            <a:fld id="{3819BAAC-731F-46D2-9A20-DC5B15D66256}" type="slidenum">
              <a:rPr lang="en-US" smtClean="0"/>
              <a:t>4</a:t>
            </a:fld>
            <a:endParaRPr lang="en-US" dirty="0"/>
          </a:p>
        </p:txBody>
      </p:sp>
    </p:spTree>
    <p:extLst>
      <p:ext uri="{BB962C8B-B14F-4D97-AF65-F5344CB8AC3E}">
        <p14:creationId xmlns:p14="http://schemas.microsoft.com/office/powerpoint/2010/main" val="23993708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smtClean="0"/>
              <a:t>Here is a</a:t>
            </a:r>
            <a:r>
              <a:rPr lang="en-US" b="0" baseline="0" dirty="0" smtClean="0"/>
              <a:t> page from the grade 6 table.</a:t>
            </a:r>
            <a:r>
              <a:rPr lang="en-US" b="0" baseline="0" dirty="0"/>
              <a:t> </a:t>
            </a:r>
            <a:r>
              <a:rPr lang="en-US" b="0" baseline="0" dirty="0" smtClean="0"/>
              <a:t>Let’s look at 6.SP.2 as an example.  </a:t>
            </a:r>
            <a:r>
              <a:rPr lang="en-US" b="1" baseline="0" dirty="0" smtClean="0"/>
              <a:t>CLICK</a:t>
            </a:r>
            <a:endParaRPr lang="en-US" b="0" baseline="0" dirty="0" smtClean="0"/>
          </a:p>
          <a:p>
            <a:pPr marL="0" indent="0">
              <a:buFont typeface="Arial" panose="020B0604020202020204" pitchFamily="34" charset="0"/>
              <a:buNone/>
            </a:pPr>
            <a:endParaRPr lang="en-US" b="0" baseline="0" dirty="0" smtClean="0"/>
          </a:p>
          <a:p>
            <a:pPr marL="0" indent="0">
              <a:buFont typeface="Arial" panose="020B0604020202020204" pitchFamily="34" charset="0"/>
              <a:buNone/>
            </a:pPr>
            <a:r>
              <a:rPr lang="en-US" b="0" baseline="0" dirty="0" smtClean="0"/>
              <a:t>The standard says – Understand that a set of data collected to answer a statistical question has a distribution which can be described by its center, spread, and overall shape.</a:t>
            </a:r>
          </a:p>
          <a:p>
            <a:pPr marL="0" indent="0">
              <a:buFont typeface="Arial" panose="020B0604020202020204" pitchFamily="34" charset="0"/>
              <a:buNone/>
            </a:pPr>
            <a:endParaRPr lang="en-US" b="0" baseline="0" dirty="0" smtClean="0"/>
          </a:p>
          <a:p>
            <a:pPr marL="0" indent="0">
              <a:buFont typeface="Arial" panose="020B0604020202020204" pitchFamily="34" charset="0"/>
              <a:buNone/>
            </a:pPr>
            <a:r>
              <a:rPr lang="en-US" b="0" baseline="0" dirty="0" smtClean="0"/>
              <a:t>Additional information for the purposes of RICAS are: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Measures of center include </a:t>
            </a:r>
            <a:r>
              <a:rPr lang="en-US" sz="1200" b="1" i="0" u="none" strike="noStrike" kern="1200" baseline="0" dirty="0" smtClean="0">
                <a:solidFill>
                  <a:schemeClr val="tx1"/>
                </a:solidFill>
                <a:latin typeface="+mn-lt"/>
                <a:ea typeface="+mn-ea"/>
                <a:cs typeface="+mn-cs"/>
              </a:rPr>
              <a:t>median, mean, and mode</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  An explanation is given to why mode is included and the limitations surrounding it    </a:t>
            </a:r>
            <a:r>
              <a:rPr lang="en-US" sz="1200" b="1" i="0" u="none" strike="noStrike" kern="1200" baseline="0" dirty="0" smtClean="0">
                <a:solidFill>
                  <a:schemeClr val="tx1"/>
                </a:solidFill>
                <a:latin typeface="+mn-lt"/>
                <a:ea typeface="+mn-ea"/>
                <a:cs typeface="+mn-cs"/>
              </a:rPr>
              <a:t>Don’t read this </a:t>
            </a:r>
            <a:r>
              <a:rPr lang="en-US" sz="1200" b="0" i="0" u="none" strike="noStrike" kern="1200" baseline="0" dirty="0" smtClean="0">
                <a:solidFill>
                  <a:schemeClr val="tx1"/>
                </a:solidFill>
                <a:latin typeface="+mn-lt"/>
                <a:ea typeface="+mn-ea"/>
                <a:cs typeface="+mn-cs"/>
              </a:rPr>
              <a:t>-(Mode is included to introduce comparisons of measures of center and their uses. The focus for summarizing and describing distributions does not include mode.)</a:t>
            </a:r>
          </a:p>
          <a:p>
            <a:r>
              <a:rPr lang="en-US" sz="1200" b="0" i="0" u="none" strike="noStrike" kern="1200" baseline="0" dirty="0" smtClean="0">
                <a:solidFill>
                  <a:schemeClr val="tx1"/>
                </a:solidFill>
                <a:latin typeface="+mn-lt"/>
                <a:ea typeface="+mn-ea"/>
                <a:cs typeface="+mn-cs"/>
              </a:rPr>
              <a:t>•  The measures of variability assessed for this standard include </a:t>
            </a:r>
            <a:r>
              <a:rPr lang="en-US" sz="1200" b="1" i="0" u="none" strike="noStrike" kern="1200" baseline="0" dirty="0" smtClean="0">
                <a:solidFill>
                  <a:schemeClr val="tx1"/>
                </a:solidFill>
                <a:latin typeface="+mn-lt"/>
                <a:ea typeface="+mn-ea"/>
                <a:cs typeface="+mn-cs"/>
              </a:rPr>
              <a:t>range </a:t>
            </a:r>
            <a:r>
              <a:rPr lang="en-US" sz="1200" b="0" i="0" u="none" strike="noStrike" kern="1200" baseline="0" dirty="0" smtClean="0">
                <a:solidFill>
                  <a:schemeClr val="tx1"/>
                </a:solidFill>
                <a:latin typeface="+mn-lt"/>
                <a:ea typeface="+mn-ea"/>
                <a:cs typeface="+mn-cs"/>
              </a:rPr>
              <a:t>and </a:t>
            </a:r>
            <a:r>
              <a:rPr lang="en-US" sz="1200" b="1" i="0" u="none" strike="noStrike" kern="1200" baseline="0" dirty="0" smtClean="0">
                <a:solidFill>
                  <a:schemeClr val="tx1"/>
                </a:solidFill>
                <a:latin typeface="+mn-lt"/>
                <a:ea typeface="+mn-ea"/>
                <a:cs typeface="+mn-cs"/>
              </a:rPr>
              <a:t>interquartile range</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  And a definition for range is provided    </a:t>
            </a:r>
            <a:r>
              <a:rPr lang="en-US" sz="1200" b="1" i="0" u="none" strike="noStrike" kern="1200" baseline="0" dirty="0" smtClean="0">
                <a:solidFill>
                  <a:schemeClr val="tx1"/>
                </a:solidFill>
                <a:latin typeface="+mn-lt"/>
                <a:ea typeface="+mn-ea"/>
                <a:cs typeface="+mn-cs"/>
              </a:rPr>
              <a:t>Don’t read this </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Range </a:t>
            </a:r>
            <a:r>
              <a:rPr lang="en-US" sz="1200" b="0" i="0" u="none" strike="noStrike" kern="1200" baseline="0" dirty="0" smtClean="0">
                <a:solidFill>
                  <a:schemeClr val="tx1"/>
                </a:solidFill>
                <a:latin typeface="+mn-lt"/>
                <a:ea typeface="+mn-ea"/>
                <a:cs typeface="+mn-cs"/>
              </a:rPr>
              <a:t>is the difference between the largest and smallest</a:t>
            </a:r>
          </a:p>
          <a:p>
            <a:r>
              <a:rPr lang="en-US" sz="1200" b="0" i="0" u="none" strike="noStrike" kern="1200" baseline="0" dirty="0" smtClean="0">
                <a:solidFill>
                  <a:schemeClr val="tx1"/>
                </a:solidFill>
                <a:latin typeface="+mn-lt"/>
                <a:ea typeface="+mn-ea"/>
                <a:cs typeface="+mn-cs"/>
              </a:rPr>
              <a:t>values in a list of numbers.)</a:t>
            </a:r>
            <a:endParaRPr lang="en-US" b="0" baseline="0" dirty="0" smtClean="0"/>
          </a:p>
        </p:txBody>
      </p:sp>
      <p:sp>
        <p:nvSpPr>
          <p:cNvPr id="4" name="Slide Number Placeholder 3"/>
          <p:cNvSpPr>
            <a:spLocks noGrp="1"/>
          </p:cNvSpPr>
          <p:nvPr>
            <p:ph type="sldNum" sz="quarter" idx="10"/>
          </p:nvPr>
        </p:nvSpPr>
        <p:spPr/>
        <p:txBody>
          <a:bodyPr/>
          <a:lstStyle/>
          <a:p>
            <a:fld id="{3819BAAC-731F-46D2-9A20-DC5B15D66256}" type="slidenum">
              <a:rPr lang="en-US" smtClean="0"/>
              <a:t>40</a:t>
            </a:fld>
            <a:endParaRPr lang="en-US" dirty="0"/>
          </a:p>
        </p:txBody>
      </p:sp>
    </p:spTree>
    <p:extLst>
      <p:ext uri="{BB962C8B-B14F-4D97-AF65-F5344CB8AC3E}">
        <p14:creationId xmlns:p14="http://schemas.microsoft.com/office/powerpoint/2010/main" val="31856299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a:t>
            </a:r>
            <a:r>
              <a:rPr lang="en-US" baseline="0" dirty="0" smtClean="0"/>
              <a:t> performance on RICAS will be classified by achievement level based on a student’s scaled score.  The four levels are:</a:t>
            </a:r>
          </a:p>
          <a:p>
            <a:endParaRPr lang="en-US" baseline="0" dirty="0" smtClean="0"/>
          </a:p>
          <a:p>
            <a:pPr marL="628650" lvl="1" indent="-171450">
              <a:buFont typeface="Arial" panose="020B0604020202020204" pitchFamily="34" charset="0"/>
              <a:buChar char="•"/>
            </a:pPr>
            <a:r>
              <a:rPr lang="en-US" dirty="0" smtClean="0"/>
              <a:t>Exceeding Expectations</a:t>
            </a:r>
          </a:p>
          <a:p>
            <a:pPr marL="628650" lvl="1" indent="-171450">
              <a:buFont typeface="Arial" panose="020B0604020202020204" pitchFamily="34" charset="0"/>
              <a:buChar char="•"/>
            </a:pPr>
            <a:r>
              <a:rPr lang="en-US" dirty="0" smtClean="0"/>
              <a:t>Meeting Expectations</a:t>
            </a:r>
          </a:p>
          <a:p>
            <a:pPr marL="628650" lvl="1" indent="-171450">
              <a:buFont typeface="Arial" panose="020B0604020202020204" pitchFamily="34" charset="0"/>
              <a:buChar char="•"/>
            </a:pPr>
            <a:r>
              <a:rPr lang="en-US" dirty="0" smtClean="0"/>
              <a:t>Partially Meeting Expectations</a:t>
            </a:r>
          </a:p>
          <a:p>
            <a:pPr marL="628650" lvl="1" indent="-171450">
              <a:buFont typeface="Arial" panose="020B0604020202020204" pitchFamily="34" charset="0"/>
              <a:buChar char="•"/>
            </a:pPr>
            <a:r>
              <a:rPr lang="en-US" dirty="0" smtClean="0"/>
              <a:t>Not Meeting Expectations</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Brief</a:t>
            </a:r>
            <a:r>
              <a:rPr lang="en-US" baseline="0" dirty="0" smtClean="0"/>
              <a:t> explanations for each of these classifications can be found on our website</a:t>
            </a:r>
            <a:r>
              <a:rPr lang="en-US" b="1" baseline="0" dirty="0" smtClean="0"/>
              <a:t>.</a:t>
            </a:r>
          </a:p>
          <a:p>
            <a:pPr marL="0" indent="0">
              <a:buFont typeface="Arial" panose="020B0604020202020204" pitchFamily="34" charset="0"/>
              <a:buNone/>
            </a:pPr>
            <a:endParaRPr lang="en-US" b="1" baseline="0" dirty="0" smtClean="0"/>
          </a:p>
          <a:p>
            <a:pPr marL="0" indent="0">
              <a:buFont typeface="Arial" panose="020B0604020202020204" pitchFamily="34" charset="0"/>
              <a:buNone/>
            </a:pPr>
            <a:r>
              <a:rPr lang="en-US" b="1" baseline="0" dirty="0" smtClean="0"/>
              <a:t>As a point of interest, teachers and other educators in Massachusetts met to establish cut scores for levels of achievement and to comment on the achievement level descriptors. A detailed description of the process used can be found in an executive summary of the standard setting meeting found at the provided link.</a:t>
            </a:r>
          </a:p>
          <a:p>
            <a:pPr marL="0" indent="0">
              <a:buFont typeface="Arial" panose="020B0604020202020204" pitchFamily="34" charset="0"/>
              <a:buNone/>
            </a:pPr>
            <a:endParaRPr lang="en-US" b="1" baseline="0" dirty="0" smtClean="0"/>
          </a:p>
          <a:p>
            <a:pPr marL="0" indent="0">
              <a:buFont typeface="Arial" panose="020B0604020202020204" pitchFamily="34" charset="0"/>
              <a:buNone/>
            </a:pPr>
            <a:endParaRPr lang="en-US" b="1" dirty="0"/>
          </a:p>
        </p:txBody>
      </p:sp>
      <p:sp>
        <p:nvSpPr>
          <p:cNvPr id="4" name="Slide Number Placeholder 3"/>
          <p:cNvSpPr>
            <a:spLocks noGrp="1"/>
          </p:cNvSpPr>
          <p:nvPr>
            <p:ph type="sldNum" sz="quarter" idx="10"/>
          </p:nvPr>
        </p:nvSpPr>
        <p:spPr/>
        <p:txBody>
          <a:bodyPr/>
          <a:lstStyle/>
          <a:p>
            <a:fld id="{3819BAAC-731F-46D2-9A20-DC5B15D66256}" type="slidenum">
              <a:rPr lang="en-US" smtClean="0"/>
              <a:t>41</a:t>
            </a:fld>
            <a:endParaRPr lang="en-US" dirty="0"/>
          </a:p>
        </p:txBody>
      </p:sp>
    </p:spTree>
    <p:extLst>
      <p:ext uri="{BB962C8B-B14F-4D97-AF65-F5344CB8AC3E}">
        <p14:creationId xmlns:p14="http://schemas.microsoft.com/office/powerpoint/2010/main" val="40569404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Achievement</a:t>
            </a:r>
            <a:r>
              <a:rPr lang="en-US" baseline="0" dirty="0" smtClean="0"/>
              <a:t> level descriptors for mathematics have been created to paint a more detailed picture of what student performance would look like for exceeding, meeting, or partially meeting expectations.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Descriptions are given for the domains of the grade as well as:</a:t>
            </a:r>
          </a:p>
          <a:p>
            <a:pPr marL="0" indent="0">
              <a:buFont typeface="Arial" panose="020B0604020202020204" pitchFamily="34" charset="0"/>
              <a:buNone/>
            </a:pPr>
            <a:endParaRPr lang="en-US" baseline="0" dirty="0" smtClean="0"/>
          </a:p>
          <a:p>
            <a:pPr marL="628650" lvl="1" indent="-171450">
              <a:buFont typeface="Arial" panose="020B0604020202020204" pitchFamily="34" charset="0"/>
              <a:buChar char="•"/>
            </a:pPr>
            <a:r>
              <a:rPr lang="en-US" dirty="0" smtClean="0"/>
              <a:t>Conceptual Understanding and Procedural Knowledge</a:t>
            </a:r>
          </a:p>
          <a:p>
            <a:pPr marL="628650" lvl="1" indent="-171450">
              <a:buFont typeface="Arial" panose="020B0604020202020204" pitchFamily="34" charset="0"/>
              <a:buChar char="•"/>
            </a:pPr>
            <a:r>
              <a:rPr lang="en-US" dirty="0" smtClean="0"/>
              <a:t>Problem Solving</a:t>
            </a:r>
          </a:p>
          <a:p>
            <a:pPr marL="628650" lvl="1" indent="-171450">
              <a:buFont typeface="Arial" panose="020B0604020202020204" pitchFamily="34" charset="0"/>
              <a:buChar char="•"/>
            </a:pPr>
            <a:r>
              <a:rPr lang="en-US" dirty="0" smtClean="0"/>
              <a:t>Mathematical Reasoning</a:t>
            </a:r>
          </a:p>
          <a:p>
            <a:pPr marL="628650" lvl="1" indent="-171450">
              <a:buFont typeface="Arial" panose="020B0604020202020204" pitchFamily="34" charset="0"/>
              <a:buChar char="•"/>
            </a:pPr>
            <a:r>
              <a:rPr lang="en-US" dirty="0" smtClean="0"/>
              <a:t>Mathematical Communication</a:t>
            </a:r>
          </a:p>
          <a:p>
            <a:pPr marL="0" indent="0">
              <a:buFont typeface="Arial" panose="020B0604020202020204" pitchFamily="34" charset="0"/>
              <a:buNone/>
            </a:pPr>
            <a:r>
              <a:rPr lang="en-US" dirty="0" smtClean="0"/>
              <a:t>These descriptors may serve as a helpful resource to gauge</a:t>
            </a:r>
            <a:r>
              <a:rPr lang="en-US" baseline="0" dirty="0" smtClean="0"/>
              <a:t> a student’s level of performance throughout the year.</a:t>
            </a:r>
            <a:endParaRPr lang="en-US" dirty="0"/>
          </a:p>
        </p:txBody>
      </p:sp>
      <p:sp>
        <p:nvSpPr>
          <p:cNvPr id="4" name="Slide Number Placeholder 3"/>
          <p:cNvSpPr>
            <a:spLocks noGrp="1"/>
          </p:cNvSpPr>
          <p:nvPr>
            <p:ph type="sldNum" sz="quarter" idx="10"/>
          </p:nvPr>
        </p:nvSpPr>
        <p:spPr/>
        <p:txBody>
          <a:bodyPr/>
          <a:lstStyle/>
          <a:p>
            <a:fld id="{3819BAAC-731F-46D2-9A20-DC5B15D66256}" type="slidenum">
              <a:rPr lang="en-US" smtClean="0"/>
              <a:t>42</a:t>
            </a:fld>
            <a:endParaRPr lang="en-US" dirty="0"/>
          </a:p>
        </p:txBody>
      </p:sp>
    </p:spTree>
    <p:extLst>
      <p:ext uri="{BB962C8B-B14F-4D97-AF65-F5344CB8AC3E}">
        <p14:creationId xmlns:p14="http://schemas.microsoft.com/office/powerpoint/2010/main" val="17204519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 one set of descriptors for grade 4 in the domain of Operations and Algebraic Thinking.</a:t>
            </a:r>
          </a:p>
          <a:p>
            <a:endParaRPr lang="en-US" baseline="0" dirty="0" smtClean="0"/>
          </a:p>
          <a:p>
            <a:r>
              <a:rPr lang="en-US" baseline="0" dirty="0" smtClean="0"/>
              <a:t>Note the gradations in expectations as you move through each level of the chart. For example when comparing the second bullets in each column:   </a:t>
            </a:r>
            <a:r>
              <a:rPr lang="en-US" b="1" baseline="0" dirty="0" smtClean="0"/>
              <a:t>CLICK</a:t>
            </a:r>
            <a:endParaRPr lang="en-US" baseline="0" dirty="0" smtClean="0"/>
          </a:p>
          <a:p>
            <a:pPr marL="628650" lvl="1" indent="-171450">
              <a:buFont typeface="Arial" panose="020B0604020202020204" pitchFamily="34" charset="0"/>
              <a:buChar char="•"/>
            </a:pPr>
            <a:r>
              <a:rPr lang="en-US" baseline="0" dirty="0" smtClean="0"/>
              <a:t>A student who partially meets expectations is able to solve multiplication and division word problems with no specified method   </a:t>
            </a:r>
            <a:r>
              <a:rPr lang="en-US" b="1" baseline="0" dirty="0" smtClean="0"/>
              <a:t>CLICK</a:t>
            </a:r>
            <a:endParaRPr lang="en-US" baseline="0" dirty="0" smtClean="0"/>
          </a:p>
          <a:p>
            <a:pPr marL="457200" lvl="1" indent="0">
              <a:buFont typeface="Arial" panose="020B0604020202020204" pitchFamily="34" charset="0"/>
              <a:buNone/>
            </a:pPr>
            <a:endParaRPr lang="en-US" baseline="0" dirty="0" smtClean="0"/>
          </a:p>
          <a:p>
            <a:pPr marL="628650" lvl="1" indent="-171450">
              <a:buFont typeface="Arial" panose="020B0604020202020204" pitchFamily="34" charset="0"/>
              <a:buChar char="•"/>
            </a:pPr>
            <a:r>
              <a:rPr lang="en-US" baseline="0" dirty="0" smtClean="0"/>
              <a:t>A student who meets expectations is able to solve these problems by using a drawing or equation    </a:t>
            </a:r>
            <a:r>
              <a:rPr lang="en-US" b="1" baseline="0" dirty="0" smtClean="0"/>
              <a:t>CLICK</a:t>
            </a:r>
            <a:endParaRPr lang="en-US" baseline="0" dirty="0" smtClean="0"/>
          </a:p>
          <a:p>
            <a:pPr marL="628650" lvl="1"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r>
              <a:rPr lang="en-US" baseline="0" dirty="0" smtClean="0"/>
              <a:t>A student who exceeds expectations is able to use an equation to represent a problem and to justify their solution with estimation   </a:t>
            </a:r>
          </a:p>
          <a:p>
            <a:pPr marL="457200" lvl="1" indent="0">
              <a:buFontTx/>
              <a:buNone/>
            </a:pPr>
            <a:endParaRPr lang="en-US" baseline="0" dirty="0" smtClean="0"/>
          </a:p>
          <a:p>
            <a:pPr marL="457200" lvl="1" indent="0">
              <a:buFontTx/>
              <a:buNone/>
            </a:pPr>
            <a:r>
              <a:rPr lang="en-US" baseline="0" dirty="0" smtClean="0"/>
              <a:t>All students demonstrate some level of achievement for the grade 4 standards in the first cluster of the domain of Operations and Algebraic Thinking, but they do so to different degrees and to different aspects of the standards.	</a:t>
            </a:r>
          </a:p>
          <a:p>
            <a:pPr marL="457200" lvl="1" indent="0">
              <a:buFontTx/>
              <a:buNone/>
            </a:pPr>
            <a:endParaRPr lang="en-US" baseline="0" dirty="0" smtClean="0"/>
          </a:p>
          <a:p>
            <a:pPr marL="457200" lvl="1" indent="0">
              <a:buFontTx/>
              <a:buNone/>
            </a:pPr>
            <a:r>
              <a:rPr lang="en-US" baseline="0" dirty="0" smtClean="0"/>
              <a:t>Both the Supplemental Assessment Table and the Achievement Level Descriptors can be found at the link on the bottom of this slide.</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819BAAC-731F-46D2-9A20-DC5B15D66256}" type="slidenum">
              <a:rPr lang="en-US" smtClean="0"/>
              <a:t>43</a:t>
            </a:fld>
            <a:endParaRPr lang="en-US" dirty="0"/>
          </a:p>
        </p:txBody>
      </p:sp>
    </p:spTree>
    <p:extLst>
      <p:ext uri="{BB962C8B-B14F-4D97-AF65-F5344CB8AC3E}">
        <p14:creationId xmlns:p14="http://schemas.microsoft.com/office/powerpoint/2010/main" val="37818233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Thank you for your time and attention today. We hope the information we shared is helpful.</a:t>
            </a:r>
            <a:endParaRPr lang="en-US" dirty="0" smtClean="0"/>
          </a:p>
          <a:p>
            <a:r>
              <a:rPr lang="en-US" dirty="0" smtClean="0"/>
              <a:t>Should you have additional questions about RICAS, please feel free to reach</a:t>
            </a:r>
            <a:r>
              <a:rPr lang="en-US" baseline="0" dirty="0" smtClean="0"/>
              <a:t> </a:t>
            </a:r>
            <a:r>
              <a:rPr lang="en-US" dirty="0" smtClean="0"/>
              <a:t>out to Chris</a:t>
            </a:r>
            <a:r>
              <a:rPr lang="en-US" baseline="0" dirty="0" smtClean="0"/>
              <a:t> or I as well as any of our colleagues at RIDE. </a:t>
            </a:r>
          </a:p>
        </p:txBody>
      </p:sp>
      <p:sp>
        <p:nvSpPr>
          <p:cNvPr id="4" name="Slide Number Placeholder 3"/>
          <p:cNvSpPr>
            <a:spLocks noGrp="1"/>
          </p:cNvSpPr>
          <p:nvPr>
            <p:ph type="sldNum" sz="quarter" idx="10"/>
          </p:nvPr>
        </p:nvSpPr>
        <p:spPr/>
        <p:txBody>
          <a:bodyPr/>
          <a:lstStyle/>
          <a:p>
            <a:fld id="{3819BAAC-731F-46D2-9A20-DC5B15D66256}" type="slidenum">
              <a:rPr lang="en-US" smtClean="0"/>
              <a:t>44</a:t>
            </a:fld>
            <a:endParaRPr lang="en-US" dirty="0"/>
          </a:p>
        </p:txBody>
      </p:sp>
    </p:spTree>
    <p:extLst>
      <p:ext uri="{BB962C8B-B14F-4D97-AF65-F5344CB8AC3E}">
        <p14:creationId xmlns:p14="http://schemas.microsoft.com/office/powerpoint/2010/main" val="3831306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was</a:t>
            </a:r>
            <a:r>
              <a:rPr lang="en-US" baseline="0" dirty="0" smtClean="0"/>
              <a:t> the case with past assessments, each student’s test will be comprised of common and matrix items. Common items are those items on which a student’s score is based. Matrix items, which include field test and equating items, are embedded in the test but do not count towards a student’s score. Matrix items are included to try out new questions or to ensure statistical comparability between different forms of the test.</a:t>
            </a:r>
          </a:p>
          <a:p>
            <a:endParaRPr lang="en-US" baseline="0" dirty="0" smtClean="0"/>
          </a:p>
        </p:txBody>
      </p:sp>
      <p:sp>
        <p:nvSpPr>
          <p:cNvPr id="4" name="Slide Number Placeholder 3"/>
          <p:cNvSpPr>
            <a:spLocks noGrp="1"/>
          </p:cNvSpPr>
          <p:nvPr>
            <p:ph type="sldNum" sz="quarter" idx="10"/>
          </p:nvPr>
        </p:nvSpPr>
        <p:spPr/>
        <p:txBody>
          <a:bodyPr/>
          <a:lstStyle/>
          <a:p>
            <a:fld id="{3819BAAC-731F-46D2-9A20-DC5B15D66256}" type="slidenum">
              <a:rPr lang="en-US" smtClean="0"/>
              <a:t>5</a:t>
            </a:fld>
            <a:endParaRPr lang="en-US" dirty="0"/>
          </a:p>
        </p:txBody>
      </p:sp>
    </p:spTree>
    <p:extLst>
      <p:ext uri="{BB962C8B-B14F-4D97-AF65-F5344CB8AC3E}">
        <p14:creationId xmlns:p14="http://schemas.microsoft.com/office/powerpoint/2010/main" val="1716401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table outlines the different types of items, and the possible</a:t>
            </a:r>
            <a:r>
              <a:rPr lang="en-US" baseline="0" dirty="0" smtClean="0"/>
              <a:t> points for each of those item types, that will be used on RICAS. These item types – multiple choice, multiple select, short answer/fill-in-the-blank, technology enhanced, and constructed response - are the same as those students experienced on PARCC. However, please note some of the point values differ slightly. For instance, technology enhanced items are now worth one or two points.</a:t>
            </a:r>
            <a:endParaRPr lang="en-US" dirty="0"/>
          </a:p>
        </p:txBody>
      </p:sp>
      <p:sp>
        <p:nvSpPr>
          <p:cNvPr id="4" name="Slide Number Placeholder 3"/>
          <p:cNvSpPr>
            <a:spLocks noGrp="1"/>
          </p:cNvSpPr>
          <p:nvPr>
            <p:ph type="sldNum" sz="quarter" idx="10"/>
          </p:nvPr>
        </p:nvSpPr>
        <p:spPr/>
        <p:txBody>
          <a:bodyPr/>
          <a:lstStyle/>
          <a:p>
            <a:fld id="{3819BAAC-731F-46D2-9A20-DC5B15D66256}" type="slidenum">
              <a:rPr lang="en-US" smtClean="0"/>
              <a:t>6</a:t>
            </a:fld>
            <a:endParaRPr lang="en-US" dirty="0"/>
          </a:p>
        </p:txBody>
      </p:sp>
    </p:spTree>
    <p:extLst>
      <p:ext uri="{BB962C8B-B14F-4D97-AF65-F5344CB8AC3E}">
        <p14:creationId xmlns:p14="http://schemas.microsoft.com/office/powerpoint/2010/main" val="346005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table outlines the number of common items, those that count towards a students score, on the tests by grade level and point value. </a:t>
            </a:r>
          </a:p>
          <a:p>
            <a:endParaRPr lang="en-US" baseline="0" dirty="0" smtClean="0"/>
          </a:p>
          <a:p>
            <a:r>
              <a:rPr lang="en-US" baseline="0" dirty="0" smtClean="0"/>
              <a:t>You can see that the grade 3 test is slightly shorter and does not contain any two-point items. The number of common constructed response items for each grade level is the same – 4 items. </a:t>
            </a:r>
          </a:p>
          <a:p>
            <a:endParaRPr lang="en-US" baseline="0" dirty="0" smtClean="0"/>
          </a:p>
          <a:p>
            <a:r>
              <a:rPr lang="en-US" baseline="0" dirty="0" smtClean="0"/>
              <a:t>The number and types of matrix items will vary by grade. Again, these do not count towards a student’s score.</a:t>
            </a:r>
            <a:endParaRPr lang="en-US" dirty="0"/>
          </a:p>
        </p:txBody>
      </p:sp>
      <p:sp>
        <p:nvSpPr>
          <p:cNvPr id="4" name="Slide Number Placeholder 3"/>
          <p:cNvSpPr>
            <a:spLocks noGrp="1"/>
          </p:cNvSpPr>
          <p:nvPr>
            <p:ph type="sldNum" sz="quarter" idx="10"/>
          </p:nvPr>
        </p:nvSpPr>
        <p:spPr/>
        <p:txBody>
          <a:bodyPr/>
          <a:lstStyle/>
          <a:p>
            <a:fld id="{3819BAAC-731F-46D2-9A20-DC5B15D66256}" type="slidenum">
              <a:rPr lang="en-US" smtClean="0"/>
              <a:t>7</a:t>
            </a:fld>
            <a:endParaRPr lang="en-US" dirty="0"/>
          </a:p>
        </p:txBody>
      </p:sp>
    </p:spTree>
    <p:extLst>
      <p:ext uri="{BB962C8B-B14F-4D97-AF65-F5344CB8AC3E}">
        <p14:creationId xmlns:p14="http://schemas.microsoft.com/office/powerpoint/2010/main" val="331937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briefly look at examples</a:t>
            </a:r>
            <a:r>
              <a:rPr lang="en-US" baseline="0" dirty="0" smtClean="0"/>
              <a:t> of the different item types. </a:t>
            </a:r>
          </a:p>
          <a:p>
            <a:endParaRPr lang="en-US" baseline="0" dirty="0" smtClean="0"/>
          </a:p>
          <a:p>
            <a:r>
              <a:rPr lang="en-US" dirty="0" smtClean="0"/>
              <a:t>Here is an example of a grade 5 multiple choice item with an answer key of C.</a:t>
            </a:r>
          </a:p>
          <a:p>
            <a:endParaRPr lang="en-US" dirty="0" smtClean="0"/>
          </a:p>
        </p:txBody>
      </p:sp>
      <p:sp>
        <p:nvSpPr>
          <p:cNvPr id="4" name="Slide Number Placeholder 3"/>
          <p:cNvSpPr>
            <a:spLocks noGrp="1"/>
          </p:cNvSpPr>
          <p:nvPr>
            <p:ph type="sldNum" sz="quarter" idx="10"/>
          </p:nvPr>
        </p:nvSpPr>
        <p:spPr/>
        <p:txBody>
          <a:bodyPr/>
          <a:lstStyle/>
          <a:p>
            <a:fld id="{3819BAAC-731F-46D2-9A20-DC5B15D66256}" type="slidenum">
              <a:rPr lang="en-US" smtClean="0"/>
              <a:t>8</a:t>
            </a:fld>
            <a:endParaRPr lang="en-US" dirty="0"/>
          </a:p>
        </p:txBody>
      </p:sp>
    </p:spTree>
    <p:extLst>
      <p:ext uri="{BB962C8B-B14F-4D97-AF65-F5344CB8AC3E}">
        <p14:creationId xmlns:p14="http://schemas.microsoft.com/office/powerpoint/2010/main" val="1663817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grade 8 multiple select</a:t>
            </a:r>
            <a:r>
              <a:rPr lang="en-US" baseline="0" dirty="0" smtClean="0"/>
              <a:t> item has two correct options -  </a:t>
            </a:r>
            <a:r>
              <a:rPr lang="en-US" dirty="0" smtClean="0"/>
              <a:t>B and</a:t>
            </a:r>
            <a:r>
              <a:rPr lang="en-US" baseline="0" dirty="0" smtClean="0"/>
              <a:t> C.  </a:t>
            </a:r>
            <a:r>
              <a:rPr lang="en-US" b="1" baseline="0" dirty="0" smtClean="0"/>
              <a:t>CLICK</a:t>
            </a:r>
            <a:endParaRPr lang="en-US" baseline="0" dirty="0" smtClean="0"/>
          </a:p>
          <a:p>
            <a:endParaRPr lang="en-US" baseline="0" dirty="0" smtClean="0"/>
          </a:p>
          <a:p>
            <a:r>
              <a:rPr lang="en-US" baseline="0" dirty="0" smtClean="0"/>
              <a:t>Please note, the square boxes before the answer options are a visual clue to students that this is a multiple select item and not a multiple choice item which have circles before their answer options.</a:t>
            </a:r>
            <a:endParaRPr lang="en-US" dirty="0"/>
          </a:p>
        </p:txBody>
      </p:sp>
      <p:sp>
        <p:nvSpPr>
          <p:cNvPr id="4" name="Slide Number Placeholder 3"/>
          <p:cNvSpPr>
            <a:spLocks noGrp="1"/>
          </p:cNvSpPr>
          <p:nvPr>
            <p:ph type="sldNum" sz="quarter" idx="10"/>
          </p:nvPr>
        </p:nvSpPr>
        <p:spPr/>
        <p:txBody>
          <a:bodyPr/>
          <a:lstStyle/>
          <a:p>
            <a:fld id="{3819BAAC-731F-46D2-9A20-DC5B15D66256}" type="slidenum">
              <a:rPr lang="en-US" smtClean="0"/>
              <a:t>9</a:t>
            </a:fld>
            <a:endParaRPr lang="en-US" dirty="0"/>
          </a:p>
        </p:txBody>
      </p:sp>
    </p:spTree>
    <p:extLst>
      <p:ext uri="{BB962C8B-B14F-4D97-AF65-F5344CB8AC3E}">
        <p14:creationId xmlns:p14="http://schemas.microsoft.com/office/powerpoint/2010/main" val="3027989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DA729E6-131F-4855-A04E-578E9517EA9F}" type="datetime1">
              <a:rPr lang="en-US" smtClean="0"/>
              <a:t>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dirty="0"/>
          </a:p>
        </p:txBody>
      </p:sp>
    </p:spTree>
    <p:extLst>
      <p:ext uri="{BB962C8B-B14F-4D97-AF65-F5344CB8AC3E}">
        <p14:creationId xmlns:p14="http://schemas.microsoft.com/office/powerpoint/2010/main" val="337805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53ACBF-0079-4CF1-B010-BEA21A6CEA2E}" type="datetime1">
              <a:rPr lang="en-US" smtClean="0"/>
              <a:t>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dirty="0"/>
          </a:p>
        </p:txBody>
      </p:sp>
    </p:spTree>
    <p:extLst>
      <p:ext uri="{BB962C8B-B14F-4D97-AF65-F5344CB8AC3E}">
        <p14:creationId xmlns:p14="http://schemas.microsoft.com/office/powerpoint/2010/main" val="2050699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767C5C-A369-4AAD-A219-76EA4AFCA05C}" type="datetime1">
              <a:rPr lang="en-US" smtClean="0"/>
              <a:t>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dirty="0"/>
          </a:p>
        </p:txBody>
      </p:sp>
    </p:spTree>
    <p:extLst>
      <p:ext uri="{BB962C8B-B14F-4D97-AF65-F5344CB8AC3E}">
        <p14:creationId xmlns:p14="http://schemas.microsoft.com/office/powerpoint/2010/main" val="1453119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483FCC-8B4D-405F-B9F4-34596469FC33}" type="datetime1">
              <a:rPr lang="en-US" smtClean="0"/>
              <a:t>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dirty="0"/>
          </a:p>
        </p:txBody>
      </p:sp>
    </p:spTree>
    <p:extLst>
      <p:ext uri="{BB962C8B-B14F-4D97-AF65-F5344CB8AC3E}">
        <p14:creationId xmlns:p14="http://schemas.microsoft.com/office/powerpoint/2010/main" val="1213301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E2206E0-5D0B-47A8-A167-01E7789EF6FD}" type="datetime1">
              <a:rPr lang="en-US" smtClean="0"/>
              <a:t>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dirty="0"/>
          </a:p>
        </p:txBody>
      </p:sp>
    </p:spTree>
    <p:extLst>
      <p:ext uri="{BB962C8B-B14F-4D97-AF65-F5344CB8AC3E}">
        <p14:creationId xmlns:p14="http://schemas.microsoft.com/office/powerpoint/2010/main" val="2018171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4B6238B-309D-41DE-ACEC-6903B9B284E2}" type="datetime1">
              <a:rPr lang="en-US" smtClean="0"/>
              <a:t>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A0F8C9-0536-44E3-92CA-2798A712B5A8}" type="slidenum">
              <a:rPr lang="en-US" smtClean="0"/>
              <a:t>‹#›</a:t>
            </a:fld>
            <a:endParaRPr lang="en-US" dirty="0"/>
          </a:p>
        </p:txBody>
      </p:sp>
    </p:spTree>
    <p:extLst>
      <p:ext uri="{BB962C8B-B14F-4D97-AF65-F5344CB8AC3E}">
        <p14:creationId xmlns:p14="http://schemas.microsoft.com/office/powerpoint/2010/main" val="3824483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D232884-DA90-4B1E-8045-87D174C3467D}" type="datetime1">
              <a:rPr lang="en-US" smtClean="0"/>
              <a:t>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3A0F8C9-0536-44E3-92CA-2798A712B5A8}" type="slidenum">
              <a:rPr lang="en-US" smtClean="0"/>
              <a:t>‹#›</a:t>
            </a:fld>
            <a:endParaRPr lang="en-US" dirty="0"/>
          </a:p>
        </p:txBody>
      </p:sp>
    </p:spTree>
    <p:extLst>
      <p:ext uri="{BB962C8B-B14F-4D97-AF65-F5344CB8AC3E}">
        <p14:creationId xmlns:p14="http://schemas.microsoft.com/office/powerpoint/2010/main" val="1554095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7251DA6-C2D6-4ADC-AFB5-F8CB129BDDB0}" type="datetime1">
              <a:rPr lang="en-US" smtClean="0"/>
              <a:t>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A0F8C9-0536-44E3-92CA-2798A712B5A8}" type="slidenum">
              <a:rPr lang="en-US" smtClean="0"/>
              <a:t>‹#›</a:t>
            </a:fld>
            <a:endParaRPr lang="en-US" dirty="0"/>
          </a:p>
        </p:txBody>
      </p:sp>
    </p:spTree>
    <p:extLst>
      <p:ext uri="{BB962C8B-B14F-4D97-AF65-F5344CB8AC3E}">
        <p14:creationId xmlns:p14="http://schemas.microsoft.com/office/powerpoint/2010/main" val="3791392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5B2AF3-0A71-400F-988E-17B9FB2A1B23}" type="datetime1">
              <a:rPr lang="en-US" smtClean="0"/>
              <a:t>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3A0F8C9-0536-44E3-92CA-2798A712B5A8}" type="slidenum">
              <a:rPr lang="en-US" smtClean="0"/>
              <a:t>‹#›</a:t>
            </a:fld>
            <a:endParaRPr lang="en-US" dirty="0"/>
          </a:p>
        </p:txBody>
      </p:sp>
    </p:spTree>
    <p:extLst>
      <p:ext uri="{BB962C8B-B14F-4D97-AF65-F5344CB8AC3E}">
        <p14:creationId xmlns:p14="http://schemas.microsoft.com/office/powerpoint/2010/main" val="17187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AFF6738-3D74-45B2-8E60-8A558EC6A3E3}" type="datetime1">
              <a:rPr lang="en-US" smtClean="0"/>
              <a:t>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A0F8C9-0536-44E3-92CA-2798A712B5A8}" type="slidenum">
              <a:rPr lang="en-US" smtClean="0"/>
              <a:t>‹#›</a:t>
            </a:fld>
            <a:endParaRPr lang="en-US" dirty="0"/>
          </a:p>
        </p:txBody>
      </p:sp>
    </p:spTree>
    <p:extLst>
      <p:ext uri="{BB962C8B-B14F-4D97-AF65-F5344CB8AC3E}">
        <p14:creationId xmlns:p14="http://schemas.microsoft.com/office/powerpoint/2010/main" val="1455138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C636E0B-2169-42F6-9ECB-76921E8C2B1E}" type="datetime1">
              <a:rPr lang="en-US" smtClean="0"/>
              <a:t>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A0F8C9-0536-44E3-92CA-2798A712B5A8}" type="slidenum">
              <a:rPr lang="en-US" smtClean="0"/>
              <a:t>‹#›</a:t>
            </a:fld>
            <a:endParaRPr lang="en-US" dirty="0"/>
          </a:p>
        </p:txBody>
      </p:sp>
    </p:spTree>
    <p:extLst>
      <p:ext uri="{BB962C8B-B14F-4D97-AF65-F5344CB8AC3E}">
        <p14:creationId xmlns:p14="http://schemas.microsoft.com/office/powerpoint/2010/main" val="2704067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166B58-BF4B-4B70-ACA4-3DAD8D9E86E4}" type="datetime1">
              <a:rPr lang="en-US" smtClean="0"/>
              <a:t>2/4/2021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0F8C9-0536-44E3-92CA-2798A712B5A8}" type="slidenum">
              <a:rPr lang="en-US" smtClean="0"/>
              <a:t>‹#›</a:t>
            </a:fld>
            <a:endParaRPr lang="en-US" dirty="0"/>
          </a:p>
        </p:txBody>
      </p:sp>
    </p:spTree>
    <p:extLst>
      <p:ext uri="{BB962C8B-B14F-4D97-AF65-F5344CB8AC3E}">
        <p14:creationId xmlns:p14="http://schemas.microsoft.com/office/powerpoint/2010/main" val="4146923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www.ride.ri.gov/InstructionAssessment/Assessment/RICASAssessments.aspx#39551515-test-design-mathematics-and-english-language-arts-information" TargetMode="Externa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ricas.pearsonsupport.com/" TargetMode="Externa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hyperlink" Target="http://www.ride.ri.gov/InstructionAssessment/Assessment/RICASAssessments.aspx" TargetMode="Externa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hyperlink" Target="http://www.ride.ri.gov/InstructionAssessment/Assessment/RICASAssessments.aspx#39551514-accommodations-for-students-with-disabilities-and-english-learner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www.ride.ri.gov/InstructionAssessment/Assessment/RICASAssessments.aspx#39551555-calculator-policy"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hyperlink" Target="http://www.ride.ri.gov/Portals/0/Uploads/Documents/Instruction-and-Assessment-World-Class-Standards/Assessment/RICAS_TechTools_2018.pdf" TargetMode="External"/><Relationship Id="rId5" Type="http://schemas.openxmlformats.org/officeDocument/2006/relationships/image" Target="../media/image21.png"/><Relationship Id="rId4" Type="http://schemas.openxmlformats.org/officeDocument/2006/relationships/hyperlink" Target="http://ricas.pearsonsupport.com/studen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hyperlink" Target="http://ricas.pearsonsupport.com/student/"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hyperlink" Target="http://ricas.pearsonsupport.com/student/"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www.doe.mass.edu/mcas/2018/release/" TargetMode="External"/><Relationship Id="rId4" Type="http://schemas.openxmlformats.org/officeDocument/2006/relationships/hyperlink" Target="http://ricas.pearsonsupport.com/released-items/math/"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www.doe.mass.edu/mcas/student/2018/about.html" TargetMode="External"/><Relationship Id="rId4" Type="http://schemas.openxmlformats.org/officeDocument/2006/relationships/hyperlink" Target="http://www.doe.mass.edu/mcas/student/2018/"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www.doe.mass.edu/mcas/tech/"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hyperlink" Target="http://www.ride.ri.gov/InstructionAssessment/Assessment/RICASAssessments.aspx#39551515-test-design-mathematics-information" TargetMode="External"/><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8" Type="http://schemas.openxmlformats.org/officeDocument/2006/relationships/hyperlink" Target="mailto:Phyllis.lynch@ride.ri.gov" TargetMode="External"/><Relationship Id="rId3" Type="http://schemas.openxmlformats.org/officeDocument/2006/relationships/image" Target="../media/image2.jpg"/><Relationship Id="rId7" Type="http://schemas.openxmlformats.org/officeDocument/2006/relationships/hyperlink" Target="mailto:Colleen.Obrien@ride.ri.gov"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mailto:Heather.Heineke@ride.ri.gov" TargetMode="External"/><Relationship Id="rId5" Type="http://schemas.openxmlformats.org/officeDocument/2006/relationships/hyperlink" Target="mailto:Christopher.Castillero@ride.ri.gov" TargetMode="External"/><Relationship Id="rId4" Type="http://schemas.openxmlformats.org/officeDocument/2006/relationships/hyperlink" Target="mailto:Susan.pagliaro@ride.ri.gov" TargetMode="External"/><Relationship Id="rId9" Type="http://schemas.openxmlformats.org/officeDocument/2006/relationships/hyperlink" Target="mailto:assessment@ride.ri.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854" y="1424060"/>
            <a:ext cx="7772400" cy="2121910"/>
          </a:xfrm>
        </p:spPr>
        <p:txBody>
          <a:bodyPr/>
          <a:lstStyle/>
          <a:p>
            <a:r>
              <a:rPr lang="en-US" b="1" dirty="0" smtClean="0">
                <a:solidFill>
                  <a:prstClr val="black"/>
                </a:solidFill>
              </a:rPr>
              <a:t>RICAS Mathematics Informational Session</a:t>
            </a:r>
            <a:endParaRPr lang="en-US" b="1" dirty="0"/>
          </a:p>
        </p:txBody>
      </p:sp>
      <p:sp>
        <p:nvSpPr>
          <p:cNvPr id="3" name="Subtitle 2"/>
          <p:cNvSpPr>
            <a:spLocks noGrp="1"/>
          </p:cNvSpPr>
          <p:nvPr>
            <p:ph type="subTitle" idx="1"/>
          </p:nvPr>
        </p:nvSpPr>
        <p:spPr>
          <a:xfrm>
            <a:off x="1179946" y="3592801"/>
            <a:ext cx="6858000" cy="2119935"/>
          </a:xfrm>
        </p:spPr>
        <p:txBody>
          <a:bodyPr/>
          <a:lstStyle/>
          <a:p>
            <a:pPr lvl="0"/>
            <a:endParaRPr lang="en-US" dirty="0">
              <a:solidFill>
                <a:prstClr val="black"/>
              </a:solidFill>
            </a:endParaRPr>
          </a:p>
          <a:p>
            <a:r>
              <a:rPr lang="en-US" dirty="0" smtClean="0"/>
              <a:t>Winter  2019</a:t>
            </a:r>
          </a:p>
          <a:p>
            <a:endParaRPr lang="en-US" dirty="0"/>
          </a:p>
        </p:txBody>
      </p:sp>
      <p:sp>
        <p:nvSpPr>
          <p:cNvPr id="4" name="Slide Number Placeholder 3"/>
          <p:cNvSpPr>
            <a:spLocks noGrp="1"/>
          </p:cNvSpPr>
          <p:nvPr>
            <p:ph type="sldNum" sz="quarter" idx="12"/>
          </p:nvPr>
        </p:nvSpPr>
        <p:spPr/>
        <p:txBody>
          <a:bodyPr/>
          <a:lstStyle/>
          <a:p>
            <a:fld id="{E3A0F8C9-0536-44E3-92CA-2798A712B5A8}" type="slidenum">
              <a:rPr lang="en-US" smtClean="0"/>
              <a:t>1</a:t>
            </a:fld>
            <a:endParaRPr lang="en-US" dirty="0"/>
          </a:p>
        </p:txBody>
      </p:sp>
    </p:spTree>
    <p:extLst>
      <p:ext uri="{BB962C8B-B14F-4D97-AF65-F5344CB8AC3E}">
        <p14:creationId xmlns:p14="http://schemas.microsoft.com/office/powerpoint/2010/main" val="1424925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616017"/>
            <a:ext cx="7886699" cy="866274"/>
          </a:xfrm>
        </p:spPr>
        <p:txBody>
          <a:bodyPr>
            <a:normAutofit/>
          </a:bodyPr>
          <a:lstStyle/>
          <a:p>
            <a:pPr algn="ctr"/>
            <a:r>
              <a:rPr lang="en-US" b="1" dirty="0" smtClean="0"/>
              <a:t>Short Answer/Fill-in-the-Blank</a:t>
            </a:r>
            <a:endParaRPr lang="en-US" b="1" dirty="0"/>
          </a:p>
        </p:txBody>
      </p:sp>
      <p:sp>
        <p:nvSpPr>
          <p:cNvPr id="6" name="Slide Number Placeholder 5"/>
          <p:cNvSpPr>
            <a:spLocks noGrp="1"/>
          </p:cNvSpPr>
          <p:nvPr>
            <p:ph type="sldNum" sz="quarter" idx="12"/>
          </p:nvPr>
        </p:nvSpPr>
        <p:spPr/>
        <p:txBody>
          <a:bodyPr/>
          <a:lstStyle/>
          <a:p>
            <a:fld id="{E3A0F8C9-0536-44E3-92CA-2798A712B5A8}" type="slidenum">
              <a:rPr lang="en-US" smtClean="0"/>
              <a:t>10</a:t>
            </a:fld>
            <a:endParaRPr lang="en-US" dirty="0"/>
          </a:p>
        </p:txBody>
      </p:sp>
      <p:pic>
        <p:nvPicPr>
          <p:cNvPr id="7" name="Picture 7"/>
          <p:cNvPicPr>
            <a:picLocks noGrp="1" noChangeAspect="1"/>
          </p:cNvPicPr>
          <p:nvPr>
            <p:ph idx="1"/>
          </p:nvPr>
        </p:nvPicPr>
        <p:blipFill>
          <a:blip r:embed="rId4"/>
          <a:stretch>
            <a:fillRect/>
          </a:stretch>
        </p:blipFill>
        <p:spPr>
          <a:xfrm>
            <a:off x="1668919" y="1587500"/>
            <a:ext cx="5806162" cy="4589463"/>
          </a:xfrm>
          <a:prstGeom prst="rect">
            <a:avLst/>
          </a:prstGeom>
          <a:ln w="12700">
            <a:solidFill>
              <a:schemeClr val="tx1"/>
            </a:solidFill>
          </a:ln>
        </p:spPr>
      </p:pic>
      <p:sp>
        <p:nvSpPr>
          <p:cNvPr id="5" name="Oval 4"/>
          <p:cNvSpPr/>
          <p:nvPr/>
        </p:nvSpPr>
        <p:spPr>
          <a:xfrm>
            <a:off x="3595254" y="5082095"/>
            <a:ext cx="1184564" cy="466652"/>
          </a:xfrm>
          <a:prstGeom prst="ellipse">
            <a:avLst/>
          </a:prstGeom>
          <a:noFill/>
          <a:ln w="190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flipV="1">
            <a:off x="2639292" y="5678201"/>
            <a:ext cx="1122218" cy="498762"/>
          </a:xfrm>
          <a:prstGeom prst="ellipse">
            <a:avLst/>
          </a:prstGeom>
          <a:noFill/>
          <a:ln w="190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261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616017"/>
            <a:ext cx="7886699" cy="866274"/>
          </a:xfrm>
        </p:spPr>
        <p:txBody>
          <a:bodyPr>
            <a:normAutofit/>
          </a:bodyPr>
          <a:lstStyle/>
          <a:p>
            <a:pPr algn="ctr"/>
            <a:r>
              <a:rPr lang="en-US" b="1" dirty="0" smtClean="0"/>
              <a:t>2-Point Technology Enhanced Item</a:t>
            </a:r>
            <a:endParaRPr lang="en-US" b="1" dirty="0"/>
          </a:p>
        </p:txBody>
      </p:sp>
      <p:sp>
        <p:nvSpPr>
          <p:cNvPr id="6" name="Slide Number Placeholder 5"/>
          <p:cNvSpPr>
            <a:spLocks noGrp="1"/>
          </p:cNvSpPr>
          <p:nvPr>
            <p:ph type="sldNum" sz="quarter" idx="12"/>
          </p:nvPr>
        </p:nvSpPr>
        <p:spPr/>
        <p:txBody>
          <a:bodyPr/>
          <a:lstStyle/>
          <a:p>
            <a:fld id="{E3A0F8C9-0536-44E3-92CA-2798A712B5A8}" type="slidenum">
              <a:rPr lang="en-US" smtClean="0"/>
              <a:t>11</a:t>
            </a:fld>
            <a:endParaRPr lang="en-US" dirty="0"/>
          </a:p>
        </p:txBody>
      </p:sp>
      <p:pic>
        <p:nvPicPr>
          <p:cNvPr id="7" name="Content Placeholder 6" descr="Sample math 2 point item"/>
          <p:cNvPicPr>
            <a:picLocks noGrp="1"/>
          </p:cNvPicPr>
          <p:nvPr>
            <p:ph idx="1"/>
          </p:nvPr>
        </p:nvPicPr>
        <p:blipFill>
          <a:blip r:embed="rId4" cstate="print"/>
          <a:srcRect l="53088" t="13636" r="11766" b="3147"/>
          <a:stretch>
            <a:fillRect/>
          </a:stretch>
        </p:blipFill>
        <p:spPr bwMode="auto">
          <a:xfrm>
            <a:off x="1623239" y="1587500"/>
            <a:ext cx="5897521" cy="4589463"/>
          </a:xfrm>
          <a:prstGeom prst="rect">
            <a:avLst/>
          </a:prstGeom>
          <a:noFill/>
          <a:ln w="12700">
            <a:solidFill>
              <a:schemeClr val="tx1"/>
            </a:solidFill>
            <a:miter lim="800000"/>
            <a:headEnd/>
            <a:tailEnd/>
          </a:ln>
        </p:spPr>
      </p:pic>
    </p:spTree>
    <p:extLst>
      <p:ext uri="{BB962C8B-B14F-4D97-AF65-F5344CB8AC3E}">
        <p14:creationId xmlns:p14="http://schemas.microsoft.com/office/powerpoint/2010/main" val="36678130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322117" y="616017"/>
            <a:ext cx="8447809" cy="1129656"/>
          </a:xfrm>
        </p:spPr>
        <p:txBody>
          <a:bodyPr>
            <a:noAutofit/>
          </a:bodyPr>
          <a:lstStyle/>
          <a:p>
            <a:pPr algn="ctr"/>
            <a:r>
              <a:rPr lang="en-US" b="1" dirty="0" smtClean="0"/>
              <a:t>Drop-Down </a:t>
            </a:r>
            <a:r>
              <a:rPr lang="en-US" b="1" dirty="0"/>
              <a:t>Technology Enhanced </a:t>
            </a:r>
            <a:r>
              <a:rPr lang="en-US" b="1" dirty="0" smtClean="0"/>
              <a:t>Item</a:t>
            </a:r>
            <a:endParaRPr lang="en-US" b="1" dirty="0"/>
          </a:p>
        </p:txBody>
      </p:sp>
      <p:sp>
        <p:nvSpPr>
          <p:cNvPr id="6" name="Slide Number Placeholder 5"/>
          <p:cNvSpPr>
            <a:spLocks noGrp="1"/>
          </p:cNvSpPr>
          <p:nvPr>
            <p:ph type="sldNum" sz="quarter" idx="12"/>
          </p:nvPr>
        </p:nvSpPr>
        <p:spPr/>
        <p:txBody>
          <a:bodyPr/>
          <a:lstStyle/>
          <a:p>
            <a:fld id="{E3A0F8C9-0536-44E3-92CA-2798A712B5A8}" type="slidenum">
              <a:rPr lang="en-US" smtClean="0"/>
              <a:t>12</a:t>
            </a:fld>
            <a:endParaRPr lang="en-US" dirty="0"/>
          </a:p>
        </p:txBody>
      </p:sp>
      <p:pic>
        <p:nvPicPr>
          <p:cNvPr id="7" name="Content Placeholder 6" descr="Sample math inline (drop-down) item"/>
          <p:cNvPicPr>
            <a:picLocks noGrp="1"/>
          </p:cNvPicPr>
          <p:nvPr>
            <p:ph idx="1"/>
          </p:nvPr>
        </p:nvPicPr>
        <p:blipFill>
          <a:blip r:embed="rId4" cstate="print"/>
          <a:srcRect l="53151" t="20629" r="26459" b="51399"/>
          <a:stretch>
            <a:fillRect/>
          </a:stretch>
        </p:blipFill>
        <p:spPr bwMode="auto">
          <a:xfrm>
            <a:off x="1381051" y="1838036"/>
            <a:ext cx="6700767" cy="3482935"/>
          </a:xfrm>
          <a:prstGeom prst="rect">
            <a:avLst/>
          </a:prstGeom>
          <a:noFill/>
          <a:ln w="12700">
            <a:solidFill>
              <a:schemeClr val="tx1"/>
            </a:solidFill>
            <a:miter lim="800000"/>
            <a:headEnd/>
            <a:tailEnd/>
          </a:ln>
        </p:spPr>
      </p:pic>
    </p:spTree>
    <p:extLst>
      <p:ext uri="{BB962C8B-B14F-4D97-AF65-F5344CB8AC3E}">
        <p14:creationId xmlns:p14="http://schemas.microsoft.com/office/powerpoint/2010/main" val="41358525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20073" y="616016"/>
            <a:ext cx="8728363" cy="1254347"/>
          </a:xfrm>
        </p:spPr>
        <p:txBody>
          <a:bodyPr>
            <a:noAutofit/>
          </a:bodyPr>
          <a:lstStyle/>
          <a:p>
            <a:pPr algn="ctr"/>
            <a:r>
              <a:rPr lang="en-US" b="1" dirty="0" smtClean="0"/>
              <a:t>Drag-and-Drop </a:t>
            </a:r>
            <a:r>
              <a:rPr lang="en-US" b="1" dirty="0"/>
              <a:t>Technology Enhanced</a:t>
            </a:r>
            <a:r>
              <a:rPr lang="en-US" b="1" dirty="0" smtClean="0"/>
              <a:t> Item</a:t>
            </a:r>
            <a:endParaRPr lang="en-US" b="1" dirty="0"/>
          </a:p>
        </p:txBody>
      </p:sp>
      <p:sp>
        <p:nvSpPr>
          <p:cNvPr id="6" name="Slide Number Placeholder 5"/>
          <p:cNvSpPr>
            <a:spLocks noGrp="1"/>
          </p:cNvSpPr>
          <p:nvPr>
            <p:ph type="sldNum" sz="quarter" idx="12"/>
          </p:nvPr>
        </p:nvSpPr>
        <p:spPr/>
        <p:txBody>
          <a:bodyPr/>
          <a:lstStyle/>
          <a:p>
            <a:fld id="{E3A0F8C9-0536-44E3-92CA-2798A712B5A8}" type="slidenum">
              <a:rPr lang="en-US" smtClean="0"/>
              <a:t>13</a:t>
            </a:fld>
            <a:endParaRPr lang="en-US" dirty="0"/>
          </a:p>
        </p:txBody>
      </p:sp>
      <p:pic>
        <p:nvPicPr>
          <p:cNvPr id="7" name="Content Placeholder 7" descr="Sample math drag-and-drop-item"/>
          <p:cNvPicPr>
            <a:picLocks noGrp="1"/>
          </p:cNvPicPr>
          <p:nvPr>
            <p:ph idx="1"/>
          </p:nvPr>
        </p:nvPicPr>
        <p:blipFill>
          <a:blip r:embed="rId4" cstate="print"/>
          <a:srcRect l="53021" t="20280" r="22786" b="55594"/>
          <a:stretch>
            <a:fillRect/>
          </a:stretch>
        </p:blipFill>
        <p:spPr bwMode="auto">
          <a:xfrm>
            <a:off x="785897" y="2096365"/>
            <a:ext cx="7572203" cy="2481842"/>
          </a:xfrm>
          <a:prstGeom prst="rect">
            <a:avLst/>
          </a:prstGeom>
          <a:noFill/>
          <a:ln w="12700">
            <a:solidFill>
              <a:schemeClr val="tx1"/>
            </a:solidFill>
            <a:miter lim="800000"/>
            <a:headEnd/>
            <a:tailEnd/>
          </a:ln>
        </p:spPr>
      </p:pic>
    </p:spTree>
    <p:extLst>
      <p:ext uri="{BB962C8B-B14F-4D97-AF65-F5344CB8AC3E}">
        <p14:creationId xmlns:p14="http://schemas.microsoft.com/office/powerpoint/2010/main" val="33790631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342900" y="616017"/>
            <a:ext cx="8458200" cy="1209608"/>
          </a:xfrm>
        </p:spPr>
        <p:txBody>
          <a:bodyPr>
            <a:noAutofit/>
          </a:bodyPr>
          <a:lstStyle/>
          <a:p>
            <a:pPr algn="ctr"/>
            <a:r>
              <a:rPr lang="en-US" b="1" dirty="0"/>
              <a:t>Histogram Technology Enhanced </a:t>
            </a:r>
            <a:r>
              <a:rPr lang="en-US" b="1" dirty="0" smtClean="0"/>
              <a:t>Item</a:t>
            </a:r>
            <a:endParaRPr lang="en-US" b="1" dirty="0"/>
          </a:p>
        </p:txBody>
      </p:sp>
      <p:sp>
        <p:nvSpPr>
          <p:cNvPr id="6" name="Slide Number Placeholder 5"/>
          <p:cNvSpPr>
            <a:spLocks noGrp="1"/>
          </p:cNvSpPr>
          <p:nvPr>
            <p:ph type="sldNum" sz="quarter" idx="12"/>
          </p:nvPr>
        </p:nvSpPr>
        <p:spPr/>
        <p:txBody>
          <a:bodyPr/>
          <a:lstStyle/>
          <a:p>
            <a:fld id="{E3A0F8C9-0536-44E3-92CA-2798A712B5A8}" type="slidenum">
              <a:rPr lang="en-US" smtClean="0"/>
              <a:t>14</a:t>
            </a:fld>
            <a:endParaRPr lang="en-US" dirty="0"/>
          </a:p>
        </p:txBody>
      </p:sp>
      <p:pic>
        <p:nvPicPr>
          <p:cNvPr id="8" name="Content Placeholder 7" descr="Sample math item with a histogram"/>
          <p:cNvPicPr>
            <a:picLocks noGrp="1"/>
          </p:cNvPicPr>
          <p:nvPr>
            <p:ph idx="1"/>
          </p:nvPr>
        </p:nvPicPr>
        <p:blipFill>
          <a:blip r:embed="rId4" cstate="print"/>
          <a:srcRect l="53432" t="20280" r="22336" b="21678"/>
          <a:stretch>
            <a:fillRect/>
          </a:stretch>
        </p:blipFill>
        <p:spPr bwMode="auto">
          <a:xfrm>
            <a:off x="1808347" y="1825625"/>
            <a:ext cx="5527305" cy="4351338"/>
          </a:xfrm>
          <a:prstGeom prst="rect">
            <a:avLst/>
          </a:prstGeom>
          <a:noFill/>
          <a:ln w="12700">
            <a:solidFill>
              <a:schemeClr val="tx1"/>
            </a:solidFill>
            <a:miter lim="800000"/>
            <a:headEnd/>
            <a:tailEnd/>
          </a:ln>
        </p:spPr>
      </p:pic>
    </p:spTree>
    <p:extLst>
      <p:ext uri="{BB962C8B-B14F-4D97-AF65-F5344CB8AC3E}">
        <p14:creationId xmlns:p14="http://schemas.microsoft.com/office/powerpoint/2010/main" val="29505546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616017"/>
            <a:ext cx="7886699" cy="1410210"/>
          </a:xfrm>
        </p:spPr>
        <p:txBody>
          <a:bodyPr>
            <a:normAutofit/>
          </a:bodyPr>
          <a:lstStyle/>
          <a:p>
            <a:pPr algn="ctr"/>
            <a:r>
              <a:rPr lang="en-US" b="1" dirty="0" smtClean="0"/>
              <a:t>Grades 3 – 5 Math Only Equation Editor Item</a:t>
            </a:r>
            <a:endParaRPr lang="en-US" b="1" dirty="0"/>
          </a:p>
        </p:txBody>
      </p:sp>
      <p:sp>
        <p:nvSpPr>
          <p:cNvPr id="6" name="Slide Number Placeholder 5"/>
          <p:cNvSpPr>
            <a:spLocks noGrp="1"/>
          </p:cNvSpPr>
          <p:nvPr>
            <p:ph type="sldNum" sz="quarter" idx="12"/>
          </p:nvPr>
        </p:nvSpPr>
        <p:spPr/>
        <p:txBody>
          <a:bodyPr/>
          <a:lstStyle/>
          <a:p>
            <a:fld id="{E3A0F8C9-0536-44E3-92CA-2798A712B5A8}" type="slidenum">
              <a:rPr lang="en-US" smtClean="0"/>
              <a:t>15</a:t>
            </a:fld>
            <a:endParaRPr lang="en-US" dirty="0"/>
          </a:p>
        </p:txBody>
      </p:sp>
      <p:pic>
        <p:nvPicPr>
          <p:cNvPr id="3" name="Content Placeholder 2"/>
          <p:cNvPicPr>
            <a:picLocks noGrp="1" noChangeAspect="1"/>
          </p:cNvPicPr>
          <p:nvPr>
            <p:ph idx="1"/>
          </p:nvPr>
        </p:nvPicPr>
        <p:blipFill>
          <a:blip r:embed="rId4"/>
          <a:stretch>
            <a:fillRect/>
          </a:stretch>
        </p:blipFill>
        <p:spPr>
          <a:xfrm>
            <a:off x="628650" y="2624931"/>
            <a:ext cx="7448550" cy="2752725"/>
          </a:xfrm>
          <a:prstGeom prst="rect">
            <a:avLst/>
          </a:prstGeom>
        </p:spPr>
      </p:pic>
      <p:sp>
        <p:nvSpPr>
          <p:cNvPr id="7" name="Oval 6"/>
          <p:cNvSpPr/>
          <p:nvPr/>
        </p:nvSpPr>
        <p:spPr>
          <a:xfrm>
            <a:off x="628650" y="3304309"/>
            <a:ext cx="5034395" cy="613064"/>
          </a:xfrm>
          <a:prstGeom prst="ellipse">
            <a:avLst/>
          </a:prstGeom>
          <a:noFill/>
          <a:ln w="190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7391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616016"/>
            <a:ext cx="7886699" cy="1669983"/>
          </a:xfrm>
        </p:spPr>
        <p:txBody>
          <a:bodyPr>
            <a:normAutofit/>
          </a:bodyPr>
          <a:lstStyle/>
          <a:p>
            <a:pPr algn="ctr"/>
            <a:r>
              <a:rPr lang="en-US" b="1" dirty="0" smtClean="0"/>
              <a:t>Grades 6 – 8 Math Only Equation Editor Item</a:t>
            </a:r>
            <a:endParaRPr lang="en-US" b="1" dirty="0"/>
          </a:p>
        </p:txBody>
      </p:sp>
      <p:sp>
        <p:nvSpPr>
          <p:cNvPr id="6" name="Slide Number Placeholder 5"/>
          <p:cNvSpPr>
            <a:spLocks noGrp="1"/>
          </p:cNvSpPr>
          <p:nvPr>
            <p:ph type="sldNum" sz="quarter" idx="12"/>
          </p:nvPr>
        </p:nvSpPr>
        <p:spPr/>
        <p:txBody>
          <a:bodyPr/>
          <a:lstStyle/>
          <a:p>
            <a:fld id="{E3A0F8C9-0536-44E3-92CA-2798A712B5A8}" type="slidenum">
              <a:rPr lang="en-US" smtClean="0"/>
              <a:t>16</a:t>
            </a:fld>
            <a:endParaRPr lang="en-US" dirty="0"/>
          </a:p>
        </p:txBody>
      </p:sp>
      <p:pic>
        <p:nvPicPr>
          <p:cNvPr id="11" name="Content Placeholder 10"/>
          <p:cNvPicPr>
            <a:picLocks noGrp="1" noChangeAspect="1"/>
          </p:cNvPicPr>
          <p:nvPr>
            <p:ph idx="1"/>
          </p:nvPr>
        </p:nvPicPr>
        <p:blipFill>
          <a:blip r:embed="rId4"/>
          <a:stretch>
            <a:fillRect/>
          </a:stretch>
        </p:blipFill>
        <p:spPr>
          <a:xfrm>
            <a:off x="1014411" y="2256341"/>
            <a:ext cx="7229475" cy="666750"/>
          </a:xfrm>
          <a:prstGeom prst="rect">
            <a:avLst/>
          </a:prstGeom>
        </p:spPr>
      </p:pic>
      <p:pic>
        <p:nvPicPr>
          <p:cNvPr id="14" name="Picture 13"/>
          <p:cNvPicPr>
            <a:picLocks noChangeAspect="1"/>
          </p:cNvPicPr>
          <p:nvPr/>
        </p:nvPicPr>
        <p:blipFill>
          <a:blip r:embed="rId5"/>
          <a:stretch>
            <a:fillRect/>
          </a:stretch>
        </p:blipFill>
        <p:spPr>
          <a:xfrm>
            <a:off x="1171574" y="3073566"/>
            <a:ext cx="7343775" cy="2200275"/>
          </a:xfrm>
          <a:prstGeom prst="rect">
            <a:avLst/>
          </a:prstGeom>
        </p:spPr>
      </p:pic>
      <p:sp>
        <p:nvSpPr>
          <p:cNvPr id="15" name="Oval 14"/>
          <p:cNvSpPr/>
          <p:nvPr/>
        </p:nvSpPr>
        <p:spPr>
          <a:xfrm>
            <a:off x="2192481" y="4749817"/>
            <a:ext cx="1506681" cy="617804"/>
          </a:xfrm>
          <a:prstGeom prst="ellipse">
            <a:avLst/>
          </a:prstGeom>
          <a:noFill/>
          <a:ln w="190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1766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616017"/>
            <a:ext cx="7886699" cy="1628418"/>
          </a:xfrm>
        </p:spPr>
        <p:txBody>
          <a:bodyPr>
            <a:normAutofit/>
          </a:bodyPr>
          <a:lstStyle/>
          <a:p>
            <a:pPr algn="ctr"/>
            <a:r>
              <a:rPr lang="en-US" b="1" dirty="0" smtClean="0"/>
              <a:t>Grades 3 – 5 Math and Text Equation Editor Item</a:t>
            </a:r>
            <a:endParaRPr lang="en-US" b="1" dirty="0"/>
          </a:p>
        </p:txBody>
      </p:sp>
      <p:sp>
        <p:nvSpPr>
          <p:cNvPr id="6" name="Slide Number Placeholder 5"/>
          <p:cNvSpPr>
            <a:spLocks noGrp="1"/>
          </p:cNvSpPr>
          <p:nvPr>
            <p:ph type="sldNum" sz="quarter" idx="12"/>
          </p:nvPr>
        </p:nvSpPr>
        <p:spPr/>
        <p:txBody>
          <a:bodyPr/>
          <a:lstStyle/>
          <a:p>
            <a:fld id="{E3A0F8C9-0536-44E3-92CA-2798A712B5A8}" type="slidenum">
              <a:rPr lang="en-US" smtClean="0"/>
              <a:t>17</a:t>
            </a:fld>
            <a:endParaRPr lang="en-US" dirty="0"/>
          </a:p>
        </p:txBody>
      </p:sp>
      <p:pic>
        <p:nvPicPr>
          <p:cNvPr id="5" name="Content Placeholder 6" descr="Sample Math grades 3-5 equation editor."/>
          <p:cNvPicPr>
            <a:picLocks noGrp="1"/>
          </p:cNvPicPr>
          <p:nvPr>
            <p:ph idx="1"/>
          </p:nvPr>
        </p:nvPicPr>
        <p:blipFill>
          <a:blip r:embed="rId4" cstate="print"/>
          <a:srcRect l="52515" t="4072" r="21587" b="39201"/>
          <a:stretch>
            <a:fillRect/>
          </a:stretch>
        </p:blipFill>
        <p:spPr bwMode="auto">
          <a:xfrm>
            <a:off x="1549871" y="2244435"/>
            <a:ext cx="5806894" cy="3932527"/>
          </a:xfrm>
          <a:prstGeom prst="rect">
            <a:avLst/>
          </a:prstGeom>
          <a:noFill/>
          <a:ln w="12700">
            <a:solidFill>
              <a:schemeClr val="tx1"/>
            </a:solidFill>
            <a:miter lim="800000"/>
            <a:headEnd/>
            <a:tailEnd/>
          </a:ln>
        </p:spPr>
      </p:pic>
    </p:spTree>
    <p:extLst>
      <p:ext uri="{BB962C8B-B14F-4D97-AF65-F5344CB8AC3E}">
        <p14:creationId xmlns:p14="http://schemas.microsoft.com/office/powerpoint/2010/main" val="31450026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616017"/>
            <a:ext cx="7886699" cy="1490596"/>
          </a:xfrm>
        </p:spPr>
        <p:txBody>
          <a:bodyPr>
            <a:normAutofit/>
          </a:bodyPr>
          <a:lstStyle/>
          <a:p>
            <a:pPr algn="ctr"/>
            <a:r>
              <a:rPr lang="en-US" b="1" dirty="0" smtClean="0"/>
              <a:t>Grades 6 – 8 Math and Text Equation Editor Item</a:t>
            </a:r>
            <a:endParaRPr lang="en-US" b="1" dirty="0"/>
          </a:p>
        </p:txBody>
      </p:sp>
      <p:sp>
        <p:nvSpPr>
          <p:cNvPr id="6" name="Slide Number Placeholder 5"/>
          <p:cNvSpPr>
            <a:spLocks noGrp="1"/>
          </p:cNvSpPr>
          <p:nvPr>
            <p:ph type="sldNum" sz="quarter" idx="12"/>
          </p:nvPr>
        </p:nvSpPr>
        <p:spPr/>
        <p:txBody>
          <a:bodyPr/>
          <a:lstStyle/>
          <a:p>
            <a:fld id="{E3A0F8C9-0536-44E3-92CA-2798A712B5A8}" type="slidenum">
              <a:rPr lang="en-US" smtClean="0"/>
              <a:t>18</a:t>
            </a:fld>
            <a:endParaRPr lang="en-US" dirty="0"/>
          </a:p>
        </p:txBody>
      </p:sp>
      <p:pic>
        <p:nvPicPr>
          <p:cNvPr id="2" name="Content Placeholder 1"/>
          <p:cNvPicPr>
            <a:picLocks noGrp="1" noChangeAspect="1"/>
          </p:cNvPicPr>
          <p:nvPr>
            <p:ph idx="1"/>
          </p:nvPr>
        </p:nvPicPr>
        <p:blipFill>
          <a:blip r:embed="rId4"/>
          <a:stretch>
            <a:fillRect/>
          </a:stretch>
        </p:blipFill>
        <p:spPr>
          <a:xfrm>
            <a:off x="2312684" y="2106614"/>
            <a:ext cx="4327895" cy="4070350"/>
          </a:xfrm>
          <a:prstGeom prst="rect">
            <a:avLst/>
          </a:prstGeom>
        </p:spPr>
      </p:pic>
      <p:sp>
        <p:nvSpPr>
          <p:cNvPr id="5" name="TextBox 4"/>
          <p:cNvSpPr txBox="1"/>
          <p:nvPr/>
        </p:nvSpPr>
        <p:spPr>
          <a:xfrm>
            <a:off x="4114800" y="2971800"/>
            <a:ext cx="65" cy="276999"/>
          </a:xfrm>
          <a:prstGeom prst="rect">
            <a:avLst/>
          </a:prstGeom>
          <a:noFill/>
        </p:spPr>
        <p:txBody>
          <a:bodyPr wrap="none" lIns="0" tIns="0" rIns="0" bIns="0" rtlCol="0">
            <a:spAutoFit/>
          </a:bodyPr>
          <a:lstStyle/>
          <a:p>
            <a:endParaRPr lang="en-US" dirty="0"/>
          </a:p>
        </p:txBody>
      </p:sp>
      <p:sp>
        <p:nvSpPr>
          <p:cNvPr id="8" name="Oval 7"/>
          <p:cNvSpPr/>
          <p:nvPr/>
        </p:nvSpPr>
        <p:spPr>
          <a:xfrm>
            <a:off x="4998028" y="5591248"/>
            <a:ext cx="1828800" cy="675409"/>
          </a:xfrm>
          <a:prstGeom prst="ellipse">
            <a:avLst/>
          </a:prstGeom>
          <a:noFill/>
          <a:ln w="190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0977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616017"/>
            <a:ext cx="7886699" cy="866274"/>
          </a:xfrm>
        </p:spPr>
        <p:txBody>
          <a:bodyPr>
            <a:normAutofit/>
          </a:bodyPr>
          <a:lstStyle/>
          <a:p>
            <a:pPr algn="ctr"/>
            <a:r>
              <a:rPr lang="en-US" b="1" dirty="0" smtClean="0"/>
              <a:t>Reporting Categories Grades 3 - 5</a:t>
            </a:r>
            <a:endParaRPr lang="en-US" b="1" dirty="0"/>
          </a:p>
        </p:txBody>
      </p:sp>
      <p:sp>
        <p:nvSpPr>
          <p:cNvPr id="6" name="Slide Number Placeholder 5"/>
          <p:cNvSpPr>
            <a:spLocks noGrp="1"/>
          </p:cNvSpPr>
          <p:nvPr>
            <p:ph type="sldNum" sz="quarter" idx="12"/>
          </p:nvPr>
        </p:nvSpPr>
        <p:spPr/>
        <p:txBody>
          <a:bodyPr/>
          <a:lstStyle/>
          <a:p>
            <a:fld id="{E3A0F8C9-0536-44E3-92CA-2798A712B5A8}" type="slidenum">
              <a:rPr lang="en-US" smtClean="0"/>
              <a:t>19</a:t>
            </a:fld>
            <a:endParaRPr lang="en-US" dirty="0"/>
          </a:p>
        </p:txBody>
      </p:sp>
      <p:sp>
        <p:nvSpPr>
          <p:cNvPr id="2" name="Content Placeholder 1"/>
          <p:cNvSpPr>
            <a:spLocks noGrp="1"/>
          </p:cNvSpPr>
          <p:nvPr>
            <p:ph idx="1"/>
          </p:nvPr>
        </p:nvSpPr>
        <p:spPr/>
        <p:txBody>
          <a:bodyPr>
            <a:normAutofit/>
          </a:bodyPr>
          <a:lstStyle/>
          <a:p>
            <a:r>
              <a:rPr lang="en-US" sz="1800" dirty="0" smtClean="0"/>
              <a:t>Align to the domains for each grade level, not sub-claims</a:t>
            </a:r>
          </a:p>
          <a:p>
            <a:r>
              <a:rPr lang="en-US" sz="1800" dirty="0" smtClean="0"/>
              <a:t>Reasoning and modeling are not specifically called out as reporting categories</a:t>
            </a:r>
          </a:p>
          <a:p>
            <a:pPr marL="0" indent="0">
              <a:buNone/>
            </a:pPr>
            <a:endParaRPr lang="en-US" sz="1800" dirty="0"/>
          </a:p>
        </p:txBody>
      </p:sp>
      <p:graphicFrame>
        <p:nvGraphicFramePr>
          <p:cNvPr id="3" name="Table 2"/>
          <p:cNvGraphicFramePr>
            <a:graphicFrameLocks noGrp="1"/>
          </p:cNvGraphicFramePr>
          <p:nvPr>
            <p:extLst>
              <p:ext uri="{D42A27DB-BD31-4B8C-83A1-F6EECF244321}">
                <p14:modId xmlns:p14="http://schemas.microsoft.com/office/powerpoint/2010/main" val="3864416406"/>
              </p:ext>
            </p:extLst>
          </p:nvPr>
        </p:nvGraphicFramePr>
        <p:xfrm>
          <a:off x="905163" y="2961972"/>
          <a:ext cx="7333672" cy="2595880"/>
        </p:xfrm>
        <a:graphic>
          <a:graphicData uri="http://schemas.openxmlformats.org/drawingml/2006/table">
            <a:tbl>
              <a:tblPr firstRow="1" bandRow="1">
                <a:tableStyleId>{5C22544A-7EE6-4342-B048-85BDC9FD1C3A}</a:tableStyleId>
              </a:tblPr>
              <a:tblGrid>
                <a:gridCol w="3426691">
                  <a:extLst>
                    <a:ext uri="{9D8B030D-6E8A-4147-A177-3AD203B41FA5}">
                      <a16:colId xmlns:a16="http://schemas.microsoft.com/office/drawing/2014/main" val="2999204203"/>
                    </a:ext>
                  </a:extLst>
                </a:gridCol>
                <a:gridCol w="1330036">
                  <a:extLst>
                    <a:ext uri="{9D8B030D-6E8A-4147-A177-3AD203B41FA5}">
                      <a16:colId xmlns:a16="http://schemas.microsoft.com/office/drawing/2014/main" val="2124230991"/>
                    </a:ext>
                  </a:extLst>
                </a:gridCol>
                <a:gridCol w="1311564">
                  <a:extLst>
                    <a:ext uri="{9D8B030D-6E8A-4147-A177-3AD203B41FA5}">
                      <a16:colId xmlns:a16="http://schemas.microsoft.com/office/drawing/2014/main" val="2641421291"/>
                    </a:ext>
                  </a:extLst>
                </a:gridCol>
                <a:gridCol w="1265381">
                  <a:extLst>
                    <a:ext uri="{9D8B030D-6E8A-4147-A177-3AD203B41FA5}">
                      <a16:colId xmlns:a16="http://schemas.microsoft.com/office/drawing/2014/main" val="4202284960"/>
                    </a:ext>
                  </a:extLst>
                </a:gridCol>
              </a:tblGrid>
              <a:tr h="370840">
                <a:tc gridSpan="4">
                  <a:txBody>
                    <a:bodyPr/>
                    <a:lstStyle/>
                    <a:p>
                      <a:pPr algn="ctr"/>
                      <a:r>
                        <a:rPr lang="en-US" dirty="0" smtClean="0"/>
                        <a:t>Reporting Category Percentages (+/-5%) for Grades 3 - 5</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435238539"/>
                  </a:ext>
                </a:extLst>
              </a:tr>
              <a:tr h="370840">
                <a:tc>
                  <a:txBody>
                    <a:bodyPr/>
                    <a:lstStyle/>
                    <a:p>
                      <a:endParaRPr lang="en-US" dirty="0"/>
                    </a:p>
                  </a:txBody>
                  <a:tcPr/>
                </a:tc>
                <a:tc>
                  <a:txBody>
                    <a:bodyPr/>
                    <a:lstStyle/>
                    <a:p>
                      <a:pPr algn="ctr"/>
                      <a:r>
                        <a:rPr lang="en-US" b="1" dirty="0" smtClean="0"/>
                        <a:t>Grade 3</a:t>
                      </a:r>
                      <a:endParaRPr lang="en-US" b="1" dirty="0"/>
                    </a:p>
                  </a:txBody>
                  <a:tcPr/>
                </a:tc>
                <a:tc>
                  <a:txBody>
                    <a:bodyPr/>
                    <a:lstStyle/>
                    <a:p>
                      <a:pPr algn="ctr"/>
                      <a:r>
                        <a:rPr lang="en-US" b="1" dirty="0" smtClean="0"/>
                        <a:t>Grade 4</a:t>
                      </a:r>
                      <a:endParaRPr lang="en-US" b="1" dirty="0"/>
                    </a:p>
                  </a:txBody>
                  <a:tcPr/>
                </a:tc>
                <a:tc>
                  <a:txBody>
                    <a:bodyPr/>
                    <a:lstStyle/>
                    <a:p>
                      <a:pPr algn="ctr"/>
                      <a:r>
                        <a:rPr lang="en-US" b="1" dirty="0" smtClean="0"/>
                        <a:t>Grade 5</a:t>
                      </a:r>
                      <a:endParaRPr lang="en-US" b="1" dirty="0"/>
                    </a:p>
                  </a:txBody>
                  <a:tcPr/>
                </a:tc>
                <a:extLst>
                  <a:ext uri="{0D108BD9-81ED-4DB2-BD59-A6C34878D82A}">
                    <a16:rowId xmlns:a16="http://schemas.microsoft.com/office/drawing/2014/main" val="146706348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Operations &amp; Algebraic Thinking</a:t>
                      </a:r>
                    </a:p>
                  </a:txBody>
                  <a:tcPr/>
                </a:tc>
                <a:tc>
                  <a:txBody>
                    <a:bodyPr/>
                    <a:lstStyle/>
                    <a:p>
                      <a:pPr algn="ctr"/>
                      <a:r>
                        <a:rPr lang="en-US" dirty="0" smtClean="0"/>
                        <a:t>30%</a:t>
                      </a:r>
                      <a:endParaRPr lang="en-US" dirty="0"/>
                    </a:p>
                  </a:txBody>
                  <a:tcPr/>
                </a:tc>
                <a:tc>
                  <a:txBody>
                    <a:bodyPr/>
                    <a:lstStyle/>
                    <a:p>
                      <a:pPr algn="ctr"/>
                      <a:r>
                        <a:rPr lang="en-US" dirty="0" smtClean="0"/>
                        <a:t>20%</a:t>
                      </a:r>
                      <a:endParaRPr lang="en-US" dirty="0"/>
                    </a:p>
                  </a:txBody>
                  <a:tcPr/>
                </a:tc>
                <a:tc>
                  <a:txBody>
                    <a:bodyPr/>
                    <a:lstStyle/>
                    <a:p>
                      <a:pPr algn="ctr"/>
                      <a:r>
                        <a:rPr lang="en-US" dirty="0" smtClean="0"/>
                        <a:t>15%</a:t>
                      </a:r>
                      <a:endParaRPr lang="en-US" dirty="0"/>
                    </a:p>
                  </a:txBody>
                  <a:tcPr/>
                </a:tc>
                <a:extLst>
                  <a:ext uri="{0D108BD9-81ED-4DB2-BD59-A6C34878D82A}">
                    <a16:rowId xmlns:a16="http://schemas.microsoft.com/office/drawing/2014/main" val="1701875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Number &amp; Operations in Base Ten</a:t>
                      </a:r>
                    </a:p>
                  </a:txBody>
                  <a:tcPr/>
                </a:tc>
                <a:tc>
                  <a:txBody>
                    <a:bodyPr/>
                    <a:lstStyle/>
                    <a:p>
                      <a:pPr algn="ctr"/>
                      <a:r>
                        <a:rPr lang="en-US" dirty="0" smtClean="0"/>
                        <a:t>15%</a:t>
                      </a:r>
                      <a:endParaRPr lang="en-US" dirty="0"/>
                    </a:p>
                  </a:txBody>
                  <a:tcPr/>
                </a:tc>
                <a:tc>
                  <a:txBody>
                    <a:bodyPr/>
                    <a:lstStyle/>
                    <a:p>
                      <a:pPr algn="ctr"/>
                      <a:r>
                        <a:rPr lang="en-US" dirty="0" smtClean="0"/>
                        <a:t>20%</a:t>
                      </a:r>
                      <a:endParaRPr lang="en-US" dirty="0"/>
                    </a:p>
                  </a:txBody>
                  <a:tcPr/>
                </a:tc>
                <a:tc>
                  <a:txBody>
                    <a:bodyPr/>
                    <a:lstStyle/>
                    <a:p>
                      <a:pPr algn="ctr"/>
                      <a:r>
                        <a:rPr lang="en-US" dirty="0" smtClean="0"/>
                        <a:t>30%</a:t>
                      </a:r>
                      <a:endParaRPr lang="en-US" dirty="0"/>
                    </a:p>
                  </a:txBody>
                  <a:tcPr/>
                </a:tc>
                <a:extLst>
                  <a:ext uri="{0D108BD9-81ED-4DB2-BD59-A6C34878D82A}">
                    <a16:rowId xmlns:a16="http://schemas.microsoft.com/office/drawing/2014/main" val="19479261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Number &amp; Operations – Fractions</a:t>
                      </a:r>
                    </a:p>
                  </a:txBody>
                  <a:tcPr/>
                </a:tc>
                <a:tc>
                  <a:txBody>
                    <a:bodyPr/>
                    <a:lstStyle/>
                    <a:p>
                      <a:pPr algn="ctr"/>
                      <a:r>
                        <a:rPr lang="en-US" dirty="0" smtClean="0"/>
                        <a:t>20%</a:t>
                      </a:r>
                      <a:endParaRPr lang="en-US" dirty="0"/>
                    </a:p>
                  </a:txBody>
                  <a:tcPr/>
                </a:tc>
                <a:tc>
                  <a:txBody>
                    <a:bodyPr/>
                    <a:lstStyle/>
                    <a:p>
                      <a:pPr algn="ctr"/>
                      <a:r>
                        <a:rPr lang="en-US" dirty="0" smtClean="0"/>
                        <a:t>30%</a:t>
                      </a:r>
                      <a:endParaRPr lang="en-US" dirty="0"/>
                    </a:p>
                  </a:txBody>
                  <a:tcPr/>
                </a:tc>
                <a:tc>
                  <a:txBody>
                    <a:bodyPr/>
                    <a:lstStyle/>
                    <a:p>
                      <a:pPr algn="ctr"/>
                      <a:r>
                        <a:rPr lang="en-US" dirty="0" smtClean="0"/>
                        <a:t>25%</a:t>
                      </a:r>
                      <a:endParaRPr lang="en-US" dirty="0"/>
                    </a:p>
                  </a:txBody>
                  <a:tcPr/>
                </a:tc>
                <a:extLst>
                  <a:ext uri="{0D108BD9-81ED-4DB2-BD59-A6C34878D82A}">
                    <a16:rowId xmlns:a16="http://schemas.microsoft.com/office/drawing/2014/main" val="17871199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Measurement &amp; Data</a:t>
                      </a:r>
                    </a:p>
                  </a:txBody>
                  <a:tcPr/>
                </a:tc>
                <a:tc>
                  <a:txBody>
                    <a:bodyPr/>
                    <a:lstStyle/>
                    <a:p>
                      <a:pPr algn="ctr"/>
                      <a:r>
                        <a:rPr lang="en-US" dirty="0" smtClean="0"/>
                        <a:t>25%</a:t>
                      </a:r>
                      <a:endParaRPr lang="en-US" dirty="0"/>
                    </a:p>
                  </a:txBody>
                  <a:tcPr/>
                </a:tc>
                <a:tc>
                  <a:txBody>
                    <a:bodyPr/>
                    <a:lstStyle/>
                    <a:p>
                      <a:pPr algn="ctr"/>
                      <a:r>
                        <a:rPr lang="en-US" dirty="0" smtClean="0"/>
                        <a:t>20%</a:t>
                      </a:r>
                      <a:endParaRPr lang="en-US" dirty="0"/>
                    </a:p>
                  </a:txBody>
                  <a:tcPr/>
                </a:tc>
                <a:tc>
                  <a:txBody>
                    <a:bodyPr/>
                    <a:lstStyle/>
                    <a:p>
                      <a:pPr algn="ctr"/>
                      <a:r>
                        <a:rPr lang="en-US" dirty="0" smtClean="0"/>
                        <a:t>20%</a:t>
                      </a:r>
                      <a:endParaRPr lang="en-US" dirty="0"/>
                    </a:p>
                  </a:txBody>
                  <a:tcPr/>
                </a:tc>
                <a:extLst>
                  <a:ext uri="{0D108BD9-81ED-4DB2-BD59-A6C34878D82A}">
                    <a16:rowId xmlns:a16="http://schemas.microsoft.com/office/drawing/2014/main" val="2652976992"/>
                  </a:ext>
                </a:extLst>
              </a:tr>
              <a:tr h="370840">
                <a:tc>
                  <a:txBody>
                    <a:bodyPr/>
                    <a:lstStyle/>
                    <a:p>
                      <a:r>
                        <a:rPr lang="en-US" b="1" dirty="0" smtClean="0"/>
                        <a:t>Geometry</a:t>
                      </a:r>
                      <a:endParaRPr lang="en-US" b="1" dirty="0"/>
                    </a:p>
                  </a:txBody>
                  <a:tcPr/>
                </a:tc>
                <a:tc>
                  <a:txBody>
                    <a:bodyPr/>
                    <a:lstStyle/>
                    <a:p>
                      <a:pPr algn="ctr"/>
                      <a:r>
                        <a:rPr lang="en-US" dirty="0" smtClean="0"/>
                        <a:t>10%</a:t>
                      </a:r>
                      <a:endParaRPr lang="en-US" dirty="0"/>
                    </a:p>
                  </a:txBody>
                  <a:tcPr/>
                </a:tc>
                <a:tc>
                  <a:txBody>
                    <a:bodyPr/>
                    <a:lstStyle/>
                    <a:p>
                      <a:pPr algn="ctr"/>
                      <a:r>
                        <a:rPr lang="en-US" dirty="0" smtClean="0"/>
                        <a:t>10%</a:t>
                      </a:r>
                      <a:endParaRPr lang="en-US" dirty="0"/>
                    </a:p>
                  </a:txBody>
                  <a:tcPr/>
                </a:tc>
                <a:tc>
                  <a:txBody>
                    <a:bodyPr/>
                    <a:lstStyle/>
                    <a:p>
                      <a:pPr algn="ctr"/>
                      <a:r>
                        <a:rPr lang="en-US" dirty="0" smtClean="0"/>
                        <a:t>10%</a:t>
                      </a:r>
                      <a:endParaRPr lang="en-US" dirty="0"/>
                    </a:p>
                  </a:txBody>
                  <a:tcPr/>
                </a:tc>
                <a:extLst>
                  <a:ext uri="{0D108BD9-81ED-4DB2-BD59-A6C34878D82A}">
                    <a16:rowId xmlns:a16="http://schemas.microsoft.com/office/drawing/2014/main" val="3034815940"/>
                  </a:ext>
                </a:extLst>
              </a:tr>
            </a:tbl>
          </a:graphicData>
        </a:graphic>
      </p:graphicFrame>
      <p:sp>
        <p:nvSpPr>
          <p:cNvPr id="5" name="Oval 4"/>
          <p:cNvSpPr/>
          <p:nvPr/>
        </p:nvSpPr>
        <p:spPr>
          <a:xfrm>
            <a:off x="5902036" y="4374573"/>
            <a:ext cx="831273" cy="540327"/>
          </a:xfrm>
          <a:prstGeom prst="ellipse">
            <a:avLst/>
          </a:prstGeom>
          <a:noFill/>
          <a:ln w="190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7028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616017"/>
            <a:ext cx="7886699" cy="866274"/>
          </a:xfrm>
        </p:spPr>
        <p:txBody>
          <a:bodyPr>
            <a:normAutofit/>
          </a:bodyPr>
          <a:lstStyle/>
          <a:p>
            <a:pPr algn="ctr"/>
            <a:r>
              <a:rPr lang="en-US" b="1" dirty="0" smtClean="0"/>
              <a:t>Agenda</a:t>
            </a:r>
            <a:endParaRPr lang="en-US" b="1" dirty="0"/>
          </a:p>
        </p:txBody>
      </p:sp>
      <p:sp>
        <p:nvSpPr>
          <p:cNvPr id="5" name="Content Placeholder 2"/>
          <p:cNvSpPr>
            <a:spLocks noGrp="1"/>
          </p:cNvSpPr>
          <p:nvPr>
            <p:ph idx="1"/>
          </p:nvPr>
        </p:nvSpPr>
        <p:spPr>
          <a:xfrm>
            <a:off x="628650" y="1588168"/>
            <a:ext cx="7886700" cy="4588794"/>
          </a:xfrm>
        </p:spPr>
        <p:txBody>
          <a:bodyPr/>
          <a:lstStyle/>
          <a:p>
            <a:r>
              <a:rPr lang="en-US" dirty="0" smtClean="0"/>
              <a:t>RICAS Test Design</a:t>
            </a:r>
          </a:p>
          <a:p>
            <a:r>
              <a:rPr lang="en-US" dirty="0" smtClean="0"/>
              <a:t>RICAS Resources</a:t>
            </a:r>
          </a:p>
          <a:p>
            <a:r>
              <a:rPr lang="en-US" dirty="0" smtClean="0"/>
              <a:t>RICAS Achievement Levels and Descriptors</a:t>
            </a:r>
          </a:p>
          <a:p>
            <a:r>
              <a:rPr lang="en-US" dirty="0" smtClean="0"/>
              <a:t>Questions</a:t>
            </a:r>
          </a:p>
          <a:p>
            <a:endParaRPr lang="en-US" dirty="0" smtClean="0"/>
          </a:p>
          <a:p>
            <a:endParaRPr lang="en-US" dirty="0"/>
          </a:p>
        </p:txBody>
      </p:sp>
      <p:sp>
        <p:nvSpPr>
          <p:cNvPr id="6" name="Slide Number Placeholder 5"/>
          <p:cNvSpPr>
            <a:spLocks noGrp="1"/>
          </p:cNvSpPr>
          <p:nvPr>
            <p:ph type="sldNum" sz="quarter" idx="12"/>
          </p:nvPr>
        </p:nvSpPr>
        <p:spPr/>
        <p:txBody>
          <a:bodyPr/>
          <a:lstStyle/>
          <a:p>
            <a:fld id="{E3A0F8C9-0536-44E3-92CA-2798A712B5A8}" type="slidenum">
              <a:rPr lang="en-US" smtClean="0"/>
              <a:t>2</a:t>
            </a:fld>
            <a:endParaRPr lang="en-US" dirty="0"/>
          </a:p>
        </p:txBody>
      </p:sp>
    </p:spTree>
    <p:extLst>
      <p:ext uri="{BB962C8B-B14F-4D97-AF65-F5344CB8AC3E}">
        <p14:creationId xmlns:p14="http://schemas.microsoft.com/office/powerpoint/2010/main" val="29123889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616017"/>
            <a:ext cx="7886699" cy="866274"/>
          </a:xfrm>
        </p:spPr>
        <p:txBody>
          <a:bodyPr>
            <a:normAutofit/>
          </a:bodyPr>
          <a:lstStyle/>
          <a:p>
            <a:pPr algn="ctr"/>
            <a:r>
              <a:rPr lang="en-US" b="1" dirty="0"/>
              <a:t>Reporting Categories Grades </a:t>
            </a:r>
            <a:r>
              <a:rPr lang="en-US" b="1" dirty="0" smtClean="0"/>
              <a:t>6 </a:t>
            </a:r>
            <a:r>
              <a:rPr lang="en-US" b="1" dirty="0"/>
              <a:t>&amp;</a:t>
            </a:r>
            <a:r>
              <a:rPr lang="en-US" b="1" dirty="0" smtClean="0"/>
              <a:t> 7</a:t>
            </a:r>
            <a:endParaRPr lang="en-US" b="1" dirty="0"/>
          </a:p>
        </p:txBody>
      </p:sp>
      <p:sp>
        <p:nvSpPr>
          <p:cNvPr id="6" name="Slide Number Placeholder 5"/>
          <p:cNvSpPr>
            <a:spLocks noGrp="1"/>
          </p:cNvSpPr>
          <p:nvPr>
            <p:ph type="sldNum" sz="quarter" idx="12"/>
          </p:nvPr>
        </p:nvSpPr>
        <p:spPr/>
        <p:txBody>
          <a:bodyPr/>
          <a:lstStyle/>
          <a:p>
            <a:fld id="{E3A0F8C9-0536-44E3-92CA-2798A712B5A8}" type="slidenum">
              <a:rPr lang="en-US" smtClean="0"/>
              <a:t>20</a:t>
            </a:fld>
            <a:endParaRPr lang="en-US" dirty="0"/>
          </a:p>
        </p:txBody>
      </p:sp>
      <p:sp>
        <p:nvSpPr>
          <p:cNvPr id="2" name="Content Placeholder 1"/>
          <p:cNvSpPr>
            <a:spLocks noGrp="1"/>
          </p:cNvSpPr>
          <p:nvPr>
            <p:ph idx="1"/>
          </p:nvPr>
        </p:nvSpPr>
        <p:spPr/>
        <p:txBody>
          <a:bodyPr/>
          <a:lstStyle/>
          <a:p>
            <a:r>
              <a:rPr lang="en-US" sz="1800" dirty="0"/>
              <a:t>Align to the domains for each grade level, not sub-claims</a:t>
            </a:r>
          </a:p>
          <a:p>
            <a:r>
              <a:rPr lang="en-US" sz="1800" dirty="0"/>
              <a:t>Reasoning and modeling are not specifically called out as reporting categories</a:t>
            </a:r>
          </a:p>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233790884"/>
              </p:ext>
            </p:extLst>
          </p:nvPr>
        </p:nvGraphicFramePr>
        <p:xfrm>
          <a:off x="794904" y="2970934"/>
          <a:ext cx="7333672" cy="2595880"/>
        </p:xfrm>
        <a:graphic>
          <a:graphicData uri="http://schemas.openxmlformats.org/drawingml/2006/table">
            <a:tbl>
              <a:tblPr firstRow="1" bandRow="1">
                <a:tableStyleId>{5C22544A-7EE6-4342-B048-85BDC9FD1C3A}</a:tableStyleId>
              </a:tblPr>
              <a:tblGrid>
                <a:gridCol w="4368223">
                  <a:extLst>
                    <a:ext uri="{9D8B030D-6E8A-4147-A177-3AD203B41FA5}">
                      <a16:colId xmlns:a16="http://schemas.microsoft.com/office/drawing/2014/main" val="1784988775"/>
                    </a:ext>
                  </a:extLst>
                </a:gridCol>
                <a:gridCol w="1496291">
                  <a:extLst>
                    <a:ext uri="{9D8B030D-6E8A-4147-A177-3AD203B41FA5}">
                      <a16:colId xmlns:a16="http://schemas.microsoft.com/office/drawing/2014/main" val="3091917362"/>
                    </a:ext>
                  </a:extLst>
                </a:gridCol>
                <a:gridCol w="1469158">
                  <a:extLst>
                    <a:ext uri="{9D8B030D-6E8A-4147-A177-3AD203B41FA5}">
                      <a16:colId xmlns:a16="http://schemas.microsoft.com/office/drawing/2014/main" val="4011459032"/>
                    </a:ext>
                  </a:extLst>
                </a:gridCol>
              </a:tblGrid>
              <a:tr h="37084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Reporting Category Percentages (+/-5%) for Grades 6</a:t>
                      </a:r>
                      <a:r>
                        <a:rPr lang="en-US" baseline="0" dirty="0" smtClean="0"/>
                        <a:t> &amp; 7</a:t>
                      </a:r>
                      <a:endParaRPr lang="en-US" dirty="0" smtClean="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147142269"/>
                  </a:ext>
                </a:extLst>
              </a:tr>
              <a:tr h="370840">
                <a:tc>
                  <a:txBody>
                    <a:bodyPr/>
                    <a:lstStyle/>
                    <a:p>
                      <a:endParaRPr lang="en-US" b="1" dirty="0"/>
                    </a:p>
                  </a:txBody>
                  <a:tcPr/>
                </a:tc>
                <a:tc>
                  <a:txBody>
                    <a:bodyPr/>
                    <a:lstStyle/>
                    <a:p>
                      <a:pPr algn="ctr"/>
                      <a:r>
                        <a:rPr lang="en-US" b="1" dirty="0" smtClean="0"/>
                        <a:t>Grade 6</a:t>
                      </a:r>
                      <a:endParaRPr lang="en-US" b="1" dirty="0"/>
                    </a:p>
                  </a:txBody>
                  <a:tcPr/>
                </a:tc>
                <a:tc>
                  <a:txBody>
                    <a:bodyPr/>
                    <a:lstStyle/>
                    <a:p>
                      <a:pPr algn="ctr"/>
                      <a:r>
                        <a:rPr lang="en-US" b="1" dirty="0" smtClean="0"/>
                        <a:t>Grade 7</a:t>
                      </a:r>
                      <a:endParaRPr lang="en-US" b="1" dirty="0"/>
                    </a:p>
                  </a:txBody>
                  <a:tcPr/>
                </a:tc>
                <a:extLst>
                  <a:ext uri="{0D108BD9-81ED-4DB2-BD59-A6C34878D82A}">
                    <a16:rowId xmlns:a16="http://schemas.microsoft.com/office/drawing/2014/main" val="23853351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Ratios &amp; Proportional Reasoning</a:t>
                      </a:r>
                    </a:p>
                  </a:txBody>
                  <a:tcPr/>
                </a:tc>
                <a:tc>
                  <a:txBody>
                    <a:bodyPr/>
                    <a:lstStyle/>
                    <a:p>
                      <a:pPr algn="ctr"/>
                      <a:r>
                        <a:rPr lang="en-US" dirty="0" smtClean="0"/>
                        <a:t>20%</a:t>
                      </a:r>
                      <a:endParaRPr lang="en-US" dirty="0"/>
                    </a:p>
                  </a:txBody>
                  <a:tcPr/>
                </a:tc>
                <a:tc>
                  <a:txBody>
                    <a:bodyPr/>
                    <a:lstStyle/>
                    <a:p>
                      <a:pPr algn="ctr"/>
                      <a:r>
                        <a:rPr lang="en-US" dirty="0" smtClean="0"/>
                        <a:t>20%</a:t>
                      </a:r>
                      <a:endParaRPr lang="en-US" dirty="0"/>
                    </a:p>
                  </a:txBody>
                  <a:tcPr/>
                </a:tc>
                <a:extLst>
                  <a:ext uri="{0D108BD9-81ED-4DB2-BD59-A6C34878D82A}">
                    <a16:rowId xmlns:a16="http://schemas.microsoft.com/office/drawing/2014/main" val="2710742013"/>
                  </a:ext>
                </a:extLst>
              </a:tr>
              <a:tr h="370840">
                <a:tc>
                  <a:txBody>
                    <a:bodyPr/>
                    <a:lstStyle/>
                    <a:p>
                      <a:r>
                        <a:rPr lang="en-US" b="1" dirty="0" smtClean="0"/>
                        <a:t>The Number System</a:t>
                      </a:r>
                      <a:endParaRPr lang="en-US" b="1" dirty="0"/>
                    </a:p>
                  </a:txBody>
                  <a:tcPr/>
                </a:tc>
                <a:tc>
                  <a:txBody>
                    <a:bodyPr/>
                    <a:lstStyle/>
                    <a:p>
                      <a:pPr algn="ctr"/>
                      <a:r>
                        <a:rPr lang="en-US" dirty="0" smtClean="0"/>
                        <a:t>20%</a:t>
                      </a:r>
                      <a:endParaRPr lang="en-US" dirty="0"/>
                    </a:p>
                  </a:txBody>
                  <a:tcPr/>
                </a:tc>
                <a:tc>
                  <a:txBody>
                    <a:bodyPr/>
                    <a:lstStyle/>
                    <a:p>
                      <a:pPr algn="ctr"/>
                      <a:r>
                        <a:rPr lang="en-US" dirty="0" smtClean="0"/>
                        <a:t>20%</a:t>
                      </a:r>
                      <a:endParaRPr lang="en-US" dirty="0"/>
                    </a:p>
                  </a:txBody>
                  <a:tcPr/>
                </a:tc>
                <a:extLst>
                  <a:ext uri="{0D108BD9-81ED-4DB2-BD59-A6C34878D82A}">
                    <a16:rowId xmlns:a16="http://schemas.microsoft.com/office/drawing/2014/main" val="2520492371"/>
                  </a:ext>
                </a:extLst>
              </a:tr>
              <a:tr h="370840">
                <a:tc>
                  <a:txBody>
                    <a:bodyPr/>
                    <a:lstStyle/>
                    <a:p>
                      <a:r>
                        <a:rPr lang="en-US" b="1" dirty="0" smtClean="0"/>
                        <a:t>Expressions &amp; Equations</a:t>
                      </a:r>
                      <a:endParaRPr lang="en-US" b="1" dirty="0"/>
                    </a:p>
                  </a:txBody>
                  <a:tcPr/>
                </a:tc>
                <a:tc>
                  <a:txBody>
                    <a:bodyPr/>
                    <a:lstStyle/>
                    <a:p>
                      <a:pPr algn="ctr"/>
                      <a:r>
                        <a:rPr lang="en-US" dirty="0" smtClean="0"/>
                        <a:t>30%</a:t>
                      </a:r>
                      <a:endParaRPr lang="en-US" dirty="0"/>
                    </a:p>
                  </a:txBody>
                  <a:tcPr/>
                </a:tc>
                <a:tc>
                  <a:txBody>
                    <a:bodyPr/>
                    <a:lstStyle/>
                    <a:p>
                      <a:pPr algn="ctr"/>
                      <a:r>
                        <a:rPr lang="en-US" dirty="0" smtClean="0"/>
                        <a:t>25%</a:t>
                      </a:r>
                      <a:endParaRPr lang="en-US" dirty="0"/>
                    </a:p>
                  </a:txBody>
                  <a:tcPr/>
                </a:tc>
                <a:extLst>
                  <a:ext uri="{0D108BD9-81ED-4DB2-BD59-A6C34878D82A}">
                    <a16:rowId xmlns:a16="http://schemas.microsoft.com/office/drawing/2014/main" val="2760753512"/>
                  </a:ext>
                </a:extLst>
              </a:tr>
              <a:tr h="370840">
                <a:tc>
                  <a:txBody>
                    <a:bodyPr/>
                    <a:lstStyle/>
                    <a:p>
                      <a:r>
                        <a:rPr lang="en-US" b="1" dirty="0" smtClean="0"/>
                        <a:t>Geometry</a:t>
                      </a:r>
                      <a:endParaRPr lang="en-US" b="1" dirty="0"/>
                    </a:p>
                  </a:txBody>
                  <a:tcPr/>
                </a:tc>
                <a:tc>
                  <a:txBody>
                    <a:bodyPr/>
                    <a:lstStyle/>
                    <a:p>
                      <a:pPr algn="ctr"/>
                      <a:r>
                        <a:rPr lang="en-US" dirty="0" smtClean="0"/>
                        <a:t>15%</a:t>
                      </a:r>
                      <a:endParaRPr lang="en-US" dirty="0"/>
                    </a:p>
                  </a:txBody>
                  <a:tcPr/>
                </a:tc>
                <a:tc>
                  <a:txBody>
                    <a:bodyPr/>
                    <a:lstStyle/>
                    <a:p>
                      <a:pPr algn="ctr"/>
                      <a:r>
                        <a:rPr lang="en-US" dirty="0" smtClean="0"/>
                        <a:t>15%</a:t>
                      </a:r>
                      <a:endParaRPr lang="en-US" dirty="0"/>
                    </a:p>
                  </a:txBody>
                  <a:tcPr/>
                </a:tc>
                <a:extLst>
                  <a:ext uri="{0D108BD9-81ED-4DB2-BD59-A6C34878D82A}">
                    <a16:rowId xmlns:a16="http://schemas.microsoft.com/office/drawing/2014/main" val="3045780586"/>
                  </a:ext>
                </a:extLst>
              </a:tr>
              <a:tr h="370840">
                <a:tc>
                  <a:txBody>
                    <a:bodyPr/>
                    <a:lstStyle/>
                    <a:p>
                      <a:r>
                        <a:rPr lang="en-US" b="1" dirty="0" smtClean="0"/>
                        <a:t>Statistics &amp; Probability</a:t>
                      </a:r>
                      <a:endParaRPr lang="en-US" b="1" dirty="0"/>
                    </a:p>
                  </a:txBody>
                  <a:tcPr/>
                </a:tc>
                <a:tc>
                  <a:txBody>
                    <a:bodyPr/>
                    <a:lstStyle/>
                    <a:p>
                      <a:pPr algn="ctr"/>
                      <a:r>
                        <a:rPr lang="en-US" dirty="0" smtClean="0"/>
                        <a:t>15%</a:t>
                      </a:r>
                      <a:endParaRPr lang="en-US" dirty="0"/>
                    </a:p>
                  </a:txBody>
                  <a:tcPr/>
                </a:tc>
                <a:tc>
                  <a:txBody>
                    <a:bodyPr/>
                    <a:lstStyle/>
                    <a:p>
                      <a:pPr algn="ctr"/>
                      <a:r>
                        <a:rPr lang="en-US" dirty="0" smtClean="0"/>
                        <a:t>20%</a:t>
                      </a:r>
                      <a:endParaRPr lang="en-US" dirty="0"/>
                    </a:p>
                  </a:txBody>
                  <a:tcPr/>
                </a:tc>
                <a:extLst>
                  <a:ext uri="{0D108BD9-81ED-4DB2-BD59-A6C34878D82A}">
                    <a16:rowId xmlns:a16="http://schemas.microsoft.com/office/drawing/2014/main" val="3171260471"/>
                  </a:ext>
                </a:extLst>
              </a:tr>
            </a:tbl>
          </a:graphicData>
        </a:graphic>
      </p:graphicFrame>
      <p:sp>
        <p:nvSpPr>
          <p:cNvPr id="7" name="Oval 6"/>
          <p:cNvSpPr/>
          <p:nvPr/>
        </p:nvSpPr>
        <p:spPr>
          <a:xfrm>
            <a:off x="5538355" y="4354730"/>
            <a:ext cx="2265218" cy="675409"/>
          </a:xfrm>
          <a:prstGeom prst="ellipse">
            <a:avLst/>
          </a:prstGeom>
          <a:noFill/>
          <a:ln w="190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8975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616017"/>
            <a:ext cx="7886699" cy="866274"/>
          </a:xfrm>
        </p:spPr>
        <p:txBody>
          <a:bodyPr>
            <a:normAutofit/>
          </a:bodyPr>
          <a:lstStyle/>
          <a:p>
            <a:pPr algn="ctr"/>
            <a:r>
              <a:rPr lang="en-US" b="1" dirty="0"/>
              <a:t>Reporting Categories </a:t>
            </a:r>
            <a:r>
              <a:rPr lang="en-US" b="1" dirty="0" smtClean="0"/>
              <a:t>Grade 8</a:t>
            </a:r>
            <a:endParaRPr lang="en-US" b="1" dirty="0"/>
          </a:p>
        </p:txBody>
      </p:sp>
      <p:sp>
        <p:nvSpPr>
          <p:cNvPr id="6" name="Slide Number Placeholder 5"/>
          <p:cNvSpPr>
            <a:spLocks noGrp="1"/>
          </p:cNvSpPr>
          <p:nvPr>
            <p:ph type="sldNum" sz="quarter" idx="12"/>
          </p:nvPr>
        </p:nvSpPr>
        <p:spPr/>
        <p:txBody>
          <a:bodyPr/>
          <a:lstStyle/>
          <a:p>
            <a:fld id="{E3A0F8C9-0536-44E3-92CA-2798A712B5A8}" type="slidenum">
              <a:rPr lang="en-US" smtClean="0"/>
              <a:t>21</a:t>
            </a:fld>
            <a:endParaRPr lang="en-US" dirty="0"/>
          </a:p>
        </p:txBody>
      </p:sp>
      <p:sp>
        <p:nvSpPr>
          <p:cNvPr id="2" name="Content Placeholder 1"/>
          <p:cNvSpPr>
            <a:spLocks noGrp="1"/>
          </p:cNvSpPr>
          <p:nvPr>
            <p:ph idx="1"/>
          </p:nvPr>
        </p:nvSpPr>
        <p:spPr/>
        <p:txBody>
          <a:bodyPr/>
          <a:lstStyle/>
          <a:p>
            <a:r>
              <a:rPr lang="en-US" sz="1800" dirty="0"/>
              <a:t>Align to the domains for each grade level, not sub-claims</a:t>
            </a:r>
          </a:p>
          <a:p>
            <a:r>
              <a:rPr lang="en-US" sz="1800" dirty="0"/>
              <a:t>Reasoning and modeling are not specifically called out as reporting categories</a:t>
            </a:r>
          </a:p>
          <a:p>
            <a:pPr marL="0" indent="0">
              <a:buNone/>
            </a:pP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965500876"/>
              </p:ext>
            </p:extLst>
          </p:nvPr>
        </p:nvGraphicFramePr>
        <p:xfrm>
          <a:off x="914400" y="3036555"/>
          <a:ext cx="7130472" cy="2225040"/>
        </p:xfrm>
        <a:graphic>
          <a:graphicData uri="http://schemas.openxmlformats.org/drawingml/2006/table">
            <a:tbl>
              <a:tblPr firstRow="1" bandRow="1">
                <a:tableStyleId>{5C22544A-7EE6-4342-B048-85BDC9FD1C3A}</a:tableStyleId>
              </a:tblPr>
              <a:tblGrid>
                <a:gridCol w="4883294">
                  <a:extLst>
                    <a:ext uri="{9D8B030D-6E8A-4147-A177-3AD203B41FA5}">
                      <a16:colId xmlns:a16="http://schemas.microsoft.com/office/drawing/2014/main" val="4205387172"/>
                    </a:ext>
                  </a:extLst>
                </a:gridCol>
                <a:gridCol w="2247178">
                  <a:extLst>
                    <a:ext uri="{9D8B030D-6E8A-4147-A177-3AD203B41FA5}">
                      <a16:colId xmlns:a16="http://schemas.microsoft.com/office/drawing/2014/main" val="3733997628"/>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Reporting Category Percentages (+/-5%) for Grade</a:t>
                      </a:r>
                      <a:r>
                        <a:rPr lang="en-US" baseline="0" dirty="0" smtClean="0"/>
                        <a:t> 8</a:t>
                      </a:r>
                      <a:endParaRPr lang="en-US" dirty="0" smtClean="0"/>
                    </a:p>
                  </a:txBody>
                  <a:tcPr/>
                </a:tc>
                <a:tc hMerge="1">
                  <a:txBody>
                    <a:bodyPr/>
                    <a:lstStyle/>
                    <a:p>
                      <a:endParaRPr lang="en-US" dirty="0"/>
                    </a:p>
                  </a:txBody>
                  <a:tcPr/>
                </a:tc>
                <a:extLst>
                  <a:ext uri="{0D108BD9-81ED-4DB2-BD59-A6C34878D82A}">
                    <a16:rowId xmlns:a16="http://schemas.microsoft.com/office/drawing/2014/main" val="923191747"/>
                  </a:ext>
                </a:extLst>
              </a:tr>
              <a:tr h="370840">
                <a:tc>
                  <a:txBody>
                    <a:bodyPr/>
                    <a:lstStyle/>
                    <a:p>
                      <a:endParaRPr lang="en-US" dirty="0"/>
                    </a:p>
                  </a:txBody>
                  <a:tcPr/>
                </a:tc>
                <a:tc>
                  <a:txBody>
                    <a:bodyPr/>
                    <a:lstStyle/>
                    <a:p>
                      <a:pPr algn="ctr"/>
                      <a:r>
                        <a:rPr lang="en-US" b="1" dirty="0" smtClean="0"/>
                        <a:t>Grade 8</a:t>
                      </a:r>
                      <a:endParaRPr lang="en-US" b="1" dirty="0"/>
                    </a:p>
                  </a:txBody>
                  <a:tcPr/>
                </a:tc>
                <a:extLst>
                  <a:ext uri="{0D108BD9-81ED-4DB2-BD59-A6C34878D82A}">
                    <a16:rowId xmlns:a16="http://schemas.microsoft.com/office/drawing/2014/main" val="1803046561"/>
                  </a:ext>
                </a:extLst>
              </a:tr>
              <a:tr h="370840">
                <a:tc>
                  <a:txBody>
                    <a:bodyPr/>
                    <a:lstStyle/>
                    <a:p>
                      <a:r>
                        <a:rPr lang="en-US" b="1" dirty="0" smtClean="0"/>
                        <a:t>The Number System and Equations &amp; Expressions</a:t>
                      </a:r>
                      <a:endParaRPr lang="en-US" b="1" dirty="0"/>
                    </a:p>
                  </a:txBody>
                  <a:tcPr/>
                </a:tc>
                <a:tc>
                  <a:txBody>
                    <a:bodyPr/>
                    <a:lstStyle/>
                    <a:p>
                      <a:pPr algn="ctr"/>
                      <a:r>
                        <a:rPr lang="en-US" dirty="0" smtClean="0"/>
                        <a:t>40%</a:t>
                      </a:r>
                      <a:endParaRPr lang="en-US" dirty="0"/>
                    </a:p>
                  </a:txBody>
                  <a:tcPr/>
                </a:tc>
                <a:extLst>
                  <a:ext uri="{0D108BD9-81ED-4DB2-BD59-A6C34878D82A}">
                    <a16:rowId xmlns:a16="http://schemas.microsoft.com/office/drawing/2014/main" val="168810142"/>
                  </a:ext>
                </a:extLst>
              </a:tr>
              <a:tr h="370840">
                <a:tc>
                  <a:txBody>
                    <a:bodyPr/>
                    <a:lstStyle/>
                    <a:p>
                      <a:r>
                        <a:rPr lang="en-US" b="1" dirty="0" smtClean="0"/>
                        <a:t>Functions</a:t>
                      </a:r>
                      <a:endParaRPr lang="en-US" b="1" dirty="0"/>
                    </a:p>
                  </a:txBody>
                  <a:tcPr/>
                </a:tc>
                <a:tc>
                  <a:txBody>
                    <a:bodyPr/>
                    <a:lstStyle/>
                    <a:p>
                      <a:pPr algn="ctr"/>
                      <a:r>
                        <a:rPr lang="en-US" dirty="0" smtClean="0"/>
                        <a:t>20%</a:t>
                      </a:r>
                      <a:endParaRPr lang="en-US" dirty="0"/>
                    </a:p>
                  </a:txBody>
                  <a:tcPr/>
                </a:tc>
                <a:extLst>
                  <a:ext uri="{0D108BD9-81ED-4DB2-BD59-A6C34878D82A}">
                    <a16:rowId xmlns:a16="http://schemas.microsoft.com/office/drawing/2014/main" val="3098103869"/>
                  </a:ext>
                </a:extLst>
              </a:tr>
              <a:tr h="370840">
                <a:tc>
                  <a:txBody>
                    <a:bodyPr/>
                    <a:lstStyle/>
                    <a:p>
                      <a:r>
                        <a:rPr lang="en-US" b="1" dirty="0" smtClean="0"/>
                        <a:t>Geometry</a:t>
                      </a:r>
                      <a:endParaRPr lang="en-US" b="1" dirty="0"/>
                    </a:p>
                  </a:txBody>
                  <a:tcPr/>
                </a:tc>
                <a:tc>
                  <a:txBody>
                    <a:bodyPr/>
                    <a:lstStyle/>
                    <a:p>
                      <a:pPr algn="ctr"/>
                      <a:r>
                        <a:rPr lang="en-US" dirty="0" smtClean="0"/>
                        <a:t>30%</a:t>
                      </a:r>
                      <a:endParaRPr lang="en-US" dirty="0"/>
                    </a:p>
                  </a:txBody>
                  <a:tcPr/>
                </a:tc>
                <a:extLst>
                  <a:ext uri="{0D108BD9-81ED-4DB2-BD59-A6C34878D82A}">
                    <a16:rowId xmlns:a16="http://schemas.microsoft.com/office/drawing/2014/main" val="623561049"/>
                  </a:ext>
                </a:extLst>
              </a:tr>
              <a:tr h="370840">
                <a:tc>
                  <a:txBody>
                    <a:bodyPr/>
                    <a:lstStyle/>
                    <a:p>
                      <a:r>
                        <a:rPr lang="en-US" b="1" dirty="0" smtClean="0"/>
                        <a:t>Statistics &amp; Probability</a:t>
                      </a:r>
                      <a:endParaRPr lang="en-US" b="1" dirty="0"/>
                    </a:p>
                  </a:txBody>
                  <a:tcPr/>
                </a:tc>
                <a:tc>
                  <a:txBody>
                    <a:bodyPr/>
                    <a:lstStyle/>
                    <a:p>
                      <a:pPr algn="ctr"/>
                      <a:r>
                        <a:rPr lang="en-US" dirty="0" smtClean="0"/>
                        <a:t>10%</a:t>
                      </a:r>
                      <a:endParaRPr lang="en-US" dirty="0"/>
                    </a:p>
                  </a:txBody>
                  <a:tcPr/>
                </a:tc>
                <a:extLst>
                  <a:ext uri="{0D108BD9-81ED-4DB2-BD59-A6C34878D82A}">
                    <a16:rowId xmlns:a16="http://schemas.microsoft.com/office/drawing/2014/main" val="2398680526"/>
                  </a:ext>
                </a:extLst>
              </a:tr>
            </a:tbl>
          </a:graphicData>
        </a:graphic>
      </p:graphicFrame>
      <p:sp>
        <p:nvSpPr>
          <p:cNvPr id="7" name="Oval 6"/>
          <p:cNvSpPr/>
          <p:nvPr/>
        </p:nvSpPr>
        <p:spPr>
          <a:xfrm>
            <a:off x="181841" y="3642338"/>
            <a:ext cx="6198178" cy="717912"/>
          </a:xfrm>
          <a:prstGeom prst="ellipse">
            <a:avLst/>
          </a:prstGeom>
          <a:noFill/>
          <a:ln w="190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7807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616017"/>
            <a:ext cx="7886699" cy="866274"/>
          </a:xfrm>
        </p:spPr>
        <p:txBody>
          <a:bodyPr>
            <a:normAutofit/>
          </a:bodyPr>
          <a:lstStyle/>
          <a:p>
            <a:pPr algn="ctr"/>
            <a:r>
              <a:rPr lang="en-US" b="1" dirty="0" smtClean="0"/>
              <a:t>RICAS Assessments Webpage </a:t>
            </a:r>
            <a:endParaRPr lang="en-US" b="1" dirty="0"/>
          </a:p>
        </p:txBody>
      </p:sp>
      <p:sp>
        <p:nvSpPr>
          <p:cNvPr id="6" name="Slide Number Placeholder 5"/>
          <p:cNvSpPr>
            <a:spLocks noGrp="1"/>
          </p:cNvSpPr>
          <p:nvPr>
            <p:ph type="sldNum" sz="quarter" idx="12"/>
          </p:nvPr>
        </p:nvSpPr>
        <p:spPr/>
        <p:txBody>
          <a:bodyPr/>
          <a:lstStyle/>
          <a:p>
            <a:fld id="{E3A0F8C9-0536-44E3-92CA-2798A712B5A8}" type="slidenum">
              <a:rPr lang="en-US" smtClean="0"/>
              <a:t>22</a:t>
            </a:fld>
            <a:endParaRPr lang="en-US" dirty="0"/>
          </a:p>
        </p:txBody>
      </p:sp>
      <p:sp>
        <p:nvSpPr>
          <p:cNvPr id="2" name="Content Placeholder 1"/>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a:p>
        </p:txBody>
      </p:sp>
      <p:pic>
        <p:nvPicPr>
          <p:cNvPr id="7" name="Picture 6"/>
          <p:cNvPicPr>
            <a:picLocks noChangeAspect="1"/>
          </p:cNvPicPr>
          <p:nvPr/>
        </p:nvPicPr>
        <p:blipFill>
          <a:blip r:embed="rId4"/>
          <a:stretch>
            <a:fillRect/>
          </a:stretch>
        </p:blipFill>
        <p:spPr>
          <a:xfrm>
            <a:off x="1423554" y="1347210"/>
            <a:ext cx="6192982" cy="4106549"/>
          </a:xfrm>
          <a:prstGeom prst="rect">
            <a:avLst/>
          </a:prstGeom>
        </p:spPr>
      </p:pic>
      <p:sp>
        <p:nvSpPr>
          <p:cNvPr id="8" name="TextBox 7"/>
          <p:cNvSpPr txBox="1"/>
          <p:nvPr/>
        </p:nvSpPr>
        <p:spPr>
          <a:xfrm>
            <a:off x="932583" y="5353696"/>
            <a:ext cx="7278831" cy="923330"/>
          </a:xfrm>
          <a:prstGeom prst="rect">
            <a:avLst/>
          </a:prstGeom>
          <a:noFill/>
        </p:spPr>
        <p:txBody>
          <a:bodyPr wrap="square" rtlCol="0">
            <a:spAutoFit/>
          </a:bodyPr>
          <a:lstStyle/>
          <a:p>
            <a:r>
              <a:rPr lang="en-US" dirty="0">
                <a:hlinkClick r:id="rId5"/>
              </a:rPr>
              <a:t>http://</a:t>
            </a:r>
            <a:r>
              <a:rPr lang="en-US" dirty="0" smtClean="0">
                <a:hlinkClick r:id="rId5"/>
              </a:rPr>
              <a:t>www.ride.ri.gov/InstructionAssessment/Assessment/RICASAssessments.aspx#39551515-test-design-mathematics-and-english-language-arts-information</a:t>
            </a:r>
            <a:r>
              <a:rPr lang="en-US" dirty="0" smtClean="0"/>
              <a:t> </a:t>
            </a:r>
            <a:endParaRPr lang="en-US" dirty="0"/>
          </a:p>
        </p:txBody>
      </p:sp>
      <p:sp>
        <p:nvSpPr>
          <p:cNvPr id="9" name="Right Arrow 8"/>
          <p:cNvSpPr/>
          <p:nvPr/>
        </p:nvSpPr>
        <p:spPr>
          <a:xfrm>
            <a:off x="524740" y="4490409"/>
            <a:ext cx="1459924" cy="7632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524740" y="4605671"/>
            <a:ext cx="1252105" cy="523220"/>
          </a:xfrm>
          <a:prstGeom prst="rect">
            <a:avLst/>
          </a:prstGeom>
          <a:noFill/>
        </p:spPr>
        <p:txBody>
          <a:bodyPr wrap="square" rtlCol="0">
            <a:spAutoFit/>
          </a:bodyPr>
          <a:lstStyle/>
          <a:p>
            <a:r>
              <a:rPr lang="en-US" sz="1400" b="1" dirty="0" smtClean="0"/>
              <a:t>Grade Level Fact Sheets</a:t>
            </a:r>
            <a:endParaRPr lang="en-US" sz="1400" b="1" dirty="0"/>
          </a:p>
        </p:txBody>
      </p:sp>
    </p:spTree>
    <p:extLst>
      <p:ext uri="{BB962C8B-B14F-4D97-AF65-F5344CB8AC3E}">
        <p14:creationId xmlns:p14="http://schemas.microsoft.com/office/powerpoint/2010/main" val="27996147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616017"/>
            <a:ext cx="7886699" cy="866274"/>
          </a:xfrm>
        </p:spPr>
        <p:txBody>
          <a:bodyPr>
            <a:normAutofit/>
          </a:bodyPr>
          <a:lstStyle/>
          <a:p>
            <a:pPr algn="ctr"/>
            <a:r>
              <a:rPr lang="en-US" b="1" dirty="0" smtClean="0"/>
              <a:t>RICAS Resource Center</a:t>
            </a:r>
            <a:endParaRPr lang="en-US" b="1" dirty="0"/>
          </a:p>
        </p:txBody>
      </p:sp>
      <p:sp>
        <p:nvSpPr>
          <p:cNvPr id="6" name="Slide Number Placeholder 5"/>
          <p:cNvSpPr>
            <a:spLocks noGrp="1"/>
          </p:cNvSpPr>
          <p:nvPr>
            <p:ph type="sldNum" sz="quarter" idx="12"/>
          </p:nvPr>
        </p:nvSpPr>
        <p:spPr/>
        <p:txBody>
          <a:bodyPr/>
          <a:lstStyle/>
          <a:p>
            <a:fld id="{E3A0F8C9-0536-44E3-92CA-2798A712B5A8}" type="slidenum">
              <a:rPr lang="en-US" smtClean="0"/>
              <a:t>23</a:t>
            </a:fld>
            <a:endParaRPr lang="en-US" dirty="0"/>
          </a:p>
        </p:txBody>
      </p:sp>
      <p:sp>
        <p:nvSpPr>
          <p:cNvPr id="2" name="Content Placeholder 1"/>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a:p>
        </p:txBody>
      </p:sp>
      <p:pic>
        <p:nvPicPr>
          <p:cNvPr id="5" name="Content Placeholder 8"/>
          <p:cNvPicPr>
            <a:picLocks noChangeAspect="1"/>
          </p:cNvPicPr>
          <p:nvPr/>
        </p:nvPicPr>
        <p:blipFill>
          <a:blip r:embed="rId4"/>
          <a:stretch>
            <a:fillRect/>
          </a:stretch>
        </p:blipFill>
        <p:spPr>
          <a:xfrm>
            <a:off x="1555146" y="1482292"/>
            <a:ext cx="6081601" cy="4242492"/>
          </a:xfrm>
          <a:prstGeom prst="rect">
            <a:avLst/>
          </a:prstGeom>
        </p:spPr>
      </p:pic>
      <p:sp>
        <p:nvSpPr>
          <p:cNvPr id="3" name="TextBox 2"/>
          <p:cNvSpPr txBox="1"/>
          <p:nvPr/>
        </p:nvSpPr>
        <p:spPr>
          <a:xfrm>
            <a:off x="2898495" y="5773016"/>
            <a:ext cx="3399905" cy="369332"/>
          </a:xfrm>
          <a:prstGeom prst="rect">
            <a:avLst/>
          </a:prstGeom>
          <a:noFill/>
        </p:spPr>
        <p:txBody>
          <a:bodyPr wrap="none" rtlCol="0">
            <a:spAutoFit/>
          </a:bodyPr>
          <a:lstStyle/>
          <a:p>
            <a:r>
              <a:rPr lang="en-US" dirty="0">
                <a:hlinkClick r:id="rId5"/>
              </a:rPr>
              <a:t>http://ricas.pearsonsupport.com</a:t>
            </a:r>
            <a:r>
              <a:rPr lang="en-US" dirty="0" smtClean="0">
                <a:hlinkClick r:id="rId5"/>
              </a:rPr>
              <a:t>/</a:t>
            </a:r>
            <a:r>
              <a:rPr lang="en-US" dirty="0" smtClean="0"/>
              <a:t> </a:t>
            </a:r>
            <a:endParaRPr lang="en-US" dirty="0"/>
          </a:p>
        </p:txBody>
      </p:sp>
    </p:spTree>
    <p:extLst>
      <p:ext uri="{BB962C8B-B14F-4D97-AF65-F5344CB8AC3E}">
        <p14:creationId xmlns:p14="http://schemas.microsoft.com/office/powerpoint/2010/main" val="25209201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616017"/>
            <a:ext cx="7886699" cy="866274"/>
          </a:xfrm>
        </p:spPr>
        <p:txBody>
          <a:bodyPr>
            <a:normAutofit/>
          </a:bodyPr>
          <a:lstStyle/>
          <a:p>
            <a:pPr algn="ctr"/>
            <a:r>
              <a:rPr lang="en-US" b="1" dirty="0" smtClean="0"/>
              <a:t>Standard Online Tools</a:t>
            </a:r>
            <a:endParaRPr lang="en-US" b="1" dirty="0"/>
          </a:p>
        </p:txBody>
      </p:sp>
      <p:sp>
        <p:nvSpPr>
          <p:cNvPr id="6" name="Slide Number Placeholder 5"/>
          <p:cNvSpPr>
            <a:spLocks noGrp="1"/>
          </p:cNvSpPr>
          <p:nvPr>
            <p:ph type="sldNum" sz="quarter" idx="12"/>
          </p:nvPr>
        </p:nvSpPr>
        <p:spPr/>
        <p:txBody>
          <a:bodyPr/>
          <a:lstStyle/>
          <a:p>
            <a:fld id="{E3A0F8C9-0536-44E3-92CA-2798A712B5A8}" type="slidenum">
              <a:rPr lang="en-US" smtClean="0"/>
              <a:t>24</a:t>
            </a:fld>
            <a:endParaRPr lang="en-US" dirty="0"/>
          </a:p>
        </p:txBody>
      </p:sp>
      <p:sp>
        <p:nvSpPr>
          <p:cNvPr id="2" name="Content Placeholder 1"/>
          <p:cNvSpPr>
            <a:spLocks noGrp="1"/>
          </p:cNvSpPr>
          <p:nvPr>
            <p:ph idx="1"/>
          </p:nvPr>
        </p:nvSpPr>
        <p:spPr/>
        <p:txBody>
          <a:bodyPr/>
          <a:lstStyle/>
          <a:p>
            <a:r>
              <a:rPr lang="en-US" dirty="0" smtClean="0"/>
              <a:t>Highlighter</a:t>
            </a:r>
          </a:p>
          <a:p>
            <a:pPr marL="305435" indent="-305435"/>
            <a:r>
              <a:rPr lang="en-US" dirty="0"/>
              <a:t>Bookmark feature</a:t>
            </a:r>
          </a:p>
          <a:p>
            <a:pPr marL="305435" indent="-305435"/>
            <a:r>
              <a:rPr lang="en-US" dirty="0"/>
              <a:t>Test review screen</a:t>
            </a:r>
          </a:p>
          <a:p>
            <a:pPr marL="305435" indent="-305435"/>
            <a:r>
              <a:rPr lang="en-US" dirty="0"/>
              <a:t>Answer eliminator</a:t>
            </a:r>
          </a:p>
          <a:p>
            <a:pPr marL="305435" indent="-305435"/>
            <a:r>
              <a:rPr lang="en-US" dirty="0"/>
              <a:t>Magnifier</a:t>
            </a:r>
          </a:p>
          <a:p>
            <a:pPr marL="305435" indent="-305435"/>
            <a:r>
              <a:rPr lang="en-US" dirty="0"/>
              <a:t>Line </a:t>
            </a:r>
            <a:r>
              <a:rPr lang="en-US" dirty="0" smtClean="0"/>
              <a:t>reader</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25441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ctr"/>
            <a:r>
              <a:rPr lang="en-US" b="1" dirty="0" smtClean="0"/>
              <a:t>Measuring Tools</a:t>
            </a:r>
            <a:endParaRPr lang="en-US" b="1" dirty="0"/>
          </a:p>
        </p:txBody>
      </p:sp>
      <p:sp>
        <p:nvSpPr>
          <p:cNvPr id="11" name="Content Placeholder 10"/>
          <p:cNvSpPr>
            <a:spLocks noGrp="1"/>
          </p:cNvSpPr>
          <p:nvPr>
            <p:ph idx="1"/>
          </p:nvPr>
        </p:nvSpPr>
        <p:spPr/>
        <p:txBody>
          <a:bodyPr/>
          <a:lstStyle/>
          <a:p>
            <a:r>
              <a:rPr lang="en-US" dirty="0" smtClean="0"/>
              <a:t>Inch ruler</a:t>
            </a:r>
          </a:p>
          <a:p>
            <a:r>
              <a:rPr lang="en-US" dirty="0" smtClean="0"/>
              <a:t>Centimeter rule</a:t>
            </a:r>
          </a:p>
          <a:p>
            <a:r>
              <a:rPr lang="en-US" dirty="0" smtClean="0"/>
              <a:t>Single degree protractor</a:t>
            </a:r>
            <a:endParaRPr lang="en-US" dirty="0"/>
          </a:p>
        </p:txBody>
      </p:sp>
      <p:sp>
        <p:nvSpPr>
          <p:cNvPr id="6" name="Slide Number Placeholder 5"/>
          <p:cNvSpPr>
            <a:spLocks noGrp="1"/>
          </p:cNvSpPr>
          <p:nvPr>
            <p:ph type="sldNum" sz="quarter" idx="12"/>
          </p:nvPr>
        </p:nvSpPr>
        <p:spPr/>
        <p:txBody>
          <a:bodyPr/>
          <a:lstStyle/>
          <a:p>
            <a:fld id="{E3A0F8C9-0536-44E3-92CA-2798A712B5A8}" type="slidenum">
              <a:rPr lang="en-US" smtClean="0"/>
              <a:t>25</a:t>
            </a:fld>
            <a:endParaRPr lang="en-US" dirty="0"/>
          </a:p>
        </p:txBody>
      </p:sp>
    </p:spTree>
    <p:extLst>
      <p:ext uri="{BB962C8B-B14F-4D97-AF65-F5344CB8AC3E}">
        <p14:creationId xmlns:p14="http://schemas.microsoft.com/office/powerpoint/2010/main" val="19575776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ctr"/>
            <a:r>
              <a:rPr lang="en-US" b="1" dirty="0" smtClean="0"/>
              <a:t>Standard Reference Sheets</a:t>
            </a:r>
            <a:endParaRPr lang="en-US" b="1" dirty="0"/>
          </a:p>
        </p:txBody>
      </p:sp>
      <p:sp>
        <p:nvSpPr>
          <p:cNvPr id="3" name="Content Placeholder 2"/>
          <p:cNvSpPr>
            <a:spLocks noGrp="1"/>
          </p:cNvSpPr>
          <p:nvPr>
            <p:ph sz="half" idx="1"/>
          </p:nvPr>
        </p:nvSpPr>
        <p:spPr>
          <a:xfrm>
            <a:off x="628650" y="1825625"/>
            <a:ext cx="3361459" cy="2968048"/>
          </a:xfrm>
        </p:spPr>
        <p:txBody>
          <a:bodyPr>
            <a:normAutofit/>
          </a:bodyPr>
          <a:lstStyle/>
          <a:p>
            <a:r>
              <a:rPr lang="en-US" sz="2000" dirty="0" smtClean="0"/>
              <a:t>Available to students on the testing platform</a:t>
            </a:r>
          </a:p>
          <a:p>
            <a:r>
              <a:rPr lang="en-US" sz="2000" dirty="0" smtClean="0"/>
              <a:t>Available for grades 5 – 8</a:t>
            </a:r>
          </a:p>
          <a:p>
            <a:r>
              <a:rPr lang="en-US" sz="2000" dirty="0" smtClean="0"/>
              <a:t>Can be shared with students throughout the year</a:t>
            </a:r>
          </a:p>
          <a:p>
            <a:r>
              <a:rPr lang="en-US" sz="2000" dirty="0" smtClean="0"/>
              <a:t>Posted on RIDE website</a:t>
            </a:r>
            <a:endParaRPr lang="en-US" sz="2000" dirty="0"/>
          </a:p>
        </p:txBody>
      </p:sp>
      <p:sp>
        <p:nvSpPr>
          <p:cNvPr id="6" name="Slide Number Placeholder 5"/>
          <p:cNvSpPr>
            <a:spLocks noGrp="1"/>
          </p:cNvSpPr>
          <p:nvPr>
            <p:ph type="sldNum" sz="quarter" idx="12"/>
          </p:nvPr>
        </p:nvSpPr>
        <p:spPr/>
        <p:txBody>
          <a:bodyPr/>
          <a:lstStyle/>
          <a:p>
            <a:fld id="{E3A0F8C9-0536-44E3-92CA-2798A712B5A8}" type="slidenum">
              <a:rPr lang="en-US" smtClean="0"/>
              <a:t>26</a:t>
            </a:fld>
            <a:endParaRPr lang="en-US" dirty="0"/>
          </a:p>
        </p:txBody>
      </p:sp>
      <p:pic>
        <p:nvPicPr>
          <p:cNvPr id="7" name="Content Placeholder 6"/>
          <p:cNvPicPr>
            <a:picLocks noGrp="1" noChangeAspect="1"/>
          </p:cNvPicPr>
          <p:nvPr>
            <p:ph sz="half" idx="2"/>
          </p:nvPr>
        </p:nvPicPr>
        <p:blipFill>
          <a:blip r:embed="rId4"/>
          <a:stretch>
            <a:fillRect/>
          </a:stretch>
        </p:blipFill>
        <p:spPr>
          <a:xfrm>
            <a:off x="4107873" y="1756856"/>
            <a:ext cx="4330700" cy="3036817"/>
          </a:xfrm>
          <a:prstGeom prst="rect">
            <a:avLst/>
          </a:prstGeom>
          <a:ln w="12700">
            <a:solidFill>
              <a:schemeClr val="tx1"/>
            </a:solidFill>
          </a:ln>
        </p:spPr>
      </p:pic>
      <p:sp>
        <p:nvSpPr>
          <p:cNvPr id="8" name="Rectangle 7"/>
          <p:cNvSpPr/>
          <p:nvPr/>
        </p:nvSpPr>
        <p:spPr>
          <a:xfrm>
            <a:off x="2309378" y="5217462"/>
            <a:ext cx="4590185" cy="646331"/>
          </a:xfrm>
          <a:prstGeom prst="rect">
            <a:avLst/>
          </a:prstGeom>
        </p:spPr>
        <p:txBody>
          <a:bodyPr wrap="square">
            <a:spAutoFit/>
          </a:bodyPr>
          <a:lstStyle/>
          <a:p>
            <a:pPr algn="ctr"/>
            <a:r>
              <a:rPr lang="en-US" dirty="0">
                <a:hlinkClick r:id="rId5"/>
              </a:rPr>
              <a:t>http://www.ride.ri.gov/InstructionAssessment/Assessment/RICASAssessments.aspx</a:t>
            </a:r>
            <a:r>
              <a:rPr lang="en-US" dirty="0"/>
              <a:t> </a:t>
            </a:r>
          </a:p>
        </p:txBody>
      </p:sp>
    </p:spTree>
    <p:extLst>
      <p:ext uri="{BB962C8B-B14F-4D97-AF65-F5344CB8AC3E}">
        <p14:creationId xmlns:p14="http://schemas.microsoft.com/office/powerpoint/2010/main" val="32864293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smtClean="0"/>
              <a:t>Supplemental Reference Sheets</a:t>
            </a:r>
            <a:endParaRPr lang="en-US" b="1" dirty="0"/>
          </a:p>
        </p:txBody>
      </p:sp>
      <p:sp>
        <p:nvSpPr>
          <p:cNvPr id="5" name="Content Placeholder 4"/>
          <p:cNvSpPr>
            <a:spLocks noGrp="1"/>
          </p:cNvSpPr>
          <p:nvPr>
            <p:ph sz="half" idx="1"/>
          </p:nvPr>
        </p:nvSpPr>
        <p:spPr>
          <a:xfrm>
            <a:off x="628650" y="1555712"/>
            <a:ext cx="3780388" cy="4351338"/>
          </a:xfrm>
        </p:spPr>
        <p:txBody>
          <a:bodyPr>
            <a:normAutofit fontScale="92500" lnSpcReduction="10000"/>
          </a:bodyPr>
          <a:lstStyle/>
          <a:p>
            <a:r>
              <a:rPr lang="en-US" dirty="0" smtClean="0"/>
              <a:t>Available only as an accommodation to students with an IEP or 504</a:t>
            </a:r>
          </a:p>
          <a:p>
            <a:r>
              <a:rPr lang="en-US" dirty="0" smtClean="0"/>
              <a:t>Must be documented in a student’s plan prior to testing</a:t>
            </a:r>
          </a:p>
          <a:p>
            <a:r>
              <a:rPr lang="en-US" dirty="0" smtClean="0"/>
              <a:t>Available for grades 3 – 8</a:t>
            </a:r>
          </a:p>
          <a:p>
            <a:r>
              <a:rPr lang="en-US" dirty="0" smtClean="0"/>
              <a:t>Information may be deleted to customize for an individual student</a:t>
            </a:r>
          </a:p>
          <a:p>
            <a:endParaRPr lang="en-US" dirty="0"/>
          </a:p>
        </p:txBody>
      </p:sp>
      <p:sp>
        <p:nvSpPr>
          <p:cNvPr id="6" name="Slide Number Placeholder 5"/>
          <p:cNvSpPr>
            <a:spLocks noGrp="1"/>
          </p:cNvSpPr>
          <p:nvPr>
            <p:ph type="sldNum" sz="quarter" idx="12"/>
          </p:nvPr>
        </p:nvSpPr>
        <p:spPr/>
        <p:txBody>
          <a:bodyPr/>
          <a:lstStyle/>
          <a:p>
            <a:fld id="{E3A0F8C9-0536-44E3-92CA-2798A712B5A8}" type="slidenum">
              <a:rPr lang="en-US" smtClean="0"/>
              <a:t>27</a:t>
            </a:fld>
            <a:endParaRPr lang="en-US" dirty="0"/>
          </a:p>
        </p:txBody>
      </p:sp>
      <p:sp>
        <p:nvSpPr>
          <p:cNvPr id="2" name="TextBox 1"/>
          <p:cNvSpPr txBox="1"/>
          <p:nvPr/>
        </p:nvSpPr>
        <p:spPr>
          <a:xfrm>
            <a:off x="782999" y="5560143"/>
            <a:ext cx="7556361" cy="584775"/>
          </a:xfrm>
          <a:prstGeom prst="rect">
            <a:avLst/>
          </a:prstGeom>
          <a:noFill/>
        </p:spPr>
        <p:txBody>
          <a:bodyPr wrap="square" rtlCol="0">
            <a:spAutoFit/>
          </a:bodyPr>
          <a:lstStyle/>
          <a:p>
            <a:r>
              <a:rPr lang="en-US" sz="1600" dirty="0">
                <a:hlinkClick r:id="rId4"/>
              </a:rPr>
              <a:t>http://</a:t>
            </a:r>
            <a:r>
              <a:rPr lang="en-US" sz="1600" dirty="0" smtClean="0">
                <a:hlinkClick r:id="rId4"/>
              </a:rPr>
              <a:t>www.ride.ri.gov/InstructionAssessment/Assessment/RICASAssessments.aspx#39551514-accommodations-for-students-with-disabilities-and-english-learners</a:t>
            </a:r>
            <a:r>
              <a:rPr lang="en-US" sz="1600" dirty="0" smtClean="0"/>
              <a:t> </a:t>
            </a:r>
            <a:endParaRPr lang="en-US" sz="1600" dirty="0"/>
          </a:p>
        </p:txBody>
      </p:sp>
      <p:pic>
        <p:nvPicPr>
          <p:cNvPr id="7" name="Content Placeholder 6"/>
          <p:cNvPicPr>
            <a:picLocks noGrp="1" noChangeAspect="1"/>
          </p:cNvPicPr>
          <p:nvPr>
            <p:ph sz="half" idx="2"/>
          </p:nvPr>
        </p:nvPicPr>
        <p:blipFill>
          <a:blip r:embed="rId5"/>
          <a:stretch>
            <a:fillRect/>
          </a:stretch>
        </p:blipFill>
        <p:spPr>
          <a:xfrm>
            <a:off x="4700935" y="1498941"/>
            <a:ext cx="3522518" cy="4061202"/>
          </a:xfrm>
          <a:prstGeom prst="rect">
            <a:avLst/>
          </a:prstGeom>
        </p:spPr>
      </p:pic>
    </p:spTree>
    <p:extLst>
      <p:ext uri="{BB962C8B-B14F-4D97-AF65-F5344CB8AC3E}">
        <p14:creationId xmlns:p14="http://schemas.microsoft.com/office/powerpoint/2010/main" val="27675184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ctr"/>
            <a:r>
              <a:rPr lang="en-US" b="1" dirty="0" smtClean="0"/>
              <a:t>Calculator Guidelines</a:t>
            </a:r>
            <a:endParaRPr lang="en-US" b="1" dirty="0"/>
          </a:p>
        </p:txBody>
      </p:sp>
      <p:sp>
        <p:nvSpPr>
          <p:cNvPr id="3" name="Content Placeholder 2"/>
          <p:cNvSpPr>
            <a:spLocks noGrp="1"/>
          </p:cNvSpPr>
          <p:nvPr>
            <p:ph sz="half" idx="1"/>
          </p:nvPr>
        </p:nvSpPr>
        <p:spPr>
          <a:xfrm>
            <a:off x="628649" y="1825625"/>
            <a:ext cx="4058627" cy="4351338"/>
          </a:xfrm>
        </p:spPr>
        <p:txBody>
          <a:bodyPr>
            <a:normAutofit fontScale="70000" lnSpcReduction="20000"/>
          </a:bodyPr>
          <a:lstStyle/>
          <a:p>
            <a:r>
              <a:rPr lang="en-US" dirty="0" smtClean="0"/>
              <a:t>Calculators are provided on the testing platform during Session Two for grades 7 and 8.</a:t>
            </a:r>
          </a:p>
          <a:p>
            <a:r>
              <a:rPr lang="en-US" dirty="0" smtClean="0"/>
              <a:t>Grade 7 and 8 students may also be given a handheld calculator, preferably one that is equivalent to the online instrument.</a:t>
            </a:r>
          </a:p>
          <a:p>
            <a:r>
              <a:rPr lang="en-US" b="1" dirty="0" smtClean="0"/>
              <a:t>Grade 6</a:t>
            </a:r>
            <a:r>
              <a:rPr lang="en-US" dirty="0" smtClean="0"/>
              <a:t> students </a:t>
            </a:r>
            <a:r>
              <a:rPr lang="en-US" b="1" dirty="0" smtClean="0"/>
              <a:t>no longer </a:t>
            </a:r>
            <a:r>
              <a:rPr lang="en-US" dirty="0" smtClean="0"/>
              <a:t>have access to a calculator during the standard administration.</a:t>
            </a:r>
          </a:p>
          <a:p>
            <a:r>
              <a:rPr lang="en-US" dirty="0" smtClean="0"/>
              <a:t>For the full </a:t>
            </a:r>
            <a:r>
              <a:rPr lang="en-US" dirty="0"/>
              <a:t>calculator policy go to </a:t>
            </a:r>
            <a:r>
              <a:rPr lang="en-US" dirty="0">
                <a:hlinkClick r:id="rId4"/>
              </a:rPr>
              <a:t>http://</a:t>
            </a:r>
            <a:r>
              <a:rPr lang="en-US" dirty="0" smtClean="0">
                <a:hlinkClick r:id="rId4"/>
              </a:rPr>
              <a:t>www.ride.ri.gov/InstructionAssessment/Assessment/RICASAssessments.aspx#39551555-calculator-policy</a:t>
            </a:r>
            <a:r>
              <a:rPr lang="en-US" dirty="0" smtClean="0"/>
              <a:t> </a:t>
            </a:r>
          </a:p>
          <a:p>
            <a:endParaRPr lang="en-US" dirty="0" smtClean="0"/>
          </a:p>
        </p:txBody>
      </p:sp>
      <p:sp>
        <p:nvSpPr>
          <p:cNvPr id="6" name="Slide Number Placeholder 5"/>
          <p:cNvSpPr>
            <a:spLocks noGrp="1"/>
          </p:cNvSpPr>
          <p:nvPr>
            <p:ph type="sldNum" sz="quarter" idx="12"/>
          </p:nvPr>
        </p:nvSpPr>
        <p:spPr/>
        <p:txBody>
          <a:bodyPr/>
          <a:lstStyle/>
          <a:p>
            <a:fld id="{E3A0F8C9-0536-44E3-92CA-2798A712B5A8}" type="slidenum">
              <a:rPr lang="en-US" smtClean="0"/>
              <a:t>28</a:t>
            </a:fld>
            <a:endParaRPr lang="en-US" dirty="0"/>
          </a:p>
        </p:txBody>
      </p:sp>
      <p:sp>
        <p:nvSpPr>
          <p:cNvPr id="10" name="TextBox 9"/>
          <p:cNvSpPr txBox="1"/>
          <p:nvPr/>
        </p:nvSpPr>
        <p:spPr>
          <a:xfrm>
            <a:off x="4996098" y="1872105"/>
            <a:ext cx="1228057" cy="646331"/>
          </a:xfrm>
          <a:prstGeom prst="rect">
            <a:avLst/>
          </a:prstGeom>
          <a:noFill/>
        </p:spPr>
        <p:txBody>
          <a:bodyPr wrap="square" rtlCol="0">
            <a:spAutoFit/>
          </a:bodyPr>
          <a:lstStyle/>
          <a:p>
            <a:pPr algn="ctr"/>
            <a:r>
              <a:rPr lang="en-US" dirty="0" smtClean="0"/>
              <a:t>Grade 7</a:t>
            </a:r>
          </a:p>
          <a:p>
            <a:pPr algn="ctr"/>
            <a:r>
              <a:rPr lang="en-US" dirty="0" smtClean="0"/>
              <a:t>5-Function</a:t>
            </a:r>
            <a:endParaRPr lang="en-US" dirty="0"/>
          </a:p>
        </p:txBody>
      </p:sp>
      <p:sp>
        <p:nvSpPr>
          <p:cNvPr id="11" name="TextBox 10"/>
          <p:cNvSpPr txBox="1"/>
          <p:nvPr/>
        </p:nvSpPr>
        <p:spPr>
          <a:xfrm>
            <a:off x="7179398" y="1872105"/>
            <a:ext cx="1019029" cy="646331"/>
          </a:xfrm>
          <a:prstGeom prst="rect">
            <a:avLst/>
          </a:prstGeom>
          <a:noFill/>
        </p:spPr>
        <p:txBody>
          <a:bodyPr wrap="square" rtlCol="0">
            <a:spAutoFit/>
          </a:bodyPr>
          <a:lstStyle/>
          <a:p>
            <a:pPr algn="ctr"/>
            <a:r>
              <a:rPr lang="en-US" dirty="0" smtClean="0"/>
              <a:t>Grade 8</a:t>
            </a:r>
          </a:p>
          <a:p>
            <a:pPr algn="ctr"/>
            <a:r>
              <a:rPr lang="en-US" dirty="0" smtClean="0"/>
              <a:t>Scientific</a:t>
            </a:r>
            <a:endParaRPr lang="en-US" dirty="0"/>
          </a:p>
        </p:txBody>
      </p:sp>
      <p:pic>
        <p:nvPicPr>
          <p:cNvPr id="5" name="Content Placeholder 4"/>
          <p:cNvPicPr>
            <a:picLocks noGrp="1" noChangeAspect="1"/>
          </p:cNvPicPr>
          <p:nvPr>
            <p:ph sz="half" idx="2"/>
          </p:nvPr>
        </p:nvPicPr>
        <p:blipFill>
          <a:blip r:embed="rId5"/>
          <a:stretch>
            <a:fillRect/>
          </a:stretch>
        </p:blipFill>
        <p:spPr>
          <a:xfrm>
            <a:off x="4754817" y="2633863"/>
            <a:ext cx="1931866" cy="2425917"/>
          </a:xfrm>
          <a:prstGeom prst="rect">
            <a:avLst/>
          </a:prstGeom>
        </p:spPr>
      </p:pic>
      <p:pic>
        <p:nvPicPr>
          <p:cNvPr id="7" name="Picture 6"/>
          <p:cNvPicPr>
            <a:picLocks noChangeAspect="1"/>
          </p:cNvPicPr>
          <p:nvPr/>
        </p:nvPicPr>
        <p:blipFill>
          <a:blip r:embed="rId6"/>
          <a:stretch>
            <a:fillRect/>
          </a:stretch>
        </p:blipFill>
        <p:spPr>
          <a:xfrm>
            <a:off x="6754224" y="2633863"/>
            <a:ext cx="2052560" cy="3029182"/>
          </a:xfrm>
          <a:prstGeom prst="rect">
            <a:avLst/>
          </a:prstGeom>
        </p:spPr>
      </p:pic>
    </p:spTree>
    <p:extLst>
      <p:ext uri="{BB962C8B-B14F-4D97-AF65-F5344CB8AC3E}">
        <p14:creationId xmlns:p14="http://schemas.microsoft.com/office/powerpoint/2010/main" val="34363995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71605" y="811638"/>
            <a:ext cx="8591738" cy="1013987"/>
          </a:xfrm>
        </p:spPr>
        <p:txBody>
          <a:bodyPr>
            <a:normAutofit/>
          </a:bodyPr>
          <a:lstStyle/>
          <a:p>
            <a:pPr algn="ctr"/>
            <a:r>
              <a:rPr lang="en-US" b="1" dirty="0" smtClean="0"/>
              <a:t>Technology Skills</a:t>
            </a:r>
            <a:endParaRPr lang="en-US" b="1" dirty="0"/>
          </a:p>
        </p:txBody>
      </p:sp>
      <p:sp>
        <p:nvSpPr>
          <p:cNvPr id="3" name="Content Placeholder 2"/>
          <p:cNvSpPr>
            <a:spLocks noGrp="1"/>
          </p:cNvSpPr>
          <p:nvPr>
            <p:ph sz="half" idx="1"/>
          </p:nvPr>
        </p:nvSpPr>
        <p:spPr>
          <a:xfrm>
            <a:off x="628650" y="1654175"/>
            <a:ext cx="3442013" cy="4351338"/>
          </a:xfrm>
        </p:spPr>
        <p:txBody>
          <a:bodyPr>
            <a:normAutofit/>
          </a:bodyPr>
          <a:lstStyle/>
          <a:p>
            <a:pPr marL="0" indent="0">
              <a:buNone/>
            </a:pPr>
            <a:endParaRPr lang="en-US" sz="2000" dirty="0"/>
          </a:p>
          <a:p>
            <a:r>
              <a:rPr lang="en-US" sz="2000" dirty="0" smtClean="0"/>
              <a:t>The </a:t>
            </a:r>
            <a:r>
              <a:rPr lang="en-US" sz="2000" i="1" dirty="0" smtClean="0"/>
              <a:t>Technology Skills for RICAS Assessments </a:t>
            </a:r>
            <a:r>
              <a:rPr lang="en-US" sz="2000" dirty="0" smtClean="0"/>
              <a:t>document details the current span of technology skills students will need at each grade level to </a:t>
            </a:r>
            <a:r>
              <a:rPr lang="en-US" sz="2000" dirty="0"/>
              <a:t>navigate </a:t>
            </a:r>
            <a:r>
              <a:rPr lang="en-US" sz="2000" dirty="0" smtClean="0"/>
              <a:t>TestNav8.</a:t>
            </a:r>
          </a:p>
          <a:p>
            <a:r>
              <a:rPr lang="en-US" sz="2000" dirty="0" smtClean="0"/>
              <a:t>Practice with the testing platform is available through the</a:t>
            </a:r>
            <a:r>
              <a:rPr lang="en-US" sz="2000" i="1" dirty="0" smtClean="0"/>
              <a:t>TestNav8 </a:t>
            </a:r>
            <a:r>
              <a:rPr lang="en-US" sz="2000" i="1" dirty="0"/>
              <a:t>Student </a:t>
            </a:r>
            <a:r>
              <a:rPr lang="en-US" sz="2000" i="1" dirty="0" smtClean="0"/>
              <a:t>Tutorial. </a:t>
            </a:r>
            <a:r>
              <a:rPr lang="en-US" sz="2000" dirty="0">
                <a:hlinkClick r:id="rId4"/>
              </a:rPr>
              <a:t>http://ricas.pearsonsupport.com/student</a:t>
            </a:r>
            <a:r>
              <a:rPr lang="en-US" sz="2000" dirty="0" smtClean="0">
                <a:hlinkClick r:id="rId4"/>
              </a:rPr>
              <a:t>/</a:t>
            </a:r>
            <a:r>
              <a:rPr lang="en-US" sz="2000" dirty="0" smtClean="0"/>
              <a:t> </a:t>
            </a:r>
            <a:endParaRPr lang="en-US" sz="2000" dirty="0"/>
          </a:p>
        </p:txBody>
      </p:sp>
      <p:sp>
        <p:nvSpPr>
          <p:cNvPr id="6" name="Slide Number Placeholder 5"/>
          <p:cNvSpPr>
            <a:spLocks noGrp="1"/>
          </p:cNvSpPr>
          <p:nvPr>
            <p:ph type="sldNum" sz="quarter" idx="12"/>
          </p:nvPr>
        </p:nvSpPr>
        <p:spPr/>
        <p:txBody>
          <a:bodyPr/>
          <a:lstStyle/>
          <a:p>
            <a:fld id="{E3A0F8C9-0536-44E3-92CA-2798A712B5A8}" type="slidenum">
              <a:rPr lang="en-US" smtClean="0"/>
              <a:t>29</a:t>
            </a:fld>
            <a:endParaRPr lang="en-US" dirty="0"/>
          </a:p>
        </p:txBody>
      </p:sp>
      <p:pic>
        <p:nvPicPr>
          <p:cNvPr id="7" name="Content Placeholder 6"/>
          <p:cNvPicPr>
            <a:picLocks noGrp="1" noChangeAspect="1"/>
          </p:cNvPicPr>
          <p:nvPr>
            <p:ph sz="half" idx="2"/>
          </p:nvPr>
        </p:nvPicPr>
        <p:blipFill>
          <a:blip r:embed="rId5"/>
          <a:stretch>
            <a:fillRect/>
          </a:stretch>
        </p:blipFill>
        <p:spPr>
          <a:xfrm>
            <a:off x="4220789" y="1825625"/>
            <a:ext cx="4492428" cy="3054119"/>
          </a:xfrm>
          <a:prstGeom prst="rect">
            <a:avLst/>
          </a:prstGeom>
        </p:spPr>
      </p:pic>
      <p:sp>
        <p:nvSpPr>
          <p:cNvPr id="8" name="TextBox 7"/>
          <p:cNvSpPr txBox="1"/>
          <p:nvPr/>
        </p:nvSpPr>
        <p:spPr>
          <a:xfrm>
            <a:off x="4333020" y="5155067"/>
            <a:ext cx="4380197" cy="738664"/>
          </a:xfrm>
          <a:prstGeom prst="rect">
            <a:avLst/>
          </a:prstGeom>
          <a:noFill/>
        </p:spPr>
        <p:txBody>
          <a:bodyPr wrap="square" rtlCol="0">
            <a:spAutoFit/>
          </a:bodyPr>
          <a:lstStyle/>
          <a:p>
            <a:r>
              <a:rPr lang="en-US" sz="1400" dirty="0">
                <a:hlinkClick r:id="rId6"/>
              </a:rPr>
              <a:t>http://www.ride.ri.gov/Portals/0/Uploads/Documents/Instruction-and-Assessment-World-Class-Standards/Assessment/RICAS_TechTools_2018.pdf</a:t>
            </a:r>
            <a:endParaRPr lang="en-US" sz="1400" dirty="0"/>
          </a:p>
        </p:txBody>
      </p:sp>
    </p:spTree>
    <p:extLst>
      <p:ext uri="{BB962C8B-B14F-4D97-AF65-F5344CB8AC3E}">
        <p14:creationId xmlns:p14="http://schemas.microsoft.com/office/powerpoint/2010/main" val="249869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616017"/>
            <a:ext cx="7886699" cy="866274"/>
          </a:xfrm>
        </p:spPr>
        <p:txBody>
          <a:bodyPr>
            <a:normAutofit/>
          </a:bodyPr>
          <a:lstStyle/>
          <a:p>
            <a:pPr algn="ctr"/>
            <a:r>
              <a:rPr lang="en-US" b="1" dirty="0" smtClean="0"/>
              <a:t>RICAS Overview</a:t>
            </a:r>
            <a:endParaRPr lang="en-US" b="1" dirty="0"/>
          </a:p>
        </p:txBody>
      </p:sp>
      <p:sp>
        <p:nvSpPr>
          <p:cNvPr id="5" name="Content Placeholder 2"/>
          <p:cNvSpPr>
            <a:spLocks noGrp="1"/>
          </p:cNvSpPr>
          <p:nvPr>
            <p:ph idx="1"/>
          </p:nvPr>
        </p:nvSpPr>
        <p:spPr>
          <a:xfrm>
            <a:off x="628650" y="1588168"/>
            <a:ext cx="7886700" cy="4588794"/>
          </a:xfrm>
        </p:spPr>
        <p:txBody>
          <a:bodyPr/>
          <a:lstStyle/>
          <a:p>
            <a:r>
              <a:rPr lang="en-US" dirty="0" smtClean="0"/>
              <a:t>RICAS - the acronym used for the Rhode Island Comprehensive Assessment System</a:t>
            </a:r>
          </a:p>
          <a:p>
            <a:r>
              <a:rPr lang="en-US" dirty="0" smtClean="0"/>
              <a:t>Replacement for PARCC in grades 3 – 8</a:t>
            </a:r>
          </a:p>
          <a:p>
            <a:pPr lvl="1"/>
            <a:r>
              <a:rPr lang="en-US" dirty="0"/>
              <a:t>Not administered in high </a:t>
            </a:r>
            <a:r>
              <a:rPr lang="en-US" dirty="0" smtClean="0"/>
              <a:t>school</a:t>
            </a:r>
          </a:p>
          <a:p>
            <a:r>
              <a:rPr lang="en-US" dirty="0" smtClean="0"/>
              <a:t>Online assessment delivered through TestNav8</a:t>
            </a:r>
          </a:p>
          <a:p>
            <a:r>
              <a:rPr lang="en-US" dirty="0"/>
              <a:t>Test Window</a:t>
            </a:r>
          </a:p>
          <a:p>
            <a:pPr lvl="1"/>
            <a:r>
              <a:rPr lang="en-US" dirty="0"/>
              <a:t>Mathematics: April </a:t>
            </a:r>
            <a:r>
              <a:rPr lang="en-US" dirty="0" smtClean="0"/>
              <a:t>2 </a:t>
            </a:r>
            <a:r>
              <a:rPr lang="en-US" dirty="0"/>
              <a:t>– May </a:t>
            </a:r>
            <a:r>
              <a:rPr lang="en-US" dirty="0" smtClean="0"/>
              <a:t>24, 2019</a:t>
            </a:r>
            <a:endParaRPr lang="en-US" dirty="0"/>
          </a:p>
          <a:p>
            <a:pPr lvl="1"/>
            <a:r>
              <a:rPr lang="en-US" dirty="0"/>
              <a:t>ELA: April </a:t>
            </a:r>
            <a:r>
              <a:rPr lang="en-US" dirty="0" smtClean="0"/>
              <a:t>1 </a:t>
            </a:r>
            <a:r>
              <a:rPr lang="en-US" dirty="0"/>
              <a:t>– May </a:t>
            </a:r>
            <a:r>
              <a:rPr lang="en-US" dirty="0" smtClean="0"/>
              <a:t>3, 2019</a:t>
            </a:r>
            <a:endParaRPr lang="en-US" dirty="0"/>
          </a:p>
          <a:p>
            <a:pPr marL="0" indent="0">
              <a:buNone/>
            </a:pPr>
            <a:endParaRPr lang="en-US" dirty="0" smtClean="0"/>
          </a:p>
        </p:txBody>
      </p:sp>
      <p:sp>
        <p:nvSpPr>
          <p:cNvPr id="6" name="Slide Number Placeholder 5"/>
          <p:cNvSpPr>
            <a:spLocks noGrp="1"/>
          </p:cNvSpPr>
          <p:nvPr>
            <p:ph type="sldNum" sz="quarter" idx="12"/>
          </p:nvPr>
        </p:nvSpPr>
        <p:spPr/>
        <p:txBody>
          <a:bodyPr/>
          <a:lstStyle/>
          <a:p>
            <a:fld id="{E3A0F8C9-0536-44E3-92CA-2798A712B5A8}" type="slidenum">
              <a:rPr lang="en-US" smtClean="0"/>
              <a:t>3</a:t>
            </a:fld>
            <a:endParaRPr lang="en-US" dirty="0"/>
          </a:p>
        </p:txBody>
      </p:sp>
    </p:spTree>
    <p:extLst>
      <p:ext uri="{BB962C8B-B14F-4D97-AF65-F5344CB8AC3E}">
        <p14:creationId xmlns:p14="http://schemas.microsoft.com/office/powerpoint/2010/main" val="11340235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ctr"/>
            <a:r>
              <a:rPr lang="en-US" b="1" dirty="0" smtClean="0"/>
              <a:t>Equation Editor Resources</a:t>
            </a:r>
            <a:endParaRPr lang="en-US" b="1" dirty="0"/>
          </a:p>
        </p:txBody>
      </p:sp>
      <p:sp>
        <p:nvSpPr>
          <p:cNvPr id="5" name="Content Placeholder 4"/>
          <p:cNvSpPr>
            <a:spLocks noGrp="1"/>
          </p:cNvSpPr>
          <p:nvPr>
            <p:ph sz="half" idx="1"/>
          </p:nvPr>
        </p:nvSpPr>
        <p:spPr>
          <a:xfrm>
            <a:off x="628650" y="1825625"/>
            <a:ext cx="4061045" cy="4351338"/>
          </a:xfrm>
        </p:spPr>
        <p:txBody>
          <a:bodyPr>
            <a:normAutofit fontScale="85000" lnSpcReduction="20000"/>
          </a:bodyPr>
          <a:lstStyle/>
          <a:p>
            <a:r>
              <a:rPr lang="en-US" dirty="0" smtClean="0"/>
              <a:t>Explains some of the essential functions of the Equation Editor</a:t>
            </a:r>
          </a:p>
          <a:p>
            <a:r>
              <a:rPr lang="en-US" dirty="0" smtClean="0"/>
              <a:t>Grade band specific versions for 3 – 5 and 6 – 8</a:t>
            </a:r>
          </a:p>
          <a:p>
            <a:r>
              <a:rPr lang="en-US" dirty="0" smtClean="0"/>
              <a:t>Can be shared with students throughout the year</a:t>
            </a:r>
          </a:p>
          <a:p>
            <a:r>
              <a:rPr lang="en-US" dirty="0" smtClean="0"/>
              <a:t>Unmarked copy can be shared with students during testing</a:t>
            </a:r>
          </a:p>
          <a:p>
            <a:r>
              <a:rPr lang="en-US" dirty="0" smtClean="0"/>
              <a:t>Available </a:t>
            </a:r>
            <a:r>
              <a:rPr lang="en-US" dirty="0"/>
              <a:t>at </a:t>
            </a:r>
            <a:r>
              <a:rPr lang="en-US" dirty="0">
                <a:hlinkClick r:id="rId4"/>
              </a:rPr>
              <a:t>http://ricas.pearsonsupport.com/student</a:t>
            </a:r>
            <a:r>
              <a:rPr lang="en-US" dirty="0" smtClean="0">
                <a:hlinkClick r:id="rId4"/>
              </a:rPr>
              <a:t>/</a:t>
            </a:r>
            <a:r>
              <a:rPr lang="en-US" dirty="0" smtClean="0"/>
              <a:t> </a:t>
            </a:r>
          </a:p>
          <a:p>
            <a:endParaRPr lang="en-US" dirty="0"/>
          </a:p>
        </p:txBody>
      </p:sp>
      <p:pic>
        <p:nvPicPr>
          <p:cNvPr id="10" name="Content Placeholder 9"/>
          <p:cNvPicPr>
            <a:picLocks noGrp="1" noChangeAspect="1"/>
          </p:cNvPicPr>
          <p:nvPr>
            <p:ph sz="half" idx="2"/>
          </p:nvPr>
        </p:nvPicPr>
        <p:blipFill>
          <a:blip r:embed="rId5"/>
          <a:stretch>
            <a:fillRect/>
          </a:stretch>
        </p:blipFill>
        <p:spPr>
          <a:xfrm>
            <a:off x="4590107" y="2218300"/>
            <a:ext cx="3925242" cy="3149530"/>
          </a:xfrm>
          <a:prstGeom prst="rect">
            <a:avLst/>
          </a:prstGeom>
        </p:spPr>
      </p:pic>
      <p:sp>
        <p:nvSpPr>
          <p:cNvPr id="6" name="Slide Number Placeholder 5"/>
          <p:cNvSpPr>
            <a:spLocks noGrp="1"/>
          </p:cNvSpPr>
          <p:nvPr>
            <p:ph type="sldNum" sz="quarter" idx="12"/>
          </p:nvPr>
        </p:nvSpPr>
        <p:spPr/>
        <p:txBody>
          <a:bodyPr/>
          <a:lstStyle/>
          <a:p>
            <a:fld id="{E3A0F8C9-0536-44E3-92CA-2798A712B5A8}" type="slidenum">
              <a:rPr lang="en-US" smtClean="0"/>
              <a:t>30</a:t>
            </a:fld>
            <a:endParaRPr lang="en-US" dirty="0"/>
          </a:p>
        </p:txBody>
      </p:sp>
    </p:spTree>
    <p:extLst>
      <p:ext uri="{BB962C8B-B14F-4D97-AF65-F5344CB8AC3E}">
        <p14:creationId xmlns:p14="http://schemas.microsoft.com/office/powerpoint/2010/main" val="42339725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ctr"/>
            <a:r>
              <a:rPr lang="en-US" b="1" dirty="0" smtClean="0"/>
              <a:t>Equation Editor Resources</a:t>
            </a:r>
            <a:endParaRPr lang="en-US" b="1" dirty="0"/>
          </a:p>
        </p:txBody>
      </p:sp>
      <p:sp>
        <p:nvSpPr>
          <p:cNvPr id="2" name="Content Placeholder 1"/>
          <p:cNvSpPr>
            <a:spLocks noGrp="1"/>
          </p:cNvSpPr>
          <p:nvPr>
            <p:ph sz="half" idx="1"/>
          </p:nvPr>
        </p:nvSpPr>
        <p:spPr>
          <a:xfrm>
            <a:off x="628650" y="1825625"/>
            <a:ext cx="3717013" cy="4351338"/>
          </a:xfrm>
        </p:spPr>
        <p:txBody>
          <a:bodyPr>
            <a:normAutofit fontScale="77500" lnSpcReduction="20000"/>
          </a:bodyPr>
          <a:lstStyle/>
          <a:p>
            <a:pPr>
              <a:lnSpc>
                <a:spcPct val="110000"/>
              </a:lnSpc>
            </a:pPr>
            <a:r>
              <a:rPr lang="en-US" dirty="0" smtClean="0"/>
              <a:t>Provides the name for each key on the Math Only and Math and Text Equation Editors</a:t>
            </a:r>
          </a:p>
          <a:p>
            <a:pPr>
              <a:lnSpc>
                <a:spcPct val="110000"/>
              </a:lnSpc>
            </a:pPr>
            <a:r>
              <a:rPr lang="en-US" dirty="0" smtClean="0"/>
              <a:t>Grade </a:t>
            </a:r>
            <a:r>
              <a:rPr lang="en-US" dirty="0"/>
              <a:t>band specific versions for 3 – 5 and 6 – </a:t>
            </a:r>
            <a:r>
              <a:rPr lang="en-US" dirty="0" smtClean="0"/>
              <a:t>8</a:t>
            </a:r>
          </a:p>
          <a:p>
            <a:r>
              <a:rPr lang="en-US" dirty="0"/>
              <a:t>Can be shared with students throughout the year</a:t>
            </a:r>
          </a:p>
          <a:p>
            <a:r>
              <a:rPr lang="en-US" dirty="0"/>
              <a:t>Unmarked copy can be shared with students during testing</a:t>
            </a:r>
          </a:p>
          <a:p>
            <a:r>
              <a:rPr lang="en-US" dirty="0"/>
              <a:t>Available at </a:t>
            </a:r>
            <a:r>
              <a:rPr lang="en-US" dirty="0">
                <a:hlinkClick r:id="rId4"/>
              </a:rPr>
              <a:t>http://ricas.pearsonsupport.com/student/</a:t>
            </a:r>
            <a:r>
              <a:rPr lang="en-US" dirty="0"/>
              <a:t> </a:t>
            </a:r>
          </a:p>
          <a:p>
            <a:pPr>
              <a:lnSpc>
                <a:spcPct val="110000"/>
              </a:lnSpc>
            </a:pPr>
            <a:endParaRPr lang="en-US" dirty="0" smtClean="0"/>
          </a:p>
          <a:p>
            <a:pPr>
              <a:lnSpc>
                <a:spcPct val="110000"/>
              </a:lnSpc>
            </a:pPr>
            <a:endParaRPr lang="en-US" dirty="0" smtClean="0"/>
          </a:p>
          <a:p>
            <a:pPr>
              <a:lnSpc>
                <a:spcPct val="110000"/>
              </a:lnSpc>
            </a:pPr>
            <a:endParaRPr lang="en-US" dirty="0"/>
          </a:p>
          <a:p>
            <a:pPr marL="0" indent="0">
              <a:lnSpc>
                <a:spcPct val="110000"/>
              </a:lnSpc>
              <a:buNone/>
            </a:pPr>
            <a:endParaRPr lang="en-US" dirty="0"/>
          </a:p>
          <a:p>
            <a:endParaRPr lang="en-US" dirty="0"/>
          </a:p>
        </p:txBody>
      </p:sp>
      <p:pic>
        <p:nvPicPr>
          <p:cNvPr id="8" name="Content Placeholder 7"/>
          <p:cNvPicPr>
            <a:picLocks noGrp="1" noChangeAspect="1"/>
          </p:cNvPicPr>
          <p:nvPr>
            <p:ph sz="half" idx="2"/>
          </p:nvPr>
        </p:nvPicPr>
        <p:blipFill>
          <a:blip r:embed="rId5"/>
          <a:stretch>
            <a:fillRect/>
          </a:stretch>
        </p:blipFill>
        <p:spPr>
          <a:xfrm>
            <a:off x="4710632" y="2052716"/>
            <a:ext cx="3886200" cy="2808995"/>
          </a:xfrm>
          <a:prstGeom prst="rect">
            <a:avLst/>
          </a:prstGeom>
        </p:spPr>
      </p:pic>
      <p:sp>
        <p:nvSpPr>
          <p:cNvPr id="6" name="Slide Number Placeholder 5"/>
          <p:cNvSpPr>
            <a:spLocks noGrp="1"/>
          </p:cNvSpPr>
          <p:nvPr>
            <p:ph type="sldNum" sz="quarter" idx="12"/>
          </p:nvPr>
        </p:nvSpPr>
        <p:spPr/>
        <p:txBody>
          <a:bodyPr/>
          <a:lstStyle/>
          <a:p>
            <a:fld id="{E3A0F8C9-0536-44E3-92CA-2798A712B5A8}" type="slidenum">
              <a:rPr lang="en-US" smtClean="0"/>
              <a:t>31</a:t>
            </a:fld>
            <a:endParaRPr lang="en-US" dirty="0"/>
          </a:p>
        </p:txBody>
      </p:sp>
    </p:spTree>
    <p:extLst>
      <p:ext uri="{BB962C8B-B14F-4D97-AF65-F5344CB8AC3E}">
        <p14:creationId xmlns:p14="http://schemas.microsoft.com/office/powerpoint/2010/main" val="22633407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616017"/>
            <a:ext cx="7886699" cy="866274"/>
          </a:xfrm>
        </p:spPr>
        <p:txBody>
          <a:bodyPr>
            <a:normAutofit/>
          </a:bodyPr>
          <a:lstStyle/>
          <a:p>
            <a:pPr algn="ctr"/>
            <a:r>
              <a:rPr lang="en-US" b="1" dirty="0" smtClean="0"/>
              <a:t>Released Items – Computer Scored</a:t>
            </a:r>
            <a:endParaRPr lang="en-US" b="1" dirty="0"/>
          </a:p>
        </p:txBody>
      </p:sp>
      <p:sp>
        <p:nvSpPr>
          <p:cNvPr id="6" name="Slide Number Placeholder 5"/>
          <p:cNvSpPr>
            <a:spLocks noGrp="1"/>
          </p:cNvSpPr>
          <p:nvPr>
            <p:ph type="sldNum" sz="quarter" idx="12"/>
          </p:nvPr>
        </p:nvSpPr>
        <p:spPr/>
        <p:txBody>
          <a:bodyPr/>
          <a:lstStyle/>
          <a:p>
            <a:fld id="{E3A0F8C9-0536-44E3-92CA-2798A712B5A8}" type="slidenum">
              <a:rPr lang="en-US" smtClean="0"/>
              <a:t>32</a:t>
            </a:fld>
            <a:endParaRPr lang="en-US" dirty="0"/>
          </a:p>
        </p:txBody>
      </p:sp>
      <p:sp>
        <p:nvSpPr>
          <p:cNvPr id="2" name="Content Placeholder 1"/>
          <p:cNvSpPr>
            <a:spLocks noGrp="1"/>
          </p:cNvSpPr>
          <p:nvPr>
            <p:ph idx="1"/>
          </p:nvPr>
        </p:nvSpPr>
        <p:spPr/>
        <p:txBody>
          <a:bodyPr>
            <a:normAutofit/>
          </a:bodyPr>
          <a:lstStyle/>
          <a:p>
            <a:pPr>
              <a:lnSpc>
                <a:spcPct val="110000"/>
              </a:lnSpc>
              <a:buFont typeface="Wingdings" panose="05000000000000000000" pitchFamily="2" charset="2"/>
              <a:buChar char="§"/>
            </a:pPr>
            <a:r>
              <a:rPr lang="en-US" dirty="0" smtClean="0"/>
              <a:t>Computer-based released items </a:t>
            </a:r>
            <a:r>
              <a:rPr lang="en-US" dirty="0"/>
              <a:t>released items can be accessed through the RICAS Resource Center. </a:t>
            </a:r>
            <a:r>
              <a:rPr lang="en-US" dirty="0">
                <a:hlinkClick r:id="rId4"/>
              </a:rPr>
              <a:t>http://ricas.pearsonsupport.com/released-items/math</a:t>
            </a:r>
            <a:r>
              <a:rPr lang="en-US" dirty="0" smtClean="0">
                <a:hlinkClick r:id="rId4"/>
              </a:rPr>
              <a:t>/</a:t>
            </a:r>
            <a:endParaRPr lang="en-US" dirty="0" smtClean="0"/>
          </a:p>
          <a:p>
            <a:pPr>
              <a:lnSpc>
                <a:spcPct val="110000"/>
              </a:lnSpc>
              <a:buFont typeface="Wingdings" panose="05000000000000000000" pitchFamily="2" charset="2"/>
              <a:buChar char="§"/>
            </a:pPr>
            <a:r>
              <a:rPr lang="en-US" dirty="0" smtClean="0"/>
              <a:t>Paper-based </a:t>
            </a:r>
            <a:r>
              <a:rPr lang="en-US" dirty="0"/>
              <a:t>versions of the items can be accessed through the Massachusetts DOE site. </a:t>
            </a:r>
            <a:r>
              <a:rPr lang="en-US" dirty="0">
                <a:hlinkClick r:id="rId5"/>
              </a:rPr>
              <a:t>http://</a:t>
            </a:r>
            <a:r>
              <a:rPr lang="en-US" dirty="0" smtClean="0">
                <a:hlinkClick r:id="rId5"/>
              </a:rPr>
              <a:t>www.doe.mass.edu/mcas/2018/release/</a:t>
            </a:r>
            <a:r>
              <a:rPr lang="en-US" dirty="0" smtClean="0"/>
              <a:t> </a:t>
            </a:r>
            <a:endParaRPr lang="en-US" dirty="0"/>
          </a:p>
          <a:p>
            <a:pPr marL="0" indent="0">
              <a:lnSpc>
                <a:spcPct val="110000"/>
              </a:lnSpc>
              <a:buNone/>
            </a:pPr>
            <a:endParaRPr lang="en-US" dirty="0"/>
          </a:p>
          <a:p>
            <a:endParaRPr lang="en-US" dirty="0"/>
          </a:p>
        </p:txBody>
      </p:sp>
    </p:spTree>
    <p:extLst>
      <p:ext uri="{BB962C8B-B14F-4D97-AF65-F5344CB8AC3E}">
        <p14:creationId xmlns:p14="http://schemas.microsoft.com/office/powerpoint/2010/main" val="18099797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616017"/>
            <a:ext cx="7886699" cy="866274"/>
          </a:xfrm>
        </p:spPr>
        <p:txBody>
          <a:bodyPr>
            <a:normAutofit/>
          </a:bodyPr>
          <a:lstStyle/>
          <a:p>
            <a:pPr algn="ctr"/>
            <a:r>
              <a:rPr lang="en-US" b="1" dirty="0" smtClean="0"/>
              <a:t>Released Items – Metadata</a:t>
            </a:r>
            <a:endParaRPr lang="en-US" b="1" dirty="0"/>
          </a:p>
        </p:txBody>
      </p:sp>
      <p:sp>
        <p:nvSpPr>
          <p:cNvPr id="6" name="Slide Number Placeholder 5"/>
          <p:cNvSpPr>
            <a:spLocks noGrp="1"/>
          </p:cNvSpPr>
          <p:nvPr>
            <p:ph type="sldNum" sz="quarter" idx="12"/>
          </p:nvPr>
        </p:nvSpPr>
        <p:spPr/>
        <p:txBody>
          <a:bodyPr/>
          <a:lstStyle/>
          <a:p>
            <a:fld id="{E3A0F8C9-0536-44E3-92CA-2798A712B5A8}" type="slidenum">
              <a:rPr lang="en-US" smtClean="0"/>
              <a:t>33</a:t>
            </a:fld>
            <a:endParaRPr lang="en-US" dirty="0"/>
          </a:p>
        </p:txBody>
      </p:sp>
      <p:sp>
        <p:nvSpPr>
          <p:cNvPr id="2" name="Content Placeholder 1"/>
          <p:cNvSpPr>
            <a:spLocks noGrp="1"/>
          </p:cNvSpPr>
          <p:nvPr>
            <p:ph idx="1"/>
          </p:nvPr>
        </p:nvSpPr>
        <p:spPr/>
        <p:txBody>
          <a:bodyPr>
            <a:normAutofit/>
          </a:bodyPr>
          <a:lstStyle/>
          <a:p>
            <a:pPr marL="0" indent="0">
              <a:lnSpc>
                <a:spcPct val="110000"/>
              </a:lnSpc>
              <a:buNone/>
            </a:pPr>
            <a:endParaRPr lang="en-US" dirty="0"/>
          </a:p>
          <a:p>
            <a:endParaRPr lang="en-US" dirty="0"/>
          </a:p>
        </p:txBody>
      </p:sp>
      <p:pic>
        <p:nvPicPr>
          <p:cNvPr id="3" name="Picture 2"/>
          <p:cNvPicPr>
            <a:picLocks noChangeAspect="1"/>
          </p:cNvPicPr>
          <p:nvPr/>
        </p:nvPicPr>
        <p:blipFill>
          <a:blip r:embed="rId4"/>
          <a:stretch>
            <a:fillRect/>
          </a:stretch>
        </p:blipFill>
        <p:spPr>
          <a:xfrm>
            <a:off x="1048708" y="1978388"/>
            <a:ext cx="7046582" cy="3463204"/>
          </a:xfrm>
          <a:prstGeom prst="rect">
            <a:avLst/>
          </a:prstGeom>
        </p:spPr>
      </p:pic>
      <p:sp>
        <p:nvSpPr>
          <p:cNvPr id="7" name="Oval 6"/>
          <p:cNvSpPr/>
          <p:nvPr/>
        </p:nvSpPr>
        <p:spPr>
          <a:xfrm>
            <a:off x="2441864" y="2927071"/>
            <a:ext cx="976745" cy="466652"/>
          </a:xfrm>
          <a:prstGeom prst="ellipse">
            <a:avLst/>
          </a:prstGeom>
          <a:noFill/>
          <a:ln w="190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3605645" y="2910395"/>
            <a:ext cx="841664" cy="466652"/>
          </a:xfrm>
          <a:prstGeom prst="ellipse">
            <a:avLst/>
          </a:prstGeom>
          <a:noFill/>
          <a:ln w="190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4447309" y="2927071"/>
            <a:ext cx="550718" cy="466652"/>
          </a:xfrm>
          <a:prstGeom prst="ellipse">
            <a:avLst/>
          </a:prstGeom>
          <a:noFill/>
          <a:ln w="190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5673436" y="2919203"/>
            <a:ext cx="1006189" cy="474520"/>
          </a:xfrm>
          <a:prstGeom prst="ellipse">
            <a:avLst/>
          </a:prstGeom>
          <a:noFill/>
          <a:ln w="190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7349839" y="2927071"/>
            <a:ext cx="673678" cy="553884"/>
          </a:xfrm>
          <a:prstGeom prst="ellipse">
            <a:avLst/>
          </a:prstGeom>
          <a:noFill/>
          <a:ln w="190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7144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616017"/>
            <a:ext cx="7886699" cy="866274"/>
          </a:xfrm>
        </p:spPr>
        <p:txBody>
          <a:bodyPr>
            <a:normAutofit/>
          </a:bodyPr>
          <a:lstStyle/>
          <a:p>
            <a:pPr algn="ctr"/>
            <a:r>
              <a:rPr lang="en-US" b="1" dirty="0" smtClean="0"/>
              <a:t>Unreleased Items – Metadata</a:t>
            </a:r>
            <a:endParaRPr lang="en-US" b="1" dirty="0"/>
          </a:p>
        </p:txBody>
      </p:sp>
      <p:sp>
        <p:nvSpPr>
          <p:cNvPr id="6" name="Slide Number Placeholder 5"/>
          <p:cNvSpPr>
            <a:spLocks noGrp="1"/>
          </p:cNvSpPr>
          <p:nvPr>
            <p:ph type="sldNum" sz="quarter" idx="12"/>
          </p:nvPr>
        </p:nvSpPr>
        <p:spPr/>
        <p:txBody>
          <a:bodyPr/>
          <a:lstStyle/>
          <a:p>
            <a:fld id="{E3A0F8C9-0536-44E3-92CA-2798A712B5A8}" type="slidenum">
              <a:rPr lang="en-US" smtClean="0"/>
              <a:t>34</a:t>
            </a:fld>
            <a:endParaRPr lang="en-US" dirty="0"/>
          </a:p>
        </p:txBody>
      </p:sp>
      <p:sp>
        <p:nvSpPr>
          <p:cNvPr id="2" name="Content Placeholder 1"/>
          <p:cNvSpPr>
            <a:spLocks noGrp="1"/>
          </p:cNvSpPr>
          <p:nvPr>
            <p:ph idx="1"/>
          </p:nvPr>
        </p:nvSpPr>
        <p:spPr/>
        <p:txBody>
          <a:bodyPr>
            <a:normAutofit/>
          </a:bodyPr>
          <a:lstStyle/>
          <a:p>
            <a:pPr marL="0" indent="0">
              <a:lnSpc>
                <a:spcPct val="110000"/>
              </a:lnSpc>
              <a:buNone/>
            </a:pPr>
            <a:endParaRPr lang="en-US" dirty="0"/>
          </a:p>
          <a:p>
            <a:endParaRPr lang="en-US" dirty="0"/>
          </a:p>
        </p:txBody>
      </p:sp>
      <p:pic>
        <p:nvPicPr>
          <p:cNvPr id="5" name="Picture 4"/>
          <p:cNvPicPr>
            <a:picLocks noChangeAspect="1"/>
          </p:cNvPicPr>
          <p:nvPr/>
        </p:nvPicPr>
        <p:blipFill>
          <a:blip r:embed="rId4"/>
          <a:stretch>
            <a:fillRect/>
          </a:stretch>
        </p:blipFill>
        <p:spPr>
          <a:xfrm>
            <a:off x="875866" y="1825625"/>
            <a:ext cx="7540384" cy="3662795"/>
          </a:xfrm>
          <a:prstGeom prst="rect">
            <a:avLst/>
          </a:prstGeom>
        </p:spPr>
      </p:pic>
    </p:spTree>
    <p:extLst>
      <p:ext uri="{BB962C8B-B14F-4D97-AF65-F5344CB8AC3E}">
        <p14:creationId xmlns:p14="http://schemas.microsoft.com/office/powerpoint/2010/main" val="4603744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616017"/>
            <a:ext cx="7886699" cy="866274"/>
          </a:xfrm>
        </p:spPr>
        <p:txBody>
          <a:bodyPr>
            <a:normAutofit/>
          </a:bodyPr>
          <a:lstStyle/>
          <a:p>
            <a:pPr algn="ctr"/>
            <a:r>
              <a:rPr lang="en-US" b="1" dirty="0" smtClean="0"/>
              <a:t>Released Items – Hand Scored</a:t>
            </a:r>
            <a:endParaRPr lang="en-US" b="1" dirty="0"/>
          </a:p>
        </p:txBody>
      </p:sp>
      <p:sp>
        <p:nvSpPr>
          <p:cNvPr id="6" name="Slide Number Placeholder 5"/>
          <p:cNvSpPr>
            <a:spLocks noGrp="1"/>
          </p:cNvSpPr>
          <p:nvPr>
            <p:ph type="sldNum" sz="quarter" idx="12"/>
          </p:nvPr>
        </p:nvSpPr>
        <p:spPr/>
        <p:txBody>
          <a:bodyPr/>
          <a:lstStyle/>
          <a:p>
            <a:fld id="{E3A0F8C9-0536-44E3-92CA-2798A712B5A8}" type="slidenum">
              <a:rPr lang="en-US" smtClean="0"/>
              <a:t>35</a:t>
            </a:fld>
            <a:endParaRPr lang="en-US" dirty="0"/>
          </a:p>
        </p:txBody>
      </p:sp>
      <p:sp>
        <p:nvSpPr>
          <p:cNvPr id="2" name="Content Placeholder 1"/>
          <p:cNvSpPr>
            <a:spLocks noGrp="1"/>
          </p:cNvSpPr>
          <p:nvPr>
            <p:ph idx="1"/>
          </p:nvPr>
        </p:nvSpPr>
        <p:spPr/>
        <p:txBody>
          <a:bodyPr>
            <a:normAutofit lnSpcReduction="10000"/>
          </a:bodyPr>
          <a:lstStyle/>
          <a:p>
            <a:pPr>
              <a:lnSpc>
                <a:spcPct val="110000"/>
              </a:lnSpc>
              <a:buFont typeface="Wingdings" panose="05000000000000000000" pitchFamily="2" charset="2"/>
              <a:buChar char="§"/>
            </a:pPr>
            <a:r>
              <a:rPr lang="en-US" dirty="0" smtClean="0"/>
              <a:t>Scoring guides </a:t>
            </a:r>
            <a:r>
              <a:rPr lang="en-US" dirty="0"/>
              <a:t>and samples of student </a:t>
            </a:r>
            <a:r>
              <a:rPr lang="en-US" dirty="0" smtClean="0"/>
              <a:t>work for constructed response items </a:t>
            </a:r>
            <a:r>
              <a:rPr lang="en-US" dirty="0"/>
              <a:t>can be accessed through the </a:t>
            </a:r>
            <a:r>
              <a:rPr lang="en-US" i="1" dirty="0"/>
              <a:t>Question Directory for Student Work </a:t>
            </a:r>
            <a:r>
              <a:rPr lang="en-US" dirty="0"/>
              <a:t>on the Massachusetts DOE site. </a:t>
            </a:r>
            <a:r>
              <a:rPr lang="en-US" dirty="0">
                <a:hlinkClick r:id="rId4"/>
              </a:rPr>
              <a:t>http://</a:t>
            </a:r>
            <a:r>
              <a:rPr lang="en-US" dirty="0" smtClean="0">
                <a:hlinkClick r:id="rId4"/>
              </a:rPr>
              <a:t>www.doe.mass.edu/mcas/student/2018/</a:t>
            </a:r>
            <a:r>
              <a:rPr lang="en-US" dirty="0" smtClean="0"/>
              <a:t> </a:t>
            </a:r>
            <a:endParaRPr lang="en-US" dirty="0"/>
          </a:p>
          <a:p>
            <a:pPr>
              <a:lnSpc>
                <a:spcPct val="110000"/>
              </a:lnSpc>
              <a:buFont typeface="Wingdings" panose="05000000000000000000" pitchFamily="2" charset="2"/>
              <a:buChar char="§"/>
            </a:pPr>
            <a:r>
              <a:rPr lang="en-US" dirty="0"/>
              <a:t>Directions for using the online tool for the </a:t>
            </a:r>
            <a:r>
              <a:rPr lang="en-US" dirty="0" smtClean="0"/>
              <a:t>scoring guides </a:t>
            </a:r>
            <a:r>
              <a:rPr lang="en-US" dirty="0"/>
              <a:t>and student work are also provided. </a:t>
            </a:r>
            <a:r>
              <a:rPr lang="en-US" dirty="0">
                <a:hlinkClick r:id="rId5"/>
              </a:rPr>
              <a:t>http://</a:t>
            </a:r>
            <a:r>
              <a:rPr lang="en-US" dirty="0" smtClean="0">
                <a:hlinkClick r:id="rId5"/>
              </a:rPr>
              <a:t>www.doe.mass.edu/mcas/student/2018/about.html</a:t>
            </a:r>
            <a:r>
              <a:rPr lang="en-US" dirty="0" smtClean="0"/>
              <a:t> </a:t>
            </a:r>
            <a:endParaRPr lang="en-US" dirty="0"/>
          </a:p>
        </p:txBody>
      </p:sp>
    </p:spTree>
    <p:extLst>
      <p:ext uri="{BB962C8B-B14F-4D97-AF65-F5344CB8AC3E}">
        <p14:creationId xmlns:p14="http://schemas.microsoft.com/office/powerpoint/2010/main" val="37072122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616017"/>
            <a:ext cx="7886699" cy="866274"/>
          </a:xfrm>
        </p:spPr>
        <p:txBody>
          <a:bodyPr>
            <a:normAutofit/>
          </a:bodyPr>
          <a:lstStyle/>
          <a:p>
            <a:pPr algn="ctr"/>
            <a:r>
              <a:rPr lang="en-US" b="1" dirty="0" smtClean="0"/>
              <a:t>Released Items – Scoring Guides</a:t>
            </a:r>
            <a:endParaRPr lang="en-US" b="1" dirty="0"/>
          </a:p>
        </p:txBody>
      </p:sp>
      <p:sp>
        <p:nvSpPr>
          <p:cNvPr id="6" name="Slide Number Placeholder 5"/>
          <p:cNvSpPr>
            <a:spLocks noGrp="1"/>
          </p:cNvSpPr>
          <p:nvPr>
            <p:ph type="sldNum" sz="quarter" idx="12"/>
          </p:nvPr>
        </p:nvSpPr>
        <p:spPr/>
        <p:txBody>
          <a:bodyPr/>
          <a:lstStyle/>
          <a:p>
            <a:fld id="{E3A0F8C9-0536-44E3-92CA-2798A712B5A8}" type="slidenum">
              <a:rPr lang="en-US" smtClean="0"/>
              <a:t>36</a:t>
            </a:fld>
            <a:endParaRPr lang="en-US" dirty="0"/>
          </a:p>
        </p:txBody>
      </p:sp>
      <p:pic>
        <p:nvPicPr>
          <p:cNvPr id="8" name="Content Placeholder 7"/>
          <p:cNvPicPr>
            <a:picLocks noGrp="1" noChangeAspect="1"/>
          </p:cNvPicPr>
          <p:nvPr>
            <p:ph idx="1"/>
          </p:nvPr>
        </p:nvPicPr>
        <p:blipFill>
          <a:blip r:embed="rId4"/>
          <a:stretch>
            <a:fillRect/>
          </a:stretch>
        </p:blipFill>
        <p:spPr>
          <a:xfrm>
            <a:off x="1567803" y="1400833"/>
            <a:ext cx="6127558" cy="4698516"/>
          </a:xfrm>
          <a:prstGeom prst="rect">
            <a:avLst/>
          </a:prstGeom>
        </p:spPr>
      </p:pic>
      <p:sp>
        <p:nvSpPr>
          <p:cNvPr id="5" name="Oval 4"/>
          <p:cNvSpPr/>
          <p:nvPr/>
        </p:nvSpPr>
        <p:spPr>
          <a:xfrm>
            <a:off x="1350819" y="1610591"/>
            <a:ext cx="976745" cy="529938"/>
          </a:xfrm>
          <a:prstGeom prst="ellipse">
            <a:avLst/>
          </a:prstGeom>
          <a:noFill/>
          <a:ln w="190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962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616017"/>
            <a:ext cx="7886699" cy="866274"/>
          </a:xfrm>
        </p:spPr>
        <p:txBody>
          <a:bodyPr>
            <a:normAutofit/>
          </a:bodyPr>
          <a:lstStyle/>
          <a:p>
            <a:pPr algn="ctr"/>
            <a:r>
              <a:rPr lang="en-US" b="1" dirty="0" smtClean="0"/>
              <a:t>Released Items – Scoring Guides</a:t>
            </a:r>
            <a:endParaRPr lang="en-US" b="1" dirty="0"/>
          </a:p>
        </p:txBody>
      </p:sp>
      <p:sp>
        <p:nvSpPr>
          <p:cNvPr id="6" name="Slide Number Placeholder 5"/>
          <p:cNvSpPr>
            <a:spLocks noGrp="1"/>
          </p:cNvSpPr>
          <p:nvPr>
            <p:ph type="sldNum" sz="quarter" idx="12"/>
          </p:nvPr>
        </p:nvSpPr>
        <p:spPr/>
        <p:txBody>
          <a:bodyPr/>
          <a:lstStyle/>
          <a:p>
            <a:fld id="{E3A0F8C9-0536-44E3-92CA-2798A712B5A8}" type="slidenum">
              <a:rPr lang="en-US" smtClean="0"/>
              <a:t>37</a:t>
            </a:fld>
            <a:endParaRPr lang="en-US" dirty="0"/>
          </a:p>
        </p:txBody>
      </p:sp>
      <p:sp>
        <p:nvSpPr>
          <p:cNvPr id="10" name="TextBox 9"/>
          <p:cNvSpPr txBox="1"/>
          <p:nvPr/>
        </p:nvSpPr>
        <p:spPr>
          <a:xfrm>
            <a:off x="703383" y="4197632"/>
            <a:ext cx="7737232" cy="1169551"/>
          </a:xfrm>
          <a:prstGeom prst="rect">
            <a:avLst/>
          </a:prstGeom>
          <a:solidFill>
            <a:schemeClr val="accent1">
              <a:lumMod val="20000"/>
              <a:lumOff val="80000"/>
            </a:schemeClr>
          </a:solidFill>
          <a:ln w="19050">
            <a:solidFill>
              <a:schemeClr val="tx1"/>
            </a:solidFill>
          </a:ln>
        </p:spPr>
        <p:txBody>
          <a:bodyPr wrap="square" rtlCol="0">
            <a:spAutoFit/>
          </a:bodyPr>
          <a:lstStyle/>
          <a:p>
            <a:r>
              <a:rPr lang="en-US" sz="1400" b="1" dirty="0" smtClean="0"/>
              <a:t>Reporting Category</a:t>
            </a:r>
            <a:r>
              <a:rPr lang="en-US" sz="1400" dirty="0" smtClean="0"/>
              <a:t>: Number and Operations in Base Ten</a:t>
            </a:r>
            <a:r>
              <a:rPr lang="en-US" sz="1400" dirty="0"/>
              <a:t/>
            </a:r>
            <a:br>
              <a:rPr lang="en-US" sz="1400" dirty="0"/>
            </a:br>
            <a:r>
              <a:rPr lang="en-US" sz="1400" b="1" dirty="0" smtClean="0"/>
              <a:t>5.NBT.B.6</a:t>
            </a:r>
            <a:r>
              <a:rPr lang="en-US" sz="1400" dirty="0" smtClean="0"/>
              <a:t>: </a:t>
            </a:r>
            <a:r>
              <a:rPr lang="en-US" sz="1400" dirty="0" smtClean="0">
                <a:solidFill>
                  <a:srgbClr val="FF0000"/>
                </a:solidFill>
              </a:rPr>
              <a:t>Find </a:t>
            </a:r>
            <a:r>
              <a:rPr lang="en-US" sz="1400" dirty="0">
                <a:solidFill>
                  <a:srgbClr val="FF0000"/>
                </a:solidFill>
              </a:rPr>
              <a:t>whole-number quotients of whole numbers with up to four-digit dividends and two-digit divisors,</a:t>
            </a:r>
            <a:r>
              <a:rPr lang="en-US" sz="1400" dirty="0">
                <a:solidFill>
                  <a:schemeClr val="accent5">
                    <a:lumMod val="75000"/>
                  </a:schemeClr>
                </a:solidFill>
              </a:rPr>
              <a:t> </a:t>
            </a:r>
            <a:r>
              <a:rPr lang="en-US" sz="1400" dirty="0"/>
              <a:t>using strategies based on place value, the properties of operations, and/or the relationship between multiplication and division. </a:t>
            </a:r>
            <a:r>
              <a:rPr lang="en-US" sz="1400" dirty="0">
                <a:solidFill>
                  <a:srgbClr val="FF0000"/>
                </a:solidFill>
              </a:rPr>
              <a:t>Illustrate and explain the calculation by using equations, </a:t>
            </a:r>
            <a:r>
              <a:rPr lang="en-US" sz="1400" dirty="0"/>
              <a:t>rectangular arrays, and/or area models.</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063041031"/>
              </p:ext>
            </p:extLst>
          </p:nvPr>
        </p:nvGraphicFramePr>
        <p:xfrm>
          <a:off x="628650" y="1825625"/>
          <a:ext cx="7886700" cy="1529080"/>
        </p:xfrm>
        <a:graphic>
          <a:graphicData uri="http://schemas.openxmlformats.org/drawingml/2006/table">
            <a:tbl>
              <a:tblPr firstRow="1" bandRow="1">
                <a:tableStyleId>{5940675A-B579-460E-94D1-54222C63F5DA}</a:tableStyleId>
              </a:tblPr>
              <a:tblGrid>
                <a:gridCol w="1139860">
                  <a:extLst>
                    <a:ext uri="{9D8B030D-6E8A-4147-A177-3AD203B41FA5}">
                      <a16:colId xmlns:a16="http://schemas.microsoft.com/office/drawing/2014/main" val="1147117434"/>
                    </a:ext>
                  </a:extLst>
                </a:gridCol>
                <a:gridCol w="6746840">
                  <a:extLst>
                    <a:ext uri="{9D8B030D-6E8A-4147-A177-3AD203B41FA5}">
                      <a16:colId xmlns:a16="http://schemas.microsoft.com/office/drawing/2014/main" val="2030086845"/>
                    </a:ext>
                  </a:extLst>
                </a:gridCol>
              </a:tblGrid>
              <a:tr h="370840">
                <a:tc>
                  <a:txBody>
                    <a:bodyPr/>
                    <a:lstStyle/>
                    <a:p>
                      <a:pPr algn="ctr"/>
                      <a:r>
                        <a:rPr lang="en-US" dirty="0" smtClean="0">
                          <a:solidFill>
                            <a:schemeClr val="bg1"/>
                          </a:solidFill>
                        </a:rPr>
                        <a:t>Score</a:t>
                      </a:r>
                      <a:endParaRPr lang="en-US" dirty="0">
                        <a:solidFill>
                          <a:schemeClr val="bg1"/>
                        </a:solidFill>
                      </a:endParaRPr>
                    </a:p>
                  </a:txBody>
                  <a:tcP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Description</a:t>
                      </a:r>
                    </a:p>
                  </a:txBody>
                  <a:tcPr>
                    <a:solidFill>
                      <a:schemeClr val="accent5">
                        <a:lumMod val="60000"/>
                        <a:lumOff val="40000"/>
                      </a:schemeClr>
                    </a:solidFill>
                  </a:tcPr>
                </a:tc>
                <a:extLst>
                  <a:ext uri="{0D108BD9-81ED-4DB2-BD59-A6C34878D82A}">
                    <a16:rowId xmlns:a16="http://schemas.microsoft.com/office/drawing/2014/main" val="3301064480"/>
                  </a:ext>
                </a:extLst>
              </a:tr>
              <a:tr h="370840">
                <a:tc>
                  <a:txBody>
                    <a:bodyPr/>
                    <a:lstStyle/>
                    <a:p>
                      <a:pPr algn="ctr"/>
                      <a:r>
                        <a:rPr lang="en-US" u="sng" dirty="0" smtClean="0">
                          <a:solidFill>
                            <a:schemeClr val="accent5">
                              <a:lumMod val="75000"/>
                            </a:schemeClr>
                          </a:solidFill>
                        </a:rPr>
                        <a:t>4</a:t>
                      </a:r>
                      <a:endParaRPr lang="en-US" u="sng" dirty="0">
                        <a:solidFill>
                          <a:schemeClr val="accent5">
                            <a:lumMod val="75000"/>
                          </a:schemeClr>
                        </a:solidFill>
                      </a:endParaRP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mn-lt"/>
                        </a:rPr>
                        <a:t>The</a:t>
                      </a:r>
                      <a:r>
                        <a:rPr lang="en-US" sz="1400" baseline="0" dirty="0" smtClean="0">
                          <a:solidFill>
                            <a:schemeClr val="tx1"/>
                          </a:solidFill>
                          <a:latin typeface="+mn-lt"/>
                        </a:rPr>
                        <a:t> student response demonstrates an exemplary understanding of the </a:t>
                      </a:r>
                      <a:r>
                        <a:rPr lang="en-US" sz="1400" baseline="0" dirty="0" smtClean="0">
                          <a:solidFill>
                            <a:srgbClr val="FF0000"/>
                          </a:solidFill>
                          <a:latin typeface="+mn-lt"/>
                        </a:rPr>
                        <a:t>Number and Operations in Base Ten </a:t>
                      </a:r>
                      <a:r>
                        <a:rPr lang="en-US" sz="1400" baseline="0" dirty="0" smtClean="0">
                          <a:solidFill>
                            <a:schemeClr val="tx1"/>
                          </a:solidFill>
                          <a:latin typeface="+mn-lt"/>
                        </a:rPr>
                        <a:t>concepts involved in </a:t>
                      </a:r>
                      <a:r>
                        <a:rPr lang="en-US" sz="1400" baseline="0" dirty="0" smtClean="0">
                          <a:solidFill>
                            <a:srgbClr val="FF0000"/>
                          </a:solidFill>
                          <a:latin typeface="+mn-lt"/>
                        </a:rPr>
                        <a:t>finding whole-number quotients of whole numbers with up to 4-digit dividends and 2-digit divisors and illustrating and explaining calculations by finding equations. </a:t>
                      </a:r>
                      <a:r>
                        <a:rPr lang="en-US" sz="1400" baseline="0" dirty="0" smtClean="0">
                          <a:solidFill>
                            <a:schemeClr val="tx1"/>
                          </a:solidFill>
                          <a:latin typeface="+mn-lt"/>
                        </a:rPr>
                        <a:t>The student writes a division equation and uses division to find and justify solutions to a real-world problem.</a:t>
                      </a:r>
                      <a:endParaRPr lang="en-US" sz="1400" dirty="0" smtClean="0">
                        <a:solidFill>
                          <a:schemeClr val="tx1"/>
                        </a:solidFill>
                        <a:latin typeface="+mn-lt"/>
                      </a:endParaRPr>
                    </a:p>
                  </a:txBody>
                  <a:tcPr/>
                </a:tc>
                <a:extLst>
                  <a:ext uri="{0D108BD9-81ED-4DB2-BD59-A6C34878D82A}">
                    <a16:rowId xmlns:a16="http://schemas.microsoft.com/office/drawing/2014/main" val="157010460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u="sng" dirty="0" smtClean="0">
                          <a:solidFill>
                            <a:schemeClr val="accent5">
                              <a:lumMod val="75000"/>
                            </a:schemeClr>
                          </a:solidFill>
                        </a:rPr>
                        <a:t>4</a:t>
                      </a:r>
                    </a:p>
                  </a:txBody>
                  <a:tcPr/>
                </a:tc>
                <a:tc vMerge="1">
                  <a:txBody>
                    <a:bodyPr/>
                    <a:lstStyle/>
                    <a:p>
                      <a:endParaRPr lang="en-US" dirty="0"/>
                    </a:p>
                  </a:txBody>
                  <a:tcPr/>
                </a:tc>
                <a:extLst>
                  <a:ext uri="{0D108BD9-81ED-4DB2-BD59-A6C34878D82A}">
                    <a16:rowId xmlns:a16="http://schemas.microsoft.com/office/drawing/2014/main" val="1600846007"/>
                  </a:ext>
                </a:extLst>
              </a:tr>
            </a:tbl>
          </a:graphicData>
        </a:graphic>
      </p:graphicFrame>
    </p:spTree>
    <p:extLst>
      <p:ext uri="{BB962C8B-B14F-4D97-AF65-F5344CB8AC3E}">
        <p14:creationId xmlns:p14="http://schemas.microsoft.com/office/powerpoint/2010/main" val="1758462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616017"/>
            <a:ext cx="7886699" cy="866274"/>
          </a:xfrm>
        </p:spPr>
        <p:txBody>
          <a:bodyPr>
            <a:normAutofit/>
          </a:bodyPr>
          <a:lstStyle/>
          <a:p>
            <a:pPr algn="ctr"/>
            <a:r>
              <a:rPr lang="en-US" b="1" dirty="0" smtClean="0"/>
              <a:t>Released Items – Scoring Guides</a:t>
            </a:r>
            <a:endParaRPr lang="en-US" b="1" dirty="0"/>
          </a:p>
        </p:txBody>
      </p:sp>
      <p:sp>
        <p:nvSpPr>
          <p:cNvPr id="6" name="Slide Number Placeholder 5"/>
          <p:cNvSpPr>
            <a:spLocks noGrp="1"/>
          </p:cNvSpPr>
          <p:nvPr>
            <p:ph type="sldNum" sz="quarter" idx="12"/>
          </p:nvPr>
        </p:nvSpPr>
        <p:spPr/>
        <p:txBody>
          <a:bodyPr/>
          <a:lstStyle/>
          <a:p>
            <a:fld id="{E3A0F8C9-0536-44E3-92CA-2798A712B5A8}" type="slidenum">
              <a:rPr lang="en-US" smtClean="0"/>
              <a:t>38</a:t>
            </a:fld>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049860838"/>
              </p:ext>
            </p:extLst>
          </p:nvPr>
        </p:nvGraphicFramePr>
        <p:xfrm>
          <a:off x="628649" y="1887971"/>
          <a:ext cx="7886700" cy="3936205"/>
        </p:xfrm>
        <a:graphic>
          <a:graphicData uri="http://schemas.openxmlformats.org/drawingml/2006/table">
            <a:tbl>
              <a:tblPr firstRow="1" bandRow="1">
                <a:tableStyleId>{5940675A-B579-460E-94D1-54222C63F5DA}</a:tableStyleId>
              </a:tblPr>
              <a:tblGrid>
                <a:gridCol w="1139860">
                  <a:extLst>
                    <a:ext uri="{9D8B030D-6E8A-4147-A177-3AD203B41FA5}">
                      <a16:colId xmlns:a16="http://schemas.microsoft.com/office/drawing/2014/main" val="1147117434"/>
                    </a:ext>
                  </a:extLst>
                </a:gridCol>
                <a:gridCol w="6746840">
                  <a:extLst>
                    <a:ext uri="{9D8B030D-6E8A-4147-A177-3AD203B41FA5}">
                      <a16:colId xmlns:a16="http://schemas.microsoft.com/office/drawing/2014/main" val="2030086845"/>
                    </a:ext>
                  </a:extLst>
                </a:gridCol>
              </a:tblGrid>
              <a:tr h="370840">
                <a:tc>
                  <a:txBody>
                    <a:bodyPr/>
                    <a:lstStyle/>
                    <a:p>
                      <a:pPr algn="ctr"/>
                      <a:r>
                        <a:rPr lang="en-US" dirty="0" smtClean="0">
                          <a:solidFill>
                            <a:schemeClr val="bg1"/>
                          </a:solidFill>
                        </a:rPr>
                        <a:t>Score</a:t>
                      </a:r>
                      <a:endParaRPr lang="en-US" dirty="0">
                        <a:solidFill>
                          <a:schemeClr val="bg1"/>
                        </a:solidFill>
                      </a:endParaRPr>
                    </a:p>
                  </a:txBody>
                  <a:tcPr>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Description</a:t>
                      </a:r>
                    </a:p>
                  </a:txBody>
                  <a:tcPr>
                    <a:solidFill>
                      <a:schemeClr val="accent5">
                        <a:lumMod val="60000"/>
                        <a:lumOff val="40000"/>
                      </a:schemeClr>
                    </a:solidFill>
                  </a:tcPr>
                </a:tc>
                <a:extLst>
                  <a:ext uri="{0D108BD9-81ED-4DB2-BD59-A6C34878D82A}">
                    <a16:rowId xmlns:a16="http://schemas.microsoft.com/office/drawing/2014/main" val="3301064480"/>
                  </a:ext>
                </a:extLst>
              </a:tr>
              <a:tr h="370840">
                <a:tc>
                  <a:txBody>
                    <a:bodyPr/>
                    <a:lstStyle/>
                    <a:p>
                      <a:pPr algn="ctr"/>
                      <a:r>
                        <a:rPr lang="en-US" u="sng" dirty="0" smtClean="0">
                          <a:solidFill>
                            <a:schemeClr val="accent5">
                              <a:lumMod val="75000"/>
                            </a:schemeClr>
                          </a:solidFill>
                        </a:rPr>
                        <a:t>4</a:t>
                      </a:r>
                      <a:endParaRPr lang="en-US" u="sng" dirty="0">
                        <a:solidFill>
                          <a:schemeClr val="accent5">
                            <a:lumMod val="75000"/>
                          </a:schemeClr>
                        </a:solidFill>
                      </a:endParaRP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mn-lt"/>
                        </a:rPr>
                        <a:t>The</a:t>
                      </a:r>
                      <a:r>
                        <a:rPr lang="en-US" sz="1400" baseline="0" dirty="0" smtClean="0">
                          <a:solidFill>
                            <a:schemeClr val="tx1"/>
                          </a:solidFill>
                          <a:latin typeface="+mn-lt"/>
                        </a:rPr>
                        <a:t> student response demonstrates an </a:t>
                      </a:r>
                      <a:r>
                        <a:rPr lang="en-US" sz="1400" b="1" baseline="0" dirty="0" smtClean="0">
                          <a:solidFill>
                            <a:schemeClr val="tx1"/>
                          </a:solidFill>
                          <a:latin typeface="+mn-lt"/>
                        </a:rPr>
                        <a:t>exemplary </a:t>
                      </a:r>
                      <a:r>
                        <a:rPr lang="en-US" sz="1400" baseline="0" dirty="0" smtClean="0">
                          <a:solidFill>
                            <a:schemeClr val="tx1"/>
                          </a:solidFill>
                          <a:latin typeface="+mn-lt"/>
                        </a:rPr>
                        <a:t>understanding of the </a:t>
                      </a:r>
                      <a:r>
                        <a:rPr lang="en-US" sz="1400" baseline="0" dirty="0" smtClean="0">
                          <a:solidFill>
                            <a:srgbClr val="FF0000"/>
                          </a:solidFill>
                          <a:latin typeface="+mn-lt"/>
                        </a:rPr>
                        <a:t>Number and Operations in Base Ten concepts involved in finding whole-number quotients of whole numbers with up to 4-digit dividends and 2-digit divisors and illustrating and explaining calculations by finding equations. </a:t>
                      </a:r>
                      <a:r>
                        <a:rPr lang="en-US" sz="1400" baseline="0" dirty="0" smtClean="0">
                          <a:solidFill>
                            <a:schemeClr val="tx1"/>
                          </a:solidFill>
                          <a:latin typeface="+mn-lt"/>
                        </a:rPr>
                        <a:t>The student writes a division equation and uses division to find and justify solutions to a real-world problem.</a:t>
                      </a:r>
                      <a:endParaRPr lang="en-US" sz="1400" dirty="0" smtClean="0">
                        <a:solidFill>
                          <a:schemeClr val="tx1"/>
                        </a:solidFill>
                        <a:latin typeface="+mn-lt"/>
                      </a:endParaRPr>
                    </a:p>
                  </a:txBody>
                  <a:tcPr/>
                </a:tc>
                <a:extLst>
                  <a:ext uri="{0D108BD9-81ED-4DB2-BD59-A6C34878D82A}">
                    <a16:rowId xmlns:a16="http://schemas.microsoft.com/office/drawing/2014/main" val="157010460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u="sng" dirty="0" smtClean="0">
                          <a:solidFill>
                            <a:schemeClr val="accent5">
                              <a:lumMod val="75000"/>
                            </a:schemeClr>
                          </a:solidFill>
                        </a:rPr>
                        <a:t>4</a:t>
                      </a:r>
                    </a:p>
                  </a:txBody>
                  <a:tcPr/>
                </a:tc>
                <a:tc vMerge="1">
                  <a:txBody>
                    <a:bodyPr/>
                    <a:lstStyle/>
                    <a:p>
                      <a:endParaRPr lang="en-US" dirty="0"/>
                    </a:p>
                  </a:txBody>
                  <a:tcPr/>
                </a:tc>
                <a:extLst>
                  <a:ext uri="{0D108BD9-81ED-4DB2-BD59-A6C34878D82A}">
                    <a16:rowId xmlns:a16="http://schemas.microsoft.com/office/drawing/2014/main" val="1600846007"/>
                  </a:ext>
                </a:extLst>
              </a:tr>
              <a:tr h="7600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u="sng" dirty="0" smtClean="0">
                          <a:solidFill>
                            <a:schemeClr val="accent5">
                              <a:lumMod val="75000"/>
                            </a:schemeClr>
                          </a:solidFill>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mn-lt"/>
                        </a:rPr>
                        <a:t>The</a:t>
                      </a:r>
                      <a:r>
                        <a:rPr lang="en-US" sz="1400" baseline="0" dirty="0" smtClean="0">
                          <a:solidFill>
                            <a:schemeClr val="tx1"/>
                          </a:solidFill>
                          <a:latin typeface="+mn-lt"/>
                        </a:rPr>
                        <a:t> student response demonstrates a </a:t>
                      </a:r>
                      <a:r>
                        <a:rPr lang="en-US" sz="1400" b="1" baseline="0" dirty="0" smtClean="0">
                          <a:solidFill>
                            <a:schemeClr val="tx1"/>
                          </a:solidFill>
                          <a:latin typeface="+mn-lt"/>
                        </a:rPr>
                        <a:t>good</a:t>
                      </a:r>
                      <a:r>
                        <a:rPr lang="en-US" sz="1400" baseline="0" dirty="0" smtClean="0">
                          <a:solidFill>
                            <a:schemeClr val="tx1"/>
                          </a:solidFill>
                          <a:latin typeface="+mn-lt"/>
                        </a:rPr>
                        <a:t> understanding of the </a:t>
                      </a:r>
                      <a:r>
                        <a:rPr lang="en-US" sz="1400" b="1" baseline="0" dirty="0" smtClean="0">
                          <a:solidFill>
                            <a:srgbClr val="FF0000"/>
                          </a:solidFill>
                          <a:latin typeface="+mn-lt"/>
                        </a:rPr>
                        <a:t>.  .  .  </a:t>
                      </a:r>
                      <a:r>
                        <a:rPr lang="en-US" sz="1400" baseline="0" dirty="0" smtClean="0">
                          <a:solidFill>
                            <a:schemeClr val="tx1"/>
                          </a:solidFill>
                          <a:latin typeface="+mn-lt"/>
                        </a:rPr>
                        <a:t>Although there is significant evidence that the student was able to recognize and apply the concepts involved, some aspect of the response is flawed. As a result the response merits 3 points.</a:t>
                      </a:r>
                      <a:endParaRPr lang="en-US" sz="1400" dirty="0" smtClean="0">
                        <a:solidFill>
                          <a:schemeClr val="tx1"/>
                        </a:solidFill>
                        <a:latin typeface="+mn-lt"/>
                      </a:endParaRPr>
                    </a:p>
                  </a:txBody>
                  <a:tcPr/>
                </a:tc>
                <a:extLst>
                  <a:ext uri="{0D108BD9-81ED-4DB2-BD59-A6C34878D82A}">
                    <a16:rowId xmlns:a16="http://schemas.microsoft.com/office/drawing/2014/main" val="145010698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u="sng" dirty="0" smtClean="0">
                          <a:solidFill>
                            <a:schemeClr val="accent5">
                              <a:lumMod val="75000"/>
                            </a:schemeClr>
                          </a:solidFill>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mn-lt"/>
                        </a:rPr>
                        <a:t>The</a:t>
                      </a:r>
                      <a:r>
                        <a:rPr lang="en-US" sz="1400" baseline="0" dirty="0" smtClean="0">
                          <a:solidFill>
                            <a:schemeClr val="tx1"/>
                          </a:solidFill>
                          <a:latin typeface="+mn-lt"/>
                        </a:rPr>
                        <a:t> student response demonstrates a </a:t>
                      </a:r>
                      <a:r>
                        <a:rPr lang="en-US" sz="1400" b="1" baseline="0" dirty="0" smtClean="0">
                          <a:solidFill>
                            <a:schemeClr val="tx1"/>
                          </a:solidFill>
                          <a:latin typeface="+mn-lt"/>
                        </a:rPr>
                        <a:t>fair</a:t>
                      </a:r>
                      <a:r>
                        <a:rPr lang="en-US" sz="1400" baseline="0" dirty="0" smtClean="0">
                          <a:solidFill>
                            <a:schemeClr val="tx1"/>
                          </a:solidFill>
                          <a:latin typeface="+mn-lt"/>
                        </a:rPr>
                        <a:t> understanding of the </a:t>
                      </a:r>
                      <a:r>
                        <a:rPr lang="en-US" sz="1400" b="1" baseline="0" dirty="0" smtClean="0">
                          <a:solidFill>
                            <a:srgbClr val="FF0000"/>
                          </a:solidFill>
                          <a:latin typeface="+mn-lt"/>
                        </a:rPr>
                        <a:t>.  .  . </a:t>
                      </a:r>
                      <a:r>
                        <a:rPr lang="en-US" sz="1400" baseline="0" dirty="0" smtClean="0">
                          <a:solidFill>
                            <a:schemeClr val="tx1"/>
                          </a:solidFill>
                          <a:latin typeface="+mn-lt"/>
                        </a:rPr>
                        <a:t>While some aspects of the task are completed correctly, others are not. The mixed evidence provided by the student merits 2 points.</a:t>
                      </a:r>
                      <a:endParaRPr lang="en-US" sz="1400" dirty="0" smtClean="0">
                        <a:solidFill>
                          <a:schemeClr val="tx1"/>
                        </a:solidFill>
                        <a:latin typeface="+mn-lt"/>
                      </a:endParaRPr>
                    </a:p>
                  </a:txBody>
                  <a:tcPr/>
                </a:tc>
                <a:extLst>
                  <a:ext uri="{0D108BD9-81ED-4DB2-BD59-A6C34878D82A}">
                    <a16:rowId xmlns:a16="http://schemas.microsoft.com/office/drawing/2014/main" val="2250816895"/>
                  </a:ext>
                </a:extLst>
              </a:tr>
              <a:tr h="397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u="sng" dirty="0" smtClean="0">
                          <a:solidFill>
                            <a:schemeClr val="accent5">
                              <a:lumMod val="75000"/>
                            </a:schemeClr>
                          </a:solidFill>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mn-lt"/>
                        </a:rPr>
                        <a:t>The</a:t>
                      </a:r>
                      <a:r>
                        <a:rPr lang="en-US" sz="1400" baseline="0" dirty="0" smtClean="0">
                          <a:solidFill>
                            <a:schemeClr val="tx1"/>
                          </a:solidFill>
                          <a:latin typeface="+mn-lt"/>
                        </a:rPr>
                        <a:t> student response demonstrates a </a:t>
                      </a:r>
                      <a:r>
                        <a:rPr lang="en-US" sz="1400" b="1" baseline="0" dirty="0" smtClean="0">
                          <a:solidFill>
                            <a:schemeClr val="tx1"/>
                          </a:solidFill>
                          <a:latin typeface="+mn-lt"/>
                        </a:rPr>
                        <a:t>minimal</a:t>
                      </a:r>
                      <a:r>
                        <a:rPr lang="en-US" sz="1400" baseline="0" dirty="0" smtClean="0">
                          <a:solidFill>
                            <a:schemeClr val="tx1"/>
                          </a:solidFill>
                          <a:latin typeface="+mn-lt"/>
                        </a:rPr>
                        <a:t> understanding of the </a:t>
                      </a:r>
                      <a:r>
                        <a:rPr lang="en-US" sz="1400" b="1" baseline="0" dirty="0" smtClean="0">
                          <a:solidFill>
                            <a:srgbClr val="FF0000"/>
                          </a:solidFill>
                          <a:latin typeface="+mn-lt"/>
                        </a:rPr>
                        <a:t>.  .  . </a:t>
                      </a:r>
                      <a:endParaRPr lang="en-US" sz="1400" b="1" dirty="0" smtClean="0">
                        <a:solidFill>
                          <a:srgbClr val="FF0000"/>
                        </a:solidFill>
                        <a:latin typeface="+mn-lt"/>
                      </a:endParaRPr>
                    </a:p>
                  </a:txBody>
                  <a:tcPr/>
                </a:tc>
                <a:extLst>
                  <a:ext uri="{0D108BD9-81ED-4DB2-BD59-A6C34878D82A}">
                    <a16:rowId xmlns:a16="http://schemas.microsoft.com/office/drawing/2014/main" val="135184402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u="sng" dirty="0" smtClean="0">
                          <a:solidFill>
                            <a:schemeClr val="accent5">
                              <a:lumMod val="75000"/>
                            </a:schemeClr>
                          </a:solidFill>
                        </a:rPr>
                        <a:t>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mn-lt"/>
                        </a:rPr>
                        <a:t>The</a:t>
                      </a:r>
                      <a:r>
                        <a:rPr lang="en-US" sz="1400" baseline="0" dirty="0" smtClean="0">
                          <a:solidFill>
                            <a:schemeClr val="tx1"/>
                          </a:solidFill>
                          <a:latin typeface="+mn-lt"/>
                        </a:rPr>
                        <a:t> student response contains </a:t>
                      </a:r>
                      <a:r>
                        <a:rPr lang="en-US" sz="1400" b="1" baseline="0" dirty="0" smtClean="0">
                          <a:solidFill>
                            <a:schemeClr val="tx1"/>
                          </a:solidFill>
                          <a:latin typeface="+mn-lt"/>
                        </a:rPr>
                        <a:t>insufficient evidence of an understanding </a:t>
                      </a:r>
                      <a:r>
                        <a:rPr lang="en-US" sz="1400" baseline="0" dirty="0" smtClean="0">
                          <a:solidFill>
                            <a:schemeClr val="tx1"/>
                          </a:solidFill>
                          <a:latin typeface="+mn-lt"/>
                        </a:rPr>
                        <a:t>of the </a:t>
                      </a:r>
                      <a:r>
                        <a:rPr lang="en-US" sz="1400" b="1" baseline="0" dirty="0" smtClean="0">
                          <a:solidFill>
                            <a:srgbClr val="FF0000"/>
                          </a:solidFill>
                          <a:latin typeface="+mn-lt"/>
                        </a:rPr>
                        <a:t>.  .  .  </a:t>
                      </a:r>
                      <a:r>
                        <a:rPr lang="en-US" sz="1400" baseline="0" dirty="0" smtClean="0">
                          <a:solidFill>
                            <a:schemeClr val="tx1"/>
                          </a:solidFill>
                          <a:latin typeface="+mn-lt"/>
                        </a:rPr>
                        <a:t>to merit any points.</a:t>
                      </a:r>
                      <a:endParaRPr lang="en-US" sz="1400" dirty="0" smtClean="0">
                        <a:solidFill>
                          <a:schemeClr val="tx1"/>
                        </a:solidFill>
                        <a:latin typeface="+mn-lt"/>
                      </a:endParaRPr>
                    </a:p>
                  </a:txBody>
                  <a:tcPr/>
                </a:tc>
                <a:extLst>
                  <a:ext uri="{0D108BD9-81ED-4DB2-BD59-A6C34878D82A}">
                    <a16:rowId xmlns:a16="http://schemas.microsoft.com/office/drawing/2014/main" val="2617201097"/>
                  </a:ext>
                </a:extLst>
              </a:tr>
            </a:tbl>
          </a:graphicData>
        </a:graphic>
      </p:graphicFrame>
      <p:sp>
        <p:nvSpPr>
          <p:cNvPr id="5" name="Oval 4"/>
          <p:cNvSpPr/>
          <p:nvPr/>
        </p:nvSpPr>
        <p:spPr>
          <a:xfrm>
            <a:off x="6546273" y="3433272"/>
            <a:ext cx="457200" cy="307455"/>
          </a:xfrm>
          <a:prstGeom prst="ellipse">
            <a:avLst/>
          </a:prstGeom>
          <a:noFill/>
          <a:ln w="190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6385214" y="4160978"/>
            <a:ext cx="477982" cy="338286"/>
          </a:xfrm>
          <a:prstGeom prst="ellipse">
            <a:avLst/>
          </a:prstGeom>
          <a:noFill/>
          <a:ln w="190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6774873" y="4919515"/>
            <a:ext cx="426027" cy="307455"/>
          </a:xfrm>
          <a:prstGeom prst="ellipse">
            <a:avLst/>
          </a:prstGeom>
          <a:noFill/>
          <a:ln w="190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7585364" y="5268191"/>
            <a:ext cx="446809" cy="322118"/>
          </a:xfrm>
          <a:prstGeom prst="ellipse">
            <a:avLst/>
          </a:prstGeom>
          <a:noFill/>
          <a:ln w="190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987136" y="2815935"/>
            <a:ext cx="7668492" cy="617337"/>
          </a:xfrm>
          <a:prstGeom prst="ellipse">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8483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616017"/>
            <a:ext cx="7886699" cy="866274"/>
          </a:xfrm>
        </p:spPr>
        <p:txBody>
          <a:bodyPr>
            <a:normAutofit/>
          </a:bodyPr>
          <a:lstStyle/>
          <a:p>
            <a:pPr algn="ctr"/>
            <a:r>
              <a:rPr lang="en-US" b="1" dirty="0" smtClean="0"/>
              <a:t>Supplemental Assessment Tables</a:t>
            </a:r>
            <a:endParaRPr lang="en-US" b="1" dirty="0"/>
          </a:p>
        </p:txBody>
      </p:sp>
      <p:sp>
        <p:nvSpPr>
          <p:cNvPr id="6" name="Slide Number Placeholder 5"/>
          <p:cNvSpPr>
            <a:spLocks noGrp="1"/>
          </p:cNvSpPr>
          <p:nvPr>
            <p:ph type="sldNum" sz="quarter" idx="12"/>
          </p:nvPr>
        </p:nvSpPr>
        <p:spPr/>
        <p:txBody>
          <a:bodyPr/>
          <a:lstStyle/>
          <a:p>
            <a:fld id="{E3A0F8C9-0536-44E3-92CA-2798A712B5A8}" type="slidenum">
              <a:rPr lang="en-US" smtClean="0"/>
              <a:t>39</a:t>
            </a:fld>
            <a:endParaRPr lang="en-US" dirty="0"/>
          </a:p>
        </p:txBody>
      </p:sp>
      <p:sp>
        <p:nvSpPr>
          <p:cNvPr id="2" name="Content Placeholder 1"/>
          <p:cNvSpPr>
            <a:spLocks noGrp="1"/>
          </p:cNvSpPr>
          <p:nvPr>
            <p:ph idx="1"/>
          </p:nvPr>
        </p:nvSpPr>
        <p:spPr>
          <a:xfrm>
            <a:off x="628650" y="1743652"/>
            <a:ext cx="7886700" cy="4351338"/>
          </a:xfrm>
        </p:spPr>
        <p:txBody>
          <a:bodyPr>
            <a:normAutofit/>
          </a:bodyPr>
          <a:lstStyle/>
          <a:p>
            <a:pPr lvl="1"/>
            <a:r>
              <a:rPr lang="en-US" dirty="0" smtClean="0"/>
              <a:t>Designed to provide educators with expanded assessment information for specific standards on RICAS</a:t>
            </a:r>
          </a:p>
          <a:p>
            <a:pPr lvl="1"/>
            <a:r>
              <a:rPr lang="en-US" dirty="0" smtClean="0"/>
              <a:t>Similar in structure to the PARCC evidence tables</a:t>
            </a:r>
          </a:p>
          <a:p>
            <a:pPr lvl="1"/>
            <a:r>
              <a:rPr lang="en-US" dirty="0"/>
              <a:t>Tables include:</a:t>
            </a:r>
          </a:p>
          <a:p>
            <a:pPr lvl="2">
              <a:buFont typeface="Courier New" panose="02070309020205020404" pitchFamily="49" charset="0"/>
              <a:buChar char="o"/>
            </a:pPr>
            <a:r>
              <a:rPr lang="en-US" dirty="0"/>
              <a:t>Additional examples or interpretations of how a standard may be assessed</a:t>
            </a:r>
          </a:p>
          <a:p>
            <a:pPr lvl="2">
              <a:buFont typeface="Courier New" panose="02070309020205020404" pitchFamily="49" charset="0"/>
              <a:buChar char="o"/>
            </a:pPr>
            <a:r>
              <a:rPr lang="en-US" dirty="0"/>
              <a:t>Explicit references to the footnotes in the CCSS</a:t>
            </a:r>
          </a:p>
          <a:p>
            <a:pPr lvl="2">
              <a:buFont typeface="Courier New" panose="02070309020205020404" pitchFamily="49" charset="0"/>
              <a:buChar char="o"/>
            </a:pPr>
            <a:r>
              <a:rPr lang="en-US" dirty="0"/>
              <a:t>Definitions of terms relevant to RICAS  that do not appear in the CCSS glossary</a:t>
            </a:r>
          </a:p>
          <a:p>
            <a:pPr lvl="2">
              <a:buFont typeface="Courier New" panose="02070309020205020404" pitchFamily="49" charset="0"/>
              <a:buChar char="o"/>
            </a:pPr>
            <a:r>
              <a:rPr lang="en-US" dirty="0"/>
              <a:t>Grade level </a:t>
            </a:r>
            <a:r>
              <a:rPr lang="en-US" dirty="0" smtClean="0"/>
              <a:t>specific</a:t>
            </a:r>
          </a:p>
          <a:p>
            <a:endParaRPr lang="en-US" dirty="0" smtClean="0"/>
          </a:p>
          <a:p>
            <a:pPr marL="0" indent="0">
              <a:buNone/>
            </a:pPr>
            <a:endParaRPr lang="en-US" dirty="0" smtClean="0"/>
          </a:p>
        </p:txBody>
      </p:sp>
      <p:sp>
        <p:nvSpPr>
          <p:cNvPr id="3" name="TextBox 2"/>
          <p:cNvSpPr txBox="1"/>
          <p:nvPr/>
        </p:nvSpPr>
        <p:spPr>
          <a:xfrm>
            <a:off x="-1547446" y="95459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104416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616017"/>
            <a:ext cx="7886699" cy="866274"/>
          </a:xfrm>
        </p:spPr>
        <p:txBody>
          <a:bodyPr>
            <a:normAutofit/>
          </a:bodyPr>
          <a:lstStyle/>
          <a:p>
            <a:pPr algn="ctr"/>
            <a:r>
              <a:rPr lang="en-US" b="1" dirty="0" smtClean="0"/>
              <a:t>Mathematics Sessions</a:t>
            </a:r>
            <a:endParaRPr lang="en-US" b="1"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018194015"/>
              </p:ext>
            </p:extLst>
          </p:nvPr>
        </p:nvGraphicFramePr>
        <p:xfrm>
          <a:off x="628650" y="1947718"/>
          <a:ext cx="7619425" cy="2595880"/>
        </p:xfrm>
        <a:graphic>
          <a:graphicData uri="http://schemas.openxmlformats.org/drawingml/2006/table">
            <a:tbl>
              <a:tblPr firstRow="1" bandRow="1">
                <a:tableStyleId>{5C22544A-7EE6-4342-B048-85BDC9FD1C3A}</a:tableStyleId>
              </a:tblPr>
              <a:tblGrid>
                <a:gridCol w="1035459">
                  <a:extLst>
                    <a:ext uri="{9D8B030D-6E8A-4147-A177-3AD203B41FA5}">
                      <a16:colId xmlns:a16="http://schemas.microsoft.com/office/drawing/2014/main" val="3228596562"/>
                    </a:ext>
                  </a:extLst>
                </a:gridCol>
                <a:gridCol w="3138801">
                  <a:extLst>
                    <a:ext uri="{9D8B030D-6E8A-4147-A177-3AD203B41FA5}">
                      <a16:colId xmlns:a16="http://schemas.microsoft.com/office/drawing/2014/main" val="416865809"/>
                    </a:ext>
                  </a:extLst>
                </a:gridCol>
                <a:gridCol w="3445165">
                  <a:extLst>
                    <a:ext uri="{9D8B030D-6E8A-4147-A177-3AD203B41FA5}">
                      <a16:colId xmlns:a16="http://schemas.microsoft.com/office/drawing/2014/main" val="2407922155"/>
                    </a:ext>
                  </a:extLst>
                </a:gridCol>
              </a:tblGrid>
              <a:tr h="370840">
                <a:tc>
                  <a:txBody>
                    <a:bodyPr/>
                    <a:lstStyle/>
                    <a:p>
                      <a:pPr algn="ctr"/>
                      <a:r>
                        <a:rPr lang="en-US" dirty="0" smtClean="0"/>
                        <a:t>Grade</a:t>
                      </a:r>
                      <a:endParaRPr lang="en-US" dirty="0"/>
                    </a:p>
                  </a:txBody>
                  <a:tcPr/>
                </a:tc>
                <a:tc>
                  <a:txBody>
                    <a:bodyPr/>
                    <a:lstStyle/>
                    <a:p>
                      <a:pPr algn="ctr"/>
                      <a:r>
                        <a:rPr lang="en-US" dirty="0" smtClean="0"/>
                        <a:t>Session 1*</a:t>
                      </a:r>
                      <a:endParaRPr lang="en-US" dirty="0"/>
                    </a:p>
                  </a:txBody>
                  <a:tcPr/>
                </a:tc>
                <a:tc>
                  <a:txBody>
                    <a:bodyPr/>
                    <a:lstStyle/>
                    <a:p>
                      <a:pPr algn="ctr"/>
                      <a:r>
                        <a:rPr lang="en-US" dirty="0" smtClean="0"/>
                        <a:t>Session 2*</a:t>
                      </a:r>
                      <a:endParaRPr lang="en-US" dirty="0"/>
                    </a:p>
                  </a:txBody>
                  <a:tcPr/>
                </a:tc>
                <a:extLst>
                  <a:ext uri="{0D108BD9-81ED-4DB2-BD59-A6C34878D82A}">
                    <a16:rowId xmlns:a16="http://schemas.microsoft.com/office/drawing/2014/main" val="2366230097"/>
                  </a:ext>
                </a:extLst>
              </a:tr>
              <a:tr h="370840">
                <a:tc>
                  <a:txBody>
                    <a:bodyPr/>
                    <a:lstStyle/>
                    <a:p>
                      <a:pPr algn="ctr"/>
                      <a:r>
                        <a:rPr lang="en-US" sz="1600" dirty="0" smtClean="0"/>
                        <a:t>3</a:t>
                      </a:r>
                      <a:endParaRPr lang="en-US" sz="1600" dirty="0"/>
                    </a:p>
                  </a:txBody>
                  <a:tcPr/>
                </a:tc>
                <a:tc>
                  <a:txBody>
                    <a:bodyPr/>
                    <a:lstStyle/>
                    <a:p>
                      <a:pPr algn="ctr"/>
                      <a:r>
                        <a:rPr lang="en-US" sz="1600" dirty="0" smtClean="0"/>
                        <a:t>non-calculator</a:t>
                      </a:r>
                      <a:r>
                        <a:rPr lang="en-US" sz="1600" baseline="0" dirty="0" smtClean="0"/>
                        <a:t> – 90 minutes</a:t>
                      </a:r>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non-calculator</a:t>
                      </a:r>
                      <a:r>
                        <a:rPr lang="en-US" sz="1600" baseline="0" dirty="0" smtClean="0"/>
                        <a:t> – 90 minutes</a:t>
                      </a:r>
                      <a:endParaRPr lang="en-US" sz="1600" dirty="0" smtClean="0"/>
                    </a:p>
                  </a:txBody>
                  <a:tcPr/>
                </a:tc>
                <a:extLst>
                  <a:ext uri="{0D108BD9-81ED-4DB2-BD59-A6C34878D82A}">
                    <a16:rowId xmlns:a16="http://schemas.microsoft.com/office/drawing/2014/main" val="2887507233"/>
                  </a:ext>
                </a:extLst>
              </a:tr>
              <a:tr h="370840">
                <a:tc>
                  <a:txBody>
                    <a:bodyPr/>
                    <a:lstStyle/>
                    <a:p>
                      <a:pPr algn="ctr"/>
                      <a:r>
                        <a:rPr lang="en-US" sz="1600" dirty="0" smtClean="0"/>
                        <a:t>4</a:t>
                      </a:r>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non-calculator</a:t>
                      </a:r>
                      <a:r>
                        <a:rPr lang="en-US" sz="1600" baseline="0" dirty="0" smtClean="0"/>
                        <a:t> – 90 minutes</a:t>
                      </a:r>
                      <a:endParaRPr lang="en-US" sz="1600"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non-calculator</a:t>
                      </a:r>
                      <a:r>
                        <a:rPr lang="en-US" sz="1600" baseline="0" dirty="0" smtClean="0"/>
                        <a:t> – 90 minutes</a:t>
                      </a:r>
                      <a:endParaRPr lang="en-US" sz="1600" dirty="0" smtClean="0"/>
                    </a:p>
                  </a:txBody>
                  <a:tcPr/>
                </a:tc>
                <a:extLst>
                  <a:ext uri="{0D108BD9-81ED-4DB2-BD59-A6C34878D82A}">
                    <a16:rowId xmlns:a16="http://schemas.microsoft.com/office/drawing/2014/main" val="2054443195"/>
                  </a:ext>
                </a:extLst>
              </a:tr>
              <a:tr h="370840">
                <a:tc>
                  <a:txBody>
                    <a:bodyPr/>
                    <a:lstStyle/>
                    <a:p>
                      <a:pPr algn="ctr"/>
                      <a:r>
                        <a:rPr lang="en-US" sz="1600" dirty="0" smtClean="0"/>
                        <a:t>5</a:t>
                      </a:r>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non-calculator</a:t>
                      </a:r>
                      <a:r>
                        <a:rPr lang="en-US" sz="1600" baseline="0" dirty="0" smtClean="0"/>
                        <a:t> – 90 minutes</a:t>
                      </a:r>
                      <a:endParaRPr lang="en-US" sz="1600"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non-calculator</a:t>
                      </a:r>
                      <a:r>
                        <a:rPr lang="en-US" sz="1600" baseline="0" dirty="0" smtClean="0"/>
                        <a:t> – 90 minutes</a:t>
                      </a:r>
                      <a:endParaRPr lang="en-US" sz="1600" dirty="0" smtClean="0"/>
                    </a:p>
                  </a:txBody>
                  <a:tcPr/>
                </a:tc>
                <a:extLst>
                  <a:ext uri="{0D108BD9-81ED-4DB2-BD59-A6C34878D82A}">
                    <a16:rowId xmlns:a16="http://schemas.microsoft.com/office/drawing/2014/main" val="2638283389"/>
                  </a:ext>
                </a:extLst>
              </a:tr>
              <a:tr h="370840">
                <a:tc>
                  <a:txBody>
                    <a:bodyPr/>
                    <a:lstStyle/>
                    <a:p>
                      <a:pPr algn="ctr"/>
                      <a:r>
                        <a:rPr lang="en-US" sz="1600" dirty="0" smtClean="0"/>
                        <a:t>6</a:t>
                      </a:r>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non-calculator</a:t>
                      </a:r>
                      <a:r>
                        <a:rPr lang="en-US" sz="1600" baseline="0" dirty="0" smtClean="0"/>
                        <a:t> – 90 minutes</a:t>
                      </a:r>
                      <a:endParaRPr lang="en-US" sz="1600"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rPr>
                        <a:t>non-calculator</a:t>
                      </a:r>
                      <a:r>
                        <a:rPr lang="en-US" sz="1600" baseline="0" dirty="0" smtClean="0"/>
                        <a:t> – 90 minutes</a:t>
                      </a:r>
                      <a:endParaRPr lang="en-US" sz="1600" dirty="0" smtClean="0"/>
                    </a:p>
                  </a:txBody>
                  <a:tcPr/>
                </a:tc>
                <a:extLst>
                  <a:ext uri="{0D108BD9-81ED-4DB2-BD59-A6C34878D82A}">
                    <a16:rowId xmlns:a16="http://schemas.microsoft.com/office/drawing/2014/main" val="641555067"/>
                  </a:ext>
                </a:extLst>
              </a:tr>
              <a:tr h="370840">
                <a:tc>
                  <a:txBody>
                    <a:bodyPr/>
                    <a:lstStyle/>
                    <a:p>
                      <a:pPr algn="ctr"/>
                      <a:r>
                        <a:rPr lang="en-US" sz="1600" dirty="0" smtClean="0"/>
                        <a:t>7</a:t>
                      </a:r>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non-calculator</a:t>
                      </a:r>
                      <a:r>
                        <a:rPr lang="en-US" sz="1600" baseline="0" dirty="0" smtClean="0"/>
                        <a:t> – 90 minutes</a:t>
                      </a:r>
                      <a:endParaRPr lang="en-US" sz="1600" dirty="0" smtClean="0"/>
                    </a:p>
                  </a:txBody>
                  <a:tcPr/>
                </a:tc>
                <a:tc>
                  <a:txBody>
                    <a:bodyPr/>
                    <a:lstStyle/>
                    <a:p>
                      <a:pPr algn="ctr"/>
                      <a:r>
                        <a:rPr lang="en-US" sz="1600" dirty="0" smtClean="0"/>
                        <a:t>calculator –</a:t>
                      </a:r>
                      <a:r>
                        <a:rPr lang="en-US" sz="1600" baseline="0" dirty="0" smtClean="0"/>
                        <a:t> 90 minutes</a:t>
                      </a:r>
                      <a:endParaRPr lang="en-US" sz="1600" dirty="0"/>
                    </a:p>
                  </a:txBody>
                  <a:tcPr/>
                </a:tc>
                <a:extLst>
                  <a:ext uri="{0D108BD9-81ED-4DB2-BD59-A6C34878D82A}">
                    <a16:rowId xmlns:a16="http://schemas.microsoft.com/office/drawing/2014/main" val="973860209"/>
                  </a:ext>
                </a:extLst>
              </a:tr>
              <a:tr h="370840">
                <a:tc>
                  <a:txBody>
                    <a:bodyPr/>
                    <a:lstStyle/>
                    <a:p>
                      <a:pPr algn="ctr"/>
                      <a:r>
                        <a:rPr lang="en-US" sz="1600" dirty="0" smtClean="0"/>
                        <a:t>8</a:t>
                      </a:r>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non-calculator</a:t>
                      </a:r>
                      <a:r>
                        <a:rPr lang="en-US" sz="1600" baseline="0" dirty="0" smtClean="0"/>
                        <a:t> – 90 minutes</a:t>
                      </a:r>
                      <a:endParaRPr lang="en-US" sz="1600"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calculator –</a:t>
                      </a:r>
                      <a:r>
                        <a:rPr lang="en-US" sz="1600" baseline="0" dirty="0" smtClean="0"/>
                        <a:t> 90 minutes</a:t>
                      </a:r>
                      <a:endParaRPr lang="en-US" sz="1600" dirty="0" smtClean="0"/>
                    </a:p>
                  </a:txBody>
                  <a:tcPr/>
                </a:tc>
                <a:extLst>
                  <a:ext uri="{0D108BD9-81ED-4DB2-BD59-A6C34878D82A}">
                    <a16:rowId xmlns:a16="http://schemas.microsoft.com/office/drawing/2014/main" val="2755256664"/>
                  </a:ext>
                </a:extLst>
              </a:tr>
            </a:tbl>
          </a:graphicData>
        </a:graphic>
      </p:graphicFrame>
      <p:sp>
        <p:nvSpPr>
          <p:cNvPr id="6" name="Slide Number Placeholder 5"/>
          <p:cNvSpPr>
            <a:spLocks noGrp="1"/>
          </p:cNvSpPr>
          <p:nvPr>
            <p:ph type="sldNum" sz="quarter" idx="12"/>
          </p:nvPr>
        </p:nvSpPr>
        <p:spPr/>
        <p:txBody>
          <a:bodyPr/>
          <a:lstStyle/>
          <a:p>
            <a:fld id="{E3A0F8C9-0536-44E3-92CA-2798A712B5A8}" type="slidenum">
              <a:rPr lang="en-US" smtClean="0"/>
              <a:t>4</a:t>
            </a:fld>
            <a:endParaRPr lang="en-US" dirty="0"/>
          </a:p>
        </p:txBody>
      </p:sp>
      <p:sp>
        <p:nvSpPr>
          <p:cNvPr id="9" name="TextBox 8"/>
          <p:cNvSpPr txBox="1"/>
          <p:nvPr/>
        </p:nvSpPr>
        <p:spPr>
          <a:xfrm>
            <a:off x="877455" y="5144655"/>
            <a:ext cx="7139709" cy="646331"/>
          </a:xfrm>
          <a:prstGeom prst="rect">
            <a:avLst/>
          </a:prstGeom>
          <a:noFill/>
        </p:spPr>
        <p:txBody>
          <a:bodyPr wrap="square" rtlCol="0">
            <a:spAutoFit/>
          </a:bodyPr>
          <a:lstStyle/>
          <a:p>
            <a:r>
              <a:rPr lang="en-US" dirty="0" smtClean="0"/>
              <a:t>*These are suggested times only; students can continue testing as long as they are working productively.</a:t>
            </a:r>
            <a:endParaRPr lang="en-US" dirty="0"/>
          </a:p>
        </p:txBody>
      </p:sp>
      <p:sp>
        <p:nvSpPr>
          <p:cNvPr id="7" name="Oval 6"/>
          <p:cNvSpPr/>
          <p:nvPr/>
        </p:nvSpPr>
        <p:spPr>
          <a:xfrm>
            <a:off x="5070764" y="3357204"/>
            <a:ext cx="3044536" cy="466652"/>
          </a:xfrm>
          <a:prstGeom prst="ellipse">
            <a:avLst/>
          </a:prstGeom>
          <a:noFill/>
          <a:ln w="190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3958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616017"/>
            <a:ext cx="7886699" cy="866274"/>
          </a:xfrm>
        </p:spPr>
        <p:txBody>
          <a:bodyPr>
            <a:normAutofit/>
          </a:bodyPr>
          <a:lstStyle/>
          <a:p>
            <a:pPr algn="ctr"/>
            <a:r>
              <a:rPr lang="en-US" b="1" dirty="0" smtClean="0"/>
              <a:t>Supplemental Assessment Tables</a:t>
            </a:r>
            <a:endParaRPr lang="en-US" b="1" dirty="0"/>
          </a:p>
        </p:txBody>
      </p:sp>
      <p:sp>
        <p:nvSpPr>
          <p:cNvPr id="6" name="Slide Number Placeholder 5"/>
          <p:cNvSpPr>
            <a:spLocks noGrp="1"/>
          </p:cNvSpPr>
          <p:nvPr>
            <p:ph type="sldNum" sz="quarter" idx="12"/>
          </p:nvPr>
        </p:nvSpPr>
        <p:spPr/>
        <p:txBody>
          <a:bodyPr/>
          <a:lstStyle/>
          <a:p>
            <a:fld id="{E3A0F8C9-0536-44E3-92CA-2798A712B5A8}" type="slidenum">
              <a:rPr lang="en-US" smtClean="0"/>
              <a:t>40</a:t>
            </a:fld>
            <a:endParaRPr lang="en-US" dirty="0"/>
          </a:p>
        </p:txBody>
      </p:sp>
      <p:sp>
        <p:nvSpPr>
          <p:cNvPr id="2" name="Content Placeholder 1"/>
          <p:cNvSpPr>
            <a:spLocks noGrp="1"/>
          </p:cNvSpPr>
          <p:nvPr>
            <p:ph idx="1"/>
          </p:nvPr>
        </p:nvSpPr>
        <p:spPr>
          <a:xfrm>
            <a:off x="628650" y="1546574"/>
            <a:ext cx="7886700" cy="4351338"/>
          </a:xfrm>
        </p:spPr>
        <p:txBody>
          <a:bodyPr>
            <a:normAutofit/>
          </a:bodyPr>
          <a:lstStyle/>
          <a:p>
            <a:pPr marL="0" indent="0">
              <a:buNone/>
            </a:pPr>
            <a:endParaRPr lang="en-US" dirty="0" smtClean="0"/>
          </a:p>
          <a:p>
            <a:pPr marL="0" indent="0">
              <a:buNone/>
            </a:pPr>
            <a:endParaRPr lang="en-US" dirty="0" smtClean="0"/>
          </a:p>
        </p:txBody>
      </p:sp>
      <p:sp>
        <p:nvSpPr>
          <p:cNvPr id="3" name="TextBox 2"/>
          <p:cNvSpPr txBox="1"/>
          <p:nvPr/>
        </p:nvSpPr>
        <p:spPr>
          <a:xfrm>
            <a:off x="-1547446" y="954593"/>
            <a:ext cx="184731" cy="369332"/>
          </a:xfrm>
          <a:prstGeom prst="rect">
            <a:avLst/>
          </a:prstGeom>
          <a:noFill/>
        </p:spPr>
        <p:txBody>
          <a:bodyPr wrap="none" rtlCol="0">
            <a:spAutoFit/>
          </a:bodyPr>
          <a:lstStyle/>
          <a:p>
            <a:endParaRPr lang="en-US" dirty="0"/>
          </a:p>
        </p:txBody>
      </p:sp>
      <p:pic>
        <p:nvPicPr>
          <p:cNvPr id="5" name="Picture 4"/>
          <p:cNvPicPr>
            <a:picLocks noChangeAspect="1"/>
          </p:cNvPicPr>
          <p:nvPr/>
        </p:nvPicPr>
        <p:blipFill>
          <a:blip r:embed="rId4"/>
          <a:stretch>
            <a:fillRect/>
          </a:stretch>
        </p:blipFill>
        <p:spPr>
          <a:xfrm>
            <a:off x="1193003" y="1372271"/>
            <a:ext cx="6963859" cy="4589966"/>
          </a:xfrm>
          <a:prstGeom prst="rect">
            <a:avLst/>
          </a:prstGeom>
        </p:spPr>
      </p:pic>
      <p:sp>
        <p:nvSpPr>
          <p:cNvPr id="11" name="Oval 10"/>
          <p:cNvSpPr/>
          <p:nvPr/>
        </p:nvSpPr>
        <p:spPr>
          <a:xfrm>
            <a:off x="628651" y="4384965"/>
            <a:ext cx="7886698" cy="1907062"/>
          </a:xfrm>
          <a:prstGeom prst="ellipse">
            <a:avLst/>
          </a:prstGeom>
          <a:noFill/>
          <a:ln w="190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8919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616017"/>
            <a:ext cx="7886699" cy="866274"/>
          </a:xfrm>
        </p:spPr>
        <p:txBody>
          <a:bodyPr>
            <a:normAutofit/>
          </a:bodyPr>
          <a:lstStyle/>
          <a:p>
            <a:pPr algn="ctr"/>
            <a:r>
              <a:rPr lang="en-US" b="1" dirty="0" smtClean="0"/>
              <a:t>Achievement Levels</a:t>
            </a:r>
            <a:endParaRPr lang="en-US" b="1" dirty="0"/>
          </a:p>
        </p:txBody>
      </p:sp>
      <p:sp>
        <p:nvSpPr>
          <p:cNvPr id="6" name="Slide Number Placeholder 5"/>
          <p:cNvSpPr>
            <a:spLocks noGrp="1"/>
          </p:cNvSpPr>
          <p:nvPr>
            <p:ph type="sldNum" sz="quarter" idx="12"/>
          </p:nvPr>
        </p:nvSpPr>
        <p:spPr/>
        <p:txBody>
          <a:bodyPr/>
          <a:lstStyle/>
          <a:p>
            <a:fld id="{E3A0F8C9-0536-44E3-92CA-2798A712B5A8}" type="slidenum">
              <a:rPr lang="en-US" smtClean="0"/>
              <a:t>41</a:t>
            </a:fld>
            <a:endParaRPr lang="en-US" dirty="0"/>
          </a:p>
        </p:txBody>
      </p:sp>
      <p:sp>
        <p:nvSpPr>
          <p:cNvPr id="2" name="Content Placeholder 1"/>
          <p:cNvSpPr>
            <a:spLocks noGrp="1"/>
          </p:cNvSpPr>
          <p:nvPr>
            <p:ph idx="1"/>
          </p:nvPr>
        </p:nvSpPr>
        <p:spPr>
          <a:xfrm>
            <a:off x="628650" y="1546574"/>
            <a:ext cx="7886700" cy="4351338"/>
          </a:xfrm>
        </p:spPr>
        <p:txBody>
          <a:bodyPr/>
          <a:lstStyle/>
          <a:p>
            <a:r>
              <a:rPr lang="en-US" dirty="0" smtClean="0"/>
              <a:t>Four levels of achievement</a:t>
            </a:r>
          </a:p>
          <a:p>
            <a:pPr lvl="1"/>
            <a:r>
              <a:rPr lang="en-US" dirty="0"/>
              <a:t>Exceeding Expectations</a:t>
            </a:r>
          </a:p>
          <a:p>
            <a:pPr lvl="1"/>
            <a:r>
              <a:rPr lang="en-US" dirty="0"/>
              <a:t>Meeting Expectations</a:t>
            </a:r>
          </a:p>
          <a:p>
            <a:pPr lvl="1"/>
            <a:r>
              <a:rPr lang="en-US" dirty="0"/>
              <a:t>Partially Meeting Expectations</a:t>
            </a:r>
          </a:p>
          <a:p>
            <a:pPr lvl="1"/>
            <a:r>
              <a:rPr lang="en-US" dirty="0"/>
              <a:t>Not Meeting </a:t>
            </a:r>
            <a:r>
              <a:rPr lang="en-US" dirty="0" smtClean="0"/>
              <a:t>Expectations</a:t>
            </a:r>
          </a:p>
          <a:p>
            <a:r>
              <a:rPr lang="en-US" dirty="0" smtClean="0"/>
              <a:t>Massachusetts teachers and other educators participated in a standard setting meeting in August of 2017 </a:t>
            </a:r>
          </a:p>
          <a:p>
            <a:pPr lvl="1"/>
            <a:r>
              <a:rPr lang="en-US" dirty="0" smtClean="0"/>
              <a:t>Recommended cut scores for achievement levels</a:t>
            </a:r>
          </a:p>
          <a:p>
            <a:pPr lvl="1"/>
            <a:r>
              <a:rPr lang="en-US" dirty="0" smtClean="0"/>
              <a:t>Offered feedback on the achievement level descriptors</a:t>
            </a:r>
          </a:p>
          <a:p>
            <a:pPr lvl="1"/>
            <a:endParaRPr lang="en-US" dirty="0" smtClean="0"/>
          </a:p>
          <a:p>
            <a:pPr lvl="1"/>
            <a:endParaRPr lang="en-US" dirty="0" smtClean="0"/>
          </a:p>
          <a:p>
            <a:endParaRPr lang="en-US" dirty="0" smtClean="0"/>
          </a:p>
          <a:p>
            <a:pPr marL="0" indent="0">
              <a:buNone/>
            </a:pPr>
            <a:endParaRPr lang="en-US" dirty="0" smtClean="0"/>
          </a:p>
        </p:txBody>
      </p:sp>
      <p:sp>
        <p:nvSpPr>
          <p:cNvPr id="3" name="TextBox 2"/>
          <p:cNvSpPr txBox="1"/>
          <p:nvPr/>
        </p:nvSpPr>
        <p:spPr>
          <a:xfrm>
            <a:off x="-1547446" y="954593"/>
            <a:ext cx="184731" cy="369332"/>
          </a:xfrm>
          <a:prstGeom prst="rect">
            <a:avLst/>
          </a:prstGeom>
          <a:noFill/>
        </p:spPr>
        <p:txBody>
          <a:bodyPr wrap="none" rtlCol="0">
            <a:spAutoFit/>
          </a:bodyPr>
          <a:lstStyle/>
          <a:p>
            <a:endParaRPr lang="en-US" dirty="0"/>
          </a:p>
        </p:txBody>
      </p:sp>
      <p:sp>
        <p:nvSpPr>
          <p:cNvPr id="5" name="TextBox 4"/>
          <p:cNvSpPr txBox="1"/>
          <p:nvPr/>
        </p:nvSpPr>
        <p:spPr>
          <a:xfrm>
            <a:off x="2483427" y="5713246"/>
            <a:ext cx="4426528" cy="369332"/>
          </a:xfrm>
          <a:prstGeom prst="rect">
            <a:avLst/>
          </a:prstGeom>
          <a:noFill/>
        </p:spPr>
        <p:txBody>
          <a:bodyPr wrap="square" rtlCol="0">
            <a:spAutoFit/>
          </a:bodyPr>
          <a:lstStyle/>
          <a:p>
            <a:r>
              <a:rPr lang="en-US" dirty="0">
                <a:hlinkClick r:id="rId4"/>
              </a:rPr>
              <a:t>http://www.doe.mass.edu/mcas/tech</a:t>
            </a:r>
            <a:r>
              <a:rPr lang="en-US" dirty="0" smtClean="0">
                <a:hlinkClick r:id="rId4"/>
              </a:rPr>
              <a:t>/</a:t>
            </a:r>
            <a:r>
              <a:rPr lang="en-US" dirty="0" smtClean="0"/>
              <a:t> </a:t>
            </a:r>
            <a:endParaRPr lang="en-US" dirty="0"/>
          </a:p>
        </p:txBody>
      </p:sp>
    </p:spTree>
    <p:extLst>
      <p:ext uri="{BB962C8B-B14F-4D97-AF65-F5344CB8AC3E}">
        <p14:creationId xmlns:p14="http://schemas.microsoft.com/office/powerpoint/2010/main" val="42605776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616017"/>
            <a:ext cx="7886699" cy="866274"/>
          </a:xfrm>
        </p:spPr>
        <p:txBody>
          <a:bodyPr>
            <a:normAutofit/>
          </a:bodyPr>
          <a:lstStyle/>
          <a:p>
            <a:pPr algn="ctr"/>
            <a:r>
              <a:rPr lang="en-US" b="1" dirty="0" smtClean="0"/>
              <a:t>Achievement Level Descriptors</a:t>
            </a:r>
            <a:endParaRPr lang="en-US" b="1" dirty="0"/>
          </a:p>
        </p:txBody>
      </p:sp>
      <p:sp>
        <p:nvSpPr>
          <p:cNvPr id="6" name="Slide Number Placeholder 5"/>
          <p:cNvSpPr>
            <a:spLocks noGrp="1"/>
          </p:cNvSpPr>
          <p:nvPr>
            <p:ph type="sldNum" sz="quarter" idx="12"/>
          </p:nvPr>
        </p:nvSpPr>
        <p:spPr/>
        <p:txBody>
          <a:bodyPr/>
          <a:lstStyle/>
          <a:p>
            <a:fld id="{E3A0F8C9-0536-44E3-92CA-2798A712B5A8}" type="slidenum">
              <a:rPr lang="en-US" smtClean="0"/>
              <a:t>42</a:t>
            </a:fld>
            <a:endParaRPr lang="en-US" dirty="0"/>
          </a:p>
        </p:txBody>
      </p:sp>
      <p:sp>
        <p:nvSpPr>
          <p:cNvPr id="2" name="Content Placeholder 1"/>
          <p:cNvSpPr>
            <a:spLocks noGrp="1"/>
          </p:cNvSpPr>
          <p:nvPr>
            <p:ph idx="1"/>
          </p:nvPr>
        </p:nvSpPr>
        <p:spPr/>
        <p:txBody>
          <a:bodyPr>
            <a:normAutofit/>
          </a:bodyPr>
          <a:lstStyle/>
          <a:p>
            <a:r>
              <a:rPr lang="en-US" dirty="0" smtClean="0"/>
              <a:t>Detail the knowledge and skills students demonstrate at each level for:</a:t>
            </a:r>
          </a:p>
          <a:p>
            <a:pPr lvl="1"/>
            <a:r>
              <a:rPr lang="en-US" dirty="0"/>
              <a:t>Domains of the </a:t>
            </a:r>
            <a:r>
              <a:rPr lang="en-US" dirty="0" smtClean="0"/>
              <a:t>Grade</a:t>
            </a:r>
            <a:endParaRPr lang="en-US" dirty="0"/>
          </a:p>
          <a:p>
            <a:pPr lvl="1"/>
            <a:r>
              <a:rPr lang="en-US" dirty="0"/>
              <a:t>Conceptual Understanding and Procedural Knowledge</a:t>
            </a:r>
          </a:p>
          <a:p>
            <a:pPr lvl="1"/>
            <a:r>
              <a:rPr lang="en-US" dirty="0"/>
              <a:t>Problem Solving</a:t>
            </a:r>
          </a:p>
          <a:p>
            <a:pPr lvl="1"/>
            <a:r>
              <a:rPr lang="en-US" dirty="0"/>
              <a:t>Mathematical Reasoning</a:t>
            </a:r>
          </a:p>
          <a:p>
            <a:pPr lvl="1"/>
            <a:r>
              <a:rPr lang="en-US" dirty="0"/>
              <a:t>Mathematical </a:t>
            </a:r>
            <a:r>
              <a:rPr lang="en-US" dirty="0" smtClean="0"/>
              <a:t>Communication</a:t>
            </a:r>
          </a:p>
          <a:p>
            <a:r>
              <a:rPr lang="en-US" dirty="0" smtClean="0"/>
              <a:t>Helpful resource to teachers when formatively assessing student performance throughout the year</a:t>
            </a:r>
          </a:p>
          <a:p>
            <a:endParaRPr lang="en-US" dirty="0" smtClean="0"/>
          </a:p>
        </p:txBody>
      </p:sp>
    </p:spTree>
    <p:extLst>
      <p:ext uri="{BB962C8B-B14F-4D97-AF65-F5344CB8AC3E}">
        <p14:creationId xmlns:p14="http://schemas.microsoft.com/office/powerpoint/2010/main" val="19512534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ctr"/>
            <a:r>
              <a:rPr lang="en-US" b="1" dirty="0"/>
              <a:t>Achievement Level </a:t>
            </a:r>
            <a:r>
              <a:rPr lang="en-US" b="1" dirty="0" smtClean="0"/>
              <a:t>Descriptors</a:t>
            </a:r>
            <a:endParaRPr lang="en-US" b="1" dirty="0"/>
          </a:p>
        </p:txBody>
      </p:sp>
      <p:sp>
        <p:nvSpPr>
          <p:cNvPr id="6" name="Slide Number Placeholder 5"/>
          <p:cNvSpPr>
            <a:spLocks noGrp="1"/>
          </p:cNvSpPr>
          <p:nvPr>
            <p:ph type="sldNum" sz="quarter" idx="12"/>
          </p:nvPr>
        </p:nvSpPr>
        <p:spPr/>
        <p:txBody>
          <a:bodyPr/>
          <a:lstStyle/>
          <a:p>
            <a:fld id="{E3A0F8C9-0536-44E3-92CA-2798A712B5A8}" type="slidenum">
              <a:rPr lang="en-US" smtClean="0"/>
              <a:t>43</a:t>
            </a:fld>
            <a:endParaRPr lang="en-US" dirty="0"/>
          </a:p>
        </p:txBody>
      </p:sp>
      <p:pic>
        <p:nvPicPr>
          <p:cNvPr id="7" name="Content Placeholder 6"/>
          <p:cNvPicPr>
            <a:picLocks noGrp="1" noChangeAspect="1"/>
          </p:cNvPicPr>
          <p:nvPr>
            <p:ph idx="1"/>
          </p:nvPr>
        </p:nvPicPr>
        <p:blipFill>
          <a:blip r:embed="rId4"/>
          <a:stretch>
            <a:fillRect/>
          </a:stretch>
        </p:blipFill>
        <p:spPr>
          <a:xfrm>
            <a:off x="501601" y="2234044"/>
            <a:ext cx="8140797" cy="2586399"/>
          </a:xfrm>
          <a:prstGeom prst="rect">
            <a:avLst/>
          </a:prstGeom>
        </p:spPr>
      </p:pic>
      <p:sp>
        <p:nvSpPr>
          <p:cNvPr id="9" name="Oval 8"/>
          <p:cNvSpPr/>
          <p:nvPr/>
        </p:nvSpPr>
        <p:spPr>
          <a:xfrm>
            <a:off x="1402773" y="2961409"/>
            <a:ext cx="2192481" cy="467590"/>
          </a:xfrm>
          <a:prstGeom prst="ellipse">
            <a:avLst/>
          </a:prstGeom>
          <a:noFill/>
          <a:ln w="190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595254" y="2961409"/>
            <a:ext cx="2982191" cy="466652"/>
          </a:xfrm>
          <a:prstGeom prst="ellipse">
            <a:avLst/>
          </a:prstGeom>
          <a:noFill/>
          <a:ln w="190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6348845" y="3127664"/>
            <a:ext cx="2166505" cy="633845"/>
          </a:xfrm>
          <a:prstGeom prst="ellipse">
            <a:avLst/>
          </a:prstGeom>
          <a:noFill/>
          <a:ln w="190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252105" y="5126732"/>
            <a:ext cx="6234545" cy="923330"/>
          </a:xfrm>
          <a:prstGeom prst="rect">
            <a:avLst/>
          </a:prstGeom>
          <a:noFill/>
        </p:spPr>
        <p:txBody>
          <a:bodyPr wrap="square" rtlCol="0">
            <a:spAutoFit/>
          </a:bodyPr>
          <a:lstStyle/>
          <a:p>
            <a:pPr lvl="1"/>
            <a:r>
              <a:rPr lang="en-US" dirty="0">
                <a:hlinkClick r:id="rId5"/>
              </a:rPr>
              <a:t>http://www.ride.ri.gov/InstructionAssessment/Assessment/RICASAssessments.aspx#39551515-test-design-mathematics-information</a:t>
            </a:r>
            <a:endParaRPr lang="en-US" dirty="0"/>
          </a:p>
        </p:txBody>
      </p:sp>
    </p:spTree>
    <p:extLst>
      <p:ext uri="{BB962C8B-B14F-4D97-AF65-F5344CB8AC3E}">
        <p14:creationId xmlns:p14="http://schemas.microsoft.com/office/powerpoint/2010/main" val="107275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616017"/>
            <a:ext cx="7886699" cy="866274"/>
          </a:xfrm>
        </p:spPr>
        <p:txBody>
          <a:bodyPr>
            <a:normAutofit/>
          </a:bodyPr>
          <a:lstStyle/>
          <a:p>
            <a:pPr algn="ctr"/>
            <a:r>
              <a:rPr lang="en-US" b="1" dirty="0" smtClean="0"/>
              <a:t>Contact Information</a:t>
            </a:r>
            <a:endParaRPr lang="en-US" b="1" dirty="0"/>
          </a:p>
        </p:txBody>
      </p:sp>
      <p:sp>
        <p:nvSpPr>
          <p:cNvPr id="6" name="Slide Number Placeholder 5"/>
          <p:cNvSpPr>
            <a:spLocks noGrp="1"/>
          </p:cNvSpPr>
          <p:nvPr>
            <p:ph type="sldNum" sz="quarter" idx="12"/>
          </p:nvPr>
        </p:nvSpPr>
        <p:spPr/>
        <p:txBody>
          <a:bodyPr/>
          <a:lstStyle/>
          <a:p>
            <a:fld id="{E3A0F8C9-0536-44E3-92CA-2798A712B5A8}" type="slidenum">
              <a:rPr lang="en-US" smtClean="0"/>
              <a:t>44</a:t>
            </a:fld>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130589405"/>
              </p:ext>
            </p:extLst>
          </p:nvPr>
        </p:nvGraphicFramePr>
        <p:xfrm>
          <a:off x="633742" y="2219554"/>
          <a:ext cx="7881607" cy="2372360"/>
        </p:xfrm>
        <a:graphic>
          <a:graphicData uri="http://schemas.openxmlformats.org/drawingml/2006/table">
            <a:tbl>
              <a:tblPr firstRow="1" bandRow="1">
                <a:tableStyleId>{5C22544A-7EE6-4342-B048-85BDC9FD1C3A}</a:tableStyleId>
              </a:tblPr>
              <a:tblGrid>
                <a:gridCol w="1788625">
                  <a:extLst>
                    <a:ext uri="{9D8B030D-6E8A-4147-A177-3AD203B41FA5}">
                      <a16:colId xmlns:a16="http://schemas.microsoft.com/office/drawing/2014/main" val="2029541975"/>
                    </a:ext>
                  </a:extLst>
                </a:gridCol>
                <a:gridCol w="2362955">
                  <a:extLst>
                    <a:ext uri="{9D8B030D-6E8A-4147-A177-3AD203B41FA5}">
                      <a16:colId xmlns:a16="http://schemas.microsoft.com/office/drawing/2014/main" val="4155000157"/>
                    </a:ext>
                  </a:extLst>
                </a:gridCol>
                <a:gridCol w="2670772">
                  <a:extLst>
                    <a:ext uri="{9D8B030D-6E8A-4147-A177-3AD203B41FA5}">
                      <a16:colId xmlns:a16="http://schemas.microsoft.com/office/drawing/2014/main" val="1422347896"/>
                    </a:ext>
                  </a:extLst>
                </a:gridCol>
                <a:gridCol w="1059255">
                  <a:extLst>
                    <a:ext uri="{9D8B030D-6E8A-4147-A177-3AD203B41FA5}">
                      <a16:colId xmlns:a16="http://schemas.microsoft.com/office/drawing/2014/main" val="3606036386"/>
                    </a:ext>
                  </a:extLst>
                </a:gridCol>
              </a:tblGrid>
              <a:tr h="370840">
                <a:tc>
                  <a:txBody>
                    <a:bodyPr/>
                    <a:lstStyle/>
                    <a:p>
                      <a:pPr algn="ctr"/>
                      <a:r>
                        <a:rPr lang="en-US" dirty="0" smtClean="0"/>
                        <a:t>Name</a:t>
                      </a:r>
                      <a:endParaRPr lang="en-US" dirty="0"/>
                    </a:p>
                  </a:txBody>
                  <a:tcPr/>
                </a:tc>
                <a:tc>
                  <a:txBody>
                    <a:bodyPr/>
                    <a:lstStyle/>
                    <a:p>
                      <a:pPr algn="ctr"/>
                      <a:r>
                        <a:rPr lang="en-US" dirty="0" smtClean="0"/>
                        <a:t>Responsibility</a:t>
                      </a:r>
                      <a:endParaRPr lang="en-US" dirty="0"/>
                    </a:p>
                  </a:txBody>
                  <a:tcPr/>
                </a:tc>
                <a:tc>
                  <a:txBody>
                    <a:bodyPr/>
                    <a:lstStyle/>
                    <a:p>
                      <a:pPr algn="ctr"/>
                      <a:r>
                        <a:rPr lang="en-US" dirty="0" smtClean="0"/>
                        <a:t>Email</a:t>
                      </a:r>
                      <a:endParaRPr lang="en-US" dirty="0"/>
                    </a:p>
                  </a:txBody>
                  <a:tcPr/>
                </a:tc>
                <a:tc>
                  <a:txBody>
                    <a:bodyPr/>
                    <a:lstStyle/>
                    <a:p>
                      <a:pPr algn="ctr"/>
                      <a:r>
                        <a:rPr lang="en-US" dirty="0" smtClean="0"/>
                        <a:t>Phone</a:t>
                      </a:r>
                      <a:endParaRPr lang="en-US" dirty="0"/>
                    </a:p>
                  </a:txBody>
                  <a:tcPr/>
                </a:tc>
                <a:extLst>
                  <a:ext uri="{0D108BD9-81ED-4DB2-BD59-A6C34878D82A}">
                    <a16:rowId xmlns:a16="http://schemas.microsoft.com/office/drawing/2014/main" val="1535766249"/>
                  </a:ext>
                </a:extLst>
              </a:tr>
              <a:tr h="370840">
                <a:tc>
                  <a:txBody>
                    <a:bodyPr/>
                    <a:lstStyle/>
                    <a:p>
                      <a:r>
                        <a:rPr lang="en-US" sz="1400" dirty="0" smtClean="0"/>
                        <a:t>Susan Pagliaro</a:t>
                      </a:r>
                      <a:endParaRPr lang="en-US" sz="1400" dirty="0"/>
                    </a:p>
                  </a:txBody>
                  <a:tcPr/>
                </a:tc>
                <a:tc>
                  <a:txBody>
                    <a:bodyPr/>
                    <a:lstStyle/>
                    <a:p>
                      <a:r>
                        <a:rPr lang="en-US" sz="1400" dirty="0" smtClean="0"/>
                        <a:t>RICAS Mathematics</a:t>
                      </a:r>
                      <a:endParaRPr lang="en-US" sz="1400" dirty="0"/>
                    </a:p>
                  </a:txBody>
                  <a:tcPr/>
                </a:tc>
                <a:tc>
                  <a:txBody>
                    <a:bodyPr/>
                    <a:lstStyle/>
                    <a:p>
                      <a:r>
                        <a:rPr lang="en-US" sz="1400" dirty="0" smtClean="0">
                          <a:hlinkClick r:id="rId4"/>
                        </a:rPr>
                        <a:t>susan.pagliaro@ride.ri.gov</a:t>
                      </a:r>
                      <a:r>
                        <a:rPr lang="en-US" sz="1400" dirty="0" smtClean="0"/>
                        <a:t> </a:t>
                      </a:r>
                      <a:endParaRPr lang="en-US" sz="1400" dirty="0"/>
                    </a:p>
                  </a:txBody>
                  <a:tcPr/>
                </a:tc>
                <a:tc>
                  <a:txBody>
                    <a:bodyPr/>
                    <a:lstStyle/>
                    <a:p>
                      <a:r>
                        <a:rPr lang="en-US" sz="1400" dirty="0" smtClean="0"/>
                        <a:t>222-2644</a:t>
                      </a:r>
                      <a:endParaRPr lang="en-US" sz="1400" dirty="0"/>
                    </a:p>
                  </a:txBody>
                  <a:tcPr/>
                </a:tc>
                <a:extLst>
                  <a:ext uri="{0D108BD9-81ED-4DB2-BD59-A6C34878D82A}">
                    <a16:rowId xmlns:a16="http://schemas.microsoft.com/office/drawing/2014/main" val="2307849083"/>
                  </a:ext>
                </a:extLst>
              </a:tr>
              <a:tr h="370840">
                <a:tc>
                  <a:txBody>
                    <a:bodyPr/>
                    <a:lstStyle/>
                    <a:p>
                      <a:r>
                        <a:rPr lang="en-US" sz="1400" dirty="0" smtClean="0"/>
                        <a:t>Christopher</a:t>
                      </a:r>
                      <a:r>
                        <a:rPr lang="en-US" sz="1400" baseline="0" dirty="0" smtClean="0"/>
                        <a:t> Castillero</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RICAS Mathematics</a:t>
                      </a:r>
                    </a:p>
                  </a:txBody>
                  <a:tcPr/>
                </a:tc>
                <a:tc>
                  <a:txBody>
                    <a:bodyPr/>
                    <a:lstStyle/>
                    <a:p>
                      <a:r>
                        <a:rPr lang="en-US" sz="1400" dirty="0" smtClean="0">
                          <a:hlinkClick r:id="rId5"/>
                        </a:rPr>
                        <a:t>christopher.castillero@ride.ri.gov</a:t>
                      </a:r>
                      <a:r>
                        <a:rPr lang="en-US" sz="1400" dirty="0" smtClean="0"/>
                        <a:t> </a:t>
                      </a:r>
                      <a:endParaRPr lang="en-US" sz="1400" dirty="0"/>
                    </a:p>
                  </a:txBody>
                  <a:tcPr/>
                </a:tc>
                <a:tc>
                  <a:txBody>
                    <a:bodyPr/>
                    <a:lstStyle/>
                    <a:p>
                      <a:r>
                        <a:rPr lang="en-US" sz="1400" dirty="0" smtClean="0"/>
                        <a:t>222-8458</a:t>
                      </a:r>
                      <a:endParaRPr lang="en-US" sz="1400" dirty="0"/>
                    </a:p>
                  </a:txBody>
                  <a:tcPr/>
                </a:tc>
                <a:extLst>
                  <a:ext uri="{0D108BD9-81ED-4DB2-BD59-A6C34878D82A}">
                    <a16:rowId xmlns:a16="http://schemas.microsoft.com/office/drawing/2014/main" val="3645406018"/>
                  </a:ext>
                </a:extLst>
              </a:tr>
              <a:tr h="370840">
                <a:tc>
                  <a:txBody>
                    <a:bodyPr/>
                    <a:lstStyle/>
                    <a:p>
                      <a:r>
                        <a:rPr lang="en-US" sz="1400" dirty="0" smtClean="0"/>
                        <a:t>Heather</a:t>
                      </a:r>
                      <a:r>
                        <a:rPr lang="en-US" sz="1400" baseline="0" dirty="0" smtClean="0"/>
                        <a:t> Heineke</a:t>
                      </a:r>
                      <a:endParaRPr lang="en-US" sz="1400" dirty="0"/>
                    </a:p>
                  </a:txBody>
                  <a:tcPr/>
                </a:tc>
                <a:tc>
                  <a:txBody>
                    <a:bodyPr/>
                    <a:lstStyle/>
                    <a:p>
                      <a:r>
                        <a:rPr lang="en-US" sz="1400" dirty="0" smtClean="0"/>
                        <a:t>RICAS Accommodations</a:t>
                      </a:r>
                      <a:endParaRPr lang="en-US" sz="1400" dirty="0"/>
                    </a:p>
                  </a:txBody>
                  <a:tcPr/>
                </a:tc>
                <a:tc>
                  <a:txBody>
                    <a:bodyPr/>
                    <a:lstStyle/>
                    <a:p>
                      <a:r>
                        <a:rPr lang="en-US" sz="1400" dirty="0" smtClean="0">
                          <a:hlinkClick r:id="rId6"/>
                        </a:rPr>
                        <a:t>heather.heineke@ride.ri.gov</a:t>
                      </a:r>
                      <a:endParaRPr lang="en-US" sz="1400" dirty="0"/>
                    </a:p>
                  </a:txBody>
                  <a:tcPr/>
                </a:tc>
                <a:tc>
                  <a:txBody>
                    <a:bodyPr/>
                    <a:lstStyle/>
                    <a:p>
                      <a:r>
                        <a:rPr lang="en-US" sz="1400" dirty="0" smtClean="0"/>
                        <a:t>222-8493</a:t>
                      </a:r>
                      <a:endParaRPr lang="en-US" sz="1400" dirty="0"/>
                    </a:p>
                  </a:txBody>
                  <a:tcPr/>
                </a:tc>
                <a:extLst>
                  <a:ext uri="{0D108BD9-81ED-4DB2-BD59-A6C34878D82A}">
                    <a16:rowId xmlns:a16="http://schemas.microsoft.com/office/drawing/2014/main" val="2815285782"/>
                  </a:ext>
                </a:extLst>
              </a:tr>
              <a:tr h="370840">
                <a:tc>
                  <a:txBody>
                    <a:bodyPr/>
                    <a:lstStyle/>
                    <a:p>
                      <a:r>
                        <a:rPr lang="en-US" sz="1400" dirty="0" smtClean="0"/>
                        <a:t>Colleen</a:t>
                      </a:r>
                      <a:r>
                        <a:rPr lang="en-US" sz="1400" baseline="0" dirty="0" smtClean="0"/>
                        <a:t> O’Brien</a:t>
                      </a:r>
                      <a:endParaRPr lang="en-US" sz="1400" dirty="0"/>
                    </a:p>
                  </a:txBody>
                  <a:tcPr/>
                </a:tc>
                <a:tc>
                  <a:txBody>
                    <a:bodyPr/>
                    <a:lstStyle/>
                    <a:p>
                      <a:r>
                        <a:rPr lang="en-US" sz="1400" dirty="0" smtClean="0"/>
                        <a:t>RICAS ELA</a:t>
                      </a:r>
                      <a:endParaRPr lang="en-US" sz="1400" dirty="0"/>
                    </a:p>
                  </a:txBody>
                  <a:tcPr/>
                </a:tc>
                <a:tc>
                  <a:txBody>
                    <a:bodyPr/>
                    <a:lstStyle/>
                    <a:p>
                      <a:r>
                        <a:rPr lang="en-US" sz="1400" dirty="0" smtClean="0">
                          <a:hlinkClick r:id="rId7"/>
                        </a:rPr>
                        <a:t>colleen.obrien@ride.ri.gov</a:t>
                      </a:r>
                      <a:r>
                        <a:rPr lang="en-US" sz="1400" baseline="0" dirty="0" smtClean="0"/>
                        <a:t> </a:t>
                      </a:r>
                      <a:endParaRPr lang="en-US" sz="1400" dirty="0"/>
                    </a:p>
                  </a:txBody>
                  <a:tcPr/>
                </a:tc>
                <a:tc>
                  <a:txBody>
                    <a:bodyPr/>
                    <a:lstStyle/>
                    <a:p>
                      <a:r>
                        <a:rPr lang="en-US" sz="1400" dirty="0" smtClean="0"/>
                        <a:t>222-8474</a:t>
                      </a:r>
                      <a:endParaRPr lang="en-US" sz="1400" dirty="0"/>
                    </a:p>
                  </a:txBody>
                  <a:tcPr/>
                </a:tc>
                <a:extLst>
                  <a:ext uri="{0D108BD9-81ED-4DB2-BD59-A6C34878D82A}">
                    <a16:rowId xmlns:a16="http://schemas.microsoft.com/office/drawing/2014/main" val="1786706143"/>
                  </a:ext>
                </a:extLst>
              </a:tr>
              <a:tr h="370840">
                <a:tc>
                  <a:txBody>
                    <a:bodyPr/>
                    <a:lstStyle/>
                    <a:p>
                      <a:r>
                        <a:rPr lang="en-US" sz="1400" dirty="0" smtClean="0"/>
                        <a:t>Phyllis Lynch</a:t>
                      </a:r>
                      <a:endParaRPr lang="en-US" sz="1400" dirty="0"/>
                    </a:p>
                  </a:txBody>
                  <a:tcPr/>
                </a:tc>
                <a:tc>
                  <a:txBody>
                    <a:bodyPr/>
                    <a:lstStyle/>
                    <a:p>
                      <a:r>
                        <a:rPr lang="en-US" sz="1400" dirty="0" smtClean="0"/>
                        <a:t>Director of Instruction, Assessment, and Curriculum</a:t>
                      </a:r>
                      <a:endParaRPr lang="en-US" sz="1400" dirty="0"/>
                    </a:p>
                  </a:txBody>
                  <a:tcPr/>
                </a:tc>
                <a:tc>
                  <a:txBody>
                    <a:bodyPr/>
                    <a:lstStyle/>
                    <a:p>
                      <a:r>
                        <a:rPr lang="en-US" sz="1400" dirty="0" smtClean="0">
                          <a:hlinkClick r:id="rId8"/>
                        </a:rPr>
                        <a:t>phyllis.lynch@ride.ri.gov</a:t>
                      </a:r>
                      <a:r>
                        <a:rPr lang="en-US" sz="1400" baseline="0" dirty="0" smtClean="0"/>
                        <a:t> </a:t>
                      </a:r>
                      <a:endParaRPr lang="en-US" sz="1400" dirty="0"/>
                    </a:p>
                  </a:txBody>
                  <a:tcPr/>
                </a:tc>
                <a:tc>
                  <a:txBody>
                    <a:bodyPr/>
                    <a:lstStyle/>
                    <a:p>
                      <a:r>
                        <a:rPr lang="en-US" sz="1400" dirty="0" smtClean="0"/>
                        <a:t>222-4693</a:t>
                      </a:r>
                      <a:endParaRPr lang="en-US" sz="1400" dirty="0"/>
                    </a:p>
                  </a:txBody>
                  <a:tcPr/>
                </a:tc>
                <a:extLst>
                  <a:ext uri="{0D108BD9-81ED-4DB2-BD59-A6C34878D82A}">
                    <a16:rowId xmlns:a16="http://schemas.microsoft.com/office/drawing/2014/main" val="3757417489"/>
                  </a:ext>
                </a:extLst>
              </a:tr>
            </a:tbl>
          </a:graphicData>
        </a:graphic>
      </p:graphicFrame>
      <p:sp>
        <p:nvSpPr>
          <p:cNvPr id="2" name="TextBox 1"/>
          <p:cNvSpPr txBox="1"/>
          <p:nvPr/>
        </p:nvSpPr>
        <p:spPr>
          <a:xfrm>
            <a:off x="1940011" y="5053914"/>
            <a:ext cx="5832389" cy="369332"/>
          </a:xfrm>
          <a:prstGeom prst="rect">
            <a:avLst/>
          </a:prstGeom>
          <a:noFill/>
        </p:spPr>
        <p:txBody>
          <a:bodyPr wrap="square" rtlCol="0">
            <a:spAutoFit/>
          </a:bodyPr>
          <a:lstStyle/>
          <a:p>
            <a:r>
              <a:rPr lang="en-US" dirty="0" smtClean="0"/>
              <a:t>For general questions, please email </a:t>
            </a:r>
            <a:r>
              <a:rPr lang="en-US" dirty="0" smtClean="0">
                <a:hlinkClick r:id="rId9"/>
              </a:rPr>
              <a:t>assessment@ride.ri.gov</a:t>
            </a:r>
            <a:r>
              <a:rPr lang="en-US" dirty="0" smtClean="0"/>
              <a:t>. </a:t>
            </a:r>
            <a:endParaRPr lang="en-US" dirty="0"/>
          </a:p>
        </p:txBody>
      </p:sp>
    </p:spTree>
    <p:extLst>
      <p:ext uri="{BB962C8B-B14F-4D97-AF65-F5344CB8AC3E}">
        <p14:creationId xmlns:p14="http://schemas.microsoft.com/office/powerpoint/2010/main" val="4188453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616017"/>
            <a:ext cx="7886699" cy="866274"/>
          </a:xfrm>
        </p:spPr>
        <p:txBody>
          <a:bodyPr>
            <a:normAutofit/>
          </a:bodyPr>
          <a:lstStyle/>
          <a:p>
            <a:pPr algn="ctr"/>
            <a:r>
              <a:rPr lang="en-US" b="1" dirty="0" smtClean="0"/>
              <a:t> Test Composition</a:t>
            </a:r>
            <a:endParaRPr lang="en-US" b="1" dirty="0"/>
          </a:p>
        </p:txBody>
      </p:sp>
      <p:sp>
        <p:nvSpPr>
          <p:cNvPr id="5" name="Content Placeholder 2"/>
          <p:cNvSpPr>
            <a:spLocks noGrp="1"/>
          </p:cNvSpPr>
          <p:nvPr>
            <p:ph idx="1"/>
          </p:nvPr>
        </p:nvSpPr>
        <p:spPr>
          <a:xfrm>
            <a:off x="628650" y="1588168"/>
            <a:ext cx="7886700" cy="4588794"/>
          </a:xfrm>
        </p:spPr>
        <p:txBody>
          <a:bodyPr/>
          <a:lstStyle/>
          <a:p>
            <a:r>
              <a:rPr lang="en-US" dirty="0" smtClean="0"/>
              <a:t>Each student test will include </a:t>
            </a:r>
            <a:r>
              <a:rPr lang="en-US" dirty="0"/>
              <a:t>a mix of common and matrix </a:t>
            </a:r>
            <a:r>
              <a:rPr lang="en-US" dirty="0" smtClean="0"/>
              <a:t>items </a:t>
            </a:r>
            <a:r>
              <a:rPr lang="en-US" dirty="0"/>
              <a:t>(equating and/or field test).</a:t>
            </a:r>
          </a:p>
          <a:p>
            <a:r>
              <a:rPr lang="en-US" dirty="0" smtClean="0"/>
              <a:t>Only </a:t>
            </a:r>
            <a:r>
              <a:rPr lang="en-US" dirty="0"/>
              <a:t>the common operational </a:t>
            </a:r>
            <a:r>
              <a:rPr lang="en-US" dirty="0" smtClean="0"/>
              <a:t>items </a:t>
            </a:r>
            <a:r>
              <a:rPr lang="en-US" dirty="0"/>
              <a:t>serve as the basis for a student’s score.</a:t>
            </a:r>
          </a:p>
          <a:p>
            <a:r>
              <a:rPr lang="en-US" dirty="0" smtClean="0"/>
              <a:t>Matrix </a:t>
            </a:r>
            <a:r>
              <a:rPr lang="en-US" dirty="0"/>
              <a:t>items are included to test new questions for future administrations OR to ensure statistical comparability between scores on different forms of the test.  </a:t>
            </a:r>
          </a:p>
          <a:p>
            <a:endParaRPr lang="en-US" dirty="0" smtClean="0"/>
          </a:p>
          <a:p>
            <a:endParaRPr lang="en-US" dirty="0"/>
          </a:p>
        </p:txBody>
      </p:sp>
      <p:sp>
        <p:nvSpPr>
          <p:cNvPr id="6" name="Slide Number Placeholder 5"/>
          <p:cNvSpPr>
            <a:spLocks noGrp="1"/>
          </p:cNvSpPr>
          <p:nvPr>
            <p:ph type="sldNum" sz="quarter" idx="12"/>
          </p:nvPr>
        </p:nvSpPr>
        <p:spPr/>
        <p:txBody>
          <a:bodyPr/>
          <a:lstStyle/>
          <a:p>
            <a:fld id="{E3A0F8C9-0536-44E3-92CA-2798A712B5A8}" type="slidenum">
              <a:rPr lang="en-US" smtClean="0"/>
              <a:t>5</a:t>
            </a:fld>
            <a:endParaRPr lang="en-US" dirty="0"/>
          </a:p>
        </p:txBody>
      </p:sp>
    </p:spTree>
    <p:extLst>
      <p:ext uri="{BB962C8B-B14F-4D97-AF65-F5344CB8AC3E}">
        <p14:creationId xmlns:p14="http://schemas.microsoft.com/office/powerpoint/2010/main" val="16962599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616017"/>
            <a:ext cx="7886699" cy="866274"/>
          </a:xfrm>
        </p:spPr>
        <p:txBody>
          <a:bodyPr>
            <a:normAutofit/>
          </a:bodyPr>
          <a:lstStyle/>
          <a:p>
            <a:pPr algn="ctr"/>
            <a:r>
              <a:rPr lang="en-US" b="1" dirty="0" smtClean="0"/>
              <a:t> Item Types</a:t>
            </a:r>
            <a:endParaRPr lang="en-US" b="1"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3636702"/>
              </p:ext>
            </p:extLst>
          </p:nvPr>
        </p:nvGraphicFramePr>
        <p:xfrm>
          <a:off x="628650" y="1587500"/>
          <a:ext cx="7886700" cy="3754120"/>
        </p:xfrm>
        <a:graphic>
          <a:graphicData uri="http://schemas.openxmlformats.org/drawingml/2006/table">
            <a:tbl>
              <a:tblPr firstRow="1" bandRow="1">
                <a:tableStyleId>{5C22544A-7EE6-4342-B048-85BDC9FD1C3A}</a:tableStyleId>
              </a:tblPr>
              <a:tblGrid>
                <a:gridCol w="5421168">
                  <a:extLst>
                    <a:ext uri="{9D8B030D-6E8A-4147-A177-3AD203B41FA5}">
                      <a16:colId xmlns:a16="http://schemas.microsoft.com/office/drawing/2014/main" val="3572948675"/>
                    </a:ext>
                  </a:extLst>
                </a:gridCol>
                <a:gridCol w="1320800">
                  <a:extLst>
                    <a:ext uri="{9D8B030D-6E8A-4147-A177-3AD203B41FA5}">
                      <a16:colId xmlns:a16="http://schemas.microsoft.com/office/drawing/2014/main" val="1017293572"/>
                    </a:ext>
                  </a:extLst>
                </a:gridCol>
                <a:gridCol w="1144732">
                  <a:extLst>
                    <a:ext uri="{9D8B030D-6E8A-4147-A177-3AD203B41FA5}">
                      <a16:colId xmlns:a16="http://schemas.microsoft.com/office/drawing/2014/main" val="3094908279"/>
                    </a:ext>
                  </a:extLst>
                </a:gridCol>
              </a:tblGrid>
              <a:tr h="370840">
                <a:tc>
                  <a:txBody>
                    <a:bodyPr/>
                    <a:lstStyle/>
                    <a:p>
                      <a:pPr algn="ctr"/>
                      <a:r>
                        <a:rPr lang="en-US" dirty="0" smtClean="0"/>
                        <a:t>Item</a:t>
                      </a:r>
                      <a:r>
                        <a:rPr lang="en-US" baseline="0" dirty="0" smtClean="0"/>
                        <a:t> Type</a:t>
                      </a:r>
                      <a:endParaRPr lang="en-US" dirty="0"/>
                    </a:p>
                  </a:txBody>
                  <a:tcPr/>
                </a:tc>
                <a:tc>
                  <a:txBody>
                    <a:bodyPr/>
                    <a:lstStyle/>
                    <a:p>
                      <a:r>
                        <a:rPr lang="en-US" dirty="0" smtClean="0"/>
                        <a:t>Point Value</a:t>
                      </a:r>
                      <a:endParaRPr lang="en-US" dirty="0"/>
                    </a:p>
                  </a:txBody>
                  <a:tcPr/>
                </a:tc>
                <a:tc>
                  <a:txBody>
                    <a:bodyPr/>
                    <a:lstStyle/>
                    <a:p>
                      <a:pPr algn="ctr"/>
                      <a:r>
                        <a:rPr lang="en-US" dirty="0" smtClean="0"/>
                        <a:t>Grades</a:t>
                      </a:r>
                      <a:endParaRPr lang="en-US" dirty="0"/>
                    </a:p>
                  </a:txBody>
                  <a:tcPr/>
                </a:tc>
                <a:extLst>
                  <a:ext uri="{0D108BD9-81ED-4DB2-BD59-A6C34878D82A}">
                    <a16:rowId xmlns:a16="http://schemas.microsoft.com/office/drawing/2014/main" val="2684929958"/>
                  </a:ext>
                </a:extLst>
              </a:tr>
              <a:tr h="370840">
                <a:tc>
                  <a:txBody>
                    <a:bodyPr/>
                    <a:lstStyle/>
                    <a:p>
                      <a:r>
                        <a:rPr lang="en-US" sz="1600" dirty="0" smtClean="0">
                          <a:solidFill>
                            <a:schemeClr val="accent5">
                              <a:lumMod val="75000"/>
                            </a:schemeClr>
                          </a:solidFill>
                        </a:rPr>
                        <a:t>Multiple Choice</a:t>
                      </a:r>
                      <a:r>
                        <a:rPr lang="en-US" sz="1600" baseline="0" dirty="0" smtClean="0">
                          <a:solidFill>
                            <a:schemeClr val="accent5">
                              <a:lumMod val="75000"/>
                            </a:schemeClr>
                          </a:solidFill>
                        </a:rPr>
                        <a:t> (MC): </a:t>
                      </a:r>
                      <a:r>
                        <a:rPr lang="en-US" sz="1600" b="0" i="0" u="none" strike="noStrike" noProof="0" dirty="0" smtClean="0">
                          <a:solidFill>
                            <a:srgbClr val="000000"/>
                          </a:solidFill>
                          <a:latin typeface="+mn-lt"/>
                        </a:rPr>
                        <a:t>Students select one correct answer from several answer options.</a:t>
                      </a:r>
                      <a:endParaRPr lang="en-US" sz="1600" dirty="0">
                        <a:solidFill>
                          <a:schemeClr val="accent5">
                            <a:lumMod val="75000"/>
                          </a:schemeClr>
                        </a:solidFill>
                      </a:endParaRPr>
                    </a:p>
                  </a:txBody>
                  <a:tcPr/>
                </a:tc>
                <a:tc>
                  <a:txBody>
                    <a:bodyPr/>
                    <a:lstStyle/>
                    <a:p>
                      <a:pPr algn="ctr"/>
                      <a:r>
                        <a:rPr lang="en-US" sz="1600" dirty="0" smtClean="0"/>
                        <a:t>1</a:t>
                      </a:r>
                      <a:endParaRPr lang="en-US" sz="1600" dirty="0"/>
                    </a:p>
                  </a:txBody>
                  <a:tcPr/>
                </a:tc>
                <a:tc>
                  <a:txBody>
                    <a:bodyPr/>
                    <a:lstStyle/>
                    <a:p>
                      <a:pPr algn="ctr"/>
                      <a:r>
                        <a:rPr lang="en-US" sz="1600" dirty="0" smtClean="0"/>
                        <a:t>3 - 8</a:t>
                      </a:r>
                      <a:endParaRPr lang="en-US" sz="1600" dirty="0"/>
                    </a:p>
                  </a:txBody>
                  <a:tcPr/>
                </a:tc>
                <a:extLst>
                  <a:ext uri="{0D108BD9-81ED-4DB2-BD59-A6C34878D82A}">
                    <a16:rowId xmlns:a16="http://schemas.microsoft.com/office/drawing/2014/main" val="2879066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accent5">
                              <a:lumMod val="75000"/>
                            </a:schemeClr>
                          </a:solidFill>
                        </a:rPr>
                        <a:t>Multiple Select (MS): </a:t>
                      </a:r>
                      <a:r>
                        <a:rPr lang="en-US" sz="1600" b="0" i="0" u="none" strike="noStrike" noProof="0" dirty="0" smtClean="0">
                          <a:solidFill>
                            <a:srgbClr val="000000"/>
                          </a:solidFill>
                          <a:latin typeface="+mn-lt"/>
                        </a:rPr>
                        <a:t>Students select more than one correct answer from among several answer options.</a:t>
                      </a:r>
                      <a:endParaRPr lang="en-US" sz="1600" b="1" i="0" u="none" strike="noStrike" noProof="0" dirty="0" smtClean="0">
                        <a:solidFill>
                          <a:srgbClr val="000000"/>
                        </a:solidFill>
                        <a:latin typeface="+mn-lt"/>
                      </a:endParaRPr>
                    </a:p>
                  </a:txBody>
                  <a:tcPr/>
                </a:tc>
                <a:tc>
                  <a:txBody>
                    <a:bodyPr/>
                    <a:lstStyle/>
                    <a:p>
                      <a:pPr algn="ctr"/>
                      <a:r>
                        <a:rPr lang="en-US" sz="1600" dirty="0" smtClean="0"/>
                        <a:t>1</a:t>
                      </a:r>
                      <a:endParaRPr lang="en-US" sz="1600" dirty="0"/>
                    </a:p>
                  </a:txBody>
                  <a:tcPr/>
                </a:tc>
                <a:tc>
                  <a:txBody>
                    <a:bodyPr/>
                    <a:lstStyle/>
                    <a:p>
                      <a:pPr algn="ctr"/>
                      <a:r>
                        <a:rPr lang="en-US" sz="1600" dirty="0" smtClean="0"/>
                        <a:t>3 – 8</a:t>
                      </a:r>
                      <a:endParaRPr lang="en-US" sz="1600" dirty="0"/>
                    </a:p>
                  </a:txBody>
                  <a:tcPr/>
                </a:tc>
                <a:extLst>
                  <a:ext uri="{0D108BD9-81ED-4DB2-BD59-A6C34878D82A}">
                    <a16:rowId xmlns:a16="http://schemas.microsoft.com/office/drawing/2014/main" val="4189620239"/>
                  </a:ext>
                </a:extLst>
              </a:tr>
              <a:tr h="370840">
                <a:tc>
                  <a:txBody>
                    <a:bodyPr/>
                    <a:lstStyle/>
                    <a:p>
                      <a:r>
                        <a:rPr lang="en-US" sz="1600" dirty="0" smtClean="0">
                          <a:solidFill>
                            <a:schemeClr val="accent5">
                              <a:lumMod val="75000"/>
                            </a:schemeClr>
                          </a:solidFill>
                        </a:rPr>
                        <a:t>Short Answer/Fill-in-the-Blank (SA/FIB): </a:t>
                      </a:r>
                      <a:r>
                        <a:rPr lang="en-US" sz="1600" b="0" i="0" u="none" strike="noStrike" noProof="0" dirty="0" smtClean="0">
                          <a:solidFill>
                            <a:srgbClr val="000000"/>
                          </a:solidFill>
                          <a:latin typeface="+mn-lt"/>
                        </a:rPr>
                        <a:t>Students construct a short written response, typically only a word or number.</a:t>
                      </a:r>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3 – 8</a:t>
                      </a:r>
                      <a:endParaRPr lang="en-US" sz="1600" dirty="0"/>
                    </a:p>
                  </a:txBody>
                  <a:tcPr/>
                </a:tc>
                <a:extLst>
                  <a:ext uri="{0D108BD9-81ED-4DB2-BD59-A6C34878D82A}">
                    <a16:rowId xmlns:a16="http://schemas.microsoft.com/office/drawing/2014/main" val="34123542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accent5">
                              <a:lumMod val="75000"/>
                            </a:schemeClr>
                          </a:solidFill>
                        </a:rPr>
                        <a:t>Technology Enhanced</a:t>
                      </a:r>
                      <a:r>
                        <a:rPr lang="en-US" sz="1600" baseline="0" dirty="0" smtClean="0">
                          <a:solidFill>
                            <a:schemeClr val="accent5">
                              <a:lumMod val="75000"/>
                            </a:schemeClr>
                          </a:solidFill>
                        </a:rPr>
                        <a:t> (TE): </a:t>
                      </a:r>
                      <a:r>
                        <a:rPr lang="en-US" sz="1600" b="0" i="0" u="none" strike="noStrike" noProof="0" dirty="0" smtClean="0">
                          <a:solidFill>
                            <a:srgbClr val="000000"/>
                          </a:solidFill>
                          <a:latin typeface="+mn-lt"/>
                        </a:rPr>
                        <a:t>Students answer questions using technology such as drag-and-drop or hot spots (on the computer-based test only).</a:t>
                      </a:r>
                    </a:p>
                  </a:txBody>
                  <a:tcPr/>
                </a:tc>
                <a:tc>
                  <a:txBody>
                    <a:bodyPr/>
                    <a:lstStyle/>
                    <a:p>
                      <a:pPr algn="ctr"/>
                      <a:r>
                        <a:rPr lang="en-US" sz="1600" dirty="0" smtClean="0"/>
                        <a:t>1</a:t>
                      </a:r>
                    </a:p>
                    <a:p>
                      <a:pPr algn="ctr"/>
                      <a:endParaRPr lang="en-US" sz="1600" dirty="0" smtClean="0"/>
                    </a:p>
                    <a:p>
                      <a:pPr algn="ctr"/>
                      <a:r>
                        <a:rPr lang="en-US" sz="1600" dirty="0" smtClean="0"/>
                        <a:t>1 or 2</a:t>
                      </a:r>
                      <a:endParaRPr lang="en-US" sz="1600" dirty="0"/>
                    </a:p>
                  </a:txBody>
                  <a:tcPr/>
                </a:tc>
                <a:tc>
                  <a:txBody>
                    <a:bodyPr/>
                    <a:lstStyle/>
                    <a:p>
                      <a:pPr algn="ctr"/>
                      <a:r>
                        <a:rPr lang="en-US" sz="1600" dirty="0" smtClean="0"/>
                        <a:t>3</a:t>
                      </a:r>
                    </a:p>
                    <a:p>
                      <a:pPr algn="ctr"/>
                      <a:endParaRPr lang="en-US" sz="1600" dirty="0" smtClean="0"/>
                    </a:p>
                    <a:p>
                      <a:pPr algn="ctr"/>
                      <a:r>
                        <a:rPr lang="en-US" sz="1600" dirty="0" smtClean="0"/>
                        <a:t>4 - 8</a:t>
                      </a:r>
                      <a:endParaRPr lang="en-US" sz="1600" dirty="0"/>
                    </a:p>
                  </a:txBody>
                  <a:tcPr/>
                </a:tc>
                <a:extLst>
                  <a:ext uri="{0D108BD9-81ED-4DB2-BD59-A6C34878D82A}">
                    <a16:rowId xmlns:a16="http://schemas.microsoft.com/office/drawing/2014/main" val="119686392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accent5">
                              <a:lumMod val="75000"/>
                            </a:schemeClr>
                          </a:solidFill>
                        </a:rPr>
                        <a:t>Constructed Response (CR): </a:t>
                      </a:r>
                      <a:r>
                        <a:rPr lang="en-US" sz="1600" b="0" i="0" u="none" strike="noStrike" noProof="0" dirty="0" smtClean="0">
                          <a:solidFill>
                            <a:srgbClr val="000000"/>
                          </a:solidFill>
                          <a:latin typeface="+mn-lt"/>
                        </a:rPr>
                        <a:t>Students write a response to a multi-part item that includes calculations and explanations to a</a:t>
                      </a:r>
                      <a:r>
                        <a:rPr lang="en-US" sz="1600" b="0" i="0" u="none" strike="noStrike" baseline="0" noProof="0" dirty="0" smtClean="0">
                          <a:solidFill>
                            <a:srgbClr val="000000"/>
                          </a:solidFill>
                          <a:latin typeface="+mn-lt"/>
                        </a:rPr>
                        <a:t> problem or set of problems</a:t>
                      </a:r>
                      <a:r>
                        <a:rPr lang="en-US" sz="1600" b="0" i="0" u="none" strike="noStrike" noProof="0" dirty="0" smtClean="0">
                          <a:solidFill>
                            <a:srgbClr val="000000"/>
                          </a:solidFill>
                          <a:latin typeface="+mn-lt"/>
                        </a:rPr>
                        <a:t>.</a:t>
                      </a:r>
                      <a:endParaRPr lang="en-US" sz="1600" b="1" i="0" u="none" strike="noStrike" noProof="0" dirty="0" smtClean="0">
                        <a:solidFill>
                          <a:srgbClr val="000000"/>
                        </a:solidFill>
                        <a:latin typeface="+mn-lt"/>
                      </a:endParaRPr>
                    </a:p>
                  </a:txBody>
                  <a:tcPr/>
                </a:tc>
                <a:tc>
                  <a:txBody>
                    <a:bodyPr/>
                    <a:lstStyle/>
                    <a:p>
                      <a:pPr algn="ctr"/>
                      <a:r>
                        <a:rPr lang="en-US" sz="1600" dirty="0" smtClean="0"/>
                        <a:t>3</a:t>
                      </a:r>
                    </a:p>
                    <a:p>
                      <a:pPr algn="ctr"/>
                      <a:endParaRPr lang="en-US" sz="1600" dirty="0" smtClean="0"/>
                    </a:p>
                    <a:p>
                      <a:pPr algn="ctr"/>
                      <a:r>
                        <a:rPr lang="en-US" sz="1600" dirty="0" smtClean="0"/>
                        <a:t>4</a:t>
                      </a:r>
                      <a:endParaRPr lang="en-US" sz="1600" dirty="0"/>
                    </a:p>
                  </a:txBody>
                  <a:tcPr/>
                </a:tc>
                <a:tc>
                  <a:txBody>
                    <a:bodyPr/>
                    <a:lstStyle/>
                    <a:p>
                      <a:pPr algn="ctr"/>
                      <a:r>
                        <a:rPr lang="en-US" sz="1600" dirty="0" smtClean="0"/>
                        <a:t>3</a:t>
                      </a:r>
                    </a:p>
                    <a:p>
                      <a:pPr algn="ctr"/>
                      <a:endParaRPr lang="en-US" sz="1600" dirty="0" smtClean="0"/>
                    </a:p>
                    <a:p>
                      <a:pPr algn="ctr"/>
                      <a:r>
                        <a:rPr lang="en-US" sz="1600" dirty="0" smtClean="0"/>
                        <a:t>4 - 8</a:t>
                      </a:r>
                      <a:endParaRPr lang="en-US" sz="1600" dirty="0"/>
                    </a:p>
                  </a:txBody>
                  <a:tcPr/>
                </a:tc>
                <a:extLst>
                  <a:ext uri="{0D108BD9-81ED-4DB2-BD59-A6C34878D82A}">
                    <a16:rowId xmlns:a16="http://schemas.microsoft.com/office/drawing/2014/main" val="3511577301"/>
                  </a:ext>
                </a:extLst>
              </a:tr>
            </a:tbl>
          </a:graphicData>
        </a:graphic>
      </p:graphicFrame>
      <p:sp>
        <p:nvSpPr>
          <p:cNvPr id="6" name="Slide Number Placeholder 5"/>
          <p:cNvSpPr>
            <a:spLocks noGrp="1"/>
          </p:cNvSpPr>
          <p:nvPr>
            <p:ph type="sldNum" sz="quarter" idx="12"/>
          </p:nvPr>
        </p:nvSpPr>
        <p:spPr/>
        <p:txBody>
          <a:bodyPr/>
          <a:lstStyle/>
          <a:p>
            <a:fld id="{E3A0F8C9-0536-44E3-92CA-2798A712B5A8}" type="slidenum">
              <a:rPr lang="en-US" smtClean="0"/>
              <a:t>6</a:t>
            </a:fld>
            <a:endParaRPr lang="en-US" dirty="0"/>
          </a:p>
        </p:txBody>
      </p:sp>
    </p:spTree>
    <p:extLst>
      <p:ext uri="{BB962C8B-B14F-4D97-AF65-F5344CB8AC3E}">
        <p14:creationId xmlns:p14="http://schemas.microsoft.com/office/powerpoint/2010/main" val="17885811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15636" y="616016"/>
            <a:ext cx="8302337" cy="1222774"/>
          </a:xfrm>
        </p:spPr>
        <p:txBody>
          <a:bodyPr>
            <a:noAutofit/>
          </a:bodyPr>
          <a:lstStyle/>
          <a:p>
            <a:pPr algn="ctr"/>
            <a:r>
              <a:rPr lang="en-US" b="1" dirty="0" smtClean="0"/>
              <a:t>Number of Common Items per Test</a:t>
            </a:r>
            <a:endParaRPr lang="en-US" b="1"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189901484"/>
              </p:ext>
            </p:extLst>
          </p:nvPr>
        </p:nvGraphicFramePr>
        <p:xfrm>
          <a:off x="628650" y="1838790"/>
          <a:ext cx="7886700" cy="1656080"/>
        </p:xfrm>
        <a:graphic>
          <a:graphicData uri="http://schemas.openxmlformats.org/drawingml/2006/table">
            <a:tbl>
              <a:tblPr firstRow="1" bandRow="1">
                <a:tableStyleId>{5C22544A-7EE6-4342-B048-85BDC9FD1C3A}</a:tableStyleId>
              </a:tblPr>
              <a:tblGrid>
                <a:gridCol w="793750">
                  <a:extLst>
                    <a:ext uri="{9D8B030D-6E8A-4147-A177-3AD203B41FA5}">
                      <a16:colId xmlns:a16="http://schemas.microsoft.com/office/drawing/2014/main" val="1296179270"/>
                    </a:ext>
                  </a:extLst>
                </a:gridCol>
                <a:gridCol w="1681018">
                  <a:extLst>
                    <a:ext uri="{9D8B030D-6E8A-4147-A177-3AD203B41FA5}">
                      <a16:colId xmlns:a16="http://schemas.microsoft.com/office/drawing/2014/main" val="2811874827"/>
                    </a:ext>
                  </a:extLst>
                </a:gridCol>
                <a:gridCol w="1708727">
                  <a:extLst>
                    <a:ext uri="{9D8B030D-6E8A-4147-A177-3AD203B41FA5}">
                      <a16:colId xmlns:a16="http://schemas.microsoft.com/office/drawing/2014/main" val="3332632920"/>
                    </a:ext>
                  </a:extLst>
                </a:gridCol>
                <a:gridCol w="1902691">
                  <a:extLst>
                    <a:ext uri="{9D8B030D-6E8A-4147-A177-3AD203B41FA5}">
                      <a16:colId xmlns:a16="http://schemas.microsoft.com/office/drawing/2014/main" val="472892100"/>
                    </a:ext>
                  </a:extLst>
                </a:gridCol>
                <a:gridCol w="1800514">
                  <a:extLst>
                    <a:ext uri="{9D8B030D-6E8A-4147-A177-3AD203B41FA5}">
                      <a16:colId xmlns:a16="http://schemas.microsoft.com/office/drawing/2014/main" val="4015500924"/>
                    </a:ext>
                  </a:extLst>
                </a:gridCol>
              </a:tblGrid>
              <a:tr h="370840">
                <a:tc>
                  <a:txBody>
                    <a:bodyPr/>
                    <a:lstStyle/>
                    <a:p>
                      <a:pPr algn="ctr"/>
                      <a:r>
                        <a:rPr lang="en-US" dirty="0" smtClean="0"/>
                        <a:t>Grade</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Number of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1-Point</a:t>
                      </a:r>
                      <a:r>
                        <a:rPr lang="en-US" baseline="0" dirty="0" smtClean="0"/>
                        <a:t> Items</a:t>
                      </a:r>
                      <a:endParaRPr lang="en-US"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Number of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2-Point</a:t>
                      </a:r>
                      <a:r>
                        <a:rPr lang="en-US" baseline="0" dirty="0" smtClean="0"/>
                        <a:t> Items</a:t>
                      </a:r>
                      <a:endParaRPr lang="en-US" dirty="0" smtClean="0"/>
                    </a:p>
                  </a:txBody>
                  <a:tcPr/>
                </a:tc>
                <a:tc>
                  <a:txBody>
                    <a:bodyPr/>
                    <a:lstStyle/>
                    <a:p>
                      <a:pPr algn="ctr"/>
                      <a:r>
                        <a:rPr lang="en-US" dirty="0" smtClean="0"/>
                        <a:t>Number of Constructed Response Items</a:t>
                      </a:r>
                      <a:endParaRPr lang="en-US" dirty="0"/>
                    </a:p>
                  </a:txBody>
                  <a:tcPr/>
                </a:tc>
                <a:tc>
                  <a:txBody>
                    <a:bodyPr/>
                    <a:lstStyle/>
                    <a:p>
                      <a:pPr algn="ctr"/>
                      <a:r>
                        <a:rPr lang="en-US" dirty="0" smtClean="0"/>
                        <a:t>Total Points on Test</a:t>
                      </a:r>
                      <a:endParaRPr lang="en-US" dirty="0"/>
                    </a:p>
                  </a:txBody>
                  <a:tcPr/>
                </a:tc>
                <a:extLst>
                  <a:ext uri="{0D108BD9-81ED-4DB2-BD59-A6C34878D82A}">
                    <a16:rowId xmlns:a16="http://schemas.microsoft.com/office/drawing/2014/main" val="3096807049"/>
                  </a:ext>
                </a:extLst>
              </a:tr>
              <a:tr h="370840">
                <a:tc>
                  <a:txBody>
                    <a:bodyPr/>
                    <a:lstStyle/>
                    <a:p>
                      <a:pPr algn="ctr"/>
                      <a:r>
                        <a:rPr lang="en-US" dirty="0" smtClean="0"/>
                        <a:t>3</a:t>
                      </a:r>
                      <a:endParaRPr lang="en-US" dirty="0"/>
                    </a:p>
                  </a:txBody>
                  <a:tcPr/>
                </a:tc>
                <a:tc>
                  <a:txBody>
                    <a:bodyPr/>
                    <a:lstStyle/>
                    <a:p>
                      <a:pPr algn="ctr"/>
                      <a:r>
                        <a:rPr lang="en-US" dirty="0" smtClean="0"/>
                        <a:t>36</a:t>
                      </a:r>
                      <a:endParaRPr lang="en-US" dirty="0"/>
                    </a:p>
                  </a:txBody>
                  <a:tcPr/>
                </a:tc>
                <a:tc>
                  <a:txBody>
                    <a:bodyPr/>
                    <a:lstStyle/>
                    <a:p>
                      <a:pPr algn="ctr"/>
                      <a:r>
                        <a:rPr lang="en-US" dirty="0" smtClean="0"/>
                        <a:t>0</a:t>
                      </a:r>
                      <a:endParaRPr lang="en-US" dirty="0"/>
                    </a:p>
                  </a:txBody>
                  <a:tcPr/>
                </a:tc>
                <a:tc>
                  <a:txBody>
                    <a:bodyPr/>
                    <a:lstStyle/>
                    <a:p>
                      <a:pPr algn="ctr"/>
                      <a:r>
                        <a:rPr lang="en-US" dirty="0" smtClean="0"/>
                        <a:t>4</a:t>
                      </a:r>
                      <a:endParaRPr lang="en-US" dirty="0"/>
                    </a:p>
                  </a:txBody>
                  <a:tcPr/>
                </a:tc>
                <a:tc>
                  <a:txBody>
                    <a:bodyPr/>
                    <a:lstStyle/>
                    <a:p>
                      <a:pPr algn="ctr"/>
                      <a:r>
                        <a:rPr lang="en-US" dirty="0" smtClean="0"/>
                        <a:t>48</a:t>
                      </a:r>
                      <a:endParaRPr lang="en-US" dirty="0"/>
                    </a:p>
                  </a:txBody>
                  <a:tcPr/>
                </a:tc>
                <a:extLst>
                  <a:ext uri="{0D108BD9-81ED-4DB2-BD59-A6C34878D82A}">
                    <a16:rowId xmlns:a16="http://schemas.microsoft.com/office/drawing/2014/main" val="1538059799"/>
                  </a:ext>
                </a:extLst>
              </a:tr>
              <a:tr h="370840">
                <a:tc>
                  <a:txBody>
                    <a:bodyPr/>
                    <a:lstStyle/>
                    <a:p>
                      <a:pPr algn="ctr"/>
                      <a:r>
                        <a:rPr lang="en-US" dirty="0" smtClean="0"/>
                        <a:t>4 - 8</a:t>
                      </a:r>
                      <a:endParaRPr lang="en-US" dirty="0"/>
                    </a:p>
                  </a:txBody>
                  <a:tcPr/>
                </a:tc>
                <a:tc>
                  <a:txBody>
                    <a:bodyPr/>
                    <a:lstStyle/>
                    <a:p>
                      <a:pPr algn="ctr"/>
                      <a:r>
                        <a:rPr lang="en-US" dirty="0" smtClean="0"/>
                        <a:t>34</a:t>
                      </a:r>
                      <a:endParaRPr lang="en-US" dirty="0"/>
                    </a:p>
                  </a:txBody>
                  <a:tcPr/>
                </a:tc>
                <a:tc>
                  <a:txBody>
                    <a:bodyPr/>
                    <a:lstStyle/>
                    <a:p>
                      <a:pPr algn="ctr"/>
                      <a:r>
                        <a:rPr lang="en-US" dirty="0" smtClean="0"/>
                        <a:t>2</a:t>
                      </a:r>
                      <a:endParaRPr lang="en-US" dirty="0"/>
                    </a:p>
                  </a:txBody>
                  <a:tcPr/>
                </a:tc>
                <a:tc>
                  <a:txBody>
                    <a:bodyPr/>
                    <a:lstStyle/>
                    <a:p>
                      <a:pPr algn="ctr"/>
                      <a:r>
                        <a:rPr lang="en-US" dirty="0" smtClean="0"/>
                        <a:t>4</a:t>
                      </a:r>
                      <a:endParaRPr lang="en-US" dirty="0"/>
                    </a:p>
                  </a:txBody>
                  <a:tcPr/>
                </a:tc>
                <a:tc>
                  <a:txBody>
                    <a:bodyPr/>
                    <a:lstStyle/>
                    <a:p>
                      <a:pPr algn="ctr"/>
                      <a:r>
                        <a:rPr lang="en-US" dirty="0" smtClean="0"/>
                        <a:t>54</a:t>
                      </a:r>
                      <a:endParaRPr lang="en-US" dirty="0"/>
                    </a:p>
                  </a:txBody>
                  <a:tcPr/>
                </a:tc>
                <a:extLst>
                  <a:ext uri="{0D108BD9-81ED-4DB2-BD59-A6C34878D82A}">
                    <a16:rowId xmlns:a16="http://schemas.microsoft.com/office/drawing/2014/main" val="263338701"/>
                  </a:ext>
                </a:extLst>
              </a:tr>
            </a:tbl>
          </a:graphicData>
        </a:graphic>
      </p:graphicFrame>
      <p:sp>
        <p:nvSpPr>
          <p:cNvPr id="6" name="Slide Number Placeholder 5"/>
          <p:cNvSpPr>
            <a:spLocks noGrp="1"/>
          </p:cNvSpPr>
          <p:nvPr>
            <p:ph type="sldNum" sz="quarter" idx="12"/>
          </p:nvPr>
        </p:nvSpPr>
        <p:spPr/>
        <p:txBody>
          <a:bodyPr/>
          <a:lstStyle/>
          <a:p>
            <a:fld id="{E3A0F8C9-0536-44E3-92CA-2798A712B5A8}" type="slidenum">
              <a:rPr lang="en-US" smtClean="0"/>
              <a:t>7</a:t>
            </a:fld>
            <a:endParaRPr lang="en-US" dirty="0"/>
          </a:p>
        </p:txBody>
      </p:sp>
      <p:sp>
        <p:nvSpPr>
          <p:cNvPr id="7" name="TextBox 6"/>
          <p:cNvSpPr txBox="1"/>
          <p:nvPr/>
        </p:nvSpPr>
        <p:spPr>
          <a:xfrm>
            <a:off x="628650" y="3746162"/>
            <a:ext cx="7794914" cy="1908215"/>
          </a:xfrm>
          <a:prstGeom prst="rect">
            <a:avLst/>
          </a:prstGeom>
          <a:noFill/>
        </p:spPr>
        <p:txBody>
          <a:bodyPr wrap="square" rtlCol="0">
            <a:spAutoFit/>
          </a:bodyPr>
          <a:lstStyle/>
          <a:p>
            <a:r>
              <a:rPr lang="en-US" sz="2000" dirty="0"/>
              <a:t>In addition to common operational </a:t>
            </a:r>
            <a:r>
              <a:rPr lang="en-US" sz="2000" dirty="0" smtClean="0"/>
              <a:t>items, </a:t>
            </a:r>
            <a:r>
              <a:rPr lang="en-US" sz="2000" dirty="0"/>
              <a:t>students will take a matrix portion of the </a:t>
            </a:r>
            <a:r>
              <a:rPr lang="en-US" sz="2000" dirty="0" smtClean="0"/>
              <a:t>test.</a:t>
            </a:r>
          </a:p>
          <a:p>
            <a:pPr marL="742950" lvl="1" indent="-285750">
              <a:buFont typeface="Arial" panose="020B0604020202020204" pitchFamily="34" charset="0"/>
              <a:buChar char="•"/>
            </a:pPr>
            <a:r>
              <a:rPr lang="en-US" sz="2000" dirty="0" smtClean="0"/>
              <a:t>Number of items will vary by grade</a:t>
            </a:r>
          </a:p>
          <a:p>
            <a:pPr marL="742950" lvl="1" indent="-285750">
              <a:buFont typeface="Arial" panose="020B0604020202020204" pitchFamily="34" charset="0"/>
              <a:buChar char="•"/>
            </a:pPr>
            <a:r>
              <a:rPr lang="en-US" sz="2000" dirty="0" smtClean="0"/>
              <a:t>Types of items will vary by grade</a:t>
            </a:r>
            <a:endParaRPr lang="en-US" sz="2000" dirty="0"/>
          </a:p>
          <a:p>
            <a:pPr marL="742950" lvl="1" indent="-285750">
              <a:buFont typeface="Arial" panose="020B0604020202020204" pitchFamily="34" charset="0"/>
              <a:buChar char="•"/>
            </a:pPr>
            <a:r>
              <a:rPr lang="en-US" sz="2000" dirty="0"/>
              <a:t>M</a:t>
            </a:r>
            <a:r>
              <a:rPr lang="en-US" sz="2000" dirty="0" smtClean="0"/>
              <a:t>atrix </a:t>
            </a:r>
            <a:r>
              <a:rPr lang="en-US" sz="2000" dirty="0"/>
              <a:t>items do not count towards a student’s </a:t>
            </a:r>
            <a:r>
              <a:rPr lang="en-US" sz="2000" dirty="0" smtClean="0"/>
              <a:t>score</a:t>
            </a:r>
            <a:endParaRPr lang="en-US" sz="2000" dirty="0"/>
          </a:p>
          <a:p>
            <a:endParaRPr lang="en-US" dirty="0"/>
          </a:p>
        </p:txBody>
      </p:sp>
    </p:spTree>
    <p:extLst>
      <p:ext uri="{BB962C8B-B14F-4D97-AF65-F5344CB8AC3E}">
        <p14:creationId xmlns:p14="http://schemas.microsoft.com/office/powerpoint/2010/main" val="40654165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616017"/>
            <a:ext cx="7886699" cy="866274"/>
          </a:xfrm>
        </p:spPr>
        <p:txBody>
          <a:bodyPr>
            <a:normAutofit/>
          </a:bodyPr>
          <a:lstStyle/>
          <a:p>
            <a:pPr algn="ctr"/>
            <a:r>
              <a:rPr lang="en-US" b="1" dirty="0" smtClean="0"/>
              <a:t>Multiple Choice Item</a:t>
            </a:r>
            <a:endParaRPr lang="en-US" b="1" dirty="0"/>
          </a:p>
        </p:txBody>
      </p:sp>
      <p:sp>
        <p:nvSpPr>
          <p:cNvPr id="6" name="Slide Number Placeholder 5"/>
          <p:cNvSpPr>
            <a:spLocks noGrp="1"/>
          </p:cNvSpPr>
          <p:nvPr>
            <p:ph type="sldNum" sz="quarter" idx="12"/>
          </p:nvPr>
        </p:nvSpPr>
        <p:spPr/>
        <p:txBody>
          <a:bodyPr/>
          <a:lstStyle/>
          <a:p>
            <a:fld id="{E3A0F8C9-0536-44E3-92CA-2798A712B5A8}" type="slidenum">
              <a:rPr lang="en-US" smtClean="0"/>
              <a:t>8</a:t>
            </a:fld>
            <a:endParaRPr lang="en-US" dirty="0"/>
          </a:p>
        </p:txBody>
      </p:sp>
      <p:pic>
        <p:nvPicPr>
          <p:cNvPr id="7" name="Picture 5"/>
          <p:cNvPicPr>
            <a:picLocks noGrp="1" noChangeAspect="1"/>
          </p:cNvPicPr>
          <p:nvPr>
            <p:ph idx="1"/>
          </p:nvPr>
        </p:nvPicPr>
        <p:blipFill>
          <a:blip r:embed="rId4"/>
          <a:stretch>
            <a:fillRect/>
          </a:stretch>
        </p:blipFill>
        <p:spPr>
          <a:xfrm>
            <a:off x="909126" y="1619728"/>
            <a:ext cx="7325747" cy="4525006"/>
          </a:xfrm>
          <a:prstGeom prst="rect">
            <a:avLst/>
          </a:prstGeom>
          <a:ln w="12700">
            <a:solidFill>
              <a:schemeClr val="tx1"/>
            </a:solidFill>
          </a:ln>
        </p:spPr>
      </p:pic>
    </p:spTree>
    <p:extLst>
      <p:ext uri="{BB962C8B-B14F-4D97-AF65-F5344CB8AC3E}">
        <p14:creationId xmlns:p14="http://schemas.microsoft.com/office/powerpoint/2010/main" val="2607154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616017"/>
            <a:ext cx="7886699" cy="866274"/>
          </a:xfrm>
        </p:spPr>
        <p:txBody>
          <a:bodyPr>
            <a:normAutofit/>
          </a:bodyPr>
          <a:lstStyle/>
          <a:p>
            <a:pPr algn="ctr"/>
            <a:r>
              <a:rPr lang="en-US" b="1" dirty="0" smtClean="0"/>
              <a:t>Multiple Select Item</a:t>
            </a:r>
            <a:endParaRPr lang="en-US" b="1" dirty="0"/>
          </a:p>
        </p:txBody>
      </p:sp>
      <p:sp>
        <p:nvSpPr>
          <p:cNvPr id="6" name="Slide Number Placeholder 5"/>
          <p:cNvSpPr>
            <a:spLocks noGrp="1"/>
          </p:cNvSpPr>
          <p:nvPr>
            <p:ph type="sldNum" sz="quarter" idx="12"/>
          </p:nvPr>
        </p:nvSpPr>
        <p:spPr/>
        <p:txBody>
          <a:bodyPr/>
          <a:lstStyle/>
          <a:p>
            <a:fld id="{E3A0F8C9-0536-44E3-92CA-2798A712B5A8}" type="slidenum">
              <a:rPr lang="en-US" smtClean="0"/>
              <a:t>9</a:t>
            </a:fld>
            <a:endParaRPr lang="en-US" dirty="0"/>
          </a:p>
        </p:txBody>
      </p:sp>
      <p:pic>
        <p:nvPicPr>
          <p:cNvPr id="7" name="Picture 5"/>
          <p:cNvPicPr>
            <a:picLocks noGrp="1" noChangeAspect="1"/>
          </p:cNvPicPr>
          <p:nvPr>
            <p:ph idx="1"/>
          </p:nvPr>
        </p:nvPicPr>
        <p:blipFill>
          <a:blip r:embed="rId4"/>
          <a:stretch>
            <a:fillRect/>
          </a:stretch>
        </p:blipFill>
        <p:spPr>
          <a:xfrm>
            <a:off x="1380760" y="1587500"/>
            <a:ext cx="6382479" cy="4589463"/>
          </a:xfrm>
          <a:prstGeom prst="rect">
            <a:avLst/>
          </a:prstGeom>
          <a:ln w="12700">
            <a:solidFill>
              <a:schemeClr val="tx1"/>
            </a:solidFill>
          </a:ln>
        </p:spPr>
      </p:pic>
      <p:sp>
        <p:nvSpPr>
          <p:cNvPr id="5" name="Oval 4"/>
          <p:cNvSpPr/>
          <p:nvPr/>
        </p:nvSpPr>
        <p:spPr>
          <a:xfrm>
            <a:off x="1380760" y="3882231"/>
            <a:ext cx="448040" cy="2294732"/>
          </a:xfrm>
          <a:prstGeom prst="ellipse">
            <a:avLst/>
          </a:prstGeom>
          <a:noFill/>
          <a:ln w="190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5097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93351115291643ABEAA5E03FD77E84" ma:contentTypeVersion="6" ma:contentTypeDescription="Create a new document." ma:contentTypeScope="" ma:versionID="380963258b788ba70b892a73ee1318e1">
  <xsd:schema xmlns:xsd="http://www.w3.org/2001/XMLSchema" xmlns:xs="http://www.w3.org/2001/XMLSchema" xmlns:p="http://schemas.microsoft.com/office/2006/metadata/properties" xmlns:ns2="617ed337-7128-4ee4-853a-4b3abf6de8bc" targetNamespace="http://schemas.microsoft.com/office/2006/metadata/properties" ma:root="true" ma:fieldsID="4666a99ac85c46ebd11bbf6de1eb47a1" ns2:_="">
    <xsd:import namespace="617ed337-7128-4ee4-853a-4b3abf6de8b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ed337-7128-4ee4-853a-4b3abf6de8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DE3A8D3-3B8D-44FD-BA9A-206D61A82E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7ed337-7128-4ee4-853a-4b3abf6de8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84EF247-B877-4DB8-A108-69AC4776893A}">
  <ds:schemaRefs>
    <ds:schemaRef ds:uri="http://schemas.microsoft.com/sharepoint/v3/contenttype/forms"/>
  </ds:schemaRefs>
</ds:datastoreItem>
</file>

<file path=customXml/itemProps3.xml><?xml version="1.0" encoding="utf-8"?>
<ds:datastoreItem xmlns:ds="http://schemas.openxmlformats.org/officeDocument/2006/customXml" ds:itemID="{E8B458DB-9672-4699-8C47-782FFF4CEFF3}">
  <ds:schemaRefs>
    <ds:schemaRef ds:uri="http://schemas.microsoft.com/office/infopath/2007/PartnerControls"/>
    <ds:schemaRef ds:uri="http://purl.org/dc/elements/1.1/"/>
    <ds:schemaRef ds:uri="http://schemas.microsoft.com/office/2006/metadata/properties"/>
    <ds:schemaRef ds:uri="617ed337-7128-4ee4-853a-4b3abf6de8bc"/>
    <ds:schemaRef ds:uri="http://purl.org/dc/terms/"/>
    <ds:schemaRef ds:uri="http://schemas.microsoft.com/office/2006/documentManagement/types"/>
    <ds:schemaRef ds:uri="http://purl.org/dc/dcmitype/"/>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2483</TotalTime>
  <Words>4678</Words>
  <Application>Microsoft Office PowerPoint</Application>
  <PresentationFormat>On-screen Show (4:3)</PresentationFormat>
  <Paragraphs>563</Paragraphs>
  <Slides>44</Slides>
  <Notes>44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Calibri Light</vt:lpstr>
      <vt:lpstr>Courier New</vt:lpstr>
      <vt:lpstr>Wingdings</vt:lpstr>
      <vt:lpstr>Office Theme</vt:lpstr>
      <vt:lpstr>RICAS Mathematics Informational Session</vt:lpstr>
      <vt:lpstr>Agenda</vt:lpstr>
      <vt:lpstr>RICAS Overview</vt:lpstr>
      <vt:lpstr>Mathematics Sessions</vt:lpstr>
      <vt:lpstr> Test Composition</vt:lpstr>
      <vt:lpstr> Item Types</vt:lpstr>
      <vt:lpstr>Number of Common Items per Test</vt:lpstr>
      <vt:lpstr>Multiple Choice Item</vt:lpstr>
      <vt:lpstr>Multiple Select Item</vt:lpstr>
      <vt:lpstr>Short Answer/Fill-in-the-Blank</vt:lpstr>
      <vt:lpstr>2-Point Technology Enhanced Item</vt:lpstr>
      <vt:lpstr>Drop-Down Technology Enhanced Item</vt:lpstr>
      <vt:lpstr>Drag-and-Drop Technology Enhanced Item</vt:lpstr>
      <vt:lpstr>Histogram Technology Enhanced Item</vt:lpstr>
      <vt:lpstr>Grades 3 – 5 Math Only Equation Editor Item</vt:lpstr>
      <vt:lpstr>Grades 6 – 8 Math Only Equation Editor Item</vt:lpstr>
      <vt:lpstr>Grades 3 – 5 Math and Text Equation Editor Item</vt:lpstr>
      <vt:lpstr>Grades 6 – 8 Math and Text Equation Editor Item</vt:lpstr>
      <vt:lpstr>Reporting Categories Grades 3 - 5</vt:lpstr>
      <vt:lpstr>Reporting Categories Grades 6 &amp; 7</vt:lpstr>
      <vt:lpstr>Reporting Categories Grade 8</vt:lpstr>
      <vt:lpstr>RICAS Assessments Webpage </vt:lpstr>
      <vt:lpstr>RICAS Resource Center</vt:lpstr>
      <vt:lpstr>Standard Online Tools</vt:lpstr>
      <vt:lpstr>Measuring Tools</vt:lpstr>
      <vt:lpstr>Standard Reference Sheets</vt:lpstr>
      <vt:lpstr>Supplemental Reference Sheets</vt:lpstr>
      <vt:lpstr>Calculator Guidelines</vt:lpstr>
      <vt:lpstr>Technology Skills</vt:lpstr>
      <vt:lpstr>Equation Editor Resources</vt:lpstr>
      <vt:lpstr>Equation Editor Resources</vt:lpstr>
      <vt:lpstr>Released Items – Computer Scored</vt:lpstr>
      <vt:lpstr>Released Items – Metadata</vt:lpstr>
      <vt:lpstr>Unreleased Items – Metadata</vt:lpstr>
      <vt:lpstr>Released Items – Hand Scored</vt:lpstr>
      <vt:lpstr>Released Items – Scoring Guides</vt:lpstr>
      <vt:lpstr>Released Items – Scoring Guides</vt:lpstr>
      <vt:lpstr>Released Items – Scoring Guides</vt:lpstr>
      <vt:lpstr>Supplemental Assessment Tables</vt:lpstr>
      <vt:lpstr>Supplemental Assessment Tables</vt:lpstr>
      <vt:lpstr>Achievement Levels</vt:lpstr>
      <vt:lpstr>Achievement Level Descriptors</vt:lpstr>
      <vt:lpstr>Achievement Level Descriptors</vt:lpstr>
      <vt:lpstr>Contact Information</vt:lpstr>
    </vt:vector>
  </TitlesOfParts>
  <Company>RIDE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Kamlyn</dc:creator>
  <cp:lastModifiedBy>Keith, Kamlyn</cp:lastModifiedBy>
  <cp:revision>204</cp:revision>
  <cp:lastPrinted>2018-01-19T17:16:33Z</cp:lastPrinted>
  <dcterms:created xsi:type="dcterms:W3CDTF">2017-02-28T20:32:19Z</dcterms:created>
  <dcterms:modified xsi:type="dcterms:W3CDTF">2021-02-04T19:56:23Z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0x010100CD93351115291643ABEAA5E03FD77E84</vt:lpwstr>
  </property>
</Properties>
</file>