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553" r:id="rId2"/>
    <p:sldId id="554" r:id="rId3"/>
    <p:sldId id="408" r:id="rId4"/>
    <p:sldId id="555" r:id="rId5"/>
    <p:sldId id="552" r:id="rId6"/>
    <p:sldId id="525" r:id="rId7"/>
    <p:sldId id="526" r:id="rId8"/>
    <p:sldId id="360" r:id="rId9"/>
    <p:sldId id="355" r:id="rId10"/>
    <p:sldId id="361" r:id="rId11"/>
    <p:sldId id="362" r:id="rId12"/>
    <p:sldId id="356" r:id="rId13"/>
    <p:sldId id="549" r:id="rId14"/>
    <p:sldId id="365" r:id="rId15"/>
    <p:sldId id="366" r:id="rId16"/>
    <p:sldId id="550" r:id="rId17"/>
    <p:sldId id="551" r:id="rId18"/>
    <p:sldId id="543" r:id="rId19"/>
    <p:sldId id="357" r:id="rId20"/>
    <p:sldId id="359" r:id="rId21"/>
    <p:sldId id="527" r:id="rId22"/>
    <p:sldId id="528" r:id="rId23"/>
    <p:sldId id="542" r:id="rId24"/>
    <p:sldId id="529" r:id="rId25"/>
    <p:sldId id="530" r:id="rId26"/>
    <p:sldId id="532" r:id="rId27"/>
    <p:sldId id="534" r:id="rId28"/>
    <p:sldId id="535" r:id="rId29"/>
    <p:sldId id="536" r:id="rId30"/>
    <p:sldId id="537" r:id="rId31"/>
    <p:sldId id="538" r:id="rId32"/>
    <p:sldId id="539" r:id="rId33"/>
    <p:sldId id="540" r:id="rId34"/>
    <p:sldId id="541" r:id="rId35"/>
    <p:sldId id="544" r:id="rId36"/>
    <p:sldId id="363" r:id="rId37"/>
    <p:sldId id="545" r:id="rId38"/>
    <p:sldId id="546" r:id="rId39"/>
    <p:sldId id="547" r:id="rId40"/>
    <p:sldId id="556" r:id="rId41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FFCC"/>
    <a:srgbClr val="FFCC00"/>
    <a:srgbClr val="FF0000"/>
    <a:srgbClr val="00FFFF"/>
    <a:srgbClr val="3366FF"/>
    <a:srgbClr val="CC9900"/>
    <a:srgbClr val="CCFF99"/>
    <a:srgbClr val="99FF33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309F6B-2A61-4BEA-98D5-C68ABA1820D1}" v="2" dt="2022-08-30T18:21:45.5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346" autoAdjust="0"/>
  </p:normalViewPr>
  <p:slideViewPr>
    <p:cSldViewPr>
      <p:cViewPr varScale="1">
        <p:scale>
          <a:sx n="104" d="100"/>
          <a:sy n="104" d="100"/>
        </p:scale>
        <p:origin x="11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-132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rrero, Santiago" userId="f0dd4565-8c6a-4b34-9291-a827726626a2" providerId="ADAL" clId="{7DCB22EC-3A0A-4F57-AF9B-5D1626114BB1}"/>
    <pc:docChg chg="undo custSel addSld delSld modSld">
      <pc:chgData name="Guerrero, Santiago" userId="f0dd4565-8c6a-4b34-9291-a827726626a2" providerId="ADAL" clId="{7DCB22EC-3A0A-4F57-AF9B-5D1626114BB1}" dt="2022-04-28T19:41:01.022" v="31" actId="5793"/>
      <pc:docMkLst>
        <pc:docMk/>
      </pc:docMkLst>
      <pc:sldChg chg="del">
        <pc:chgData name="Guerrero, Santiago" userId="f0dd4565-8c6a-4b34-9291-a827726626a2" providerId="ADAL" clId="{7DCB22EC-3A0A-4F57-AF9B-5D1626114BB1}" dt="2022-04-28T16:53:19.208" v="1" actId="47"/>
        <pc:sldMkLst>
          <pc:docMk/>
          <pc:sldMk cId="0" sldId="282"/>
        </pc:sldMkLst>
      </pc:sldChg>
      <pc:sldChg chg="modSp">
        <pc:chgData name="Guerrero, Santiago" userId="f0dd4565-8c6a-4b34-9291-a827726626a2" providerId="ADAL" clId="{7DCB22EC-3A0A-4F57-AF9B-5D1626114BB1}" dt="2022-04-28T16:54:12.757" v="4" actId="1076"/>
        <pc:sldMkLst>
          <pc:docMk/>
          <pc:sldMk cId="0" sldId="408"/>
        </pc:sldMkLst>
        <pc:spChg chg="mod">
          <ac:chgData name="Guerrero, Santiago" userId="f0dd4565-8c6a-4b34-9291-a827726626a2" providerId="ADAL" clId="{7DCB22EC-3A0A-4F57-AF9B-5D1626114BB1}" dt="2022-04-28T16:54:12.757" v="4" actId="1076"/>
          <ac:spMkLst>
            <pc:docMk/>
            <pc:sldMk cId="0" sldId="408"/>
            <ac:spMk id="6147" creationId="{00000000-0000-0000-0000-000000000000}"/>
          </ac:spMkLst>
        </pc:spChg>
      </pc:sldChg>
      <pc:sldChg chg="add">
        <pc:chgData name="Guerrero, Santiago" userId="f0dd4565-8c6a-4b34-9291-a827726626a2" providerId="ADAL" clId="{7DCB22EC-3A0A-4F57-AF9B-5D1626114BB1}" dt="2022-04-28T16:53:15.712" v="0"/>
        <pc:sldMkLst>
          <pc:docMk/>
          <pc:sldMk cId="0" sldId="553"/>
        </pc:sldMkLst>
      </pc:sldChg>
      <pc:sldChg chg="add">
        <pc:chgData name="Guerrero, Santiago" userId="f0dd4565-8c6a-4b34-9291-a827726626a2" providerId="ADAL" clId="{7DCB22EC-3A0A-4F57-AF9B-5D1626114BB1}" dt="2022-04-28T16:53:15.712" v="0"/>
        <pc:sldMkLst>
          <pc:docMk/>
          <pc:sldMk cId="689453818" sldId="554"/>
        </pc:sldMkLst>
      </pc:sldChg>
      <pc:sldChg chg="modSp add mod">
        <pc:chgData name="Guerrero, Santiago" userId="f0dd4565-8c6a-4b34-9291-a827726626a2" providerId="ADAL" clId="{7DCB22EC-3A0A-4F57-AF9B-5D1626114BB1}" dt="2022-04-28T19:41:01.022" v="31" actId="5793"/>
        <pc:sldMkLst>
          <pc:docMk/>
          <pc:sldMk cId="1089785016" sldId="555"/>
        </pc:sldMkLst>
        <pc:spChg chg="mod">
          <ac:chgData name="Guerrero, Santiago" userId="f0dd4565-8c6a-4b34-9291-a827726626a2" providerId="ADAL" clId="{7DCB22EC-3A0A-4F57-AF9B-5D1626114BB1}" dt="2022-04-28T19:41:01.022" v="31" actId="5793"/>
          <ac:spMkLst>
            <pc:docMk/>
            <pc:sldMk cId="1089785016" sldId="555"/>
            <ac:spMk id="3" creationId="{D0DB1102-5E84-49B7-A53B-24870C070A3D}"/>
          </ac:spMkLst>
        </pc:spChg>
      </pc:sldChg>
      <pc:sldChg chg="add">
        <pc:chgData name="Guerrero, Santiago" userId="f0dd4565-8c6a-4b34-9291-a827726626a2" providerId="ADAL" clId="{7DCB22EC-3A0A-4F57-AF9B-5D1626114BB1}" dt="2022-04-28T16:53:58.230" v="3"/>
        <pc:sldMkLst>
          <pc:docMk/>
          <pc:sldMk cId="1577170214" sldId="556"/>
        </pc:sldMkLst>
      </pc:sldChg>
    </pc:docChg>
  </pc:docChgLst>
  <pc:docChgLst>
    <pc:chgData name="Guerrero, Santiago" userId="f0dd4565-8c6a-4b34-9291-a827726626a2" providerId="ADAL" clId="{87309F6B-2A61-4BEA-98D5-C68ABA1820D1}"/>
    <pc:docChg chg="modSld">
      <pc:chgData name="Guerrero, Santiago" userId="f0dd4565-8c6a-4b34-9291-a827726626a2" providerId="ADAL" clId="{87309F6B-2A61-4BEA-98D5-C68ABA1820D1}" dt="2022-08-30T18:21:56.719" v="2" actId="20577"/>
      <pc:docMkLst>
        <pc:docMk/>
      </pc:docMkLst>
      <pc:sldChg chg="modSp">
        <pc:chgData name="Guerrero, Santiago" userId="f0dd4565-8c6a-4b34-9291-a827726626a2" providerId="ADAL" clId="{87309F6B-2A61-4BEA-98D5-C68ABA1820D1}" dt="2022-08-30T18:21:45.581" v="1" actId="1076"/>
        <pc:sldMkLst>
          <pc:docMk/>
          <pc:sldMk cId="4223198150" sldId="536"/>
        </pc:sldMkLst>
        <pc:picChg chg="mod">
          <ac:chgData name="Guerrero, Santiago" userId="f0dd4565-8c6a-4b34-9291-a827726626a2" providerId="ADAL" clId="{87309F6B-2A61-4BEA-98D5-C68ABA1820D1}" dt="2022-08-30T18:21:45.581" v="1" actId="1076"/>
          <ac:picMkLst>
            <pc:docMk/>
            <pc:sldMk cId="4223198150" sldId="536"/>
            <ac:picMk id="29700" creationId="{00000000-0000-0000-0000-000000000000}"/>
          </ac:picMkLst>
        </pc:picChg>
      </pc:sldChg>
      <pc:sldChg chg="modSp mod">
        <pc:chgData name="Guerrero, Santiago" userId="f0dd4565-8c6a-4b34-9291-a827726626a2" providerId="ADAL" clId="{87309F6B-2A61-4BEA-98D5-C68ABA1820D1}" dt="2022-08-30T18:21:56.719" v="2" actId="20577"/>
        <pc:sldMkLst>
          <pc:docMk/>
          <pc:sldMk cId="3859730760" sldId="537"/>
        </pc:sldMkLst>
        <pc:spChg chg="mod">
          <ac:chgData name="Guerrero, Santiago" userId="f0dd4565-8c6a-4b34-9291-a827726626a2" providerId="ADAL" clId="{87309F6B-2A61-4BEA-98D5-C68ABA1820D1}" dt="2022-08-30T18:21:56.719" v="2" actId="20577"/>
          <ac:spMkLst>
            <pc:docMk/>
            <pc:sldMk cId="3859730760" sldId="537"/>
            <ac:spMk id="3072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485" y="0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277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485" y="8917277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8207E48-B553-4434-9BA7-DA62A6E4C4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485" y="0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92650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891" y="4460252"/>
            <a:ext cx="5680693" cy="4224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277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485" y="8917277"/>
            <a:ext cx="3078383" cy="46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2" tIns="47111" rIns="94222" bIns="4711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EF2307A-1F77-42B9-BB79-3B79821965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4094" indent="-29003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145" indent="-23202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4203" indent="-23202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8261" indent="-23202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319" indent="-2320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6377" indent="-2320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0435" indent="-2320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4493" indent="-2320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F6A3A1-B5C0-4A79-A42A-C85BEE0E5E81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5731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4094" indent="-290036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0145" indent="-23202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4203" indent="-23202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8261" indent="-23202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2319" indent="-2320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16377" indent="-2320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0435" indent="-2320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44493" indent="-23202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1CC063-B7E0-4DFD-A10C-74B8BF0FA206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181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381000"/>
            <a:ext cx="5867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667000"/>
            <a:ext cx="8001000" cy="3276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019800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117D08-F9DE-4301-8FFF-75628C9E7A60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>
            <a:lvl1pPr algn="ctr">
              <a:defRPr sz="1400" i="0" u="none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00800" y="5943600"/>
            <a:ext cx="2133600" cy="4762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fld id="{C663DF2B-D23B-4087-9E30-9217F427AA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755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04DFF-CAB7-4EE0-BD3D-8F89191E955F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20F3-78C4-4BB7-A3D1-825A48D7B8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1220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60EF7-F251-4784-92B0-BE356B893B67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7ABA-FD5A-4187-81F4-B53D1D5B85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614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33D21-F566-4D5A-9A31-2757FF12EBED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A3056-AD9D-4EF0-844D-913C3E86CEF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408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81E39-023A-4261-A382-507D2A687E30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8E150-4762-4407-8731-8005018E807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497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B8EF4-2401-4771-B4DD-75214711A54A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C5C91-6BE0-4CA2-932D-64272E5DC8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372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74BD9-76EF-4FFE-86FB-B3814682B03E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9DF28-6EA1-493A-85F5-3B14A1427B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473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7516B-876A-4902-8FE6-7805BD22C5CF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C4D69-4DB8-4E94-B341-FB5C6C13F3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377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5BFAA-F582-43C9-A9FE-4C01D48B50F2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F82A7-9DAE-44C6-85BD-ADED86049A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567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4E93A-172C-4FF5-847D-86857EF88E3A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A672E-CEDE-4306-8CF6-B2C172E8A7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533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9896-5E60-4188-B993-1E3CB9F10414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87914-047D-4A0C-B17F-1866886BB6B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65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E16F5-4AE6-4048-BFD0-B3BAC9069DF9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86073-F0E3-4ED3-8657-36123B4300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336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867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3366FF"/>
                </a:solidFill>
                <a:latin typeface="Arial" charset="0"/>
              </a:defRPr>
            </a:lvl1pPr>
          </a:lstStyle>
          <a:p>
            <a:pPr>
              <a:defRPr/>
            </a:pPr>
            <a:fld id="{BC6F63D4-78A3-4765-8DC2-070EB3251AE6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5867400"/>
            <a:ext cx="4038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i="1" u="sng" dirty="0">
                <a:solidFill>
                  <a:srgbClr val="3366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This is the Report Name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6B82B86-7BDD-4CA6-ACC2-90718F3FE6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join.slack.com/t/ucoaworkgroup/shared_invite/zt-17zzahy01-BjzDelC09O7onGvsyjCRFA" TargetMode="External"/><Relationship Id="rId2" Type="http://schemas.openxmlformats.org/officeDocument/2006/relationships/hyperlink" Target="https://zoom.us/j/7426830609?pwd=ZSs4QVBpOU9LMFVMNFd4OWYrdG43dz0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inyurl.com/UCOABenchmark" TargetMode="External"/><Relationship Id="rId4" Type="http://schemas.openxmlformats.org/officeDocument/2006/relationships/hyperlink" Target="https://tinyurl.com/UCOADashboard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FAF47C-1642-4CA5-9489-D34C062FE1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208093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9999"/>
                </a:solidFill>
              </a:rPr>
              <a:t>Uniform</a:t>
            </a:r>
            <a:r>
              <a:rPr lang="en-US" altLang="en-US" dirty="0">
                <a:solidFill>
                  <a:schemeClr val="hlink"/>
                </a:solidFill>
              </a:rPr>
              <a:t> Chart of Accounts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749794"/>
            <a:ext cx="8001000" cy="2362200"/>
          </a:xfrm>
        </p:spPr>
        <p:txBody>
          <a:bodyPr/>
          <a:lstStyle/>
          <a:p>
            <a:pPr eaLnBrk="1" hangingPunct="1"/>
            <a:r>
              <a:rPr lang="en-US" altLang="en-US" sz="7200" dirty="0"/>
              <a:t>UCOA             Nuts and Bolts</a:t>
            </a:r>
            <a:endParaRPr lang="en-US" altLang="en-US" sz="6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883FE5-7434-467D-BC15-789A0448FE93}"/>
              </a:ext>
            </a:extLst>
          </p:cNvPr>
          <p:cNvSpPr txBox="1"/>
          <p:nvPr/>
        </p:nvSpPr>
        <p:spPr>
          <a:xfrm>
            <a:off x="3810000" y="1826160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600" u="sng" dirty="0">
                <a:solidFill>
                  <a:srgbClr val="009999"/>
                </a:solidFill>
              </a:rPr>
              <a:t>Training Series – Session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49BA8A-14A8-496B-B23D-3C7C994AACB6}"/>
              </a:ext>
            </a:extLst>
          </p:cNvPr>
          <p:cNvSpPr txBox="1"/>
          <p:nvPr/>
        </p:nvSpPr>
        <p:spPr>
          <a:xfrm>
            <a:off x="3581400" y="492732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4.28.2022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E0C090-F59A-4718-9EDE-3CA41176E2D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Purpose: Data Uniformity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981200"/>
            <a:ext cx="8001000" cy="3962400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altLang="en-US" dirty="0">
                <a:solidFill>
                  <a:srgbClr val="333399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To establish a uniform, comprehensive, 	chart of accounts statewide</a:t>
            </a:r>
            <a:r>
              <a:rPr lang="en-US" alt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  <a:p>
            <a:pPr algn="l" eaLnBrk="1" hangingPunct="1">
              <a:buFont typeface="Wingdings" panose="05000000000000000000" pitchFamily="2" charset="2"/>
              <a:buNone/>
              <a:tabLst>
                <a:tab pos="457200" algn="l"/>
              </a:tabLst>
            </a:pPr>
            <a:r>
              <a:rPr lang="en-US" altLang="en-US" sz="2800" dirty="0">
                <a:solidFill>
                  <a:srgbClr val="009900"/>
                </a:solidFill>
                <a:cs typeface="Arial" panose="020B0604020202020204" pitchFamily="34" charset="0"/>
              </a:rPr>
              <a:t>  	- </a:t>
            </a:r>
            <a:r>
              <a:rPr lang="en-US" altLang="en-US" sz="3100" dirty="0">
                <a:solidFill>
                  <a:srgbClr val="C00000"/>
                </a:solidFill>
                <a:cs typeface="Arial" panose="020B0604020202020204" pitchFamily="34" charset="0"/>
              </a:rPr>
              <a:t>Provide uniformity of content and 	  	  methodology</a:t>
            </a:r>
          </a:p>
          <a:p>
            <a:pPr algn="l" eaLnBrk="1" hangingPunct="1">
              <a:buFont typeface="Wingdings" panose="05000000000000000000" pitchFamily="2" charset="2"/>
              <a:buNone/>
              <a:tabLst>
                <a:tab pos="457200" algn="l"/>
              </a:tabLst>
            </a:pPr>
            <a:r>
              <a:rPr lang="en-US" altLang="en-US" sz="3100" dirty="0">
                <a:solidFill>
                  <a:srgbClr val="C00000"/>
                </a:solidFill>
                <a:cs typeface="Arial" panose="020B0604020202020204" pitchFamily="34" charset="0"/>
              </a:rPr>
              <a:t>	- Improve financial data and reporting</a:t>
            </a:r>
            <a:br>
              <a:rPr lang="en-US" altLang="en-US" sz="3100" dirty="0">
                <a:solidFill>
                  <a:srgbClr val="C00000"/>
                </a:solidFill>
                <a:cs typeface="Arial" panose="020B0604020202020204" pitchFamily="34" charset="0"/>
              </a:rPr>
            </a:br>
            <a:r>
              <a:rPr lang="en-US" altLang="en-US" sz="3500" dirty="0">
                <a:solidFill>
                  <a:srgbClr val="C00000"/>
                </a:solidFill>
                <a:cs typeface="Arial" panose="020B0604020202020204" pitchFamily="34" charset="0"/>
              </a:rPr>
              <a:t>	</a:t>
            </a:r>
            <a:r>
              <a:rPr lang="en-US" altLang="en-US" sz="3100" dirty="0">
                <a:solidFill>
                  <a:srgbClr val="C00000"/>
                </a:solidFill>
                <a:cs typeface="Arial" panose="020B0604020202020204" pitchFamily="34" charset="0"/>
              </a:rPr>
              <a:t>- Meet the needs of large and small 	  	  Districts and Charter Schools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218006-D7EE-4B35-AD37-EEAACE9DC7B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Purpose: Reporting Requirements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86000"/>
            <a:ext cx="8001000" cy="3276600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333399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Comply with Federal and State reporting</a:t>
            </a:r>
            <a:br>
              <a:rPr lang="en-US" altLang="en-US" sz="2800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alt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    requirements 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Comply with Legislative requirements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 Enable Districts to comply with U.S.</a:t>
            </a:r>
            <a:br>
              <a:rPr lang="en-US" altLang="en-US" sz="2800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alt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    generally accepted accounting principles</a:t>
            </a:r>
            <a:br>
              <a:rPr lang="en-US" altLang="en-US" sz="2800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en-US" alt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    (GAAP)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C5256A-0B0F-4F9C-9043-5AE09D9850C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Purpose: Return on Investment (ROI)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057400"/>
            <a:ext cx="8001000" cy="3886200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chemeClr val="accent2"/>
                </a:solidFill>
              </a:rPr>
              <a:t> </a:t>
            </a:r>
            <a:r>
              <a:rPr lang="en-US" altLang="en-US" sz="2800" dirty="0">
                <a:solidFill>
                  <a:srgbClr val="002060"/>
                </a:solidFill>
              </a:rPr>
              <a:t>Investments and ROI related to Student</a:t>
            </a:r>
            <a:br>
              <a:rPr lang="en-US" altLang="en-US" sz="2800" dirty="0">
                <a:solidFill>
                  <a:srgbClr val="002060"/>
                </a:solidFill>
              </a:rPr>
            </a:br>
            <a:r>
              <a:rPr lang="en-US" altLang="en-US" sz="2800" dirty="0">
                <a:solidFill>
                  <a:srgbClr val="002060"/>
                </a:solidFill>
              </a:rPr>
              <a:t>    Achievement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 How are the Dollars Spent?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2060"/>
                </a:solidFill>
              </a:rPr>
              <a:t> Connect multiple sources: revenue</a:t>
            </a:r>
            <a:br>
              <a:rPr lang="en-US" altLang="en-US" sz="2800" dirty="0">
                <a:solidFill>
                  <a:srgbClr val="002060"/>
                </a:solidFill>
              </a:rPr>
            </a:br>
            <a:r>
              <a:rPr lang="en-US" altLang="en-US" sz="2800" dirty="0">
                <a:solidFill>
                  <a:srgbClr val="002060"/>
                </a:solidFill>
              </a:rPr>
              <a:t>    report, student info, assessment</a:t>
            </a:r>
            <a:br>
              <a:rPr lang="en-US" altLang="en-US" sz="2800" dirty="0">
                <a:solidFill>
                  <a:srgbClr val="002060"/>
                </a:solidFill>
              </a:rPr>
            </a:br>
            <a:r>
              <a:rPr lang="en-US" altLang="en-US" sz="2800" dirty="0">
                <a:solidFill>
                  <a:srgbClr val="002060"/>
                </a:solidFill>
              </a:rPr>
              <a:t>    data, other financial data</a:t>
            </a:r>
          </a:p>
          <a:p>
            <a:pPr algn="l" eaLnBrk="1" hangingPunct="1"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 Provide consistency to obtain accurate</a:t>
            </a:r>
            <a:br>
              <a:rPr lang="en-US" altLang="en-US" sz="2800" dirty="0">
                <a:solidFill>
                  <a:srgbClr val="C00000"/>
                </a:solidFill>
              </a:rPr>
            </a:br>
            <a:r>
              <a:rPr lang="en-US" altLang="en-US" sz="2800" dirty="0">
                <a:solidFill>
                  <a:srgbClr val="C00000"/>
                </a:solidFill>
              </a:rPr>
              <a:t>    answers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6AA44C-ACC8-410B-9F9A-C0B0A51B299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Purpose: File  Compliance Reviews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8001000" cy="4191000"/>
          </a:xfrm>
        </p:spPr>
        <p:txBody>
          <a:bodyPr/>
          <a:lstStyle/>
          <a:p>
            <a:pPr marL="457200" indent="-457200" algn="l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i="1" dirty="0">
                <a:solidFill>
                  <a:srgbClr val="002060"/>
                </a:solidFill>
              </a:rPr>
              <a:t>Level 1 Verification of District submitted UCOA files</a:t>
            </a:r>
          </a:p>
          <a:p>
            <a:pPr marL="457200" indent="-457200" algn="l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i="1" dirty="0">
                <a:solidFill>
                  <a:srgbClr val="C00000"/>
                </a:solidFill>
              </a:rPr>
              <a:t>UCOA Intersection Review Tool (Level 2.0 analysis)</a:t>
            </a:r>
          </a:p>
          <a:p>
            <a:pPr marL="457200" indent="-457200" algn="l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i="1" dirty="0">
                <a:solidFill>
                  <a:srgbClr val="002060"/>
                </a:solidFill>
              </a:rPr>
              <a:t>Review Tool (Level 2.1 analysis)</a:t>
            </a:r>
          </a:p>
          <a:p>
            <a:pPr marL="457200" indent="-457200" algn="l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i="1" dirty="0">
                <a:solidFill>
                  <a:srgbClr val="C00000"/>
                </a:solidFill>
              </a:rPr>
              <a:t>Review Comments provided to correct submitted Data</a:t>
            </a:r>
          </a:p>
          <a:p>
            <a:pPr algn="l" eaLnBrk="1" hangingPunct="1">
              <a:lnSpc>
                <a:spcPct val="90000"/>
              </a:lnSpc>
              <a:spcAft>
                <a:spcPts val="600"/>
              </a:spcAft>
              <a:tabLst>
                <a:tab pos="457200" algn="l"/>
              </a:tabLst>
              <a:defRPr/>
            </a:pPr>
            <a:endParaRPr lang="en-US" i="1" dirty="0">
              <a:solidFill>
                <a:srgbClr val="FF0000"/>
              </a:solidFill>
            </a:endParaRP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endParaRPr lang="en-US" altLang="en-US" dirty="0">
              <a:solidFill>
                <a:srgbClr val="33339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11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6AA44C-ACC8-410B-9F9A-C0B0A51B299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Purpose: Annual Compliance Audit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8001000" cy="4191000"/>
          </a:xfrm>
        </p:spPr>
        <p:txBody>
          <a:bodyPr/>
          <a:lstStyle/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Compliance with UCOA rules to be audited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Guidance provided to CPA firms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Performed in conjunction with annual report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Special report issued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Monitored by Auditor General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endParaRPr lang="en-US" altLang="en-US" dirty="0">
              <a:solidFill>
                <a:srgbClr val="33339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8D4D269-36F1-485C-9C4B-BB0761E9D05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Benefits of UCOA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8001000" cy="4191000"/>
          </a:xfrm>
        </p:spPr>
        <p:txBody>
          <a:bodyPr/>
          <a:lstStyle/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Greater flexibility to Segregate, Aggregate, Disaggregate and Report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C00000"/>
                </a:solidFill>
                <a:cs typeface="Arial" panose="020B0604020202020204" pitchFamily="34" charset="0"/>
              </a:rPr>
              <a:t>Powerful Tool maximizes reporting capabilities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Comparability with like-Users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C00000"/>
                </a:solidFill>
                <a:cs typeface="Arial" panose="020B0604020202020204" pitchFamily="34" charset="0"/>
              </a:rPr>
              <a:t>Enhance ability to conduct analysis through the Data Warehouse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Allows for consistent and accurate recording of financial transactions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C00000"/>
                </a:solidFill>
                <a:cs typeface="Arial" panose="020B0604020202020204" pitchFamily="34" charset="0"/>
              </a:rPr>
              <a:t>Provides better information for administrators, parents, board members, legislators, and others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endParaRPr lang="en-US" altLang="en-US" sz="2400" dirty="0">
              <a:solidFill>
                <a:srgbClr val="333399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726584-07F8-4233-88EA-19A3827E4C2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Data Segregated and Aggregated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8001000" cy="4191000"/>
          </a:xfrm>
        </p:spPr>
        <p:txBody>
          <a:bodyPr/>
          <a:lstStyle/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chemeClr val="accent2"/>
                </a:solidFill>
              </a:rPr>
              <a:t>UCOA provides ability to Isolate, Segregate, Combine, Aggregate and Disaggregate data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Segments isolate into purposes or groups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chemeClr val="accent2"/>
                </a:solidFill>
              </a:rPr>
              <a:t>Numbering Methodology isolates within Segments – “Family” Level Relationships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C00000"/>
                </a:solidFill>
              </a:rPr>
              <a:t>Wild Cards allow for Intra- and Cross-Segment Aggregation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chemeClr val="accent2"/>
                </a:solidFill>
              </a:rPr>
              <a:t>Consistent use in all Districts provides a Common Address in the Data Warehouse</a:t>
            </a:r>
          </a:p>
          <a:p>
            <a:pPr marL="457200" indent="-457200" algn="l" eaLnBrk="1" hangingPunct="1">
              <a:lnSpc>
                <a:spcPct val="90000"/>
              </a:lnSpc>
            </a:pPr>
            <a:endParaRPr lang="en-US" alt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452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C8FA3D-89E0-4842-A394-08E6B63725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The RIDE Data Warehouse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8001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altLang="en-US" sz="2800" dirty="0">
                <a:solidFill>
                  <a:schemeClr val="accent2"/>
                </a:solidFill>
              </a:rPr>
              <a:t> Software application to store Historical data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altLang="en-US" sz="2800" dirty="0">
                <a:solidFill>
                  <a:srgbClr val="C00000"/>
                </a:solidFill>
              </a:rPr>
              <a:t> Includes Financial data, Assessment data,</a:t>
            </a:r>
            <a:br>
              <a:rPr lang="en-US" altLang="en-US" sz="2800" dirty="0">
                <a:solidFill>
                  <a:srgbClr val="C00000"/>
                </a:solidFill>
              </a:rPr>
            </a:br>
            <a:r>
              <a:rPr lang="en-US" altLang="en-US" sz="2800" dirty="0">
                <a:solidFill>
                  <a:srgbClr val="C00000"/>
                </a:solidFill>
              </a:rPr>
              <a:t>    Student information, Teacher data, etc</a:t>
            </a:r>
            <a:r>
              <a:rPr lang="en-US" altLang="en-US" sz="2800" dirty="0">
                <a:solidFill>
                  <a:schemeClr val="accent2"/>
                </a:solidFill>
              </a:rPr>
              <a:t>.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altLang="en-US" sz="2800" dirty="0">
                <a:solidFill>
                  <a:schemeClr val="accent2"/>
                </a:solidFill>
              </a:rPr>
              <a:t> Districts will upload annual Financial data</a:t>
            </a:r>
            <a:br>
              <a:rPr lang="en-US" altLang="en-US" sz="2800" dirty="0">
                <a:solidFill>
                  <a:schemeClr val="accent2"/>
                </a:solidFill>
              </a:rPr>
            </a:br>
            <a:r>
              <a:rPr lang="en-US" altLang="en-US" sz="2800" dirty="0">
                <a:solidFill>
                  <a:schemeClr val="accent2"/>
                </a:solidFill>
              </a:rPr>
              <a:t>    using the UCOA as a guide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altLang="en-US" sz="2800" dirty="0">
                <a:solidFill>
                  <a:srgbClr val="C00000"/>
                </a:solidFill>
              </a:rPr>
              <a:t> Stored data can be Queried and Analyzed</a:t>
            </a:r>
            <a:br>
              <a:rPr lang="en-US" altLang="en-US" sz="2800" dirty="0">
                <a:solidFill>
                  <a:srgbClr val="C00000"/>
                </a:solidFill>
              </a:rPr>
            </a:br>
            <a:r>
              <a:rPr lang="en-US" altLang="en-US" sz="2800" dirty="0">
                <a:solidFill>
                  <a:srgbClr val="C00000"/>
                </a:solidFill>
              </a:rPr>
              <a:t>    using data from multiple data sets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altLang="en-US" sz="2800" dirty="0">
                <a:solidFill>
                  <a:schemeClr val="accent2"/>
                </a:solidFill>
              </a:rPr>
              <a:t> Over time Teacher, Class and Student 	Longitudinal Data is stored</a:t>
            </a:r>
          </a:p>
        </p:txBody>
      </p:sp>
    </p:spTree>
    <p:extLst>
      <p:ext uri="{BB962C8B-B14F-4D97-AF65-F5344CB8AC3E}">
        <p14:creationId xmlns:p14="http://schemas.microsoft.com/office/powerpoint/2010/main" val="3739047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616643-6DEF-491E-9FB5-B7F9556186A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Uniform Chart of Accounts 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7200" dirty="0"/>
              <a:t>THE CREATION OF UCOA</a:t>
            </a:r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329707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D2E4BF-AC14-4E4E-BFA9-F56549EB22A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Legislative Mandate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28850"/>
            <a:ext cx="8001000" cy="4191000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800" dirty="0">
                <a:solidFill>
                  <a:srgbClr val="333399"/>
                </a:solidFill>
              </a:rPr>
              <a:t> </a:t>
            </a:r>
            <a:r>
              <a:rPr lang="en-US" altLang="en-US" sz="2600" dirty="0">
                <a:solidFill>
                  <a:srgbClr val="002060"/>
                </a:solidFill>
              </a:rPr>
              <a:t>Legislative mandate to establish uniform methods of accounting</a:t>
            </a:r>
            <a:endParaRPr lang="en-US" altLang="en-US" sz="26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 Auditor General responsible for Implementation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600" dirty="0">
                <a:solidFill>
                  <a:srgbClr val="333399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RIDE Facilitates Implementation and Compliance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 Compliance reviewed by Independent Expert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All Users to provide Revenue and Expenditure data to Data Warehouse with consistent formats and content</a:t>
            </a:r>
          </a:p>
          <a:p>
            <a:pPr algn="l" eaLnBrk="1" hangingPunct="1">
              <a:tabLst>
                <a:tab pos="461963" algn="l"/>
              </a:tabLst>
            </a:pPr>
            <a:endParaRPr lang="en-US" altLang="en-US" sz="2800" i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7A273-30F9-4E98-9385-03E7EF8F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9999"/>
                </a:solidFill>
              </a:rPr>
              <a:t>Training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80C86-D063-404C-BB18-04FB69460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65237"/>
            <a:ext cx="8610600" cy="4525963"/>
          </a:xfrm>
        </p:spPr>
        <p:txBody>
          <a:bodyPr/>
          <a:lstStyle/>
          <a:p>
            <a:r>
              <a:rPr lang="en-US" dirty="0"/>
              <a:t>Please mute your mic, you can unmute it at the end of the presentation to ask questions</a:t>
            </a:r>
          </a:p>
          <a:p>
            <a:r>
              <a:rPr lang="en-US" dirty="0"/>
              <a:t>Use chat to make questions during the presentation, we will address them at the end</a:t>
            </a:r>
          </a:p>
          <a:p>
            <a:r>
              <a:rPr lang="en-US" dirty="0"/>
              <a:t>Sessions will be recorded and posted on the UCOA Website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START RECORDING!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E2014-9E4B-40B5-A37B-40FE58794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8E150-4762-4407-8731-8005018E8074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94538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E06063-45E6-461F-9F69-BD76F5AE50B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Development Process 2006 - 2009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8001000" cy="4191000"/>
          </a:xfrm>
        </p:spPr>
        <p:txBody>
          <a:bodyPr/>
          <a:lstStyle/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RIDE surveyed other States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C00000"/>
                </a:solidFill>
                <a:cs typeface="Arial" panose="020B0604020202020204" pitchFamily="34" charset="0"/>
              </a:rPr>
              <a:t>Engaged Expert to Guide the Process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Developed “Rules” to frame the Goals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C00000"/>
                </a:solidFill>
                <a:cs typeface="Arial" panose="020B0604020202020204" pitchFamily="34" charset="0"/>
              </a:rPr>
              <a:t>Established 17-District Workgroup (Pilots) to provide feedback on content, structure and coding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Developed Segment and Account Structures and internal relationships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C00000"/>
                </a:solidFill>
                <a:cs typeface="Arial" panose="020B0604020202020204" pitchFamily="34" charset="0"/>
              </a:rPr>
              <a:t>Purchased Accounting System Software for certain Districts and Charters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616643-6DEF-491E-9FB5-B7F9556186A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Uniform Chart of Accounts 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7200" dirty="0"/>
              <a:t>UCOA SEGMENT </a:t>
            </a:r>
          </a:p>
          <a:p>
            <a:pPr eaLnBrk="1" hangingPunct="1"/>
            <a:r>
              <a:rPr lang="en-US" altLang="en-US" sz="7200" dirty="0"/>
              <a:t>STRUCTURE</a:t>
            </a:r>
          </a:p>
          <a:p>
            <a:pPr eaLnBrk="1" hangingPunct="1"/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292857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FB19F9-01B6-4DF9-BFCE-36A9C4936A9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533400"/>
            <a:ext cx="63246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Segments of the UCOA Account String</a:t>
            </a:r>
            <a:br>
              <a:rPr lang="en-US" altLang="en-US" dirty="0">
                <a:solidFill>
                  <a:schemeClr val="hlink"/>
                </a:solidFill>
              </a:rPr>
            </a:b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9460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</p:txBody>
      </p:sp>
      <p:graphicFrame>
        <p:nvGraphicFramePr>
          <p:cNvPr id="19461" name="Object 2"/>
          <p:cNvGraphicFramePr>
            <a:graphicFrameLocks noChangeAspect="1"/>
          </p:cNvGraphicFramePr>
          <p:nvPr/>
        </p:nvGraphicFramePr>
        <p:xfrm>
          <a:off x="838200" y="2667000"/>
          <a:ext cx="76962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4899714" imgH="3025086" progId="Excel.Sheet.12">
                  <p:embed/>
                </p:oleObj>
              </mc:Choice>
              <mc:Fallback>
                <p:oleObj name="Worksheet" r:id="rId3" imgW="4899714" imgH="3025086" progId="Excel.Sheet.12">
                  <p:embed/>
                  <p:pic>
                    <p:nvPicPr>
                      <p:cNvPr id="1946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67000"/>
                        <a:ext cx="769620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9487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0E35B5C-CB40-4560-8D6F-9C2EF725A6C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dirty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hlink"/>
                </a:solidFill>
              </a:rPr>
              <a:t>UCOA Segments – Content and Purpose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624721"/>
              </p:ext>
            </p:extLst>
          </p:nvPr>
        </p:nvGraphicFramePr>
        <p:xfrm>
          <a:off x="457200" y="1524000"/>
          <a:ext cx="8382000" cy="497436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96621">
                  <a:extLst>
                    <a:ext uri="{9D8B030D-6E8A-4147-A177-3AD203B41FA5}">
                      <a16:colId xmlns:a16="http://schemas.microsoft.com/office/drawing/2014/main" val="375916391"/>
                    </a:ext>
                  </a:extLst>
                </a:gridCol>
                <a:gridCol w="3533764">
                  <a:extLst>
                    <a:ext uri="{9D8B030D-6E8A-4147-A177-3AD203B41FA5}">
                      <a16:colId xmlns:a16="http://schemas.microsoft.com/office/drawing/2014/main" val="3790259350"/>
                    </a:ext>
                  </a:extLst>
                </a:gridCol>
                <a:gridCol w="3551615">
                  <a:extLst>
                    <a:ext uri="{9D8B030D-6E8A-4147-A177-3AD203B41FA5}">
                      <a16:colId xmlns:a16="http://schemas.microsoft.com/office/drawing/2014/main" val="85925217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Segment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Purpose or Intent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249089"/>
                  </a:ext>
                </a:extLst>
              </a:tr>
              <a:tr h="3896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Funding source and/or funding purposes such as General Fund, Special Revenue Funds, and Trust Funds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Segregates or isolate types of funding and activities aligned to the 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 Types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606612"/>
                  </a:ext>
                </a:extLst>
              </a:tr>
              <a:tr h="519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Subfund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Specific funding sources such as Title 1, Food Service, and State Aid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Each 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Subfund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aligns with a specific 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Fund Type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Isolates sources of funding and activities in accordance with laws, restrictions, requirements, etc.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009396"/>
                  </a:ext>
                </a:extLst>
              </a:tr>
              <a:tr h="519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Internal departments, School types and School locations, special-purpose “locations”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Isolates costs associated with specific departments, school types (e.g. elementary),by school and other “locations”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741991"/>
                  </a:ext>
                </a:extLst>
              </a:tr>
              <a:tr h="519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spc="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 of activities for accomplishing major purpose such as Face-to-Face Teaching, School Management, and Legal Obligations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Isolates labor, materials, and other operating costs associated with the specific 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Functions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437076"/>
                  </a:ext>
                </a:extLst>
              </a:tr>
              <a:tr h="519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Different types of educational programs such as Regular Education, Special Education, and Community Service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Isolates labor, materials, and other operating costs associated with identified 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54238"/>
                  </a:ext>
                </a:extLst>
              </a:tr>
              <a:tr h="3896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Specific subject groups such as English, Mathematics, and Music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Isolates labor, materials, and other operating costs associated with identified 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1328929"/>
                  </a:ext>
                </a:extLst>
              </a:tr>
              <a:tr h="10194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Object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Category of 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Revenues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such as Federal or State funds, local funds, and earned revenue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Category of 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Expenditures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such as salaries, benefits, books, and fuel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Category of 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Assets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Liabilities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and 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Equity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accounts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Revenues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 segregated by sources and specific categories.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Expenditures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are segregated by type such as compensation, purchased services, debt service, and property costs, etc. 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208692"/>
                  </a:ext>
                </a:extLst>
              </a:tr>
              <a:tr h="5194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Job Classi-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fication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Categories such as Teachers, Custodians, and School Administrators, etc. and Other type of Expenditures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Isolates the cost of employees associated directly with two types of Object codes – Compensation and Benefits.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650" marR="496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660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104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BB1A82-5A24-4022-ADD9-0D9178D9682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 Optional Segments in  UCOA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8001000" cy="4191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800" dirty="0">
                <a:solidFill>
                  <a:srgbClr val="333399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First and Last Segments only are Optional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	ID Field – Necessary for some accounting 	systems to operate	</a:t>
            </a:r>
            <a:r>
              <a:rPr lang="en-US" altLang="en-US" sz="2800" dirty="0">
                <a:solidFill>
                  <a:srgbClr val="333399"/>
                </a:solidFill>
                <a:cs typeface="Arial" panose="020B0604020202020204" pitchFamily="34" charset="0"/>
              </a:rPr>
              <a:t>	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	District Defined - Can be used for any 	purpose and any length at the discretion of the 	District</a:t>
            </a:r>
          </a:p>
          <a:p>
            <a:pPr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  Both can be any length needed by each 	District	</a:t>
            </a:r>
          </a:p>
          <a:p>
            <a:pPr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	</a:t>
            </a:r>
          </a:p>
          <a:p>
            <a:pPr algn="l" eaLnBrk="1" hangingPunct="1">
              <a:lnSpc>
                <a:spcPct val="90000"/>
              </a:lnSpc>
              <a:tabLst>
                <a:tab pos="461963" algn="l"/>
              </a:tabLst>
            </a:pPr>
            <a:endParaRPr lang="en-US" altLang="en-US" sz="2800" dirty="0">
              <a:solidFill>
                <a:srgbClr val="33339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5527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5D8002-77F5-4F8C-8045-44F8D9102FC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Reliability of the Segment Structure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7924800" cy="4191000"/>
          </a:xfrm>
        </p:spPr>
        <p:txBody>
          <a:bodyPr/>
          <a:lstStyle/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endParaRPr lang="en-US" altLang="en-US" dirty="0">
              <a:solidFill>
                <a:srgbClr val="333399"/>
              </a:solidFill>
              <a:cs typeface="Arial" panose="020B0604020202020204" pitchFamily="34" charset="0"/>
            </a:endParaRP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Meet the needs of </a:t>
            </a:r>
            <a:r>
              <a:rPr lang="en-US" altLang="en-US" u="sng" dirty="0">
                <a:solidFill>
                  <a:srgbClr val="002060"/>
                </a:solidFill>
                <a:cs typeface="Arial" panose="020B0604020202020204" pitchFamily="34" charset="0"/>
              </a:rPr>
              <a:t>each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 User </a:t>
            </a:r>
            <a:r>
              <a:rPr lang="en-US" altLang="en-US" u="sng" dirty="0">
                <a:solidFill>
                  <a:srgbClr val="002060"/>
                </a:solidFill>
                <a:cs typeface="Arial" panose="020B0604020202020204" pitchFamily="34" charset="0"/>
              </a:rPr>
              <a:t>and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 RIDE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All accounts must be unique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Allow for expansion for new accounts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Provides powerful reporting capabilities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Uniformity in method and methodology</a:t>
            </a:r>
          </a:p>
        </p:txBody>
      </p:sp>
    </p:spTree>
    <p:extLst>
      <p:ext uri="{BB962C8B-B14F-4D97-AF65-F5344CB8AC3E}">
        <p14:creationId xmlns:p14="http://schemas.microsoft.com/office/powerpoint/2010/main" val="2329294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1F99E6-1496-4FC5-91D6-A1004470A50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Why  UCOA is divided into Segments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8001000" cy="4191000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dirty="0">
                <a:solidFill>
                  <a:srgbClr val="333399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Establish Commonality of Content Areas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 Isolation of Data to obtain Granularity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 Aggregation of Data into common pools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dirty="0">
                <a:solidFill>
                  <a:srgbClr val="C00000"/>
                </a:solidFill>
                <a:cs typeface="Arial" panose="020B0604020202020204" pitchFamily="34" charset="0"/>
              </a:rPr>
              <a:t> Disaggregation of Data at collection 	point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 Data Intersections between Segments</a:t>
            </a:r>
          </a:p>
          <a:p>
            <a:pPr algn="l" eaLnBrk="1" hangingPunct="1">
              <a:tabLst>
                <a:tab pos="461963" algn="l"/>
              </a:tabLst>
            </a:pPr>
            <a:endParaRPr lang="en-US" altLang="en-US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l" eaLnBrk="1" hangingPunct="1">
              <a:tabLst>
                <a:tab pos="461963" algn="l"/>
              </a:tabLst>
            </a:pPr>
            <a:endParaRPr lang="en-US" altLang="en-US" dirty="0">
              <a:solidFill>
                <a:srgbClr val="333399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4450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202F63-7AE2-4A8F-9794-3F2FD837B48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Internal “Family” Structures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8001000" cy="4191000"/>
          </a:xfrm>
        </p:spPr>
        <p:txBody>
          <a:bodyPr/>
          <a:lstStyle/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altLang="en-US" sz="2400" dirty="0">
                <a:solidFill>
                  <a:srgbClr val="002060"/>
                </a:solidFill>
              </a:rPr>
              <a:t>Internal Account Structure of segments have a </a:t>
            </a:r>
            <a:r>
              <a:rPr lang="en-US" altLang="en-US" sz="2400" i="1" dirty="0">
                <a:solidFill>
                  <a:srgbClr val="002060"/>
                </a:solidFill>
              </a:rPr>
              <a:t>Generational Hierarchy Relationship</a:t>
            </a:r>
            <a:r>
              <a:rPr lang="en-US" altLang="en-US" sz="2400" dirty="0">
                <a:solidFill>
                  <a:srgbClr val="002060"/>
                </a:solidFill>
              </a:rPr>
              <a:t> (“Family”) to enhance reporting capabilities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altLang="en-US" sz="2400" dirty="0">
                <a:solidFill>
                  <a:srgbClr val="002060"/>
                </a:solidFill>
              </a:rPr>
              <a:t>Top Level:  </a:t>
            </a:r>
            <a:r>
              <a:rPr lang="en-US" altLang="en-US" sz="2400" dirty="0">
                <a:solidFill>
                  <a:schemeClr val="accent2"/>
                </a:solidFill>
              </a:rPr>
              <a:t>		</a:t>
            </a:r>
            <a:r>
              <a:rPr lang="en-US" altLang="en-US" sz="2400" i="1" dirty="0">
                <a:solidFill>
                  <a:srgbClr val="FF0000"/>
                </a:solidFill>
              </a:rPr>
              <a:t>Parent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altLang="en-US" sz="2400" dirty="0">
                <a:solidFill>
                  <a:srgbClr val="002060"/>
                </a:solidFill>
              </a:rPr>
              <a:t>Second Tier:</a:t>
            </a:r>
            <a:r>
              <a:rPr lang="en-US" altLang="en-US" sz="2400" dirty="0">
                <a:solidFill>
                  <a:schemeClr val="accent2"/>
                </a:solidFill>
              </a:rPr>
              <a:t>		</a:t>
            </a:r>
            <a:r>
              <a:rPr lang="en-US" altLang="en-US" sz="2400" i="1" dirty="0">
                <a:solidFill>
                  <a:srgbClr val="FF0000"/>
                </a:solidFill>
              </a:rPr>
              <a:t>Child or Children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altLang="en-US" sz="2400" dirty="0">
                <a:solidFill>
                  <a:srgbClr val="002060"/>
                </a:solidFill>
              </a:rPr>
              <a:t>Third Tier:</a:t>
            </a:r>
            <a:r>
              <a:rPr lang="en-US" altLang="en-US" sz="2400" dirty="0">
                <a:solidFill>
                  <a:srgbClr val="FF0000"/>
                </a:solidFill>
              </a:rPr>
              <a:t>		</a:t>
            </a:r>
            <a:r>
              <a:rPr lang="en-US" altLang="en-US" sz="2400" i="1" dirty="0">
                <a:solidFill>
                  <a:srgbClr val="FF0000"/>
                </a:solidFill>
              </a:rPr>
              <a:t>Grandchild or Grandchildren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altLang="en-US" sz="2400" dirty="0">
                <a:solidFill>
                  <a:srgbClr val="002060"/>
                </a:solidFill>
              </a:rPr>
              <a:t>Provides logical “Roll up” and “Roll down” reporting capabilities</a:t>
            </a:r>
          </a:p>
          <a:p>
            <a:pPr marL="457200" indent="-457200" algn="l" eaLnBrk="1" hangingPunct="1">
              <a:lnSpc>
                <a:spcPct val="90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altLang="en-US" sz="2400" dirty="0">
                <a:solidFill>
                  <a:srgbClr val="002060"/>
                </a:solidFill>
              </a:rPr>
              <a:t>Family structures provides ability to isolate digits for Aggregating Tools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57200" algn="l"/>
              </a:tabLst>
            </a:pPr>
            <a:endParaRPr lang="en-US" alt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058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B65B1B-E6E4-4E29-8C6D-CB8B100F432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hlink"/>
                </a:solidFill>
              </a:rPr>
              <a:t>Example of “Family” Relationships in Accounts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8001000" cy="4191000"/>
          </a:xfrm>
        </p:spPr>
        <p:txBody>
          <a:bodyPr/>
          <a:lstStyle/>
          <a:p>
            <a:pPr algn="l" eaLnBrk="1" hangingPunct="1"/>
            <a:r>
              <a:rPr lang="en-US" altLang="en-US" sz="2800" u="sng" dirty="0">
                <a:solidFill>
                  <a:srgbClr val="002060"/>
                </a:solidFill>
              </a:rPr>
              <a:t>Example</a:t>
            </a:r>
            <a:endParaRPr lang="en-US" altLang="en-US" sz="2800" dirty="0">
              <a:solidFill>
                <a:srgbClr val="002060"/>
              </a:solidFill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2200" dirty="0">
                <a:solidFill>
                  <a:srgbClr val="FF0000"/>
                </a:solidFill>
              </a:rPr>
              <a:t>Parent	</a:t>
            </a:r>
            <a:r>
              <a:rPr lang="en-US" altLang="en-US" sz="1600" dirty="0"/>
              <a:t>(Header or Summary)	</a:t>
            </a:r>
            <a:r>
              <a:rPr lang="en-US" altLang="en-US" sz="2200" dirty="0">
                <a:solidFill>
                  <a:srgbClr val="FF0000"/>
                </a:solidFill>
              </a:rPr>
              <a:t>	100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200" dirty="0">
                <a:solidFill>
                  <a:srgbClr val="008000"/>
                </a:solidFill>
              </a:rPr>
              <a:t>   Child	</a:t>
            </a:r>
            <a:r>
              <a:rPr lang="en-US" altLang="en-US" sz="1600" dirty="0"/>
              <a:t>(Account or Intermediate)</a:t>
            </a:r>
            <a:r>
              <a:rPr lang="en-US" altLang="en-US" sz="2200" dirty="0">
                <a:solidFill>
                  <a:srgbClr val="008000"/>
                </a:solidFill>
              </a:rPr>
              <a:t>			</a:t>
            </a:r>
            <a:r>
              <a:rPr lang="en-US" altLang="en-US" sz="2200" dirty="0">
                <a:solidFill>
                  <a:srgbClr val="FF0000"/>
                </a:solidFill>
              </a:rPr>
              <a:t>1</a:t>
            </a:r>
            <a:r>
              <a:rPr lang="en-US" altLang="en-US" sz="2200" dirty="0">
                <a:solidFill>
                  <a:srgbClr val="008000"/>
                </a:solidFill>
              </a:rPr>
              <a:t>20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200" dirty="0">
                <a:solidFill>
                  <a:srgbClr val="008000"/>
                </a:solidFill>
              </a:rPr>
              <a:t>        </a:t>
            </a:r>
            <a:r>
              <a:rPr lang="en-US" altLang="en-US" sz="2200" dirty="0">
                <a:solidFill>
                  <a:srgbClr val="CC0099"/>
                </a:solidFill>
              </a:rPr>
              <a:t>Grandchild </a:t>
            </a:r>
            <a:r>
              <a:rPr lang="en-US" altLang="en-US" sz="1600" dirty="0"/>
              <a:t>(Sub-Account or Detail)</a:t>
            </a:r>
            <a:r>
              <a:rPr lang="en-US" altLang="en-US" sz="2200" dirty="0">
                <a:solidFill>
                  <a:srgbClr val="CC0099"/>
                </a:solidFill>
              </a:rPr>
              <a:t>			</a:t>
            </a:r>
            <a:r>
              <a:rPr lang="en-US" altLang="en-US" sz="2200" dirty="0">
                <a:solidFill>
                  <a:srgbClr val="FF0000"/>
                </a:solidFill>
              </a:rPr>
              <a:t>1</a:t>
            </a:r>
            <a:r>
              <a:rPr lang="en-US" altLang="en-US" sz="2200" dirty="0">
                <a:solidFill>
                  <a:srgbClr val="008000"/>
                </a:solidFill>
              </a:rPr>
              <a:t>2</a:t>
            </a:r>
            <a:r>
              <a:rPr lang="en-US" altLang="en-US" sz="2200" dirty="0">
                <a:solidFill>
                  <a:srgbClr val="CC0099"/>
                </a:solidFill>
              </a:rPr>
              <a:t>1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200" dirty="0">
                <a:solidFill>
                  <a:srgbClr val="CC0099"/>
                </a:solidFill>
              </a:rPr>
              <a:t>        Grandchild </a:t>
            </a:r>
            <a:r>
              <a:rPr lang="en-US" altLang="en-US" sz="1600" dirty="0"/>
              <a:t>(Sub-Account or Detail) </a:t>
            </a:r>
            <a:r>
              <a:rPr lang="en-US" altLang="en-US" sz="2200" dirty="0">
                <a:solidFill>
                  <a:srgbClr val="CC0099"/>
                </a:solidFill>
              </a:rPr>
              <a:t>			</a:t>
            </a:r>
            <a:r>
              <a:rPr lang="en-US" altLang="en-US" sz="2200" dirty="0">
                <a:solidFill>
                  <a:srgbClr val="FF0000"/>
                </a:solidFill>
              </a:rPr>
              <a:t>1</a:t>
            </a:r>
            <a:r>
              <a:rPr lang="en-US" altLang="en-US" sz="2200" dirty="0">
                <a:solidFill>
                  <a:srgbClr val="008000"/>
                </a:solidFill>
              </a:rPr>
              <a:t>2</a:t>
            </a:r>
            <a:r>
              <a:rPr lang="en-US" altLang="en-US" sz="2200" dirty="0">
                <a:solidFill>
                  <a:srgbClr val="CC0099"/>
                </a:solidFill>
              </a:rPr>
              <a:t>2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200" dirty="0">
                <a:solidFill>
                  <a:srgbClr val="CC0099"/>
                </a:solidFill>
              </a:rPr>
              <a:t>        Grandchild </a:t>
            </a:r>
            <a:r>
              <a:rPr lang="en-US" altLang="en-US" sz="1600" dirty="0"/>
              <a:t>(Sub-Account or Detail) </a:t>
            </a:r>
            <a:r>
              <a:rPr lang="en-US" altLang="en-US" sz="1500" dirty="0">
                <a:solidFill>
                  <a:srgbClr val="CC0099"/>
                </a:solidFill>
              </a:rPr>
              <a:t>	</a:t>
            </a:r>
            <a:r>
              <a:rPr lang="en-US" altLang="en-US" sz="2200" dirty="0">
                <a:solidFill>
                  <a:srgbClr val="CC0099"/>
                </a:solidFill>
              </a:rPr>
              <a:t>		</a:t>
            </a:r>
            <a:r>
              <a:rPr lang="en-US" altLang="en-US" sz="2200" dirty="0">
                <a:solidFill>
                  <a:srgbClr val="FF0000"/>
                </a:solidFill>
              </a:rPr>
              <a:t>1</a:t>
            </a:r>
            <a:r>
              <a:rPr lang="en-US" altLang="en-US" sz="2200" dirty="0">
                <a:solidFill>
                  <a:srgbClr val="008000"/>
                </a:solidFill>
              </a:rPr>
              <a:t>2</a:t>
            </a:r>
            <a:r>
              <a:rPr lang="en-US" altLang="en-US" sz="2200" dirty="0">
                <a:solidFill>
                  <a:srgbClr val="CC0099"/>
                </a:solidFill>
              </a:rPr>
              <a:t>3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200" dirty="0">
                <a:solidFill>
                  <a:srgbClr val="008000"/>
                </a:solidFill>
              </a:rPr>
              <a:t>   Child </a:t>
            </a:r>
            <a:r>
              <a:rPr lang="en-US" altLang="en-US" sz="1600" dirty="0"/>
              <a:t>(Account or Intermediate)</a:t>
            </a:r>
            <a:r>
              <a:rPr lang="en-US" altLang="en-US" sz="1600" dirty="0">
                <a:solidFill>
                  <a:srgbClr val="008000"/>
                </a:solidFill>
              </a:rPr>
              <a:t>	</a:t>
            </a:r>
            <a:r>
              <a:rPr lang="en-US" altLang="en-US" sz="2200" dirty="0">
                <a:solidFill>
                  <a:srgbClr val="008000"/>
                </a:solidFill>
              </a:rPr>
              <a:t>		</a:t>
            </a:r>
            <a:r>
              <a:rPr lang="en-US" altLang="en-US" sz="2200" dirty="0">
                <a:solidFill>
                  <a:srgbClr val="FF0000"/>
                </a:solidFill>
              </a:rPr>
              <a:t>1</a:t>
            </a:r>
            <a:r>
              <a:rPr lang="en-US" altLang="en-US" sz="2200" dirty="0">
                <a:solidFill>
                  <a:srgbClr val="008000"/>
                </a:solidFill>
              </a:rPr>
              <a:t>60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200" dirty="0">
                <a:solidFill>
                  <a:srgbClr val="008000"/>
                </a:solidFill>
              </a:rPr>
              <a:t>        </a:t>
            </a:r>
            <a:r>
              <a:rPr lang="en-US" altLang="en-US" sz="2200" dirty="0">
                <a:solidFill>
                  <a:srgbClr val="CC0099"/>
                </a:solidFill>
              </a:rPr>
              <a:t>Grandchild </a:t>
            </a:r>
            <a:r>
              <a:rPr lang="en-US" altLang="en-US" sz="1600" dirty="0"/>
              <a:t>(Sub-Account or Detail) </a:t>
            </a:r>
            <a:r>
              <a:rPr lang="en-US" altLang="en-US" sz="1500" dirty="0">
                <a:solidFill>
                  <a:srgbClr val="CC0099"/>
                </a:solidFill>
              </a:rPr>
              <a:t>	</a:t>
            </a:r>
            <a:r>
              <a:rPr lang="en-US" altLang="en-US" sz="2200" dirty="0">
                <a:solidFill>
                  <a:srgbClr val="CC0099"/>
                </a:solidFill>
              </a:rPr>
              <a:t>		</a:t>
            </a:r>
            <a:r>
              <a:rPr lang="en-US" altLang="en-US" sz="2200" dirty="0">
                <a:solidFill>
                  <a:srgbClr val="FF0000"/>
                </a:solidFill>
              </a:rPr>
              <a:t>1</a:t>
            </a:r>
            <a:r>
              <a:rPr lang="en-US" altLang="en-US" sz="2200" dirty="0">
                <a:solidFill>
                  <a:srgbClr val="008000"/>
                </a:solidFill>
              </a:rPr>
              <a:t>6</a:t>
            </a:r>
            <a:r>
              <a:rPr lang="en-US" altLang="en-US" sz="2200" dirty="0">
                <a:solidFill>
                  <a:srgbClr val="CC0099"/>
                </a:solidFill>
              </a:rPr>
              <a:t>7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2200" dirty="0">
                <a:solidFill>
                  <a:srgbClr val="CC0099"/>
                </a:solidFill>
              </a:rPr>
              <a:t>        Grandchild </a:t>
            </a:r>
            <a:r>
              <a:rPr lang="en-US" altLang="en-US" sz="1600" dirty="0"/>
              <a:t>(Sub-Account or Detail) </a:t>
            </a:r>
            <a:r>
              <a:rPr lang="en-US" altLang="en-US" sz="1600" dirty="0">
                <a:solidFill>
                  <a:srgbClr val="CC0099"/>
                </a:solidFill>
              </a:rPr>
              <a:t>	</a:t>
            </a:r>
            <a:r>
              <a:rPr lang="en-US" altLang="en-US" sz="2200" dirty="0">
                <a:solidFill>
                  <a:srgbClr val="CC0099"/>
                </a:solidFill>
              </a:rPr>
              <a:t>		</a:t>
            </a:r>
            <a:r>
              <a:rPr lang="en-US" altLang="en-US" sz="2200" dirty="0">
                <a:solidFill>
                  <a:srgbClr val="FF0000"/>
                </a:solidFill>
              </a:rPr>
              <a:t>1</a:t>
            </a:r>
            <a:r>
              <a:rPr lang="en-US" altLang="en-US" sz="2200" dirty="0">
                <a:solidFill>
                  <a:srgbClr val="008000"/>
                </a:solidFill>
              </a:rPr>
              <a:t>6</a:t>
            </a:r>
            <a:r>
              <a:rPr lang="en-US" altLang="en-US" sz="2200" dirty="0">
                <a:solidFill>
                  <a:srgbClr val="CC0099"/>
                </a:solidFill>
              </a:rPr>
              <a:t>8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dirty="0">
                <a:solidFill>
                  <a:srgbClr val="002060"/>
                </a:solidFill>
              </a:rPr>
              <a:t>Note the Commonality of the first digit in all accounts (1) and the Commonality of the second digit of each Child (2 and 6) to their own Grandchildren.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dirty="0">
                <a:solidFill>
                  <a:schemeClr val="accent2"/>
                </a:solidFill>
              </a:rPr>
              <a:t>        </a:t>
            </a:r>
          </a:p>
          <a:p>
            <a:pPr algn="l" eaLnBrk="1" hangingPunct="1">
              <a:spcBef>
                <a:spcPct val="0"/>
              </a:spcBef>
            </a:pPr>
            <a:endParaRPr lang="en-US" altLang="en-US" dirty="0">
              <a:solidFill>
                <a:schemeClr val="accent2"/>
              </a:solidFill>
            </a:endParaRPr>
          </a:p>
          <a:p>
            <a:pPr algn="l" eaLnBrk="1" hangingPunct="1"/>
            <a:r>
              <a:rPr lang="en-US" altLang="en-US" dirty="0">
                <a:solidFill>
                  <a:srgbClr val="008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77422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3DF243-A4A2-4DBD-A3F0-B1B60C13EFD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hlink"/>
                </a:solidFill>
              </a:rPr>
              <a:t>Length and Internal Structures of the Segments</a:t>
            </a:r>
          </a:p>
        </p:txBody>
      </p:sp>
      <p:pic>
        <p:nvPicPr>
          <p:cNvPr id="29700" name="Picture 6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1752600"/>
            <a:ext cx="8991600" cy="3962400"/>
          </a:xfrm>
          <a:noFill/>
        </p:spPr>
      </p:pic>
    </p:spTree>
    <p:extLst>
      <p:ext uri="{BB962C8B-B14F-4D97-AF65-F5344CB8AC3E}">
        <p14:creationId xmlns:p14="http://schemas.microsoft.com/office/powerpoint/2010/main" val="422319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C3B8EA-7533-4B96-8BA8-A96BF0B6F4F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38300" y="304800"/>
            <a:ext cx="5867400" cy="18288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hlink"/>
                </a:solidFill>
              </a:rPr>
              <a:t>Introduction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840992"/>
            <a:ext cx="8001000" cy="4114800"/>
          </a:xfrm>
        </p:spPr>
        <p:txBody>
          <a:bodyPr/>
          <a:lstStyle/>
          <a:p>
            <a:pPr algn="l" eaLnBrk="1" hangingPunct="1">
              <a:tabLst>
                <a:tab pos="461963" algn="l"/>
              </a:tabLst>
            </a:pPr>
            <a:endParaRPr lang="en-US" altLang="en-US" sz="1200" dirty="0">
              <a:solidFill>
                <a:srgbClr val="FF0000"/>
              </a:solidFill>
            </a:endParaRP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3000" dirty="0">
                <a:solidFill>
                  <a:srgbClr val="002060"/>
                </a:solidFill>
              </a:rPr>
              <a:t>Presenter:  Rick Wells –VP and CFO of EdGate Holdings; Co-creator of UCOA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3000" dirty="0">
                <a:solidFill>
                  <a:srgbClr val="C00000"/>
                </a:solidFill>
              </a:rPr>
              <a:t>Moderator: Juan Taveras, Sr. Finance Officer for Data Systems and Analysis, RIDE</a:t>
            </a:r>
          </a:p>
          <a:p>
            <a:pPr marL="457200" indent="-457200"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3000" dirty="0">
                <a:solidFill>
                  <a:srgbClr val="002060"/>
                </a:solidFill>
              </a:rPr>
              <a:t>Chatroom Moderator: Santiago Guerrero, Sr. Finance Officer for Data Systems and Analysis, RIDE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CCE4DF-09C4-427C-9FA4-8BB9F8AC93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hlink"/>
                </a:solidFill>
              </a:rPr>
              <a:t>Code Example #1</a:t>
            </a:r>
            <a:br>
              <a:rPr lang="en-US" altLang="en-US" sz="4000" dirty="0">
                <a:solidFill>
                  <a:schemeClr val="hlink"/>
                </a:solidFill>
              </a:rPr>
            </a:br>
            <a:r>
              <a:rPr lang="en-US" altLang="en-US" sz="4000" dirty="0">
                <a:solidFill>
                  <a:schemeClr val="hlink"/>
                </a:solidFill>
              </a:rPr>
              <a:t>Payroll – Salary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8001000" cy="4191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2600" b="1" dirty="0">
                <a:solidFill>
                  <a:srgbClr val="333399"/>
                </a:solidFill>
              </a:rPr>
              <a:t>10000000-</a:t>
            </a:r>
            <a:r>
              <a:rPr lang="en-US" altLang="en-US" sz="2600" b="1" dirty="0">
                <a:solidFill>
                  <a:srgbClr val="FFCC00"/>
                </a:solidFill>
              </a:rPr>
              <a:t>01300</a:t>
            </a:r>
            <a:r>
              <a:rPr lang="en-US" altLang="en-US" sz="2600" b="1" dirty="0">
                <a:solidFill>
                  <a:srgbClr val="333399"/>
                </a:solidFill>
              </a:rPr>
              <a:t>-</a:t>
            </a:r>
            <a:r>
              <a:rPr lang="en-US" altLang="en-US" sz="2600" b="1" dirty="0"/>
              <a:t>221</a:t>
            </a:r>
            <a:r>
              <a:rPr lang="en-US" altLang="en-US" sz="2600" b="1" dirty="0">
                <a:solidFill>
                  <a:srgbClr val="333399"/>
                </a:solidFill>
              </a:rPr>
              <a:t>-</a:t>
            </a:r>
            <a:r>
              <a:rPr lang="en-US" altLang="en-US" sz="2600" b="1" dirty="0">
                <a:solidFill>
                  <a:schemeClr val="folHlink"/>
                </a:solidFill>
              </a:rPr>
              <a:t>10</a:t>
            </a:r>
            <a:r>
              <a:rPr lang="en-US" altLang="en-US" sz="2600" b="1" dirty="0">
                <a:solidFill>
                  <a:srgbClr val="333399"/>
                </a:solidFill>
              </a:rPr>
              <a:t>-</a:t>
            </a:r>
            <a:r>
              <a:rPr lang="en-US" altLang="en-US" sz="2600" b="1" dirty="0">
                <a:solidFill>
                  <a:srgbClr val="CC9900"/>
                </a:solidFill>
              </a:rPr>
              <a:t>0000</a:t>
            </a:r>
            <a:r>
              <a:rPr lang="en-US" altLang="en-US" sz="2600" b="1" dirty="0">
                <a:solidFill>
                  <a:srgbClr val="333399"/>
                </a:solidFill>
              </a:rPr>
              <a:t>-</a:t>
            </a:r>
            <a:r>
              <a:rPr lang="en-US" altLang="en-US" sz="2600" b="1" dirty="0">
                <a:solidFill>
                  <a:srgbClr val="CC0099"/>
                </a:solidFill>
              </a:rPr>
              <a:t>51110</a:t>
            </a:r>
            <a:r>
              <a:rPr lang="en-US" altLang="en-US" sz="2600" b="1" dirty="0">
                <a:solidFill>
                  <a:srgbClr val="333399"/>
                </a:solidFill>
              </a:rPr>
              <a:t>-</a:t>
            </a:r>
            <a:r>
              <a:rPr lang="en-US" altLang="en-US" sz="2600" b="1" dirty="0">
                <a:solidFill>
                  <a:srgbClr val="008000"/>
                </a:solidFill>
              </a:rPr>
              <a:t>2403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endParaRPr lang="en-US" altLang="en-US" sz="2600" dirty="0">
              <a:solidFill>
                <a:srgbClr val="333399"/>
              </a:solidFill>
            </a:endParaRP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2600" dirty="0">
                <a:solidFill>
                  <a:srgbClr val="333399"/>
                </a:solidFill>
              </a:rPr>
              <a:t>General Fund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2600" dirty="0">
                <a:solidFill>
                  <a:srgbClr val="FFCC00"/>
                </a:solidFill>
              </a:rPr>
              <a:t>Central Office- Education Services: Program and Curriculum Development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2600" dirty="0"/>
              <a:t>Curriculum Development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2600" dirty="0">
                <a:solidFill>
                  <a:schemeClr val="folHlink"/>
                </a:solidFill>
              </a:rPr>
              <a:t>Regular Education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2600" dirty="0">
                <a:solidFill>
                  <a:srgbClr val="CC9900"/>
                </a:solidFill>
              </a:rPr>
              <a:t>General Education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2600" dirty="0">
                <a:solidFill>
                  <a:srgbClr val="CC0099"/>
                </a:solidFill>
              </a:rPr>
              <a:t>Salaries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2600" dirty="0">
                <a:solidFill>
                  <a:srgbClr val="008000"/>
                </a:solidFill>
              </a:rPr>
              <a:t>Chief Academic Officer</a:t>
            </a:r>
            <a:endParaRPr lang="en-US" altLang="en-US" sz="26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7307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628202-7A41-4485-B1B8-98E7AB4550F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hlink"/>
                </a:solidFill>
              </a:rPr>
              <a:t>Code Example #2</a:t>
            </a:r>
            <a:br>
              <a:rPr lang="en-US" altLang="en-US" sz="4000" dirty="0">
                <a:solidFill>
                  <a:schemeClr val="hlink"/>
                </a:solidFill>
              </a:rPr>
            </a:br>
            <a:r>
              <a:rPr lang="en-US" altLang="en-US" sz="4000" dirty="0">
                <a:solidFill>
                  <a:schemeClr val="hlink"/>
                </a:solidFill>
              </a:rPr>
              <a:t>Professional Days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8001000" cy="41910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tabLst>
                <a:tab pos="461963" algn="l"/>
              </a:tabLst>
            </a:pPr>
            <a:r>
              <a:rPr lang="en-US" altLang="en-US" sz="3000" b="1" dirty="0">
                <a:solidFill>
                  <a:srgbClr val="333399"/>
                </a:solidFill>
              </a:rPr>
              <a:t>21|011100-</a:t>
            </a:r>
            <a:r>
              <a:rPr lang="en-US" altLang="en-US" sz="3000" b="1" dirty="0">
                <a:solidFill>
                  <a:srgbClr val="FFCC00"/>
                </a:solidFill>
              </a:rPr>
              <a:t>03106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/>
              <a:t>222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>
                <a:solidFill>
                  <a:schemeClr val="folHlink"/>
                </a:solidFill>
              </a:rPr>
              <a:t>20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>
                <a:solidFill>
                  <a:srgbClr val="CC9900"/>
                </a:solidFill>
              </a:rPr>
              <a:t>2103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>
                <a:solidFill>
                  <a:srgbClr val="CC0099"/>
                </a:solidFill>
              </a:rPr>
              <a:t>51113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>
                <a:solidFill>
                  <a:srgbClr val="008000"/>
                </a:solidFill>
              </a:rPr>
              <a:t>1286</a:t>
            </a:r>
          </a:p>
          <a:p>
            <a:pPr marL="457200" indent="-457200" algn="l" eaLnBrk="1" hangingPunct="1">
              <a:lnSpc>
                <a:spcPct val="80000"/>
              </a:lnSpc>
              <a:tabLst>
                <a:tab pos="461963" algn="l"/>
              </a:tabLst>
            </a:pPr>
            <a:endParaRPr lang="en-US" altLang="en-US" sz="3000" dirty="0">
              <a:solidFill>
                <a:srgbClr val="008000"/>
              </a:solidFill>
            </a:endParaRPr>
          </a:p>
          <a:p>
            <a:pPr marL="457200" indent="-457200" algn="l" eaLnBrk="1" hangingPunct="1">
              <a:lnSpc>
                <a:spcPct val="80000"/>
              </a:lnSpc>
              <a:tabLst>
                <a:tab pos="461963" algn="l"/>
              </a:tabLst>
            </a:pPr>
            <a:r>
              <a:rPr lang="en-US" altLang="en-US" sz="2600" dirty="0">
                <a:solidFill>
                  <a:srgbClr val="333399"/>
                </a:solidFill>
              </a:rPr>
              <a:t>Special Revenue Fund (Federal IDEA)</a:t>
            </a:r>
          </a:p>
          <a:p>
            <a:pPr marL="457200" indent="-457200" algn="l" eaLnBrk="1" hangingPunct="1">
              <a:lnSpc>
                <a:spcPct val="80000"/>
              </a:lnSpc>
              <a:tabLst>
                <a:tab pos="461963" algn="l"/>
              </a:tabLst>
            </a:pPr>
            <a:r>
              <a:rPr lang="en-US" altLang="en-US" sz="2600" dirty="0">
                <a:solidFill>
                  <a:srgbClr val="FFCC00"/>
                </a:solidFill>
              </a:rPr>
              <a:t>ABC Elementary School</a:t>
            </a:r>
          </a:p>
          <a:p>
            <a:pPr marL="457200" indent="-457200" algn="l" eaLnBrk="1" hangingPunct="1">
              <a:lnSpc>
                <a:spcPct val="80000"/>
              </a:lnSpc>
              <a:tabLst>
                <a:tab pos="461963" algn="l"/>
              </a:tabLst>
            </a:pPr>
            <a:r>
              <a:rPr lang="en-US" altLang="en-US" sz="2600" dirty="0"/>
              <a:t>In Service, Staff Development and Support</a:t>
            </a:r>
          </a:p>
          <a:p>
            <a:pPr marL="457200" indent="-457200" algn="l" eaLnBrk="1" hangingPunct="1">
              <a:lnSpc>
                <a:spcPct val="80000"/>
              </a:lnSpc>
              <a:tabLst>
                <a:tab pos="461963" algn="l"/>
              </a:tabLst>
            </a:pPr>
            <a:r>
              <a:rPr lang="en-US" altLang="en-US" sz="2600" dirty="0">
                <a:solidFill>
                  <a:schemeClr val="folHlink"/>
                </a:solidFill>
              </a:rPr>
              <a:t>Special Education</a:t>
            </a:r>
          </a:p>
          <a:p>
            <a:pPr marL="457200" indent="-457200" algn="l" eaLnBrk="1" hangingPunct="1">
              <a:lnSpc>
                <a:spcPct val="80000"/>
              </a:lnSpc>
              <a:tabLst>
                <a:tab pos="461963" algn="l"/>
              </a:tabLst>
            </a:pPr>
            <a:r>
              <a:rPr lang="en-US" altLang="en-US" sz="2600" dirty="0">
                <a:solidFill>
                  <a:srgbClr val="CC9900"/>
                </a:solidFill>
              </a:rPr>
              <a:t>Special Class – School Year</a:t>
            </a:r>
          </a:p>
          <a:p>
            <a:pPr marL="457200" indent="-457200" algn="l" eaLnBrk="1" hangingPunct="1">
              <a:lnSpc>
                <a:spcPct val="80000"/>
              </a:lnSpc>
              <a:tabLst>
                <a:tab pos="461963" algn="l"/>
              </a:tabLst>
            </a:pPr>
            <a:r>
              <a:rPr lang="en-US" altLang="en-US" sz="2600" dirty="0">
                <a:solidFill>
                  <a:srgbClr val="CC0099"/>
                </a:solidFill>
              </a:rPr>
              <a:t>Professional Days</a:t>
            </a:r>
          </a:p>
          <a:p>
            <a:pPr marL="457200" indent="-457200" algn="l" eaLnBrk="1" hangingPunct="1">
              <a:lnSpc>
                <a:spcPct val="80000"/>
              </a:lnSpc>
              <a:tabLst>
                <a:tab pos="461963" algn="l"/>
              </a:tabLst>
            </a:pPr>
            <a:r>
              <a:rPr lang="en-US" altLang="en-US" sz="2600" dirty="0">
                <a:solidFill>
                  <a:srgbClr val="008000"/>
                </a:solidFill>
              </a:rPr>
              <a:t>Teacher of Sensory Impaired (Can be 1200 also)</a:t>
            </a:r>
          </a:p>
          <a:p>
            <a:pPr marL="457200" indent="-457200" algn="l" eaLnBrk="1" hangingPunct="1">
              <a:lnSpc>
                <a:spcPct val="80000"/>
              </a:lnSpc>
              <a:tabLst>
                <a:tab pos="461963" algn="l"/>
              </a:tabLst>
            </a:pPr>
            <a:endParaRPr lang="en-US" altLang="en-US" sz="3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9444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C8EC43-62A1-45F8-8A4A-6C464A5A1EC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hlink"/>
                </a:solidFill>
              </a:rPr>
              <a:t>Code Example #3</a:t>
            </a:r>
            <a:br>
              <a:rPr lang="en-US" altLang="en-US" sz="4000" dirty="0">
                <a:solidFill>
                  <a:schemeClr val="hlink"/>
                </a:solidFill>
              </a:rPr>
            </a:br>
            <a:r>
              <a:rPr lang="en-US" altLang="en-US" sz="4000" dirty="0">
                <a:solidFill>
                  <a:schemeClr val="hlink"/>
                </a:solidFill>
              </a:rPr>
              <a:t>Purchased Service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8001000" cy="4191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b="1" dirty="0">
                <a:solidFill>
                  <a:srgbClr val="333399"/>
                </a:solidFill>
              </a:rPr>
              <a:t>21|152000-</a:t>
            </a:r>
            <a:r>
              <a:rPr lang="en-US" altLang="en-US" sz="3000" b="1" dirty="0">
                <a:solidFill>
                  <a:srgbClr val="FFCC00"/>
                </a:solidFill>
              </a:rPr>
              <a:t>05195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/>
              <a:t>216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>
                <a:solidFill>
                  <a:schemeClr val="folHlink"/>
                </a:solidFill>
              </a:rPr>
              <a:t>10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>
                <a:solidFill>
                  <a:srgbClr val="CC9900"/>
                </a:solidFill>
              </a:rPr>
              <a:t>2500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>
                <a:solidFill>
                  <a:srgbClr val="CC0099"/>
                </a:solidFill>
              </a:rPr>
              <a:t>53412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>
                <a:solidFill>
                  <a:srgbClr val="008000"/>
                </a:solidFill>
              </a:rPr>
              <a:t>0000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rgbClr val="333399"/>
                </a:solidFill>
              </a:rPr>
              <a:t>Special Revenue Fund (Dept of Health)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rgbClr val="FFCC00"/>
                </a:solidFill>
              </a:rPr>
              <a:t>XYZ High School 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/>
              <a:t>Student Health and Services–Non Instruction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chemeClr val="folHlink"/>
                </a:solidFill>
              </a:rPr>
              <a:t>Regular Education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rgbClr val="CC9900"/>
                </a:solidFill>
              </a:rPr>
              <a:t>Non-Instruction Education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rgbClr val="CC0099"/>
                </a:solidFill>
              </a:rPr>
              <a:t>Dentists (Purchased Service)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rgbClr val="008000"/>
                </a:solidFill>
              </a:rPr>
              <a:t>None (Job Class – for Employees Only)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endParaRPr lang="en-US" altLang="en-US" sz="30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6238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F28904-136D-46B9-85DB-97C1B598D25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hlink"/>
                </a:solidFill>
              </a:rPr>
              <a:t>Code Example #4</a:t>
            </a:r>
            <a:br>
              <a:rPr lang="en-US" altLang="en-US" sz="4000" dirty="0">
                <a:solidFill>
                  <a:schemeClr val="hlink"/>
                </a:solidFill>
              </a:rPr>
            </a:br>
            <a:r>
              <a:rPr lang="en-US" altLang="en-US" sz="4000" dirty="0">
                <a:solidFill>
                  <a:schemeClr val="hlink"/>
                </a:solidFill>
              </a:rPr>
              <a:t>Revenue Transaction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057400"/>
            <a:ext cx="8001000" cy="4191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b="1" dirty="0">
                <a:solidFill>
                  <a:srgbClr val="333399"/>
                </a:solidFill>
              </a:rPr>
              <a:t>60|120000-</a:t>
            </a:r>
            <a:r>
              <a:rPr lang="en-US" altLang="en-US" sz="3000" b="1" dirty="0">
                <a:solidFill>
                  <a:srgbClr val="FFCC00"/>
                </a:solidFill>
              </a:rPr>
              <a:t>99998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/>
              <a:t>998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>
                <a:solidFill>
                  <a:schemeClr val="folHlink"/>
                </a:solidFill>
              </a:rPr>
              <a:t>98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>
                <a:solidFill>
                  <a:srgbClr val="CC9900"/>
                </a:solidFill>
              </a:rPr>
              <a:t>9800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>
                <a:solidFill>
                  <a:srgbClr val="CC0099"/>
                </a:solidFill>
              </a:rPr>
              <a:t>41615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>
                <a:solidFill>
                  <a:srgbClr val="008000"/>
                </a:solidFill>
              </a:rPr>
              <a:t>9800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rgbClr val="333399"/>
                </a:solidFill>
              </a:rPr>
              <a:t>Enterprise Fund (Commercial Food Activities)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rgbClr val="FFCC00"/>
                </a:solidFill>
              </a:rPr>
              <a:t>No Location: Revenue Account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/>
              <a:t>No Function: Revenue Account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chemeClr val="folHlink"/>
                </a:solidFill>
              </a:rPr>
              <a:t>No Program:  Revenue Account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rgbClr val="CC9900"/>
                </a:solidFill>
              </a:rPr>
              <a:t>No Subject: Revenue Account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rgbClr val="CC0099"/>
                </a:solidFill>
              </a:rPr>
              <a:t>Food Service Sales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rgbClr val="008000"/>
                </a:solidFill>
              </a:rPr>
              <a:t>No Job Class:  Revenue Account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endParaRPr lang="en-US" altLang="en-US" sz="30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6947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6B6D1C6-B4EF-450A-8EF6-6FD42A19A1F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hlink"/>
                </a:solidFill>
              </a:rPr>
              <a:t>Code Example #5</a:t>
            </a:r>
            <a:br>
              <a:rPr lang="en-US" altLang="en-US" sz="4000" dirty="0">
                <a:solidFill>
                  <a:schemeClr val="hlink"/>
                </a:solidFill>
              </a:rPr>
            </a:br>
            <a:r>
              <a:rPr lang="en-US" altLang="en-US" sz="4000" dirty="0">
                <a:solidFill>
                  <a:schemeClr val="hlink"/>
                </a:solidFill>
              </a:rPr>
              <a:t>Balance Sheet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990725"/>
            <a:ext cx="8001000" cy="41910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b="1" dirty="0">
                <a:solidFill>
                  <a:srgbClr val="333399"/>
                </a:solidFill>
              </a:rPr>
              <a:t>31|020000-</a:t>
            </a:r>
            <a:r>
              <a:rPr lang="en-US" altLang="en-US" sz="3000" b="1" dirty="0">
                <a:solidFill>
                  <a:srgbClr val="FFCC00"/>
                </a:solidFill>
              </a:rPr>
              <a:t>99997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/>
              <a:t>997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>
                <a:solidFill>
                  <a:schemeClr val="folHlink"/>
                </a:solidFill>
              </a:rPr>
              <a:t>97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>
                <a:solidFill>
                  <a:srgbClr val="CC9900"/>
                </a:solidFill>
              </a:rPr>
              <a:t>9700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>
                <a:solidFill>
                  <a:srgbClr val="CC0099"/>
                </a:solidFill>
              </a:rPr>
              <a:t>101YY</a:t>
            </a:r>
            <a:r>
              <a:rPr lang="en-US" altLang="en-US" sz="3000" b="1" dirty="0">
                <a:solidFill>
                  <a:srgbClr val="333399"/>
                </a:solidFill>
              </a:rPr>
              <a:t>-</a:t>
            </a:r>
            <a:r>
              <a:rPr lang="en-US" altLang="en-US" sz="3000" b="1" dirty="0">
                <a:solidFill>
                  <a:srgbClr val="008000"/>
                </a:solidFill>
              </a:rPr>
              <a:t>9700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rgbClr val="333399"/>
                </a:solidFill>
              </a:rPr>
              <a:t>Capital Projects Fund (School Housing Aid)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rgbClr val="FFCC00"/>
                </a:solidFill>
              </a:rPr>
              <a:t>No Location: Balance Sheet Account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/>
              <a:t>No Function: Balance Sheet Account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chemeClr val="folHlink"/>
                </a:solidFill>
              </a:rPr>
              <a:t>No Program:  Balance Sheet Account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rgbClr val="CC9900"/>
                </a:solidFill>
              </a:rPr>
              <a:t>No Subject: Balance Sheet Account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rgbClr val="CC0099"/>
                </a:solidFill>
              </a:rPr>
              <a:t>Cash Transaction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r>
              <a:rPr lang="en-US" altLang="en-US" sz="3000" dirty="0">
                <a:solidFill>
                  <a:srgbClr val="008000"/>
                </a:solidFill>
              </a:rPr>
              <a:t>No Job Class:  Balance Sheet Account</a:t>
            </a:r>
          </a:p>
          <a:p>
            <a:pPr marL="457200" indent="-457200" algn="l" eaLnBrk="1" hangingPunct="1">
              <a:lnSpc>
                <a:spcPct val="90000"/>
              </a:lnSpc>
              <a:tabLst>
                <a:tab pos="461963" algn="l"/>
              </a:tabLst>
            </a:pPr>
            <a:endParaRPr lang="en-US" altLang="en-US" sz="3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1937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616643-6DEF-491E-9FB5-B7F9556186A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Uniform Chart of Accounts 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7200" dirty="0"/>
              <a:t>THE KEYS TO SUCCESS</a:t>
            </a:r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9466548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2BFAB-D7B8-4A2C-85BF-38E5A86819D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Keys to Success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057400"/>
            <a:ext cx="8001000" cy="3886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sz="3000" dirty="0">
                <a:solidFill>
                  <a:srgbClr val="002060"/>
                </a:solidFill>
              </a:rPr>
              <a:t>Policies, procedures and rules must be</a:t>
            </a:r>
            <a:br>
              <a:rPr lang="en-US" altLang="en-US" sz="3000" dirty="0">
                <a:solidFill>
                  <a:srgbClr val="002060"/>
                </a:solidFill>
              </a:rPr>
            </a:br>
            <a:r>
              <a:rPr lang="en-US" altLang="en-US" sz="3000" dirty="0">
                <a:solidFill>
                  <a:srgbClr val="002060"/>
                </a:solidFill>
              </a:rPr>
              <a:t>   strictly followed</a:t>
            </a:r>
          </a:p>
          <a:p>
            <a:pPr algn="l" eaLnBrk="1" hangingPunct="1">
              <a:lnSpc>
                <a:spcPct val="8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sz="3000" dirty="0">
                <a:solidFill>
                  <a:srgbClr val="C00000"/>
                </a:solidFill>
              </a:rPr>
              <a:t> Proper accounts must be used, not the</a:t>
            </a:r>
            <a:br>
              <a:rPr lang="en-US" altLang="en-US" sz="3000" dirty="0">
                <a:solidFill>
                  <a:srgbClr val="C00000"/>
                </a:solidFill>
              </a:rPr>
            </a:br>
            <a:r>
              <a:rPr lang="en-US" altLang="en-US" sz="3000" dirty="0">
                <a:solidFill>
                  <a:srgbClr val="C00000"/>
                </a:solidFill>
              </a:rPr>
              <a:t>    most convenient</a:t>
            </a:r>
          </a:p>
          <a:p>
            <a:pPr algn="l" eaLnBrk="1" hangingPunct="1">
              <a:lnSpc>
                <a:spcPct val="8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sz="3000" dirty="0">
                <a:solidFill>
                  <a:schemeClr val="accent2"/>
                </a:solidFill>
              </a:rPr>
              <a:t> </a:t>
            </a:r>
            <a:r>
              <a:rPr lang="en-US" altLang="en-US" sz="3000" dirty="0">
                <a:solidFill>
                  <a:srgbClr val="002060"/>
                </a:solidFill>
              </a:rPr>
              <a:t>Training is essential for all levels of users</a:t>
            </a:r>
          </a:p>
          <a:p>
            <a:pPr algn="l" eaLnBrk="1" hangingPunct="1">
              <a:lnSpc>
                <a:spcPct val="80000"/>
              </a:lnSpc>
              <a:spcAft>
                <a:spcPct val="50000"/>
              </a:spcAft>
              <a:buFont typeface="Wingdings" panose="05000000000000000000" pitchFamily="2" charset="2"/>
              <a:buChar char="Ø"/>
            </a:pPr>
            <a:r>
              <a:rPr lang="en-US" altLang="en-US" sz="3000" dirty="0">
                <a:solidFill>
                  <a:srgbClr val="C00000"/>
                </a:solidFill>
              </a:rPr>
              <a:t> Maintain effective reporting tools</a:t>
            </a:r>
            <a:endParaRPr lang="en-US" altLang="en-US" sz="30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616643-6DEF-491E-9FB5-B7F9556186A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Uniform Chart of Accounts 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z="7200" dirty="0"/>
              <a:t>Available UCOA Training Sessions </a:t>
            </a:r>
          </a:p>
          <a:p>
            <a:pPr eaLnBrk="1" hangingPunct="1"/>
            <a:endParaRPr lang="en-US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7870384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1F99E6-1496-4FC5-91D6-A1004470A50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Available 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dirty="0">
                <a:solidFill>
                  <a:schemeClr val="hlink"/>
                </a:solidFill>
              </a:rPr>
              <a:t>Sessions 1of 2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362200"/>
            <a:ext cx="8305800" cy="4191000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u="sng" dirty="0">
                <a:solidFill>
                  <a:srgbClr val="6600CC"/>
                </a:solidFill>
                <a:cs typeface="Arial" panose="020B0604020202020204" pitchFamily="34" charset="0"/>
              </a:rPr>
              <a:t>UCOA “Nuts and Bolts”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6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Using the UCOA Workbook 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Using the UCOA Accounting Manuals 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Improving UCOA File Submissions 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Apples to Apples – Relationships and Rules by  and between UCOA Segments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sz="2600" dirty="0">
                <a:solidFill>
                  <a:srgbClr val="C00000"/>
                </a:solidFill>
                <a:cs typeface="Arial" panose="020B0604020202020204" pitchFamily="34" charset="0"/>
              </a:rPr>
              <a:t>Recent Rules changes in CTE Rules and Custodial Accounts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endParaRPr lang="en-US" altLang="en-US" sz="2800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9147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1F99E6-1496-4FC5-91D6-A1004470A50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400800" cy="18288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Available </a:t>
            </a:r>
            <a:br>
              <a:rPr lang="en-US" altLang="en-US" dirty="0">
                <a:solidFill>
                  <a:schemeClr val="hlink"/>
                </a:solidFill>
              </a:rPr>
            </a:br>
            <a:r>
              <a:rPr lang="en-US" altLang="en-US" dirty="0">
                <a:solidFill>
                  <a:schemeClr val="hlink"/>
                </a:solidFill>
              </a:rPr>
              <a:t>Sessions 2 of 2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209800"/>
            <a:ext cx="8610600" cy="4191000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500" dirty="0">
                <a:solidFill>
                  <a:srgbClr val="002060"/>
                </a:solidFill>
                <a:cs typeface="Arial" panose="020B0604020202020204" pitchFamily="34" charset="0"/>
              </a:rPr>
              <a:t> Common Errors in File Submissions 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500" dirty="0">
                <a:solidFill>
                  <a:srgbClr val="C00000"/>
                </a:solidFill>
                <a:cs typeface="Arial" panose="020B0604020202020204" pitchFamily="34" charset="0"/>
              </a:rPr>
              <a:t> UCOA for Accountants – A deep dive into Technical Issues, Rules, Concepts, and using the UCOA Tools more effectively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500" dirty="0">
                <a:solidFill>
                  <a:srgbClr val="002060"/>
                </a:solidFill>
                <a:cs typeface="Arial" panose="020B0604020202020204" pitchFamily="34" charset="0"/>
              </a:rPr>
              <a:t> Specialized Topics for Regional Schools, Charter School and Collaboratives Accounts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C00000"/>
                </a:solidFill>
                <a:cs typeface="Arial" panose="020B0604020202020204" pitchFamily="34" charset="0"/>
              </a:rPr>
              <a:t> Object Accounts – The primary Segment of UCOA and the Mandatory Rules.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 UCOA Dashboards – </a:t>
            </a:r>
            <a:r>
              <a:rPr lang="en-US" altLang="en-US" sz="2400" i="1" dirty="0">
                <a:solidFill>
                  <a:srgbClr val="002060"/>
                </a:solidFill>
                <a:cs typeface="Arial" panose="020B0604020202020204" pitchFamily="34" charset="0"/>
              </a:rPr>
              <a:t>Nirvana</a:t>
            </a: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 for UCOA Data</a:t>
            </a:r>
          </a:p>
          <a:p>
            <a:pPr algn="l" eaLnBrk="1" hangingPunct="1">
              <a:buFont typeface="Wingdings" panose="05000000000000000000" pitchFamily="2" charset="2"/>
              <a:buChar char="Ø"/>
              <a:tabLst>
                <a:tab pos="461963" algn="l"/>
              </a:tabLst>
            </a:pPr>
            <a:endParaRPr lang="en-US" altLang="en-US" sz="24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00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D5EF4-C870-44BD-942E-03B8F3081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9999"/>
                </a:solidFill>
              </a:rPr>
              <a:t>UCOA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B1102-5E84-49B7-A53B-24870C070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/>
              <a:t>Training and support initiatives:</a:t>
            </a:r>
          </a:p>
          <a:p>
            <a:pPr lvl="1"/>
            <a:r>
              <a:rPr lang="en-US" sz="2400" dirty="0"/>
              <a:t>Training Series</a:t>
            </a:r>
          </a:p>
          <a:p>
            <a:pPr lvl="1"/>
            <a:r>
              <a:rPr lang="en-US" sz="2400" dirty="0"/>
              <a:t>UCOA Office Hours Thursdays 1pm-2pm</a:t>
            </a:r>
          </a:p>
          <a:p>
            <a:pPr marL="457200" lvl="1" indent="0">
              <a:buNone/>
            </a:pP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https://zoom.us/j/7426830609?pwd=ZSs4QVBpOU9LMFVMNFd4OWYrdG43dz09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UCOA Workgroup</a:t>
            </a:r>
          </a:p>
          <a:p>
            <a:pPr marL="457200" lvl="1" indent="0">
              <a:buNone/>
            </a:pPr>
            <a:r>
              <a:rPr lang="en-US" sz="1800" u="sng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https://join.slack.com/t/ucoaworkgroup/shared_invite/zt-17zzahy01-BjzDelC09O7onGvsyjCRFA</a:t>
            </a:r>
            <a:endParaRPr lang="en-US" sz="2400" dirty="0"/>
          </a:p>
          <a:p>
            <a:pPr marL="514350" indent="-457200"/>
            <a:r>
              <a:rPr lang="en-US" dirty="0"/>
              <a:t>UCOA Dashboards</a:t>
            </a:r>
          </a:p>
          <a:p>
            <a:pPr marL="914400" lvl="1" indent="-457200"/>
            <a:r>
              <a:rPr lang="en-US" sz="2400" dirty="0"/>
              <a:t>Data Exploration:  </a:t>
            </a:r>
            <a:r>
              <a:rPr lang="en-US" sz="2400" dirty="0">
                <a:hlinkClick r:id="rId4"/>
              </a:rPr>
              <a:t>https://tinyurl.com/UCOADashboard</a:t>
            </a:r>
            <a:endParaRPr lang="en-US" sz="2400" dirty="0"/>
          </a:p>
          <a:p>
            <a:pPr marL="914400" lvl="1" indent="-457200"/>
            <a:r>
              <a:rPr lang="en-US" sz="2400" dirty="0"/>
              <a:t>Benchmark Analyses:</a:t>
            </a:r>
          </a:p>
          <a:p>
            <a:pPr marL="914400" lvl="1" indent="-457200"/>
            <a:r>
              <a:rPr lang="en-US" sz="2400" dirty="0">
                <a:hlinkClick r:id="rId5"/>
              </a:rPr>
              <a:t>https://tinyurl.com/UCOABenchmark</a:t>
            </a:r>
            <a:endParaRPr lang="en-US" sz="2400" dirty="0"/>
          </a:p>
          <a:p>
            <a:pPr marL="914400" lvl="1" indent="-45720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FD275-ED86-4022-A25A-8DD3029B2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8E150-4762-4407-8731-8005018E8074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97850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388CA-FEB0-4EFD-863F-6EE6A018F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418" y="2438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9999"/>
                </a:solidFill>
              </a:rPr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0FBE7A-9E3F-429F-B62E-1CAC21D70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8E150-4762-4407-8731-8005018E8074}" type="slidenum">
              <a:rPr lang="en-US" altLang="en-US" smtClean="0"/>
              <a:pPr>
                <a:defRPr/>
              </a:pPr>
              <a:t>40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717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C3B8EA-7533-4B96-8BA8-A96BF0B6F4F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hlink"/>
                </a:solidFill>
              </a:rPr>
              <a:t>Topics for this Session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5592" y="1676400"/>
            <a:ext cx="8001000" cy="4114800"/>
          </a:xfrm>
        </p:spPr>
        <p:txBody>
          <a:bodyPr/>
          <a:lstStyle/>
          <a:p>
            <a:pPr algn="l" eaLnBrk="1" hangingPunct="1">
              <a:tabLst>
                <a:tab pos="461963" algn="l"/>
              </a:tabLst>
            </a:pPr>
            <a:endParaRPr lang="en-US" altLang="en-US" sz="1200" dirty="0">
              <a:solidFill>
                <a:srgbClr val="FF0000"/>
              </a:solidFill>
            </a:endParaRPr>
          </a:p>
          <a:p>
            <a:pPr algn="l" eaLnBrk="1" hangingPunct="1">
              <a:tabLst>
                <a:tab pos="461963" algn="l"/>
              </a:tabLst>
            </a:pPr>
            <a:r>
              <a:rPr lang="en-US" altLang="en-US" sz="3400" dirty="0">
                <a:solidFill>
                  <a:srgbClr val="002060"/>
                </a:solidFill>
              </a:rPr>
              <a:t>What is UCOA, the Purpose and the Benefits?</a:t>
            </a:r>
          </a:p>
          <a:p>
            <a:pPr algn="l" eaLnBrk="1" hangingPunct="1">
              <a:tabLst>
                <a:tab pos="461963" algn="l"/>
              </a:tabLst>
            </a:pPr>
            <a:r>
              <a:rPr lang="en-US" altLang="en-US" sz="3400" dirty="0">
                <a:solidFill>
                  <a:srgbClr val="C00000"/>
                </a:solidFill>
              </a:rPr>
              <a:t>Who Created UCOA?</a:t>
            </a:r>
          </a:p>
          <a:p>
            <a:pPr algn="l" eaLnBrk="1" hangingPunct="1">
              <a:tabLst>
                <a:tab pos="461963" algn="l"/>
              </a:tabLst>
            </a:pPr>
            <a:r>
              <a:rPr lang="en-US" altLang="en-US" sz="3400" dirty="0">
                <a:solidFill>
                  <a:srgbClr val="002060"/>
                </a:solidFill>
              </a:rPr>
              <a:t>What are the UCOA “Segments?</a:t>
            </a:r>
          </a:p>
          <a:p>
            <a:pPr algn="l" eaLnBrk="1" hangingPunct="1">
              <a:tabLst>
                <a:tab pos="461963" algn="l"/>
              </a:tabLst>
            </a:pPr>
            <a:r>
              <a:rPr lang="en-US" altLang="en-US" sz="3400" dirty="0">
                <a:solidFill>
                  <a:srgbClr val="C00000"/>
                </a:solidFill>
              </a:rPr>
              <a:t>What are the Keys to Success?</a:t>
            </a:r>
          </a:p>
          <a:p>
            <a:pPr algn="l" eaLnBrk="1" hangingPunct="1">
              <a:tabLst>
                <a:tab pos="461963" algn="l"/>
              </a:tabLst>
            </a:pPr>
            <a:r>
              <a:rPr lang="en-US" altLang="en-US" sz="3400" dirty="0">
                <a:solidFill>
                  <a:srgbClr val="002060"/>
                </a:solidFill>
              </a:rPr>
              <a:t>Future Training Session Topics</a:t>
            </a:r>
          </a:p>
        </p:txBody>
      </p:sp>
    </p:spTree>
    <p:extLst>
      <p:ext uri="{BB962C8B-B14F-4D97-AF65-F5344CB8AC3E}">
        <p14:creationId xmlns:p14="http://schemas.microsoft.com/office/powerpoint/2010/main" val="263153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C3B8EA-7533-4B96-8BA8-A96BF0B6F4F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hlink"/>
                </a:solidFill>
              </a:rPr>
              <a:t>What is UCOA?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133600"/>
            <a:ext cx="8001000" cy="4114800"/>
          </a:xfrm>
        </p:spPr>
        <p:txBody>
          <a:bodyPr/>
          <a:lstStyle/>
          <a:p>
            <a:pPr algn="l" eaLnBrk="1" hangingPunct="1">
              <a:tabLst>
                <a:tab pos="461963" algn="l"/>
              </a:tabLst>
            </a:pPr>
            <a:endParaRPr lang="en-US" altLang="en-US" sz="1200" dirty="0">
              <a:solidFill>
                <a:srgbClr val="FF0000"/>
              </a:solidFill>
            </a:endParaRPr>
          </a:p>
          <a:p>
            <a:pPr algn="l" eaLnBrk="1" hangingPunct="1">
              <a:tabLst>
                <a:tab pos="461963" algn="l"/>
              </a:tabLst>
            </a:pPr>
            <a:r>
              <a:rPr lang="en-US" altLang="en-US" sz="4400" dirty="0">
                <a:solidFill>
                  <a:srgbClr val="002060"/>
                </a:solidFill>
              </a:rPr>
              <a:t>System of Numbers and Method of Accounts used by </a:t>
            </a:r>
            <a:r>
              <a:rPr lang="en-US" altLang="en-US" sz="4400" u="sng" dirty="0">
                <a:solidFill>
                  <a:srgbClr val="009900"/>
                </a:solidFill>
              </a:rPr>
              <a:t>ALL</a:t>
            </a:r>
            <a:r>
              <a:rPr lang="en-US" altLang="en-US" sz="4400" dirty="0">
                <a:solidFill>
                  <a:srgbClr val="333399"/>
                </a:solidFill>
              </a:rPr>
              <a:t> </a:t>
            </a:r>
            <a:r>
              <a:rPr lang="en-US" altLang="en-US" sz="4400" dirty="0">
                <a:solidFill>
                  <a:srgbClr val="002060"/>
                </a:solidFill>
              </a:rPr>
              <a:t>Required Users.  </a:t>
            </a:r>
          </a:p>
          <a:p>
            <a:pPr algn="l" eaLnBrk="1" hangingPunct="1">
              <a:tabLst>
                <a:tab pos="461963" algn="l"/>
              </a:tabLst>
            </a:pPr>
            <a:r>
              <a:rPr lang="en-US" altLang="en-US" sz="4400" dirty="0">
                <a:solidFill>
                  <a:srgbClr val="002060"/>
                </a:solidFill>
              </a:rPr>
              <a:t>Each uses the </a:t>
            </a:r>
            <a:r>
              <a:rPr lang="en-US" altLang="en-US" sz="4400" u="sng" dirty="0">
                <a:solidFill>
                  <a:srgbClr val="009900"/>
                </a:solidFill>
              </a:rPr>
              <a:t>Same</a:t>
            </a:r>
            <a:r>
              <a:rPr lang="en-US" altLang="en-US" sz="4400" dirty="0">
                <a:solidFill>
                  <a:srgbClr val="333399"/>
                </a:solidFill>
              </a:rPr>
              <a:t> </a:t>
            </a:r>
            <a:r>
              <a:rPr lang="en-US" altLang="en-US" sz="4400" dirty="0">
                <a:solidFill>
                  <a:srgbClr val="002060"/>
                </a:solidFill>
              </a:rPr>
              <a:t>Account Codes.</a:t>
            </a:r>
          </a:p>
        </p:txBody>
      </p:sp>
    </p:spTree>
    <p:extLst>
      <p:ext uri="{BB962C8B-B14F-4D97-AF65-F5344CB8AC3E}">
        <p14:creationId xmlns:p14="http://schemas.microsoft.com/office/powerpoint/2010/main" val="1200429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FC3B8EA-7533-4B96-8BA8-A96BF0B6F4F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chemeClr val="hlink"/>
                </a:solidFill>
              </a:rPr>
              <a:t>Uniform System of Accounting (USOA)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4632" y="2085213"/>
            <a:ext cx="8001000" cy="4114800"/>
          </a:xfrm>
        </p:spPr>
        <p:txBody>
          <a:bodyPr/>
          <a:lstStyle/>
          <a:p>
            <a:pPr algn="l" eaLnBrk="1" hangingPunct="1">
              <a:tabLst>
                <a:tab pos="461963" algn="l"/>
              </a:tabLst>
            </a:pPr>
            <a:endParaRPr lang="en-US" altLang="en-US" sz="1200" dirty="0">
              <a:solidFill>
                <a:srgbClr val="FF0000"/>
              </a:solidFill>
            </a:endParaRPr>
          </a:p>
          <a:p>
            <a:pPr algn="l" eaLnBrk="1" hangingPunct="1">
              <a:tabLst>
                <a:tab pos="461963" algn="l"/>
              </a:tabLst>
            </a:pPr>
            <a:r>
              <a:rPr lang="en-US" altLang="en-US" sz="4400" dirty="0">
                <a:solidFill>
                  <a:srgbClr val="002060"/>
                </a:solidFill>
              </a:rPr>
              <a:t>Methods for Accounting for all Transactions are Consistent for </a:t>
            </a:r>
            <a:r>
              <a:rPr lang="en-US" altLang="en-US" sz="4400" u="sng" dirty="0">
                <a:solidFill>
                  <a:srgbClr val="009900"/>
                </a:solidFill>
              </a:rPr>
              <a:t>ALL</a:t>
            </a:r>
            <a:r>
              <a:rPr lang="en-US" altLang="en-US" sz="4400" dirty="0">
                <a:solidFill>
                  <a:srgbClr val="333399"/>
                </a:solidFill>
              </a:rPr>
              <a:t> </a:t>
            </a:r>
            <a:r>
              <a:rPr lang="en-US" altLang="en-US" sz="4400" dirty="0">
                <a:solidFill>
                  <a:srgbClr val="002060"/>
                </a:solidFill>
              </a:rPr>
              <a:t>Required Users.</a:t>
            </a:r>
            <a:r>
              <a:rPr lang="en-US" altLang="en-US" sz="4400" dirty="0">
                <a:solidFill>
                  <a:srgbClr val="333399"/>
                </a:solidFill>
              </a:rPr>
              <a:t>  </a:t>
            </a:r>
          </a:p>
          <a:p>
            <a:pPr algn="l" eaLnBrk="1" hangingPunct="1">
              <a:tabLst>
                <a:tab pos="461963" algn="l"/>
              </a:tabLst>
            </a:pPr>
            <a:r>
              <a:rPr lang="en-US" altLang="en-US" sz="4400" dirty="0">
                <a:solidFill>
                  <a:srgbClr val="002060"/>
                </a:solidFill>
              </a:rPr>
              <a:t>Each uses the </a:t>
            </a:r>
            <a:r>
              <a:rPr lang="en-US" altLang="en-US" sz="4400" u="sng" dirty="0">
                <a:solidFill>
                  <a:srgbClr val="009900"/>
                </a:solidFill>
              </a:rPr>
              <a:t>Same</a:t>
            </a:r>
            <a:r>
              <a:rPr lang="en-US" altLang="en-US" sz="4400" dirty="0">
                <a:solidFill>
                  <a:srgbClr val="333399"/>
                </a:solidFill>
              </a:rPr>
              <a:t> Accounting </a:t>
            </a:r>
            <a:r>
              <a:rPr lang="en-US" altLang="en-US" sz="4400" dirty="0">
                <a:solidFill>
                  <a:srgbClr val="002060"/>
                </a:solidFill>
              </a:rPr>
              <a:t>Methods</a:t>
            </a:r>
            <a:r>
              <a:rPr lang="en-US" altLang="en-US" sz="4400" dirty="0">
                <a:solidFill>
                  <a:srgbClr val="333399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8527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602A0D-D8C3-45EE-A73B-0963F3FC8BE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UCOA and USOA Global Attributes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09800"/>
            <a:ext cx="8001000" cy="4114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spcAft>
                <a:spcPct val="10000"/>
              </a:spcAft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Global Attributes provide financial data that has: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333399"/>
                </a:solidFill>
                <a:cs typeface="Arial" panose="020B0604020202020204" pitchFamily="34" charset="0"/>
              </a:rPr>
              <a:t>   </a:t>
            </a:r>
            <a:r>
              <a:rPr lang="en-US" altLang="en-US" i="1" dirty="0">
                <a:solidFill>
                  <a:srgbClr val="C00000"/>
                </a:solidFill>
                <a:cs typeface="Arial" panose="020B0604020202020204" pitchFamily="34" charset="0"/>
              </a:rPr>
              <a:t>Transparency	Uniformity</a:t>
            </a:r>
          </a:p>
          <a:p>
            <a:pPr algn="l" eaLnBrk="1" hangingPunct="1">
              <a:lnSpc>
                <a:spcPct val="90000"/>
              </a:lnSpc>
            </a:pPr>
            <a:r>
              <a:rPr lang="en-US" altLang="en-US" i="1" dirty="0">
                <a:solidFill>
                  <a:srgbClr val="C00000"/>
                </a:solidFill>
                <a:cs typeface="Arial" panose="020B0604020202020204" pitchFamily="34" charset="0"/>
              </a:rPr>
              <a:t>   Accountability	Comparability</a:t>
            </a:r>
          </a:p>
          <a:p>
            <a:pPr algn="l" eaLnBrk="1" hangingPunct="1">
              <a:lnSpc>
                <a:spcPct val="90000"/>
              </a:lnSpc>
              <a:spcAft>
                <a:spcPct val="10000"/>
              </a:spcAft>
              <a:buFont typeface="Wingdings" panose="05000000000000000000" pitchFamily="2" charset="2"/>
              <a:buChar char="Ø"/>
            </a:pPr>
            <a:r>
              <a:rPr lang="en-US" altLang="en-US" sz="3600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rgbClr val="002060"/>
                </a:solidFill>
                <a:cs typeface="Arial" panose="020B0604020202020204" pitchFamily="34" charset="0"/>
              </a:rPr>
              <a:t>Creates logical framework to determine sources and uses of Education dollars using standardized Account Code Structures and standardized Accounting Methods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B78F59-62A4-489E-AE53-3008662A041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chemeClr val="hlink"/>
                </a:solidFill>
              </a:rPr>
              <a:t>Purpose: Consistency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496" y="2057400"/>
            <a:ext cx="8001000" cy="4191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800" dirty="0">
                <a:solidFill>
                  <a:srgbClr val="333399"/>
                </a:solidFill>
              </a:rPr>
              <a:t> </a:t>
            </a:r>
            <a:r>
              <a:rPr lang="en-US" altLang="en-US" sz="2800" dirty="0">
                <a:solidFill>
                  <a:srgbClr val="002060"/>
                </a:solidFill>
              </a:rPr>
              <a:t>All Users to apply the </a:t>
            </a:r>
            <a:r>
              <a:rPr lang="en-US" altLang="en-US" sz="2800" u="sng" dirty="0">
                <a:solidFill>
                  <a:srgbClr val="002060"/>
                </a:solidFill>
              </a:rPr>
              <a:t>same account codes</a:t>
            </a:r>
            <a:br>
              <a:rPr lang="en-US" altLang="en-US" sz="2800" dirty="0">
                <a:solidFill>
                  <a:srgbClr val="002060"/>
                </a:solidFill>
              </a:rPr>
            </a:br>
            <a:r>
              <a:rPr lang="en-US" altLang="en-US" sz="2800" dirty="0">
                <a:solidFill>
                  <a:srgbClr val="002060"/>
                </a:solidFill>
              </a:rPr>
              <a:t>    </a:t>
            </a:r>
            <a:r>
              <a:rPr lang="en-US" altLang="en-US" sz="2800" u="sng" dirty="0">
                <a:solidFill>
                  <a:srgbClr val="002060"/>
                </a:solidFill>
              </a:rPr>
              <a:t>and methods </a:t>
            </a:r>
            <a:r>
              <a:rPr lang="en-US" altLang="en-US" sz="2800" dirty="0">
                <a:solidFill>
                  <a:srgbClr val="002060"/>
                </a:solidFill>
              </a:rPr>
              <a:t>for tracking costs</a:t>
            </a:r>
            <a:endParaRPr lang="en-US" altLang="en-US" sz="28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algn="l" eaLnBrk="1" hangingPunct="1">
              <a:lnSpc>
                <a:spcPct val="80000"/>
              </a:lnSpc>
              <a:tabLst>
                <a:tab pos="461963" algn="l"/>
              </a:tabLst>
            </a:pPr>
            <a:r>
              <a:rPr lang="en-US" altLang="en-US" sz="2800" dirty="0">
                <a:solidFill>
                  <a:srgbClr val="333399"/>
                </a:solidFill>
                <a:cs typeface="Arial" panose="020B0604020202020204" pitchFamily="34" charset="0"/>
              </a:rPr>
              <a:t>	</a:t>
            </a: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	Account codes for Math Textbooks in 	Providence are same as in Warwick or 	Cranston</a:t>
            </a:r>
          </a:p>
          <a:p>
            <a:pPr algn="l" eaLnBrk="1" hangingPunct="1">
              <a:lnSpc>
                <a:spcPct val="80000"/>
              </a:lnSpc>
              <a:tabLst>
                <a:tab pos="461963" algn="l"/>
              </a:tabLst>
            </a:pPr>
            <a:r>
              <a:rPr lang="en-US" altLang="en-US" sz="2800" dirty="0">
                <a:solidFill>
                  <a:srgbClr val="009900"/>
                </a:solidFill>
                <a:cs typeface="Arial" panose="020B0604020202020204" pitchFamily="34" charset="0"/>
              </a:rPr>
              <a:t>		</a:t>
            </a: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Teacher salaries are captured using 	related codes for Salaries, Job Class (Title) 	and Subject</a:t>
            </a:r>
          </a:p>
          <a:p>
            <a:pPr algn="l" eaLnBrk="1" hangingPunct="1">
              <a:lnSpc>
                <a:spcPct val="80000"/>
              </a:lnSpc>
              <a:buFont typeface="Wingdings" panose="05000000000000000000" pitchFamily="2" charset="2"/>
              <a:buChar char="Ø"/>
              <a:tabLst>
                <a:tab pos="461963" algn="l"/>
              </a:tabLst>
            </a:pPr>
            <a:r>
              <a:rPr lang="en-US" altLang="en-US" sz="2800" dirty="0">
                <a:solidFill>
                  <a:srgbClr val="333399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Answer questions such as: </a:t>
            </a: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“</a:t>
            </a:r>
            <a:r>
              <a:rPr lang="en-US" altLang="en-US" sz="2800" i="1" dirty="0">
                <a:solidFill>
                  <a:srgbClr val="C00000"/>
                </a:solidFill>
                <a:cs typeface="Arial" panose="020B0604020202020204" pitchFamily="34" charset="0"/>
              </a:rPr>
              <a:t>How much did we</a:t>
            </a:r>
            <a:br>
              <a:rPr lang="en-US" altLang="en-US" sz="2800" i="1" dirty="0">
                <a:solidFill>
                  <a:srgbClr val="C00000"/>
                </a:solidFill>
                <a:cs typeface="Arial" panose="020B0604020202020204" pitchFamily="34" charset="0"/>
              </a:rPr>
            </a:br>
            <a:r>
              <a:rPr lang="en-US" altLang="en-US" sz="2800" i="1" dirty="0">
                <a:solidFill>
                  <a:srgbClr val="C00000"/>
                </a:solidFill>
                <a:cs typeface="Arial" panose="020B0604020202020204" pitchFamily="34" charset="0"/>
              </a:rPr>
              <a:t>    spend on Salaries and Benefits for Math</a:t>
            </a:r>
            <a:br>
              <a:rPr lang="en-US" altLang="en-US" sz="2800" i="1" dirty="0">
                <a:solidFill>
                  <a:srgbClr val="C00000"/>
                </a:solidFill>
                <a:cs typeface="Arial" panose="020B0604020202020204" pitchFamily="34" charset="0"/>
              </a:rPr>
            </a:br>
            <a:r>
              <a:rPr lang="en-US" altLang="en-US" sz="2800" i="1" dirty="0">
                <a:solidFill>
                  <a:srgbClr val="C00000"/>
                </a:solidFill>
                <a:cs typeface="Arial" panose="020B0604020202020204" pitchFamily="34" charset="0"/>
              </a:rPr>
              <a:t>    Teachers in our Middle Schools?”,</a:t>
            </a:r>
            <a:r>
              <a:rPr lang="en-US" altLang="en-US" sz="2800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rgbClr val="002060"/>
                </a:solidFill>
                <a:cs typeface="Arial" panose="020B0604020202020204" pitchFamily="34" charset="0"/>
              </a:rPr>
              <a:t>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DE Pwrpnt template">
  <a:themeElements>
    <a:clrScheme name="RIDE Pwrp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IDE Pwrp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DE Pwrp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DE Pwrp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DE Pwrp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DE Pwrp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DE Pwrp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DE Pwrp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DE Pwrp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RIDE Pwrpnt template</Template>
  <TotalTime>6645</TotalTime>
  <Words>2011</Words>
  <Application>Microsoft Office PowerPoint</Application>
  <PresentationFormat>On-screen Show (4:3)</PresentationFormat>
  <Paragraphs>297</Paragraphs>
  <Slides>40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Calibri</vt:lpstr>
      <vt:lpstr>Times New Roman</vt:lpstr>
      <vt:lpstr>Wingdings</vt:lpstr>
      <vt:lpstr>RIDE Pwrpnt template</vt:lpstr>
      <vt:lpstr>Worksheet</vt:lpstr>
      <vt:lpstr>Uniform Chart of Accounts</vt:lpstr>
      <vt:lpstr>Training Guidelines</vt:lpstr>
      <vt:lpstr>Introduction</vt:lpstr>
      <vt:lpstr>UCOA Updates</vt:lpstr>
      <vt:lpstr>Topics for this Session</vt:lpstr>
      <vt:lpstr>What is UCOA?</vt:lpstr>
      <vt:lpstr>Uniform System of Accounting (USOA)</vt:lpstr>
      <vt:lpstr>UCOA and USOA Global Attributes</vt:lpstr>
      <vt:lpstr>Purpose: Consistency</vt:lpstr>
      <vt:lpstr>Purpose: Data Uniformity</vt:lpstr>
      <vt:lpstr>Purpose: Reporting Requirements</vt:lpstr>
      <vt:lpstr>Purpose: Return on Investment (ROI)</vt:lpstr>
      <vt:lpstr>Purpose: File  Compliance Reviews</vt:lpstr>
      <vt:lpstr>Purpose: Annual Compliance Audit</vt:lpstr>
      <vt:lpstr>Benefits of UCOA</vt:lpstr>
      <vt:lpstr>Data Segregated and Aggregated</vt:lpstr>
      <vt:lpstr>The RIDE Data Warehouse</vt:lpstr>
      <vt:lpstr>Uniform Chart of Accounts </vt:lpstr>
      <vt:lpstr>Legislative Mandate</vt:lpstr>
      <vt:lpstr>Development Process 2006 - 2009</vt:lpstr>
      <vt:lpstr>Uniform Chart of Accounts </vt:lpstr>
      <vt:lpstr>Segments of the UCOA Account String </vt:lpstr>
      <vt:lpstr>UCOA Segments – Content and Purpose</vt:lpstr>
      <vt:lpstr> Optional Segments in  UCOA</vt:lpstr>
      <vt:lpstr>Reliability of the Segment Structure</vt:lpstr>
      <vt:lpstr>Why  UCOA is divided into Segments</vt:lpstr>
      <vt:lpstr>Internal “Family” Structures</vt:lpstr>
      <vt:lpstr>Example of “Family” Relationships in Accounts</vt:lpstr>
      <vt:lpstr>Length and Internal Structures of the Segments</vt:lpstr>
      <vt:lpstr>Code Example #1 Payroll – Salary</vt:lpstr>
      <vt:lpstr>Code Example #2 Professional Days</vt:lpstr>
      <vt:lpstr>Code Example #3 Purchased Service</vt:lpstr>
      <vt:lpstr>Code Example #4 Revenue Transaction</vt:lpstr>
      <vt:lpstr>Code Example #5 Balance Sheet</vt:lpstr>
      <vt:lpstr>Uniform Chart of Accounts </vt:lpstr>
      <vt:lpstr>Keys to Success</vt:lpstr>
      <vt:lpstr>Uniform Chart of Accounts </vt:lpstr>
      <vt:lpstr>Available  Sessions 1of 2</vt:lpstr>
      <vt:lpstr>Available  Sessions 2 of 2</vt:lpstr>
      <vt:lpstr>Questions?</vt:lpstr>
    </vt:vector>
  </TitlesOfParts>
  <Company>EDmin.com,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rwells</dc:creator>
  <cp:lastModifiedBy>Guerrero, Santiago</cp:lastModifiedBy>
  <cp:revision>339</cp:revision>
  <cp:lastPrinted>2022-04-18T19:09:50Z</cp:lastPrinted>
  <dcterms:created xsi:type="dcterms:W3CDTF">2007-11-13T19:37:09Z</dcterms:created>
  <dcterms:modified xsi:type="dcterms:W3CDTF">2022-08-30T18:22:04Z</dcterms:modified>
</cp:coreProperties>
</file>