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525" r:id="rId2"/>
    <p:sldId id="524" r:id="rId3"/>
    <p:sldId id="282" r:id="rId4"/>
    <p:sldId id="532" r:id="rId5"/>
    <p:sldId id="562" r:id="rId6"/>
    <p:sldId id="595" r:id="rId7"/>
    <p:sldId id="579" r:id="rId8"/>
    <p:sldId id="600" r:id="rId9"/>
    <p:sldId id="597" r:id="rId10"/>
    <p:sldId id="564" r:id="rId11"/>
    <p:sldId id="563" r:id="rId12"/>
    <p:sldId id="580" r:id="rId13"/>
    <p:sldId id="598" r:id="rId14"/>
    <p:sldId id="599" r:id="rId15"/>
    <p:sldId id="603" r:id="rId16"/>
    <p:sldId id="581" r:id="rId17"/>
    <p:sldId id="601" r:id="rId18"/>
    <p:sldId id="602" r:id="rId19"/>
    <p:sldId id="549" r:id="rId20"/>
    <p:sldId id="529" r:id="rId21"/>
    <p:sldId id="604" r:id="rId22"/>
    <p:sldId id="605" r:id="rId23"/>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009999"/>
    <a:srgbClr val="CC0099"/>
    <a:srgbClr val="FFCC00"/>
    <a:srgbClr val="FF0000"/>
    <a:srgbClr val="00FFFF"/>
    <a:srgbClr val="3366FF"/>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316" autoAdjust="0"/>
  </p:normalViewPr>
  <p:slideViewPr>
    <p:cSldViewPr>
      <p:cViewPr varScale="1">
        <p:scale>
          <a:sx n="110" d="100"/>
          <a:sy n="110" d="100"/>
        </p:scale>
        <p:origin x="966" y="120"/>
      </p:cViewPr>
      <p:guideLst>
        <p:guide orient="horz" pos="2160"/>
        <p:guide pos="2880"/>
      </p:guideLst>
    </p:cSldViewPr>
  </p:slideViewPr>
  <p:outlineViewPr>
    <p:cViewPr>
      <p:scale>
        <a:sx n="33" d="100"/>
        <a:sy n="33" d="100"/>
      </p:scale>
      <p:origin x="0" y="-33534"/>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3" name="Rectangle 3"/>
          <p:cNvSpPr>
            <a:spLocks noGrp="1" noChangeArrowheads="1"/>
          </p:cNvSpPr>
          <p:nvPr>
            <p:ph type="dt" sz="quarter"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66564" name="Rectangle 4"/>
          <p:cNvSpPr>
            <a:spLocks noGrp="1" noChangeArrowheads="1"/>
          </p:cNvSpPr>
          <p:nvPr>
            <p:ph type="ftr" sz="quarter" idx="2"/>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5" name="Rectangle 5"/>
          <p:cNvSpPr>
            <a:spLocks noGrp="1" noChangeArrowheads="1"/>
          </p:cNvSpPr>
          <p:nvPr>
            <p:ph type="sldNum" sz="quarter" idx="3"/>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E8207E48-B553-4434-9BA7-DA62A6E4C495}"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1" name="Rectangle 3"/>
          <p:cNvSpPr>
            <a:spLocks noGrp="1" noChangeArrowheads="1"/>
          </p:cNvSpPr>
          <p:nvPr>
            <p:ph type="dt"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710891" y="4460252"/>
            <a:ext cx="5680693" cy="4224652"/>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5" name="Rectangle 7"/>
          <p:cNvSpPr>
            <a:spLocks noGrp="1" noChangeArrowheads="1"/>
          </p:cNvSpPr>
          <p:nvPr>
            <p:ph type="sldNum" sz="quarter" idx="5"/>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1EF2307A-1F77-42B9-BB79-3B79821965C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895600" y="381000"/>
            <a:ext cx="5867400" cy="1828800"/>
          </a:xfrm>
        </p:spPr>
        <p:txBody>
          <a:bodyPr/>
          <a:lstStyle>
            <a:lvl1pPr>
              <a:defRPr/>
            </a:lvl1pPr>
          </a:lstStyle>
          <a:p>
            <a:r>
              <a:rPr lang="en-US"/>
              <a:t>Click to edit Master title style</a:t>
            </a:r>
          </a:p>
        </p:txBody>
      </p:sp>
      <p:sp>
        <p:nvSpPr>
          <p:cNvPr id="15363" name="Rectangle 3"/>
          <p:cNvSpPr>
            <a:spLocks noGrp="1" noChangeArrowheads="1"/>
          </p:cNvSpPr>
          <p:nvPr>
            <p:ph type="subTitle" idx="1"/>
          </p:nvPr>
        </p:nvSpPr>
        <p:spPr>
          <a:xfrm>
            <a:off x="762000" y="2667000"/>
            <a:ext cx="8001000" cy="3276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381000" y="6019800"/>
            <a:ext cx="2133600" cy="476250"/>
          </a:xfrm>
        </p:spPr>
        <p:txBody>
          <a:bodyPr/>
          <a:lstStyle>
            <a:lvl1pPr>
              <a:defRPr>
                <a:solidFill>
                  <a:schemeClr val="tx1"/>
                </a:solidFill>
              </a:defRPr>
            </a:lvl1pPr>
          </a:lstStyle>
          <a:p>
            <a:pPr>
              <a:defRPr/>
            </a:pPr>
            <a:fld id="{D0117D08-F9DE-4301-8FFF-75628C9E7A60}" type="datetime1">
              <a:rPr lang="en-US"/>
              <a:pPr>
                <a:defRPr/>
              </a:pPr>
              <a:t>10/31/2022</a:t>
            </a:fld>
            <a:endParaRPr lang="en-US" dirty="0"/>
          </a:p>
        </p:txBody>
      </p:sp>
      <p:sp>
        <p:nvSpPr>
          <p:cNvPr id="5" name="Rectangle 5"/>
          <p:cNvSpPr>
            <a:spLocks noGrp="1" noChangeArrowheads="1"/>
          </p:cNvSpPr>
          <p:nvPr>
            <p:ph type="ftr" sz="quarter" idx="11"/>
          </p:nvPr>
        </p:nvSpPr>
        <p:spPr>
          <a:xfrm>
            <a:off x="3124200" y="6019800"/>
            <a:ext cx="2895600" cy="476250"/>
          </a:xfrm>
        </p:spPr>
        <p:txBody>
          <a:bodyPr/>
          <a:lstStyle>
            <a:lvl1pPr algn="ctr">
              <a:defRPr sz="1400" i="0" u="none" dirty="0">
                <a:solidFill>
                  <a:schemeClr val="tx1"/>
                </a:solidFill>
              </a:defRPr>
            </a:lvl1pPr>
          </a:lstStyle>
          <a:p>
            <a:pPr>
              <a:defRPr/>
            </a:pPr>
            <a:r>
              <a:rPr lang="en-US" dirty="0"/>
              <a:t>This is the Report Name</a:t>
            </a:r>
          </a:p>
        </p:txBody>
      </p:sp>
      <p:sp>
        <p:nvSpPr>
          <p:cNvPr id="6" name="Rectangle 6"/>
          <p:cNvSpPr>
            <a:spLocks noGrp="1" noChangeArrowheads="1"/>
          </p:cNvSpPr>
          <p:nvPr>
            <p:ph type="sldNum" sz="quarter" idx="12"/>
          </p:nvPr>
        </p:nvSpPr>
        <p:spPr>
          <a:xfrm>
            <a:off x="6400800" y="5943600"/>
            <a:ext cx="2133600" cy="476250"/>
          </a:xfrm>
        </p:spPr>
        <p:txBody>
          <a:bodyPr/>
          <a:lstStyle>
            <a:lvl1pPr>
              <a:defRPr dirty="0" smtClean="0"/>
            </a:lvl1pPr>
          </a:lstStyle>
          <a:p>
            <a:pPr>
              <a:defRPr/>
            </a:pPr>
            <a:fld id="{C663DF2B-D23B-4087-9E30-9217F427AA03}" type="slidenum">
              <a:rPr lang="en-US" altLang="en-US"/>
              <a:pPr>
                <a:defRPr/>
              </a:pPr>
              <a:t>‹#›</a:t>
            </a:fld>
            <a:endParaRPr lang="en-US" altLang="en-US" dirty="0"/>
          </a:p>
          <a:p>
            <a:pPr>
              <a:defRPr/>
            </a:pPr>
            <a:endParaRPr lang="en-US" altLang="en-US" dirty="0"/>
          </a:p>
        </p:txBody>
      </p:sp>
    </p:spTree>
    <p:extLst>
      <p:ext uri="{BB962C8B-B14F-4D97-AF65-F5344CB8AC3E}">
        <p14:creationId xmlns:p14="http://schemas.microsoft.com/office/powerpoint/2010/main" val="144755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B204DFF-CAB7-4EE0-BD3D-8F89191E955F}" type="datetime1">
              <a:rPr lang="en-US"/>
              <a:pPr>
                <a:defRPr/>
              </a:pPr>
              <a:t>10/31/2022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9CA820F3-78C4-4BB7-A3D1-825A48D7B833}" type="slidenum">
              <a:rPr lang="en-US" altLang="en-US"/>
              <a:pPr>
                <a:defRPr/>
              </a:pPr>
              <a:t>‹#›</a:t>
            </a:fld>
            <a:endParaRPr lang="en-US" altLang="en-US" dirty="0"/>
          </a:p>
        </p:txBody>
      </p:sp>
    </p:spTree>
    <p:extLst>
      <p:ext uri="{BB962C8B-B14F-4D97-AF65-F5344CB8AC3E}">
        <p14:creationId xmlns:p14="http://schemas.microsoft.com/office/powerpoint/2010/main" val="198122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8460EF7-F251-4784-92B0-BE356B893B67}" type="datetime1">
              <a:rPr lang="en-US"/>
              <a:pPr>
                <a:defRPr/>
              </a:pPr>
              <a:t>10/31/2022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8D367ABA-FD5A-4187-81F4-B53D1D5B8544}" type="slidenum">
              <a:rPr lang="en-US" altLang="en-US"/>
              <a:pPr>
                <a:defRPr/>
              </a:pPr>
              <a:t>‹#›</a:t>
            </a:fld>
            <a:endParaRPr lang="en-US" altLang="en-US" dirty="0"/>
          </a:p>
        </p:txBody>
      </p:sp>
    </p:spTree>
    <p:extLst>
      <p:ext uri="{BB962C8B-B14F-4D97-AF65-F5344CB8AC3E}">
        <p14:creationId xmlns:p14="http://schemas.microsoft.com/office/powerpoint/2010/main" val="427614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21B33D21-F566-4D5A-9A31-2757FF12EBED}" type="datetime1">
              <a:rPr lang="en-US"/>
              <a:pPr>
                <a:defRPr/>
              </a:pPr>
              <a:t>10/31/2022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415A3056-AD9D-4EF0-844D-913C3E86CEFF}" type="slidenum">
              <a:rPr lang="en-US" altLang="en-US"/>
              <a:pPr>
                <a:defRPr/>
              </a:pPr>
              <a:t>‹#›</a:t>
            </a:fld>
            <a:endParaRPr lang="en-US" altLang="en-US" dirty="0"/>
          </a:p>
        </p:txBody>
      </p:sp>
    </p:spTree>
    <p:extLst>
      <p:ext uri="{BB962C8B-B14F-4D97-AF65-F5344CB8AC3E}">
        <p14:creationId xmlns:p14="http://schemas.microsoft.com/office/powerpoint/2010/main" val="1874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581E39-023A-4261-A382-507D2A687E30}" type="datetime1">
              <a:rPr lang="en-US"/>
              <a:pPr>
                <a:defRPr/>
              </a:pPr>
              <a:t>10/31/2022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F2F8E150-4762-4407-8731-8005018E8074}" type="slidenum">
              <a:rPr lang="en-US" altLang="en-US"/>
              <a:pPr>
                <a:defRPr/>
              </a:pPr>
              <a:t>‹#›</a:t>
            </a:fld>
            <a:endParaRPr lang="en-US" altLang="en-US" dirty="0"/>
          </a:p>
        </p:txBody>
      </p:sp>
    </p:spTree>
    <p:extLst>
      <p:ext uri="{BB962C8B-B14F-4D97-AF65-F5344CB8AC3E}">
        <p14:creationId xmlns:p14="http://schemas.microsoft.com/office/powerpoint/2010/main" val="272497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16B8EF4-2401-4771-B4DD-75214711A54A}" type="datetime1">
              <a:rPr lang="en-US"/>
              <a:pPr>
                <a:defRPr/>
              </a:pPr>
              <a:t>10/31/2022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3B5C5C91-6BE0-4CA2-932D-64272E5DC89D}" type="slidenum">
              <a:rPr lang="en-US" altLang="en-US"/>
              <a:pPr>
                <a:defRPr/>
              </a:pPr>
              <a:t>‹#›</a:t>
            </a:fld>
            <a:endParaRPr lang="en-US" altLang="en-US" dirty="0"/>
          </a:p>
        </p:txBody>
      </p:sp>
    </p:spTree>
    <p:extLst>
      <p:ext uri="{BB962C8B-B14F-4D97-AF65-F5344CB8AC3E}">
        <p14:creationId xmlns:p14="http://schemas.microsoft.com/office/powerpoint/2010/main" val="136372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FC74BD9-76EF-4FFE-86FB-B3814682B03E}" type="datetime1">
              <a:rPr lang="en-US"/>
              <a:pPr>
                <a:defRPr/>
              </a:pPr>
              <a:t>10/31/2022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A09DF28-6EA1-493A-85F5-3B14A1427BC9}" type="slidenum">
              <a:rPr lang="en-US" altLang="en-US"/>
              <a:pPr>
                <a:defRPr/>
              </a:pPr>
              <a:t>‹#›</a:t>
            </a:fld>
            <a:endParaRPr lang="en-US" altLang="en-US" dirty="0"/>
          </a:p>
        </p:txBody>
      </p:sp>
    </p:spTree>
    <p:extLst>
      <p:ext uri="{BB962C8B-B14F-4D97-AF65-F5344CB8AC3E}">
        <p14:creationId xmlns:p14="http://schemas.microsoft.com/office/powerpoint/2010/main" val="428473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747516B-876A-4902-8FE6-7805BD22C5CF}" type="datetime1">
              <a:rPr lang="en-US"/>
              <a:pPr>
                <a:defRPr/>
              </a:pPr>
              <a:t>10/31/2022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9" name="Rectangle 6"/>
          <p:cNvSpPr>
            <a:spLocks noGrp="1" noChangeArrowheads="1"/>
          </p:cNvSpPr>
          <p:nvPr>
            <p:ph type="sldNum" sz="quarter" idx="12"/>
          </p:nvPr>
        </p:nvSpPr>
        <p:spPr>
          <a:ln/>
        </p:spPr>
        <p:txBody>
          <a:bodyPr/>
          <a:lstStyle>
            <a:lvl1pPr>
              <a:defRPr/>
            </a:lvl1pPr>
          </a:lstStyle>
          <a:p>
            <a:pPr>
              <a:defRPr/>
            </a:pPr>
            <a:fld id="{BE2C4D69-4DB8-4E94-B341-FB5C6C13F38B}" type="slidenum">
              <a:rPr lang="en-US" altLang="en-US"/>
              <a:pPr>
                <a:defRPr/>
              </a:pPr>
              <a:t>‹#›</a:t>
            </a:fld>
            <a:endParaRPr lang="en-US" altLang="en-US" dirty="0"/>
          </a:p>
        </p:txBody>
      </p:sp>
    </p:spTree>
    <p:extLst>
      <p:ext uri="{BB962C8B-B14F-4D97-AF65-F5344CB8AC3E}">
        <p14:creationId xmlns:p14="http://schemas.microsoft.com/office/powerpoint/2010/main" val="65377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D95BFAA-F582-43C9-A9FE-4C01D48B50F2}" type="datetime1">
              <a:rPr lang="en-US"/>
              <a:pPr>
                <a:defRPr/>
              </a:pPr>
              <a:t>10/31/2022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5" name="Rectangle 6"/>
          <p:cNvSpPr>
            <a:spLocks noGrp="1" noChangeArrowheads="1"/>
          </p:cNvSpPr>
          <p:nvPr>
            <p:ph type="sldNum" sz="quarter" idx="12"/>
          </p:nvPr>
        </p:nvSpPr>
        <p:spPr>
          <a:ln/>
        </p:spPr>
        <p:txBody>
          <a:bodyPr/>
          <a:lstStyle>
            <a:lvl1pPr>
              <a:defRPr/>
            </a:lvl1pPr>
          </a:lstStyle>
          <a:p>
            <a:pPr>
              <a:defRPr/>
            </a:pPr>
            <a:fld id="{0D5F82A7-9DAE-44C6-85BD-ADED86049AE8}" type="slidenum">
              <a:rPr lang="en-US" altLang="en-US"/>
              <a:pPr>
                <a:defRPr/>
              </a:pPr>
              <a:t>‹#›</a:t>
            </a:fld>
            <a:endParaRPr lang="en-US" altLang="en-US" dirty="0"/>
          </a:p>
        </p:txBody>
      </p:sp>
    </p:spTree>
    <p:extLst>
      <p:ext uri="{BB962C8B-B14F-4D97-AF65-F5344CB8AC3E}">
        <p14:creationId xmlns:p14="http://schemas.microsoft.com/office/powerpoint/2010/main" val="56567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414E93A-172C-4FF5-847D-86857EF88E3A}" type="datetime1">
              <a:rPr lang="en-US"/>
              <a:pPr>
                <a:defRPr/>
              </a:pPr>
              <a:t>10/31/2022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4" name="Rectangle 6"/>
          <p:cNvSpPr>
            <a:spLocks noGrp="1" noChangeArrowheads="1"/>
          </p:cNvSpPr>
          <p:nvPr>
            <p:ph type="sldNum" sz="quarter" idx="12"/>
          </p:nvPr>
        </p:nvSpPr>
        <p:spPr>
          <a:ln/>
        </p:spPr>
        <p:txBody>
          <a:bodyPr/>
          <a:lstStyle>
            <a:lvl1pPr>
              <a:defRPr/>
            </a:lvl1pPr>
          </a:lstStyle>
          <a:p>
            <a:pPr>
              <a:defRPr/>
            </a:pPr>
            <a:fld id="{FE4A672E-CEDE-4306-8CF6-B2C172E8A754}" type="slidenum">
              <a:rPr lang="en-US" altLang="en-US"/>
              <a:pPr>
                <a:defRPr/>
              </a:pPr>
              <a:t>‹#›</a:t>
            </a:fld>
            <a:endParaRPr lang="en-US" altLang="en-US" dirty="0"/>
          </a:p>
        </p:txBody>
      </p:sp>
    </p:spTree>
    <p:extLst>
      <p:ext uri="{BB962C8B-B14F-4D97-AF65-F5344CB8AC3E}">
        <p14:creationId xmlns:p14="http://schemas.microsoft.com/office/powerpoint/2010/main" val="254533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239896-5E60-4188-B993-1E3CB9F10414}" type="datetime1">
              <a:rPr lang="en-US"/>
              <a:pPr>
                <a:defRPr/>
              </a:pPr>
              <a:t>10/31/2022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9487914-047D-4A0C-B17F-1866886BB6BD}" type="slidenum">
              <a:rPr lang="en-US" altLang="en-US"/>
              <a:pPr>
                <a:defRPr/>
              </a:pPr>
              <a:t>‹#›</a:t>
            </a:fld>
            <a:endParaRPr lang="en-US" altLang="en-US" dirty="0"/>
          </a:p>
        </p:txBody>
      </p:sp>
    </p:spTree>
    <p:extLst>
      <p:ext uri="{BB962C8B-B14F-4D97-AF65-F5344CB8AC3E}">
        <p14:creationId xmlns:p14="http://schemas.microsoft.com/office/powerpoint/2010/main" val="24136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F1E16F5-4AE6-4048-BFD0-B3BAC9069DF9}" type="datetime1">
              <a:rPr lang="en-US"/>
              <a:pPr>
                <a:defRPr/>
              </a:pPr>
              <a:t>10/31/2022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A6586073-F0E3-4ED3-8657-36123B430011}" type="slidenum">
              <a:rPr lang="en-US" altLang="en-US"/>
              <a:pPr>
                <a:defRPr/>
              </a:pPr>
              <a:t>‹#›</a:t>
            </a:fld>
            <a:endParaRPr lang="en-US" altLang="en-US" dirty="0"/>
          </a:p>
        </p:txBody>
      </p:sp>
    </p:spTree>
    <p:extLst>
      <p:ext uri="{BB962C8B-B14F-4D97-AF65-F5344CB8AC3E}">
        <p14:creationId xmlns:p14="http://schemas.microsoft.com/office/powerpoint/2010/main" val="165336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5867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3366FF"/>
                </a:solidFill>
                <a:latin typeface="Arial" charset="0"/>
              </a:defRPr>
            </a:lvl1pPr>
          </a:lstStyle>
          <a:p>
            <a:pPr>
              <a:defRPr/>
            </a:pPr>
            <a:fld id="{BC6F63D4-78A3-4765-8DC2-070EB3251AE6}" type="datetime1">
              <a:rPr lang="en-US"/>
              <a:pPr>
                <a:defRPr/>
              </a:pPr>
              <a:t>10/31/2022</a:t>
            </a:fld>
            <a:endParaRPr lang="en-US" dirty="0"/>
          </a:p>
        </p:txBody>
      </p:sp>
      <p:sp>
        <p:nvSpPr>
          <p:cNvPr id="1029" name="Rectangle 5"/>
          <p:cNvSpPr>
            <a:spLocks noGrp="1" noChangeArrowheads="1"/>
          </p:cNvSpPr>
          <p:nvPr>
            <p:ph type="ftr" sz="quarter" idx="3"/>
          </p:nvPr>
        </p:nvSpPr>
        <p:spPr bwMode="auto">
          <a:xfrm>
            <a:off x="3733800" y="5867400"/>
            <a:ext cx="4038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i="1" u="sng" dirty="0">
                <a:solidFill>
                  <a:srgbClr val="3366FF"/>
                </a:solidFill>
                <a:latin typeface="Arial" charset="0"/>
              </a:defRPr>
            </a:lvl1pPr>
          </a:lstStyle>
          <a:p>
            <a:pPr>
              <a:defRPr/>
            </a:pPr>
            <a:r>
              <a:rPr lang="en-US" dirty="0"/>
              <a:t>This is the Report Name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6B82B86-7BDD-4CA6-ACC2-90718F3FE6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in.slack.com/t/ucoaworkgroup/shared_invite/zt-17zzahy01-BjzDelC09O7onGvsyjCRFA" TargetMode="External"/><Relationship Id="rId2" Type="http://schemas.openxmlformats.org/officeDocument/2006/relationships/hyperlink" Target="https://zoom.us/j/7426830609?pwd=ZSs4QVBpOU9LMFVMNFd4OWYrdG43dz09" TargetMode="External"/><Relationship Id="rId1" Type="http://schemas.openxmlformats.org/officeDocument/2006/relationships/slideLayout" Target="../slideLayouts/slideLayout2.xml"/><Relationship Id="rId4" Type="http://schemas.openxmlformats.org/officeDocument/2006/relationships/hyperlink" Target="https://calendly.com/ucoa/leaprofil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ide.ri.gov/fundingfinance/schooldistrictfinancialdata/uniformchartofaccounts.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office.com/r/2jj6gH6Fr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5EF4-C870-44BD-942E-03B8F3081B86}"/>
              </a:ext>
            </a:extLst>
          </p:cNvPr>
          <p:cNvSpPr>
            <a:spLocks noGrp="1"/>
          </p:cNvSpPr>
          <p:nvPr>
            <p:ph type="title"/>
          </p:nvPr>
        </p:nvSpPr>
        <p:spPr>
          <a:xfrm>
            <a:off x="457200" y="-304800"/>
            <a:ext cx="8229600" cy="1143000"/>
          </a:xfrm>
        </p:spPr>
        <p:txBody>
          <a:bodyPr/>
          <a:lstStyle/>
          <a:p>
            <a:r>
              <a:rPr lang="en-US" dirty="0">
                <a:solidFill>
                  <a:srgbClr val="009999"/>
                </a:solidFill>
              </a:rPr>
              <a:t>UCOA Updates</a:t>
            </a:r>
          </a:p>
        </p:txBody>
      </p:sp>
      <p:sp>
        <p:nvSpPr>
          <p:cNvPr id="3" name="Content Placeholder 2">
            <a:extLst>
              <a:ext uri="{FF2B5EF4-FFF2-40B4-BE49-F238E27FC236}">
                <a16:creationId xmlns:a16="http://schemas.microsoft.com/office/drawing/2014/main" id="{D0DB1102-5E84-49B7-A53B-24870C070A3D}"/>
              </a:ext>
            </a:extLst>
          </p:cNvPr>
          <p:cNvSpPr>
            <a:spLocks noGrp="1"/>
          </p:cNvSpPr>
          <p:nvPr>
            <p:ph idx="1"/>
          </p:nvPr>
        </p:nvSpPr>
        <p:spPr>
          <a:xfrm>
            <a:off x="587664" y="1066800"/>
            <a:ext cx="8572500" cy="4525963"/>
          </a:xfrm>
        </p:spPr>
        <p:txBody>
          <a:bodyPr/>
          <a:lstStyle/>
          <a:p>
            <a:r>
              <a:rPr lang="en-US" sz="2800" dirty="0"/>
              <a:t>Training and support initiatives:</a:t>
            </a:r>
          </a:p>
          <a:p>
            <a:pPr lvl="1"/>
            <a:r>
              <a:rPr lang="en-US" sz="2000" dirty="0"/>
              <a:t>Training Series</a:t>
            </a:r>
          </a:p>
          <a:p>
            <a:pPr lvl="1"/>
            <a:r>
              <a:rPr lang="en-US" sz="2000" dirty="0"/>
              <a:t>UCOA Office Hours Thursdays 1pm-2pm</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2"/>
              </a:rPr>
              <a:t>https://zoom.us/j/7426830609?pwd=ZSs4QVBpOU9LMFVMNFd4OWYrdG43dz09</a:t>
            </a:r>
            <a:r>
              <a:rPr lang="en-US" sz="2000" dirty="0"/>
              <a:t> </a:t>
            </a:r>
          </a:p>
          <a:p>
            <a:pPr lvl="1"/>
            <a:r>
              <a:rPr lang="en-US" sz="2000" dirty="0"/>
              <a:t>UCOA Workgroup</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3"/>
              </a:rPr>
              <a:t>https://join.slack.com/t/ucoaworkgroup/shared_invite/zt-17zzahy01-BjzDelC09O7onGvsyjCRFA</a:t>
            </a:r>
            <a:endParaRPr lang="en-US" sz="2000" dirty="0"/>
          </a:p>
          <a:p>
            <a:r>
              <a:rPr lang="en-US" sz="2800" dirty="0"/>
              <a:t>Submit your 2022-23 Budget Only File when available</a:t>
            </a:r>
          </a:p>
          <a:p>
            <a:r>
              <a:rPr lang="en-US" sz="2800" dirty="0"/>
              <a:t>Review District Data for Fiscal Accountability Reports – </a:t>
            </a:r>
            <a:r>
              <a:rPr lang="en-US" sz="2800" dirty="0">
                <a:hlinkClick r:id="rId4"/>
              </a:rPr>
              <a:t>Schedule Meeting </a:t>
            </a:r>
            <a:r>
              <a:rPr lang="en-US" sz="2800" dirty="0"/>
              <a:t>(Business Managers)</a:t>
            </a:r>
          </a:p>
          <a:p>
            <a:r>
              <a:rPr lang="en-US" sz="2800" dirty="0"/>
              <a:t>MTP / UCOA Process Survey </a:t>
            </a:r>
          </a:p>
        </p:txBody>
      </p:sp>
      <p:sp>
        <p:nvSpPr>
          <p:cNvPr id="4" name="Slide Number Placeholder 3">
            <a:extLst>
              <a:ext uri="{FF2B5EF4-FFF2-40B4-BE49-F238E27FC236}">
                <a16:creationId xmlns:a16="http://schemas.microsoft.com/office/drawing/2014/main" id="{110FD275-ED86-4022-A25A-8DD3029B2D12}"/>
              </a:ext>
            </a:extLst>
          </p:cNvPr>
          <p:cNvSpPr>
            <a:spLocks noGrp="1"/>
          </p:cNvSpPr>
          <p:nvPr>
            <p:ph type="sldNum" sz="quarter" idx="12"/>
          </p:nvPr>
        </p:nvSpPr>
        <p:spPr/>
        <p:txBody>
          <a:bodyPr/>
          <a:lstStyle/>
          <a:p>
            <a:pPr>
              <a:defRPr/>
            </a:pPr>
            <a:fld id="{F2F8E150-4762-4407-8731-8005018E8074}" type="slidenum">
              <a:rPr lang="en-US" altLang="en-US" smtClean="0"/>
              <a:pPr>
                <a:defRPr/>
              </a:pPr>
              <a:t>1</a:t>
            </a:fld>
            <a:endParaRPr lang="en-US" altLang="en-US" dirty="0"/>
          </a:p>
        </p:txBody>
      </p:sp>
    </p:spTree>
    <p:extLst>
      <p:ext uri="{BB962C8B-B14F-4D97-AF65-F5344CB8AC3E}">
        <p14:creationId xmlns:p14="http://schemas.microsoft.com/office/powerpoint/2010/main" val="72955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10</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Program Segment </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500" dirty="0">
                <a:solidFill>
                  <a:schemeClr val="accent2"/>
                </a:solidFill>
              </a:rPr>
              <a:t>		</a:t>
            </a:r>
            <a:endParaRPr lang="en-US" sz="2400" b="1" dirty="0">
              <a:solidFill>
                <a:srgbClr val="002060"/>
              </a:solidFill>
            </a:endParaRPr>
          </a:p>
          <a:p>
            <a:pPr algn="l" eaLnBrk="1" hangingPunct="1">
              <a:lnSpc>
                <a:spcPct val="90000"/>
              </a:lnSpc>
              <a:tabLst>
                <a:tab pos="457200" algn="l"/>
              </a:tabLst>
              <a:defRPr/>
            </a:pPr>
            <a:r>
              <a:rPr lang="en-US" sz="2400" b="1" dirty="0"/>
              <a:t>Program 30</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Used for Classroom-related Expenditures for all CTE Subjects, (Subject 1400 series) </a:t>
            </a:r>
            <a:r>
              <a:rPr lang="en-US" sz="2200" b="1" i="1" dirty="0">
                <a:solidFill>
                  <a:srgbClr val="002060"/>
                </a:solidFill>
              </a:rPr>
              <a:t>unless an Object Intersection Rule for the Object used specifies otherwise</a:t>
            </a:r>
          </a:p>
          <a:p>
            <a:pPr marL="457200" indent="-457200" algn="l" eaLnBrk="1" hangingPunct="1">
              <a:lnSpc>
                <a:spcPct val="90000"/>
              </a:lnSpc>
              <a:buFont typeface="Wingdings" pitchFamily="2" charset="2"/>
              <a:buChar char="Ø"/>
              <a:tabLst>
                <a:tab pos="457200" algn="l"/>
              </a:tabLst>
              <a:defRPr/>
            </a:pPr>
            <a:r>
              <a:rPr lang="en-US" sz="2200" b="1" i="1" dirty="0">
                <a:solidFill>
                  <a:srgbClr val="C00000"/>
                </a:solidFill>
              </a:rPr>
              <a:t>Exception: Use Program 90 (Co-Curricular and Extracurricular Activities) only for Expenditures related to After-School Athletic Programs</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Program 30 can be used with other Subject accounts (e.g. 0000 and 2500, excluding Subject Series 2100 for Special Education) where allowed or required by an </a:t>
            </a:r>
            <a:r>
              <a:rPr lang="en-US" sz="2200" b="1" i="1" dirty="0">
                <a:solidFill>
                  <a:srgbClr val="002060"/>
                </a:solidFill>
              </a:rPr>
              <a:t>Object Intersection Rule</a:t>
            </a:r>
          </a:p>
          <a:p>
            <a:pPr marL="457200" indent="-457200" algn="l" eaLnBrk="1" hangingPunct="1">
              <a:lnSpc>
                <a:spcPct val="90000"/>
              </a:lnSpc>
              <a:buFont typeface="Wingdings" pitchFamily="2" charset="2"/>
              <a:buChar char="Ø"/>
              <a:tabLst>
                <a:tab pos="457200" algn="l"/>
              </a:tabLst>
              <a:defRPr/>
            </a:pPr>
            <a:r>
              <a:rPr lang="en-US" sz="2200" b="1" i="1" dirty="0">
                <a:solidFill>
                  <a:srgbClr val="C00000"/>
                </a:solidFill>
              </a:rPr>
              <a:t>Program 30 may also be used with Subject 2900 (Senior Project) where appropriate</a:t>
            </a: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31724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11</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Similar Content:</a:t>
            </a:r>
            <a:br>
              <a:rPr lang="en-US" altLang="en-US" dirty="0">
                <a:solidFill>
                  <a:schemeClr val="hlink"/>
                </a:solidFill>
              </a:rPr>
            </a:br>
            <a:r>
              <a:rPr lang="en-US" altLang="en-US" dirty="0">
                <a:solidFill>
                  <a:schemeClr val="hlink"/>
                </a:solidFill>
              </a:rPr>
              <a:t> CTE and Non-CTE</a:t>
            </a:r>
          </a:p>
        </p:txBody>
      </p:sp>
      <p:sp>
        <p:nvSpPr>
          <p:cNvPr id="24580" name="Rectangle 3"/>
          <p:cNvSpPr>
            <a:spLocks noGrp="1" noChangeArrowheads="1"/>
          </p:cNvSpPr>
          <p:nvPr>
            <p:ph type="subTitle" idx="1"/>
          </p:nvPr>
        </p:nvSpPr>
        <p:spPr>
          <a:xfrm>
            <a:off x="-28575" y="1905000"/>
            <a:ext cx="9144000" cy="4648200"/>
          </a:xfrm>
        </p:spPr>
        <p:txBody>
          <a:bodyPr/>
          <a:lstStyle/>
          <a:p>
            <a:pPr algn="l" eaLnBrk="1" hangingPunct="1">
              <a:lnSpc>
                <a:spcPct val="90000"/>
              </a:lnSpc>
              <a:tabLst>
                <a:tab pos="457200" algn="l"/>
              </a:tabLst>
              <a:defRPr/>
            </a:pPr>
            <a:r>
              <a:rPr lang="en-US" sz="500" dirty="0">
                <a:solidFill>
                  <a:schemeClr val="accent2"/>
                </a:solidFill>
              </a:rPr>
              <a:t>		</a:t>
            </a:r>
          </a:p>
          <a:p>
            <a:pPr marL="576263" indent="-347663" algn="l" eaLnBrk="1" hangingPunct="1">
              <a:lnSpc>
                <a:spcPct val="90000"/>
              </a:lnSpc>
              <a:buFont typeface="Wingdings" panose="05000000000000000000" pitchFamily="2" charset="2"/>
              <a:buChar char="Ø"/>
              <a:tabLst>
                <a:tab pos="576263" algn="l"/>
              </a:tabLst>
              <a:defRPr/>
            </a:pPr>
            <a:r>
              <a:rPr lang="en-US" sz="2200" b="1" i="1" dirty="0">
                <a:solidFill>
                  <a:srgbClr val="002060"/>
                </a:solidFill>
              </a:rPr>
              <a:t>Agriculture</a:t>
            </a:r>
            <a:r>
              <a:rPr lang="en-US" sz="2200" b="1" dirty="0">
                <a:solidFill>
                  <a:srgbClr val="002060"/>
                </a:solidFill>
              </a:rPr>
              <a:t> – Use CTE Subject 1436 with Program 30 and Programs other than 30 with Subject 0100</a:t>
            </a:r>
          </a:p>
          <a:p>
            <a:pPr marL="576263" indent="-347663" algn="l" eaLnBrk="1" hangingPunct="1">
              <a:lnSpc>
                <a:spcPct val="90000"/>
              </a:lnSpc>
              <a:buFont typeface="Wingdings" panose="05000000000000000000" pitchFamily="2" charset="2"/>
              <a:buChar char="Ø"/>
              <a:tabLst>
                <a:tab pos="576263" algn="l"/>
              </a:tabLst>
              <a:defRPr/>
            </a:pPr>
            <a:r>
              <a:rPr lang="en-US" sz="2200" b="1" i="1" dirty="0">
                <a:solidFill>
                  <a:srgbClr val="C00000"/>
                </a:solidFill>
              </a:rPr>
              <a:t>Visual Arts </a:t>
            </a:r>
            <a:r>
              <a:rPr lang="en-US" sz="2200" b="1" dirty="0">
                <a:solidFill>
                  <a:srgbClr val="C00000"/>
                </a:solidFill>
              </a:rPr>
              <a:t>– Use CTE Subject 1443 with Program 30 and Programs other than Program 30 with Subject 0201</a:t>
            </a:r>
          </a:p>
          <a:p>
            <a:pPr marL="576263" indent="-347663" algn="l" eaLnBrk="1" hangingPunct="1">
              <a:lnSpc>
                <a:spcPct val="90000"/>
              </a:lnSpc>
              <a:buFont typeface="Wingdings" panose="05000000000000000000" pitchFamily="2" charset="2"/>
              <a:buChar char="Ø"/>
              <a:tabLst>
                <a:tab pos="576263" algn="l"/>
              </a:tabLst>
              <a:defRPr/>
            </a:pPr>
            <a:endParaRPr lang="en-US" sz="1000" b="1" dirty="0">
              <a:solidFill>
                <a:srgbClr val="C00000"/>
              </a:solidFill>
            </a:endParaRPr>
          </a:p>
          <a:p>
            <a:pPr marL="576263" indent="-347663" algn="l" eaLnBrk="1" hangingPunct="1">
              <a:lnSpc>
                <a:spcPct val="90000"/>
              </a:lnSpc>
              <a:buFont typeface="Wingdings" panose="05000000000000000000" pitchFamily="2" charset="2"/>
              <a:buChar char="Ø"/>
              <a:tabLst>
                <a:tab pos="576263" algn="l"/>
              </a:tabLst>
              <a:defRPr/>
            </a:pPr>
            <a:r>
              <a:rPr lang="en-US" sz="2200" b="1" i="1" dirty="0">
                <a:solidFill>
                  <a:srgbClr val="002060"/>
                </a:solidFill>
              </a:rPr>
              <a:t>Computer Technology</a:t>
            </a:r>
            <a:r>
              <a:rPr lang="en-US" sz="2200" b="1" dirty="0">
                <a:solidFill>
                  <a:srgbClr val="002060"/>
                </a:solidFill>
              </a:rPr>
              <a:t> – Use CTE Subject 1415 with Program 30 and Programs other than Program 30 with Subject 2000</a:t>
            </a:r>
          </a:p>
          <a:p>
            <a:pPr marL="576263" indent="-347663" algn="l" eaLnBrk="1" hangingPunct="1">
              <a:lnSpc>
                <a:spcPct val="90000"/>
              </a:lnSpc>
              <a:buFont typeface="Wingdings" panose="05000000000000000000" pitchFamily="2" charset="2"/>
              <a:buChar char="Ø"/>
              <a:tabLst>
                <a:tab pos="576263" algn="l"/>
              </a:tabLst>
              <a:defRPr/>
            </a:pPr>
            <a:r>
              <a:rPr lang="en-US" sz="2200" b="1" i="1" dirty="0">
                <a:solidFill>
                  <a:srgbClr val="C00000"/>
                </a:solidFill>
              </a:rPr>
              <a:t>Music and Performing Arts</a:t>
            </a:r>
            <a:r>
              <a:rPr lang="en-US" sz="2200" b="1" dirty="0">
                <a:solidFill>
                  <a:srgbClr val="C00000"/>
                </a:solidFill>
              </a:rPr>
              <a:t> – Use CTE Subject 1445 with Program 30 and Programs other than Program 30 with Subjects 1600, 1601, and 1602</a:t>
            </a:r>
          </a:p>
          <a:p>
            <a:pPr marL="576263" indent="-347663" algn="l" eaLnBrk="1" hangingPunct="1">
              <a:lnSpc>
                <a:spcPct val="90000"/>
              </a:lnSpc>
              <a:buFont typeface="Wingdings" panose="05000000000000000000" pitchFamily="2" charset="2"/>
              <a:buChar char="Ø"/>
              <a:tabLst>
                <a:tab pos="576263" algn="l"/>
              </a:tabLst>
              <a:defRPr/>
            </a:pPr>
            <a:endParaRPr lang="en-US" sz="1000" b="1" dirty="0">
              <a:solidFill>
                <a:srgbClr val="C00000"/>
              </a:solidFill>
            </a:endParaRPr>
          </a:p>
          <a:p>
            <a:pPr marL="576263" indent="-347663" algn="l" eaLnBrk="1" hangingPunct="1">
              <a:lnSpc>
                <a:spcPct val="90000"/>
              </a:lnSpc>
              <a:buFont typeface="Wingdings" panose="05000000000000000000" pitchFamily="2" charset="2"/>
              <a:buChar char="Ø"/>
              <a:tabLst>
                <a:tab pos="576263" algn="l"/>
              </a:tabLst>
              <a:defRPr/>
            </a:pPr>
            <a:r>
              <a:rPr lang="en-US" sz="2200" b="1" i="1" dirty="0">
                <a:solidFill>
                  <a:srgbClr val="002060"/>
                </a:solidFill>
              </a:rPr>
              <a:t>ROTC</a:t>
            </a:r>
            <a:r>
              <a:rPr lang="en-US" sz="2200" b="1" dirty="0">
                <a:solidFill>
                  <a:srgbClr val="002060"/>
                </a:solidFill>
              </a:rPr>
              <a:t> – Use CTE Subject 1437 with Program 30 and Programs other than Program 30 with Subject 3000 (Classes) and Subject 2331 (Clubs or Club Activities)</a:t>
            </a:r>
          </a:p>
          <a:p>
            <a:pPr marL="576263" indent="-347663" algn="l" eaLnBrk="1" hangingPunct="1">
              <a:lnSpc>
                <a:spcPct val="90000"/>
              </a:lnSpc>
              <a:buFont typeface="Wingdings" panose="05000000000000000000" pitchFamily="2" charset="2"/>
              <a:buChar char="Ø"/>
              <a:tabLst>
                <a:tab pos="576263" algn="l"/>
              </a:tabLst>
              <a:defRPr/>
            </a:pPr>
            <a:endParaRPr lang="en-US" sz="2200" b="1" dirty="0">
              <a:solidFill>
                <a:srgbClr val="C00000"/>
              </a:solidFill>
            </a:endParaRPr>
          </a:p>
          <a:p>
            <a:pPr marL="576263" indent="-347663" algn="l" eaLnBrk="1" hangingPunct="1">
              <a:lnSpc>
                <a:spcPct val="90000"/>
              </a:lnSpc>
              <a:buFont typeface="Wingdings" panose="05000000000000000000" pitchFamily="2" charset="2"/>
              <a:buChar char="Ø"/>
              <a:tabLst>
                <a:tab pos="576263" algn="l"/>
              </a:tabLst>
              <a:defRPr/>
            </a:pPr>
            <a:endParaRPr lang="en-US" sz="2200" b="1" dirty="0">
              <a:solidFill>
                <a:srgbClr val="C00000"/>
              </a:solidFill>
            </a:endParaRPr>
          </a:p>
          <a:p>
            <a:pPr algn="l" eaLnBrk="1" hangingPunct="1">
              <a:lnSpc>
                <a:spcPct val="90000"/>
              </a:lnSpc>
              <a:tabLst>
                <a:tab pos="457200" algn="l"/>
              </a:tabLst>
              <a:defRPr/>
            </a:pPr>
            <a:endParaRPr lang="en-US" sz="10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97670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12</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Function Segment - 1</a:t>
            </a:r>
          </a:p>
        </p:txBody>
      </p:sp>
      <p:sp>
        <p:nvSpPr>
          <p:cNvPr id="24580" name="Rectangle 3"/>
          <p:cNvSpPr>
            <a:spLocks noGrp="1" noChangeArrowheads="1"/>
          </p:cNvSpPr>
          <p:nvPr>
            <p:ph type="subTitle" idx="1"/>
          </p:nvPr>
        </p:nvSpPr>
        <p:spPr>
          <a:xfrm>
            <a:off x="-3048" y="2018157"/>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Functions 111-113 (Face-to-Face Teaching) – Must use Subjects 1401-1448; not allowed with Function 1400.</a:t>
            </a:r>
          </a:p>
          <a:p>
            <a:pPr marL="457200" indent="-457200" algn="l" eaLnBrk="1" hangingPunct="1">
              <a:lnSpc>
                <a:spcPct val="90000"/>
              </a:lnSpc>
              <a:buFont typeface="Wingdings" pitchFamily="2" charset="2"/>
              <a:buChar char="Ø"/>
              <a:tabLst>
                <a:tab pos="457200" algn="l"/>
              </a:tabLst>
              <a:defRPr/>
            </a:pPr>
            <a:endParaRPr lang="en-US" sz="15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Functions 121-122 (Classroom Materials) – Use of Subjects 1401-1448 is preferable, but use of Subject 1400 is acceptable.</a:t>
            </a:r>
          </a:p>
          <a:p>
            <a:pPr marL="457200" indent="-457200" algn="l" eaLnBrk="1" hangingPunct="1">
              <a:lnSpc>
                <a:spcPct val="90000"/>
              </a:lnSpc>
              <a:buFont typeface="Wingdings" pitchFamily="2" charset="2"/>
              <a:buChar char="Ø"/>
              <a:tabLst>
                <a:tab pos="457200" algn="l"/>
              </a:tabLst>
              <a:defRPr/>
            </a:pPr>
            <a:endParaRPr lang="en-US" sz="1500" b="1" dirty="0">
              <a:solidFill>
                <a:srgbClr val="C0000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Functions 211-215 (Pupil Support) – Use of Subjects 1401-1448 is preferable, but use of Subject 1400 is acceptable.</a:t>
            </a:r>
          </a:p>
          <a:p>
            <a:pPr marL="457200" indent="-457200" algn="l" eaLnBrk="1" hangingPunct="1">
              <a:lnSpc>
                <a:spcPct val="90000"/>
              </a:lnSpc>
              <a:buFont typeface="Wingdings" pitchFamily="2" charset="2"/>
              <a:buChar char="Ø"/>
              <a:tabLst>
                <a:tab pos="457200" algn="l"/>
              </a:tabLst>
              <a:defRPr/>
            </a:pPr>
            <a:endParaRPr lang="en-US" sz="15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 216 (Student Health and Services - Medical) – </a:t>
            </a:r>
            <a:r>
              <a:rPr lang="en-US" sz="2200" b="1" dirty="0">
                <a:solidFill>
                  <a:srgbClr val="00B050"/>
                </a:solidFill>
              </a:rPr>
              <a:t>DO NOT USE with Subjects in the 1400 Series.  </a:t>
            </a:r>
            <a:r>
              <a:rPr lang="en-US" sz="2200" b="1" i="1" dirty="0">
                <a:solidFill>
                  <a:srgbClr val="00B050"/>
                </a:solidFill>
              </a:rPr>
              <a:t>Use only Subject 2500.</a:t>
            </a:r>
          </a:p>
          <a:p>
            <a:pPr marL="457200" indent="-457200" algn="l" eaLnBrk="1" hangingPunct="1">
              <a:lnSpc>
                <a:spcPct val="90000"/>
              </a:lnSpc>
              <a:buFont typeface="Wingdings" pitchFamily="2" charset="2"/>
              <a:buChar char="Ø"/>
              <a:tabLst>
                <a:tab pos="457200" algn="l"/>
              </a:tabLst>
              <a:defRPr/>
            </a:pPr>
            <a:endParaRPr lang="en-US" sz="2200" b="1"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1000" b="1"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25469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13</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Function Segment - 2</a:t>
            </a:r>
          </a:p>
        </p:txBody>
      </p:sp>
      <p:sp>
        <p:nvSpPr>
          <p:cNvPr id="24580" name="Rectangle 3"/>
          <p:cNvSpPr>
            <a:spLocks noGrp="1" noChangeArrowheads="1"/>
          </p:cNvSpPr>
          <p:nvPr>
            <p:ph type="subTitle" idx="1"/>
          </p:nvPr>
        </p:nvSpPr>
        <p:spPr>
          <a:xfrm>
            <a:off x="36576" y="2018157"/>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Functions 221-222 (Teacher Support) – Use of Subjects 1401-1448 is preferable, but use of Subject 1400 or 0000 is acceptable</a:t>
            </a:r>
          </a:p>
          <a:p>
            <a:pPr marL="457200" indent="-457200" algn="l" eaLnBrk="1" hangingPunct="1">
              <a:lnSpc>
                <a:spcPct val="90000"/>
              </a:lnSpc>
              <a:buFont typeface="Wingdings" pitchFamily="2" charset="2"/>
              <a:buChar char="Ø"/>
              <a:tabLst>
                <a:tab pos="457200" algn="l"/>
              </a:tabLst>
              <a:defRPr/>
            </a:pPr>
            <a:endParaRPr lang="en-US" sz="10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 223 (Sabbatical) – </a:t>
            </a:r>
            <a:r>
              <a:rPr lang="en-US" sz="2200" b="1" dirty="0">
                <a:solidFill>
                  <a:srgbClr val="00B050"/>
                </a:solidFill>
              </a:rPr>
              <a:t>DO NOT USE with Subjects in the 1400 Series.  </a:t>
            </a:r>
            <a:r>
              <a:rPr lang="en-US" sz="2200" b="1" i="1" dirty="0">
                <a:solidFill>
                  <a:srgbClr val="00B050"/>
                </a:solidFill>
              </a:rPr>
              <a:t>Use only Subject 2500 and Program 00</a:t>
            </a:r>
          </a:p>
          <a:p>
            <a:pPr marL="457200" indent="-457200" algn="l" eaLnBrk="1" hangingPunct="1">
              <a:lnSpc>
                <a:spcPct val="90000"/>
              </a:lnSpc>
              <a:buFont typeface="Wingdings" pitchFamily="2" charset="2"/>
              <a:buChar char="Ø"/>
              <a:tabLst>
                <a:tab pos="457200" algn="l"/>
              </a:tabLst>
              <a:defRPr/>
            </a:pPr>
            <a:endParaRPr lang="en-US" sz="10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Functions 231-232 (Program Support) – Use of Subjects 1401-1448 is preferable, but use of Subject 1400 or 0000 is acceptable</a:t>
            </a:r>
          </a:p>
          <a:p>
            <a:pPr algn="l" eaLnBrk="1" hangingPunct="1">
              <a:lnSpc>
                <a:spcPct val="90000"/>
              </a:lnSpc>
              <a:tabLst>
                <a:tab pos="457200" algn="l"/>
              </a:tabLst>
              <a:defRPr/>
            </a:pPr>
            <a:endParaRPr lang="en-US" sz="10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 241 (Academic Student Assessment) – May use all CTE Subject Accounts including 1400. </a:t>
            </a:r>
            <a:r>
              <a:rPr lang="en-US" sz="2200" b="1" dirty="0">
                <a:solidFill>
                  <a:srgbClr val="00B050"/>
                </a:solidFill>
              </a:rPr>
              <a:t>May use Program 30 if such costs are specifically identifiable; if not use Program 10</a:t>
            </a:r>
          </a:p>
          <a:p>
            <a:pPr algn="l" eaLnBrk="1" hangingPunct="1">
              <a:lnSpc>
                <a:spcPct val="90000"/>
              </a:lnSpc>
              <a:tabLst>
                <a:tab pos="457200" algn="l"/>
              </a:tabLst>
              <a:defRPr/>
            </a:pPr>
            <a:endParaRPr lang="en-US" sz="2200" b="1"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1000" b="1"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429366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14</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Function Segment - 3</a:t>
            </a:r>
          </a:p>
        </p:txBody>
      </p:sp>
      <p:sp>
        <p:nvSpPr>
          <p:cNvPr id="24580" name="Rectangle 3"/>
          <p:cNvSpPr>
            <a:spLocks noGrp="1" noChangeArrowheads="1"/>
          </p:cNvSpPr>
          <p:nvPr>
            <p:ph type="subTitle" idx="1"/>
          </p:nvPr>
        </p:nvSpPr>
        <p:spPr>
          <a:xfrm>
            <a:off x="0" y="1866900"/>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 300 Series (Operations) – May NOT use the CTE Subject Accounts unless required by an Object Intersection Rule.</a:t>
            </a:r>
            <a:endParaRPr lang="en-US" sz="1200" b="1" dirty="0">
              <a:solidFill>
                <a:srgbClr val="00206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 400 Series, </a:t>
            </a:r>
            <a:r>
              <a:rPr lang="en-US" sz="2200" b="1" i="1" dirty="0">
                <a:solidFill>
                  <a:srgbClr val="C00000"/>
                </a:solidFill>
              </a:rPr>
              <a:t>excluding</a:t>
            </a:r>
            <a:r>
              <a:rPr lang="en-US" sz="2200" b="1" dirty="0">
                <a:solidFill>
                  <a:srgbClr val="C00000"/>
                </a:solidFill>
              </a:rPr>
              <a:t> Function 431 – May NOT use the CTE Subject Accounts unless required by an Object Intersection Rule</a:t>
            </a:r>
          </a:p>
          <a:p>
            <a:pPr marL="457200" indent="-457200" algn="l" eaLnBrk="1" hangingPunct="1">
              <a:lnSpc>
                <a:spcPct val="90000"/>
              </a:lnSpc>
              <a:buFont typeface="Wingdings" pitchFamily="2" charset="2"/>
              <a:buChar char="Ø"/>
              <a:tabLst>
                <a:tab pos="457200" algn="l"/>
              </a:tabLst>
              <a:defRPr/>
            </a:pPr>
            <a:r>
              <a:rPr lang="en-US" sz="2200" b="1" dirty="0">
                <a:solidFill>
                  <a:srgbClr val="002060"/>
                </a:solidFill>
              </a:rPr>
              <a:t>Function 431 (Public, Parochial, Private, and Charter School Pass-Throughs).  May use all CTE Subject Accounts. </a:t>
            </a:r>
            <a:r>
              <a:rPr lang="en-US" sz="2200" b="1" dirty="0">
                <a:solidFill>
                  <a:srgbClr val="00B050"/>
                </a:solidFill>
              </a:rPr>
              <a:t>Use of only Subject 1400 is acceptable</a:t>
            </a:r>
          </a:p>
          <a:p>
            <a:pPr marL="457200" indent="-457200" algn="l" eaLnBrk="1" hangingPunct="1">
              <a:lnSpc>
                <a:spcPct val="90000"/>
              </a:lnSpc>
              <a:buFont typeface="Wingdings" pitchFamily="2" charset="2"/>
              <a:buChar char="Ø"/>
              <a:tabLst>
                <a:tab pos="457200" algn="l"/>
              </a:tabLst>
              <a:defRPr/>
            </a:pPr>
            <a:endParaRPr lang="en-US" sz="1200" b="1" dirty="0">
              <a:solidFill>
                <a:srgbClr val="00B050"/>
              </a:solidFill>
            </a:endParaRPr>
          </a:p>
          <a:p>
            <a:pPr marL="457200" indent="-457200" algn="l" eaLnBrk="1" hangingPunct="1">
              <a:lnSpc>
                <a:spcPct val="90000"/>
              </a:lnSpc>
              <a:buFont typeface="Wingdings" pitchFamily="2" charset="2"/>
              <a:buChar char="Ø"/>
              <a:tabLst>
                <a:tab pos="457200" algn="l"/>
              </a:tabLst>
              <a:defRPr/>
            </a:pPr>
            <a:r>
              <a:rPr lang="en-US" sz="2200" b="1" dirty="0">
                <a:solidFill>
                  <a:srgbClr val="C00000"/>
                </a:solidFill>
              </a:rPr>
              <a:t>Function 500 Series (Leadership) – May NOT use the CTE Subject Accounts unless required by an Object Intersection Rule</a:t>
            </a:r>
            <a:endParaRPr lang="en-US" sz="2200" b="1"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1000" b="1"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663818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15</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743200" y="228600"/>
            <a:ext cx="5867400" cy="1828800"/>
          </a:xfrm>
        </p:spPr>
        <p:txBody>
          <a:bodyPr/>
          <a:lstStyle/>
          <a:p>
            <a:pPr eaLnBrk="1" hangingPunct="1"/>
            <a:r>
              <a:rPr lang="en-US" altLang="en-US" dirty="0">
                <a:solidFill>
                  <a:schemeClr val="hlink"/>
                </a:solidFill>
              </a:rPr>
              <a:t>CTE Fund Sources</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1800" dirty="0">
                <a:solidFill>
                  <a:schemeClr val="accent2"/>
                </a:solidFill>
              </a:rPr>
              <a:t>		</a:t>
            </a:r>
          </a:p>
          <a:p>
            <a:pPr algn="l" eaLnBrk="1" hangingPunct="1">
              <a:lnSpc>
                <a:spcPct val="90000"/>
              </a:lnSpc>
              <a:defRPr/>
            </a:pPr>
            <a:r>
              <a:rPr lang="en-US" sz="2400" dirty="0"/>
              <a:t>In FY 21, much of the Funding for CTE was funded from:</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002060"/>
                </a:solidFill>
              </a:rPr>
              <a:t>General Fund (Fund 10000000)</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C00000"/>
                </a:solidFill>
              </a:rPr>
              <a:t>Federal Titles I, II and IV (2102 through 2105 series)</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002060"/>
                </a:solidFill>
              </a:rPr>
              <a:t>Perkins Funds (2109 series) </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C00000"/>
                </a:solidFill>
              </a:rPr>
              <a:t>CTE Categorical Funding (2358 series)</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002060"/>
                </a:solidFill>
              </a:rPr>
              <a:t>Local Revenue Funds (2401 through 2406 series)</a:t>
            </a:r>
          </a:p>
          <a:p>
            <a:pPr marL="457200" indent="-457200" algn="l" eaLnBrk="1" hangingPunct="1">
              <a:lnSpc>
                <a:spcPct val="90000"/>
              </a:lnSpc>
              <a:buFont typeface="Wingdings" panose="05000000000000000000" pitchFamily="2" charset="2"/>
              <a:buChar char="Ø"/>
              <a:tabLst>
                <a:tab pos="457200" algn="l"/>
              </a:tabLst>
              <a:defRPr/>
            </a:pPr>
            <a:r>
              <a:rPr lang="en-US" sz="2400" dirty="0">
                <a:solidFill>
                  <a:srgbClr val="C00000"/>
                </a:solidFill>
              </a:rPr>
              <a:t>Enterprise Funds (60XX series)</a:t>
            </a:r>
          </a:p>
        </p:txBody>
      </p:sp>
    </p:spTree>
    <p:extLst>
      <p:ext uri="{BB962C8B-B14F-4D97-AF65-F5344CB8AC3E}">
        <p14:creationId xmlns:p14="http://schemas.microsoft.com/office/powerpoint/2010/main" val="334771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16</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743200" y="228600"/>
            <a:ext cx="5867400" cy="1828800"/>
          </a:xfrm>
        </p:spPr>
        <p:txBody>
          <a:bodyPr/>
          <a:lstStyle/>
          <a:p>
            <a:pPr eaLnBrk="1" hangingPunct="1"/>
            <a:r>
              <a:rPr lang="en-US" altLang="en-US" dirty="0">
                <a:solidFill>
                  <a:schemeClr val="hlink"/>
                </a:solidFill>
              </a:rPr>
              <a:t>Location Type 09 – Pre-School</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2400" b="1" dirty="0">
              <a:solidFill>
                <a:srgbClr val="002060"/>
              </a:solidFill>
            </a:endParaRPr>
          </a:p>
          <a:p>
            <a:pPr algn="l" eaLnBrk="1" hangingPunct="1">
              <a:lnSpc>
                <a:spcPct val="90000"/>
              </a:lnSpc>
              <a:tabLst>
                <a:tab pos="457200" algn="l"/>
              </a:tabLst>
              <a:defRPr/>
            </a:pPr>
            <a:r>
              <a:rPr lang="en-US" sz="2400" dirty="0">
                <a:solidFill>
                  <a:srgbClr val="002060"/>
                </a:solidFill>
                <a:latin typeface="+mj-lt"/>
                <a:cs typeface="Calibri" panose="020F0502020204030204" pitchFamily="34" charset="0"/>
              </a:rPr>
              <a:t>A Pre-school is defined as including only pre-school age groups and includes those classes held in a </a:t>
            </a:r>
            <a:r>
              <a:rPr lang="en-US" sz="2400" u="sng" dirty="0">
                <a:solidFill>
                  <a:srgbClr val="002060"/>
                </a:solidFill>
                <a:latin typeface="+mj-lt"/>
                <a:cs typeface="Calibri" panose="020F0502020204030204" pitchFamily="34" charset="0"/>
              </a:rPr>
              <a:t>free-standing</a:t>
            </a:r>
            <a:r>
              <a:rPr lang="en-US" sz="2400" dirty="0">
                <a:solidFill>
                  <a:srgbClr val="002060"/>
                </a:solidFill>
                <a:latin typeface="+mj-lt"/>
                <a:cs typeface="Calibri" panose="020F0502020204030204" pitchFamily="34" charset="0"/>
              </a:rPr>
              <a:t>  Pre-school facility and </a:t>
            </a:r>
            <a:r>
              <a:rPr lang="en-US" sz="2400" u="sng" dirty="0">
                <a:solidFill>
                  <a:srgbClr val="002060"/>
                </a:solidFill>
                <a:latin typeface="+mj-lt"/>
                <a:cs typeface="Calibri" panose="020F0502020204030204" pitchFamily="34" charset="0"/>
              </a:rPr>
              <a:t>those housed </a:t>
            </a:r>
            <a:r>
              <a:rPr lang="en-US" sz="2400" dirty="0">
                <a:solidFill>
                  <a:srgbClr val="002060"/>
                </a:solidFill>
                <a:latin typeface="+mj-lt"/>
                <a:cs typeface="Calibri" panose="020F0502020204030204" pitchFamily="34" charset="0"/>
              </a:rPr>
              <a:t>within an Elementary, Middle or High School facility.</a:t>
            </a:r>
            <a:r>
              <a:rPr lang="en-US" sz="2400" dirty="0">
                <a:latin typeface="+mj-lt"/>
                <a:cs typeface="Calibri" panose="020F0502020204030204" pitchFamily="34" charset="0"/>
              </a:rPr>
              <a:t> </a:t>
            </a:r>
          </a:p>
          <a:p>
            <a:pPr algn="l" eaLnBrk="1" hangingPunct="1">
              <a:lnSpc>
                <a:spcPct val="90000"/>
              </a:lnSpc>
              <a:tabLst>
                <a:tab pos="457200" algn="l"/>
              </a:tabLst>
              <a:defRPr/>
            </a:pPr>
            <a:r>
              <a:rPr lang="en-US" sz="2400" dirty="0">
                <a:solidFill>
                  <a:srgbClr val="C00000"/>
                </a:solidFill>
                <a:latin typeface="+mj-lt"/>
                <a:cs typeface="Calibri" panose="020F0502020204030204" pitchFamily="34" charset="0"/>
              </a:rPr>
              <a:t>Irrespective of the physical location, all Pre-Schools are to use Location Type 09.  They may not be </a:t>
            </a:r>
            <a:r>
              <a:rPr lang="en-US" sz="2400" b="1" i="1" dirty="0">
                <a:solidFill>
                  <a:srgbClr val="C00000"/>
                </a:solidFill>
                <a:latin typeface="+mj-lt"/>
                <a:cs typeface="Calibri" panose="020F0502020204030204" pitchFamily="34" charset="0"/>
              </a:rPr>
              <a:t>“grouped” </a:t>
            </a:r>
            <a:r>
              <a:rPr lang="en-US" sz="2400" dirty="0">
                <a:solidFill>
                  <a:srgbClr val="C00000"/>
                </a:solidFill>
                <a:latin typeface="+mj-lt"/>
                <a:cs typeface="Calibri" panose="020F0502020204030204" pitchFamily="34" charset="0"/>
              </a:rPr>
              <a:t>with Locations 03, 04, or 05 for UCOA reporting purposes.</a:t>
            </a:r>
          </a:p>
          <a:p>
            <a:pPr algn="l" eaLnBrk="1" hangingPunct="1">
              <a:lnSpc>
                <a:spcPct val="90000"/>
              </a:lnSpc>
              <a:tabLst>
                <a:tab pos="457200" algn="l"/>
              </a:tabLst>
              <a:defRPr/>
            </a:pPr>
            <a:r>
              <a:rPr lang="en-US" sz="2400" dirty="0">
                <a:latin typeface="+mj-lt"/>
                <a:cs typeface="Calibri" panose="020F0502020204030204" pitchFamily="34" charset="0"/>
              </a:rPr>
              <a:t>All other Preschools that do not </a:t>
            </a:r>
            <a:r>
              <a:rPr lang="en-US" sz="2400" i="1" dirty="0">
                <a:latin typeface="+mj-lt"/>
                <a:cs typeface="Calibri" panose="020F0502020204030204" pitchFamily="34" charset="0"/>
              </a:rPr>
              <a:t>“belong” (i.e. </a:t>
            </a:r>
            <a:r>
              <a:rPr lang="en-US" sz="2400" dirty="0">
                <a:latin typeface="+mj-lt"/>
                <a:cs typeface="Calibri" panose="020F0502020204030204" pitchFamily="34" charset="0"/>
              </a:rPr>
              <a:t>governed or owned separately) to a District or Charter can be found in Location Type 08 (Non-Public/Private Schools). </a:t>
            </a:r>
          </a:p>
          <a:p>
            <a:pPr marL="457200" indent="-457200" algn="l" eaLnBrk="1" hangingPunct="1">
              <a:lnSpc>
                <a:spcPct val="90000"/>
              </a:lnSpc>
              <a:buFont typeface="Wingdings" pitchFamily="2" charset="2"/>
              <a:buChar char="Ø"/>
              <a:tabLst>
                <a:tab pos="457200" algn="l"/>
              </a:tabLst>
              <a:defRPr/>
            </a:pPr>
            <a:endParaRPr lang="en-US" sz="2200" b="1"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200" b="1"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2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046460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17</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743200" y="228600"/>
            <a:ext cx="5867400" cy="1828800"/>
          </a:xfrm>
        </p:spPr>
        <p:txBody>
          <a:bodyPr/>
          <a:lstStyle/>
          <a:p>
            <a:pPr eaLnBrk="1" hangingPunct="1"/>
            <a:r>
              <a:rPr lang="en-US" altLang="en-US" dirty="0">
                <a:solidFill>
                  <a:schemeClr val="hlink"/>
                </a:solidFill>
              </a:rPr>
              <a:t>Pre-School Mandatory Method Rule</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1800" dirty="0">
                <a:solidFill>
                  <a:schemeClr val="accent2"/>
                </a:solidFill>
              </a:rPr>
              <a:t>		</a:t>
            </a:r>
          </a:p>
          <a:p>
            <a:pPr algn="l"/>
            <a:r>
              <a:rPr lang="en-US" sz="1800" b="1" i="1" dirty="0"/>
              <a:t>Mandatory Method Rule 038:  </a:t>
            </a:r>
            <a:r>
              <a:rPr lang="en-US" sz="1800" i="1" dirty="0"/>
              <a:t>If Kindergarten classes and Pre-School classes are provided in the same location, such Location shall be designated to be an Elementary School </a:t>
            </a:r>
            <a:r>
              <a:rPr lang="en-US" sz="1800" b="1" i="1" dirty="0"/>
              <a:t>(Location Type 03)</a:t>
            </a:r>
            <a:r>
              <a:rPr lang="en-US" sz="1800" i="1" dirty="0"/>
              <a:t>. </a:t>
            </a:r>
          </a:p>
          <a:p>
            <a:pPr algn="l"/>
            <a:r>
              <a:rPr lang="en-US" sz="1800" i="1" dirty="0"/>
              <a:t>However, for UCOA reporting purposes, Pre-school Classes held in such locations shall be considered to be a </a:t>
            </a:r>
            <a:r>
              <a:rPr lang="en-US" sz="1800" i="1" u="sng" dirty="0"/>
              <a:t>stand-alone</a:t>
            </a:r>
            <a:r>
              <a:rPr lang="en-US" sz="1800" i="1" dirty="0"/>
              <a:t> Location and all directly-related costs shall be charged to </a:t>
            </a:r>
            <a:r>
              <a:rPr lang="en-US" sz="1800" b="1" i="1" u="sng" dirty="0"/>
              <a:t>Location Type 09</a:t>
            </a:r>
            <a:r>
              <a:rPr lang="en-US" sz="1800" i="1" dirty="0"/>
              <a:t> (Pre-Schools), whereas directly-related costs for Kindergarten classes shall be charged to Location Type 03.</a:t>
            </a:r>
            <a:endParaRPr lang="en-US" sz="1800" dirty="0"/>
          </a:p>
          <a:p>
            <a:pPr algn="l"/>
            <a:r>
              <a:rPr lang="en-US" sz="1800" i="1" dirty="0"/>
              <a:t>For purposes of clarity, all non-directly-related costs such as maintenance, services, administrative personnel costs, and other costs of a general nature related to the Location as whole shall be charged to </a:t>
            </a:r>
            <a:r>
              <a:rPr lang="en-US" sz="1800" b="1" i="1" u="sng" dirty="0"/>
              <a:t>Location Type 03</a:t>
            </a:r>
            <a:r>
              <a:rPr lang="en-US" sz="1800" i="1" dirty="0"/>
              <a:t>. (Revised Effective 7/1/2020).</a:t>
            </a:r>
            <a:endParaRPr lang="en-US" sz="1800" dirty="0"/>
          </a:p>
          <a:p>
            <a:pPr marL="457200" indent="-457200" algn="l" eaLnBrk="1" hangingPunct="1">
              <a:lnSpc>
                <a:spcPct val="90000"/>
              </a:lnSpc>
              <a:buFont typeface="Wingdings" pitchFamily="2" charset="2"/>
              <a:buChar char="Ø"/>
              <a:tabLst>
                <a:tab pos="457200" algn="l"/>
              </a:tabLst>
              <a:defRPr/>
            </a:pPr>
            <a:endParaRPr lang="en-US" sz="18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90074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18</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743200" y="228600"/>
            <a:ext cx="5867400" cy="1828800"/>
          </a:xfrm>
        </p:spPr>
        <p:txBody>
          <a:bodyPr/>
          <a:lstStyle/>
          <a:p>
            <a:pPr eaLnBrk="1" hangingPunct="1"/>
            <a:r>
              <a:rPr lang="en-US" altLang="en-US" dirty="0">
                <a:solidFill>
                  <a:schemeClr val="hlink"/>
                </a:solidFill>
              </a:rPr>
              <a:t>Pre-School Allowed Subject Intersections</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1800" dirty="0">
                <a:solidFill>
                  <a:schemeClr val="accent2"/>
                </a:solidFill>
              </a:rPr>
              <a:t>		</a:t>
            </a:r>
          </a:p>
          <a:p>
            <a:pPr algn="l"/>
            <a:endParaRPr lang="en-US" sz="1800" dirty="0"/>
          </a:p>
          <a:p>
            <a:pPr marL="457200" indent="-457200" algn="l" eaLnBrk="1" hangingPunct="1">
              <a:lnSpc>
                <a:spcPct val="90000"/>
              </a:lnSpc>
              <a:buFont typeface="Wingdings" pitchFamily="2" charset="2"/>
              <a:buChar char="Ø"/>
              <a:tabLst>
                <a:tab pos="457200" algn="l"/>
              </a:tabLst>
              <a:defRPr/>
            </a:pPr>
            <a:endParaRPr lang="en-US" sz="18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13029226"/>
              </p:ext>
            </p:extLst>
          </p:nvPr>
        </p:nvGraphicFramePr>
        <p:xfrm>
          <a:off x="457200" y="2209800"/>
          <a:ext cx="3581400" cy="3733802"/>
        </p:xfrm>
        <a:graphic>
          <a:graphicData uri="http://schemas.openxmlformats.org/drawingml/2006/table">
            <a:tbl>
              <a:tblPr/>
              <a:tblGrid>
                <a:gridCol w="1236246">
                  <a:extLst>
                    <a:ext uri="{9D8B030D-6E8A-4147-A177-3AD203B41FA5}">
                      <a16:colId xmlns:a16="http://schemas.microsoft.com/office/drawing/2014/main" val="1371568792"/>
                    </a:ext>
                  </a:extLst>
                </a:gridCol>
                <a:gridCol w="2345154">
                  <a:extLst>
                    <a:ext uri="{9D8B030D-6E8A-4147-A177-3AD203B41FA5}">
                      <a16:colId xmlns:a16="http://schemas.microsoft.com/office/drawing/2014/main" val="1552095718"/>
                    </a:ext>
                  </a:extLst>
                </a:gridCol>
              </a:tblGrid>
              <a:tr h="233363">
                <a:tc>
                  <a:txBody>
                    <a:bodyPr/>
                    <a:lstStyle/>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Number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Name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778936797"/>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General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371399523"/>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Pre-Kindergarten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97235470"/>
                  </a:ext>
                </a:extLst>
              </a:tr>
              <a:tr h="466724">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English and Language Arts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092391015"/>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Foreign Languages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508830868"/>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Mathematics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66176954"/>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Natural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72980"/>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Social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949316098"/>
                  </a:ext>
                </a:extLst>
              </a:tr>
              <a:tr h="466724">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Computer/Keyboarding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227169096"/>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Elementary – 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961601673"/>
                  </a:ext>
                </a:extLst>
              </a:tr>
              <a:tr h="466724">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Hospitalized – Non-Special Education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681561184"/>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631769029"/>
                  </a:ext>
                </a:extLst>
              </a:tr>
              <a:tr h="233363">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0600 Series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ESL and Bilingual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48939819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75024696"/>
              </p:ext>
            </p:extLst>
          </p:nvPr>
        </p:nvGraphicFramePr>
        <p:xfrm>
          <a:off x="4191000" y="2209796"/>
          <a:ext cx="3657600" cy="3733800"/>
        </p:xfrm>
        <a:graphic>
          <a:graphicData uri="http://schemas.openxmlformats.org/drawingml/2006/table">
            <a:tbl>
              <a:tblPr/>
              <a:tblGrid>
                <a:gridCol w="1262549">
                  <a:extLst>
                    <a:ext uri="{9D8B030D-6E8A-4147-A177-3AD203B41FA5}">
                      <a16:colId xmlns:a16="http://schemas.microsoft.com/office/drawing/2014/main" val="1802428283"/>
                    </a:ext>
                  </a:extLst>
                </a:gridCol>
                <a:gridCol w="2395051">
                  <a:extLst>
                    <a:ext uri="{9D8B030D-6E8A-4147-A177-3AD203B41FA5}">
                      <a16:colId xmlns:a16="http://schemas.microsoft.com/office/drawing/2014/main" val="3975829746"/>
                    </a:ext>
                  </a:extLst>
                </a:gridCol>
              </a:tblGrid>
              <a:tr h="266700">
                <a:tc>
                  <a:txBody>
                    <a:bodyPr/>
                    <a:lstStyle/>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Number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Name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2131796483"/>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Guidance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091212622"/>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Physical Curriculum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557790241"/>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Physical Education and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511919356"/>
                  </a:ext>
                </a:extLst>
              </a:tr>
              <a:tr h="5334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Music/Theatre and Performing Arts/Drama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258767677"/>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2100 Series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Special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381328973"/>
                  </a:ext>
                </a:extLst>
              </a:tr>
              <a:tr h="5334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2300 Series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Co-Curricular Activities – Non-Athletics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925814892"/>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Literacy and Reading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85179476"/>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Non-Instruction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846519106"/>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Library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997550668"/>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Accreditation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591597426"/>
                  </a:ext>
                </a:extLst>
              </a:tr>
              <a:tr h="266700">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9900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Allocation Holding Account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14180526"/>
                  </a:ext>
                </a:extLst>
              </a:tr>
            </a:tbl>
          </a:graphicData>
        </a:graphic>
      </p:graphicFrame>
    </p:spTree>
    <p:extLst>
      <p:ext uri="{BB962C8B-B14F-4D97-AF65-F5344CB8AC3E}">
        <p14:creationId xmlns:p14="http://schemas.microsoft.com/office/powerpoint/2010/main" val="335030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FCAC9A-DD71-4AD1-8A9A-E8B309873C18}" type="slidenum">
              <a:rPr lang="en-US" altLang="en-US" sz="1400"/>
              <a:pPr>
                <a:spcBef>
                  <a:spcPct val="0"/>
                </a:spcBef>
                <a:buFontTx/>
                <a:buNone/>
              </a:pPr>
              <a:t>19</a:t>
            </a:fld>
            <a:endParaRPr lang="en-US" altLang="en-US" sz="1400" dirty="0"/>
          </a:p>
          <a:p>
            <a:pPr>
              <a:spcBef>
                <a:spcPct val="0"/>
              </a:spcBef>
              <a:buFontTx/>
              <a:buNone/>
            </a:pPr>
            <a:endParaRPr lang="en-US" altLang="en-US" sz="1400" dirty="0"/>
          </a:p>
        </p:txBody>
      </p:sp>
      <p:sp>
        <p:nvSpPr>
          <p:cNvPr id="114691" name="Rectangle 2"/>
          <p:cNvSpPr>
            <a:spLocks noGrp="1" noChangeArrowheads="1"/>
          </p:cNvSpPr>
          <p:nvPr>
            <p:ph type="ctrTitle"/>
          </p:nvPr>
        </p:nvSpPr>
        <p:spPr/>
        <p:txBody>
          <a:bodyPr/>
          <a:lstStyle/>
          <a:p>
            <a:pPr eaLnBrk="1" hangingPunct="1"/>
            <a:r>
              <a:rPr lang="en-US" altLang="en-US" dirty="0">
                <a:solidFill>
                  <a:schemeClr val="hlink"/>
                </a:solidFill>
              </a:rPr>
              <a:t>Sources for Further Information</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algn="l">
              <a:defRPr/>
            </a:pPr>
            <a:endParaRPr lang="en-US" sz="2400" i="1" dirty="0"/>
          </a:p>
          <a:p>
            <a:pPr algn="l">
              <a:defRPr/>
            </a:pPr>
            <a:r>
              <a:rPr lang="en-US" sz="2400" i="1" dirty="0"/>
              <a:t>For further information on all topics discussed in this session, please refer to either: </a:t>
            </a:r>
          </a:p>
          <a:p>
            <a:pPr marL="342900" indent="-342900" algn="l">
              <a:buFont typeface="Wingdings" pitchFamily="2" charset="2"/>
              <a:buChar char="Ø"/>
              <a:defRPr/>
            </a:pPr>
            <a:r>
              <a:rPr lang="en-US" sz="2400" i="1" dirty="0">
                <a:solidFill>
                  <a:srgbClr val="C00000"/>
                </a:solidFill>
              </a:rPr>
              <a:t>Chapter VIII </a:t>
            </a:r>
            <a:r>
              <a:rPr lang="en-US" sz="2400" i="1" dirty="0">
                <a:solidFill>
                  <a:srgbClr val="009999"/>
                </a:solidFill>
              </a:rPr>
              <a:t>(</a:t>
            </a:r>
            <a:r>
              <a:rPr lang="en-US" sz="2400" i="1" u="sng" dirty="0">
                <a:solidFill>
                  <a:srgbClr val="009999"/>
                </a:solidFill>
              </a:rPr>
              <a:t>Guidance for Selected UCOA Topics</a:t>
            </a:r>
            <a:r>
              <a:rPr lang="en-US" sz="2400" i="1" dirty="0">
                <a:solidFill>
                  <a:srgbClr val="009999"/>
                </a:solidFill>
              </a:rPr>
              <a:t>) </a:t>
            </a:r>
            <a:r>
              <a:rPr lang="en-US" sz="2400" i="1" dirty="0">
                <a:solidFill>
                  <a:srgbClr val="C00000"/>
                </a:solidFill>
              </a:rPr>
              <a:t>in the UCOA Accounting Manual </a:t>
            </a:r>
          </a:p>
          <a:p>
            <a:pPr marL="342900" indent="-342900" algn="l">
              <a:buFont typeface="Wingdings" pitchFamily="2" charset="2"/>
              <a:buChar char="Ø"/>
              <a:defRPr/>
            </a:pPr>
            <a:r>
              <a:rPr lang="en-US" sz="2400" i="1" dirty="0"/>
              <a:t>Section B </a:t>
            </a:r>
            <a:r>
              <a:rPr lang="en-US" sz="2400" i="1" dirty="0">
                <a:solidFill>
                  <a:srgbClr val="009999"/>
                </a:solidFill>
              </a:rPr>
              <a:t>(</a:t>
            </a:r>
            <a:r>
              <a:rPr lang="en-US" sz="2400" i="1" u="sng" dirty="0">
                <a:solidFill>
                  <a:srgbClr val="009999"/>
                </a:solidFill>
              </a:rPr>
              <a:t>Guidance for Selected UCOA Topics) </a:t>
            </a:r>
            <a:r>
              <a:rPr lang="en-US" sz="2400" i="1" dirty="0"/>
              <a:t>in the Abridged Version of the UCOA Accounting Manual</a:t>
            </a:r>
          </a:p>
          <a:p>
            <a:pPr marL="342900" indent="-342900" algn="l">
              <a:buFont typeface="Wingdings" pitchFamily="2" charset="2"/>
              <a:buChar char="Ø"/>
              <a:defRPr/>
            </a:pPr>
            <a:endParaRPr lang="en-US" sz="2400" i="1" dirty="0">
              <a:solidFill>
                <a:srgbClr val="FF0000"/>
              </a:solidFill>
            </a:endParaRPr>
          </a:p>
          <a:p>
            <a:pPr marL="342900" indent="-342900" algn="l">
              <a:buFont typeface="Wingdings" pitchFamily="2" charset="2"/>
              <a:buChar char="Ø"/>
              <a:defRPr/>
            </a:pPr>
            <a:endParaRPr lang="en-US" sz="2400"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989245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273-30F9-4E98-9385-03E7EF8FE22A}"/>
              </a:ext>
            </a:extLst>
          </p:cNvPr>
          <p:cNvSpPr>
            <a:spLocks noGrp="1"/>
          </p:cNvSpPr>
          <p:nvPr>
            <p:ph type="title"/>
          </p:nvPr>
        </p:nvSpPr>
        <p:spPr/>
        <p:txBody>
          <a:bodyPr/>
          <a:lstStyle/>
          <a:p>
            <a:r>
              <a:rPr lang="en-US" dirty="0">
                <a:solidFill>
                  <a:srgbClr val="009999"/>
                </a:solidFill>
              </a:rPr>
              <a:t>Training Guidelines</a:t>
            </a:r>
          </a:p>
        </p:txBody>
      </p:sp>
      <p:sp>
        <p:nvSpPr>
          <p:cNvPr id="3" name="Content Placeholder 2">
            <a:extLst>
              <a:ext uri="{FF2B5EF4-FFF2-40B4-BE49-F238E27FC236}">
                <a16:creationId xmlns:a16="http://schemas.microsoft.com/office/drawing/2014/main" id="{F8180C86-D063-404C-BB18-04FB6946028E}"/>
              </a:ext>
            </a:extLst>
          </p:cNvPr>
          <p:cNvSpPr>
            <a:spLocks noGrp="1"/>
          </p:cNvSpPr>
          <p:nvPr>
            <p:ph idx="1"/>
          </p:nvPr>
        </p:nvSpPr>
        <p:spPr>
          <a:xfrm>
            <a:off x="304800" y="1265237"/>
            <a:ext cx="8610600" cy="4525963"/>
          </a:xfrm>
        </p:spPr>
        <p:txBody>
          <a:bodyPr/>
          <a:lstStyle/>
          <a:p>
            <a:r>
              <a:rPr lang="en-US" dirty="0"/>
              <a:t>Please mute your mic, you can unmute it at the end of the presentation to ask questions</a:t>
            </a:r>
          </a:p>
          <a:p>
            <a:r>
              <a:rPr lang="en-US" dirty="0"/>
              <a:t>Use chat to make questions during the presentation, we will address them at the end</a:t>
            </a:r>
          </a:p>
          <a:p>
            <a:r>
              <a:rPr lang="en-US" dirty="0"/>
              <a:t>Sessions are recorded and posted on the UCOA Website</a:t>
            </a:r>
          </a:p>
          <a:p>
            <a:r>
              <a:rPr lang="en-US" sz="1400" dirty="0">
                <a:hlinkClick r:id="rId2"/>
              </a:rPr>
              <a:t>https://www.ride.ri.gov/fundingfinance/schooldistrictfinancialdata/uniformchartofaccounts.aspx</a:t>
            </a:r>
            <a:endParaRPr lang="en-US" sz="1400" dirty="0"/>
          </a:p>
          <a:p>
            <a:endParaRPr lang="en-US" dirty="0"/>
          </a:p>
          <a:p>
            <a:pPr marL="0" indent="0" algn="ctr">
              <a:buNone/>
            </a:pPr>
            <a:r>
              <a:rPr lang="en-US" dirty="0">
                <a:solidFill>
                  <a:srgbClr val="FF0000"/>
                </a:solidFill>
              </a:rPr>
              <a:t>START RECORDING!</a:t>
            </a:r>
          </a:p>
        </p:txBody>
      </p:sp>
      <p:sp>
        <p:nvSpPr>
          <p:cNvPr id="4" name="Slide Number Placeholder 3">
            <a:extLst>
              <a:ext uri="{FF2B5EF4-FFF2-40B4-BE49-F238E27FC236}">
                <a16:creationId xmlns:a16="http://schemas.microsoft.com/office/drawing/2014/main" id="{938E2014-9E4B-40B5-A37B-40FE587941CC}"/>
              </a:ext>
            </a:extLst>
          </p:cNvPr>
          <p:cNvSpPr>
            <a:spLocks noGrp="1"/>
          </p:cNvSpPr>
          <p:nvPr>
            <p:ph type="sldNum" sz="quarter" idx="12"/>
          </p:nvPr>
        </p:nvSpPr>
        <p:spPr/>
        <p:txBody>
          <a:bodyPr/>
          <a:lstStyle/>
          <a:p>
            <a:pPr>
              <a:defRPr/>
            </a:pPr>
            <a:fld id="{F2F8E150-4762-4407-8731-8005018E8074}" type="slidenum">
              <a:rPr lang="en-US" altLang="en-US" smtClean="0"/>
              <a:pPr>
                <a:defRPr/>
              </a:pPr>
              <a:t>2</a:t>
            </a:fld>
            <a:endParaRPr lang="en-US" altLang="en-US" dirty="0"/>
          </a:p>
        </p:txBody>
      </p:sp>
    </p:spTree>
    <p:extLst>
      <p:ext uri="{BB962C8B-B14F-4D97-AF65-F5344CB8AC3E}">
        <p14:creationId xmlns:p14="http://schemas.microsoft.com/office/powerpoint/2010/main" val="348012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616643-6DEF-491E-9FB5-B7F9556186AD}" type="slidenum">
              <a:rPr lang="en-US" altLang="en-US" sz="1400"/>
              <a:pPr>
                <a:spcBef>
                  <a:spcPct val="0"/>
                </a:spcBef>
                <a:buFontTx/>
                <a:buNone/>
              </a:pPr>
              <a:t>20</a:t>
            </a:fld>
            <a:endParaRPr lang="en-US" altLang="en-US" sz="1400" dirty="0"/>
          </a:p>
          <a:p>
            <a:pPr>
              <a:spcBef>
                <a:spcPct val="0"/>
              </a:spcBef>
              <a:buFontTx/>
              <a:buNone/>
            </a:pPr>
            <a:endParaRPr lang="en-US" altLang="en-US" sz="1400" dirty="0"/>
          </a:p>
        </p:txBody>
      </p:sp>
      <p:sp>
        <p:nvSpPr>
          <p:cNvPr id="18435"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18436" name="Rectangle 3"/>
          <p:cNvSpPr>
            <a:spLocks noGrp="1" noChangeArrowheads="1"/>
          </p:cNvSpPr>
          <p:nvPr>
            <p:ph type="subTitle" idx="1"/>
          </p:nvPr>
        </p:nvSpPr>
        <p:spPr/>
        <p:txBody>
          <a:bodyPr/>
          <a:lstStyle/>
          <a:p>
            <a:pPr eaLnBrk="1" hangingPunct="1"/>
            <a:r>
              <a:rPr lang="en-US" altLang="en-US" sz="7200" dirty="0"/>
              <a:t>Upcoming UCOA Training Sessions </a:t>
            </a:r>
          </a:p>
          <a:p>
            <a:pPr eaLnBrk="1" hangingPunct="1"/>
            <a:endParaRPr lang="en-US" altLang="en-US" sz="6000" dirty="0"/>
          </a:p>
        </p:txBody>
      </p:sp>
    </p:spTree>
    <p:extLst>
      <p:ext uri="{BB962C8B-B14F-4D97-AF65-F5344CB8AC3E}">
        <p14:creationId xmlns:p14="http://schemas.microsoft.com/office/powerpoint/2010/main" val="2389040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85D3-69ED-00E3-BE77-A1DF53331485}"/>
              </a:ext>
            </a:extLst>
          </p:cNvPr>
          <p:cNvSpPr>
            <a:spLocks noGrp="1"/>
          </p:cNvSpPr>
          <p:nvPr>
            <p:ph type="title"/>
          </p:nvPr>
        </p:nvSpPr>
        <p:spPr/>
        <p:txBody>
          <a:bodyPr/>
          <a:lstStyle/>
          <a:p>
            <a:r>
              <a:rPr lang="en-US" dirty="0"/>
              <a:t>Training Assessment Survey</a:t>
            </a:r>
          </a:p>
        </p:txBody>
      </p:sp>
      <p:sp>
        <p:nvSpPr>
          <p:cNvPr id="4" name="Slide Number Placeholder 3">
            <a:extLst>
              <a:ext uri="{FF2B5EF4-FFF2-40B4-BE49-F238E27FC236}">
                <a16:creationId xmlns:a16="http://schemas.microsoft.com/office/drawing/2014/main" id="{B8FCF73B-A407-3E86-096D-D8ED1E5E8D12}"/>
              </a:ext>
            </a:extLst>
          </p:cNvPr>
          <p:cNvSpPr>
            <a:spLocks noGrp="1"/>
          </p:cNvSpPr>
          <p:nvPr>
            <p:ph type="sldNum" sz="quarter" idx="12"/>
          </p:nvPr>
        </p:nvSpPr>
        <p:spPr/>
        <p:txBody>
          <a:bodyPr/>
          <a:lstStyle/>
          <a:p>
            <a:pPr>
              <a:defRPr/>
            </a:pPr>
            <a:fld id="{F2F8E150-4762-4407-8731-8005018E8074}" type="slidenum">
              <a:rPr lang="en-US" altLang="en-US" smtClean="0"/>
              <a:pPr>
                <a:defRPr/>
              </a:pPr>
              <a:t>21</a:t>
            </a:fld>
            <a:endParaRPr lang="en-US" altLang="en-US" dirty="0"/>
          </a:p>
        </p:txBody>
      </p:sp>
    </p:spTree>
    <p:extLst>
      <p:ext uri="{BB962C8B-B14F-4D97-AF65-F5344CB8AC3E}">
        <p14:creationId xmlns:p14="http://schemas.microsoft.com/office/powerpoint/2010/main" val="4255793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8D10C-5212-DE70-A511-4E2E4862CDCB}"/>
              </a:ext>
            </a:extLst>
          </p:cNvPr>
          <p:cNvSpPr>
            <a:spLocks noGrp="1"/>
          </p:cNvSpPr>
          <p:nvPr>
            <p:ph type="title"/>
          </p:nvPr>
        </p:nvSpPr>
        <p:spPr/>
        <p:txBody>
          <a:bodyPr/>
          <a:lstStyle/>
          <a:p>
            <a:r>
              <a:rPr lang="en-US" dirty="0"/>
              <a:t>Training Assessment Survey</a:t>
            </a:r>
          </a:p>
        </p:txBody>
      </p:sp>
      <p:sp>
        <p:nvSpPr>
          <p:cNvPr id="3" name="Content Placeholder 2">
            <a:extLst>
              <a:ext uri="{FF2B5EF4-FFF2-40B4-BE49-F238E27FC236}">
                <a16:creationId xmlns:a16="http://schemas.microsoft.com/office/drawing/2014/main" id="{EEDD72C5-6903-6EEE-550C-982CFB2B8B0F}"/>
              </a:ext>
            </a:extLst>
          </p:cNvPr>
          <p:cNvSpPr>
            <a:spLocks noGrp="1"/>
          </p:cNvSpPr>
          <p:nvPr>
            <p:ph idx="1"/>
          </p:nvPr>
        </p:nvSpPr>
        <p:spPr/>
        <p:txBody>
          <a:bodyPr/>
          <a:lstStyle/>
          <a:p>
            <a:pPr marL="0" indent="0" algn="ctr">
              <a:buNone/>
            </a:pPr>
            <a:r>
              <a:rPr lang="en-US" dirty="0">
                <a:hlinkClick r:id="rId2"/>
              </a:rPr>
              <a:t>https://forms.office.com/r/2jj6gH6FrX</a:t>
            </a:r>
            <a:endParaRPr lang="en-US" dirty="0"/>
          </a:p>
          <a:p>
            <a:endParaRPr lang="en-US" dirty="0"/>
          </a:p>
        </p:txBody>
      </p:sp>
      <p:sp>
        <p:nvSpPr>
          <p:cNvPr id="4" name="Slide Number Placeholder 3">
            <a:extLst>
              <a:ext uri="{FF2B5EF4-FFF2-40B4-BE49-F238E27FC236}">
                <a16:creationId xmlns:a16="http://schemas.microsoft.com/office/drawing/2014/main" id="{A365F048-B38F-0F96-E7C5-ADC70B9D6AD3}"/>
              </a:ext>
            </a:extLst>
          </p:cNvPr>
          <p:cNvSpPr>
            <a:spLocks noGrp="1"/>
          </p:cNvSpPr>
          <p:nvPr>
            <p:ph type="sldNum" sz="quarter" idx="12"/>
          </p:nvPr>
        </p:nvSpPr>
        <p:spPr/>
        <p:txBody>
          <a:bodyPr/>
          <a:lstStyle/>
          <a:p>
            <a:pPr>
              <a:defRPr/>
            </a:pPr>
            <a:fld id="{F2F8E150-4762-4407-8731-8005018E8074}" type="slidenum">
              <a:rPr lang="en-US" altLang="en-US" smtClean="0"/>
              <a:pPr>
                <a:defRPr/>
              </a:pPr>
              <a:t>22</a:t>
            </a:fld>
            <a:endParaRPr lang="en-US" altLang="en-US" dirty="0"/>
          </a:p>
        </p:txBody>
      </p:sp>
    </p:spTree>
    <p:extLst>
      <p:ext uri="{BB962C8B-B14F-4D97-AF65-F5344CB8AC3E}">
        <p14:creationId xmlns:p14="http://schemas.microsoft.com/office/powerpoint/2010/main" val="188571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FAF47C-1642-4CA5-9489-D34C062FE197}" type="slidenum">
              <a:rPr lang="en-US" altLang="en-US" sz="1400"/>
              <a:pPr>
                <a:spcBef>
                  <a:spcPct val="0"/>
                </a:spcBef>
                <a:buFontTx/>
                <a:buNone/>
              </a:pPr>
              <a:t>3</a:t>
            </a:fld>
            <a:endParaRPr lang="en-US" altLang="en-US" sz="1400" dirty="0"/>
          </a:p>
          <a:p>
            <a:pPr>
              <a:spcBef>
                <a:spcPct val="0"/>
              </a:spcBef>
              <a:buFontTx/>
              <a:buNone/>
            </a:pPr>
            <a:endParaRPr lang="en-US" altLang="en-US" sz="1400" dirty="0"/>
          </a:p>
        </p:txBody>
      </p:sp>
      <p:sp>
        <p:nvSpPr>
          <p:cNvPr id="5123"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a:t>
            </a:r>
          </a:p>
        </p:txBody>
      </p:sp>
      <p:sp>
        <p:nvSpPr>
          <p:cNvPr id="5124" name="Rectangle 3"/>
          <p:cNvSpPr>
            <a:spLocks noGrp="1" noChangeArrowheads="1"/>
          </p:cNvSpPr>
          <p:nvPr>
            <p:ph type="subTitle" idx="1"/>
          </p:nvPr>
        </p:nvSpPr>
        <p:spPr>
          <a:xfrm>
            <a:off x="152400" y="2185416"/>
            <a:ext cx="8839200" cy="3758184"/>
          </a:xfrm>
        </p:spPr>
        <p:txBody>
          <a:bodyPr/>
          <a:lstStyle/>
          <a:p>
            <a:pPr eaLnBrk="1" hangingPunct="1"/>
            <a:r>
              <a:rPr lang="en-US" altLang="en-US" sz="5400" i="1" dirty="0">
                <a:solidFill>
                  <a:srgbClr val="002060"/>
                </a:solidFill>
              </a:rPr>
              <a:t>UCOA Requirements:</a:t>
            </a:r>
          </a:p>
          <a:p>
            <a:pPr eaLnBrk="1" hangingPunct="1"/>
            <a:r>
              <a:rPr lang="en-US" altLang="en-US" sz="5400" i="1" dirty="0">
                <a:solidFill>
                  <a:srgbClr val="002060"/>
                </a:solidFill>
              </a:rPr>
              <a:t>Career and Technical Education </a:t>
            </a:r>
          </a:p>
          <a:p>
            <a:pPr eaLnBrk="1" hangingPunct="1"/>
            <a:r>
              <a:rPr lang="en-US" altLang="en-US" sz="5400" i="1" dirty="0">
                <a:solidFill>
                  <a:srgbClr val="002060"/>
                </a:solidFill>
              </a:rPr>
              <a:t>(CTE)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3B8EA-7533-4B96-8BA8-A96BF0B6F4F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147" name="Rectangle 2"/>
          <p:cNvSpPr>
            <a:spLocks noGrp="1" noChangeArrowheads="1"/>
          </p:cNvSpPr>
          <p:nvPr>
            <p:ph type="ctrTitle"/>
          </p:nvPr>
        </p:nvSpPr>
        <p:spPr/>
        <p:txBody>
          <a:bodyPr/>
          <a:lstStyle/>
          <a:p>
            <a:pPr eaLnBrk="1" hangingPunct="1"/>
            <a:r>
              <a:rPr lang="en-US" altLang="en-US" sz="4000" dirty="0">
                <a:solidFill>
                  <a:schemeClr val="hlink"/>
                </a:solidFill>
              </a:rPr>
              <a:t>Topics for this Session</a:t>
            </a:r>
          </a:p>
        </p:txBody>
      </p:sp>
      <p:sp>
        <p:nvSpPr>
          <p:cNvPr id="6148" name="Rectangle 3"/>
          <p:cNvSpPr>
            <a:spLocks noGrp="1" noChangeArrowheads="1"/>
          </p:cNvSpPr>
          <p:nvPr>
            <p:ph type="subTitle" idx="1"/>
          </p:nvPr>
        </p:nvSpPr>
        <p:spPr>
          <a:xfrm>
            <a:off x="-19050" y="1752600"/>
            <a:ext cx="9067800" cy="4114800"/>
          </a:xfrm>
        </p:spPr>
        <p:txBody>
          <a:bodyPr/>
          <a:lstStyle/>
          <a:p>
            <a:pPr algn="l" eaLnBrk="1" hangingPunct="1">
              <a:tabLst>
                <a:tab pos="461963" algn="l"/>
              </a:tabLst>
            </a:pPr>
            <a:endParaRPr lang="en-US" altLang="en-US" sz="1200" dirty="0">
              <a:solidFill>
                <a:srgbClr val="FF0000"/>
              </a:solidFill>
            </a:endParaRPr>
          </a:p>
          <a:p>
            <a:pPr marL="1200150" lvl="1" indent="-457200" eaLnBrk="1" hangingPunct="1">
              <a:buFont typeface="Wingdings" panose="05000000000000000000" pitchFamily="2" charset="2"/>
              <a:buChar char="Ø"/>
              <a:tabLst>
                <a:tab pos="461963" algn="l"/>
              </a:tabLst>
            </a:pPr>
            <a:r>
              <a:rPr lang="en-US" altLang="en-US" dirty="0">
                <a:solidFill>
                  <a:srgbClr val="C00000"/>
                </a:solidFill>
              </a:rPr>
              <a:t>Subject 1400 Series (CTE Subject Accounts)</a:t>
            </a:r>
          </a:p>
          <a:p>
            <a:pPr marL="1200150" lvl="1" indent="-457200" eaLnBrk="1" hangingPunct="1">
              <a:buFont typeface="Wingdings" panose="05000000000000000000" pitchFamily="2" charset="2"/>
              <a:buChar char="Ø"/>
              <a:tabLst>
                <a:tab pos="461963" algn="l"/>
              </a:tabLst>
            </a:pPr>
            <a:r>
              <a:rPr lang="en-US" altLang="en-US" dirty="0">
                <a:solidFill>
                  <a:srgbClr val="002060"/>
                </a:solidFill>
              </a:rPr>
              <a:t>Relationship with the Location Segment</a:t>
            </a:r>
          </a:p>
          <a:p>
            <a:pPr marL="1200150" lvl="1" indent="-457200" eaLnBrk="1" hangingPunct="1">
              <a:buFont typeface="Wingdings" panose="05000000000000000000" pitchFamily="2" charset="2"/>
              <a:buChar char="Ø"/>
              <a:tabLst>
                <a:tab pos="461963" algn="l"/>
              </a:tabLst>
            </a:pPr>
            <a:r>
              <a:rPr lang="en-US" altLang="en-US" dirty="0">
                <a:solidFill>
                  <a:srgbClr val="C00000"/>
                </a:solidFill>
              </a:rPr>
              <a:t>Relationship with the Program Segment</a:t>
            </a:r>
          </a:p>
          <a:p>
            <a:pPr marL="1200150" lvl="1" indent="-457200" eaLnBrk="1" hangingPunct="1">
              <a:buFont typeface="Wingdings" panose="05000000000000000000" pitchFamily="2" charset="2"/>
              <a:buChar char="Ø"/>
              <a:tabLst>
                <a:tab pos="461963" algn="l"/>
              </a:tabLst>
            </a:pPr>
            <a:r>
              <a:rPr lang="en-US" altLang="en-US" dirty="0">
                <a:solidFill>
                  <a:srgbClr val="002060"/>
                </a:solidFill>
              </a:rPr>
              <a:t>Relationship with the Function Segment</a:t>
            </a:r>
          </a:p>
          <a:p>
            <a:pPr marL="1200150" lvl="1" indent="-457200" eaLnBrk="1" hangingPunct="1">
              <a:buFont typeface="Wingdings" panose="05000000000000000000" pitchFamily="2" charset="2"/>
              <a:buChar char="Ø"/>
              <a:tabLst>
                <a:tab pos="461963" algn="l"/>
              </a:tabLst>
            </a:pPr>
            <a:r>
              <a:rPr lang="en-US" altLang="en-US" dirty="0">
                <a:solidFill>
                  <a:srgbClr val="C00000"/>
                </a:solidFill>
              </a:rPr>
              <a:t>CTE Funding Sources</a:t>
            </a:r>
          </a:p>
          <a:p>
            <a:pPr marL="1200150" lvl="1" indent="-457200" eaLnBrk="1" hangingPunct="1">
              <a:buFont typeface="Wingdings" panose="05000000000000000000" pitchFamily="2" charset="2"/>
              <a:buChar char="Ø"/>
              <a:tabLst>
                <a:tab pos="461963" algn="l"/>
              </a:tabLst>
            </a:pPr>
            <a:r>
              <a:rPr lang="en-US" altLang="en-US" dirty="0">
                <a:solidFill>
                  <a:srgbClr val="00B050"/>
                </a:solidFill>
              </a:rPr>
              <a:t>Pre-Schools (Location Type 09)</a:t>
            </a:r>
          </a:p>
        </p:txBody>
      </p:sp>
    </p:spTree>
    <p:extLst>
      <p:ext uri="{BB962C8B-B14F-4D97-AF65-F5344CB8AC3E}">
        <p14:creationId xmlns:p14="http://schemas.microsoft.com/office/powerpoint/2010/main" val="384272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5</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Subject 1400 Series - Overview</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1000" b="1" dirty="0"/>
          </a:p>
          <a:p>
            <a:pPr algn="l" eaLnBrk="1" hangingPunct="1">
              <a:lnSpc>
                <a:spcPct val="90000"/>
              </a:lnSpc>
              <a:tabLst>
                <a:tab pos="457200" algn="l"/>
              </a:tabLst>
              <a:defRPr/>
            </a:pPr>
            <a:r>
              <a:rPr lang="en-US" sz="2400" b="1" dirty="0"/>
              <a:t>Subject 1400 series contains 48 approved CTE Classes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Examples:  Automotive (1404), Robotics (1420), Aquaculture (1425), Performing Arts (1429), and Marine Technology (1448) </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Use of </a:t>
            </a:r>
            <a:r>
              <a:rPr lang="en-US" sz="2200" b="1" i="1" dirty="0">
                <a:solidFill>
                  <a:srgbClr val="002060"/>
                </a:solidFill>
              </a:rPr>
              <a:t>Specific</a:t>
            </a:r>
            <a:r>
              <a:rPr lang="en-US" sz="2200" b="1" dirty="0">
                <a:solidFill>
                  <a:srgbClr val="002060"/>
                </a:solidFill>
              </a:rPr>
              <a:t> Subject accounts (1401-1448) are required in </a:t>
            </a:r>
            <a:r>
              <a:rPr lang="en-US" sz="2200" b="1" i="1" dirty="0">
                <a:solidFill>
                  <a:srgbClr val="002060"/>
                </a:solidFill>
              </a:rPr>
              <a:t>most</a:t>
            </a:r>
            <a:r>
              <a:rPr lang="en-US" sz="2200" b="1" dirty="0">
                <a:solidFill>
                  <a:srgbClr val="002060"/>
                </a:solidFill>
              </a:rPr>
              <a:t> UCOA transactions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Use of Subject 1400 (Career and Technical Education) is allowed in certain situations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All Subject 1400 series accounts require the use of Program 30 (Career and Technical Programs) – </a:t>
            </a:r>
            <a:r>
              <a:rPr lang="en-US" sz="2200" b="1" i="1" dirty="0">
                <a:solidFill>
                  <a:srgbClr val="00B050"/>
                </a:solidFill>
              </a:rPr>
              <a:t>unless the Object Intersection Rule of the Object used specifies otherwise</a:t>
            </a:r>
          </a:p>
          <a:p>
            <a:pPr marL="576263" indent="-347663" algn="l" eaLnBrk="1" hangingPunct="1">
              <a:lnSpc>
                <a:spcPct val="90000"/>
              </a:lnSpc>
              <a:buFont typeface="Wingdings" panose="05000000000000000000" pitchFamily="2" charset="2"/>
              <a:buChar char="Ø"/>
              <a:tabLst>
                <a:tab pos="576263" algn="l"/>
              </a:tabLst>
              <a:defRPr/>
            </a:pPr>
            <a:endParaRPr lang="en-US" sz="2200" b="1" dirty="0"/>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B050"/>
                </a:solidFill>
              </a:rPr>
              <a:t>	</a:t>
            </a:r>
            <a:r>
              <a:rPr lang="en-US" sz="2400" b="1" dirty="0"/>
              <a:t>	</a:t>
            </a:r>
          </a:p>
          <a:p>
            <a:pPr algn="l" eaLnBrk="1" hangingPunct="1">
              <a:lnSpc>
                <a:spcPct val="90000"/>
              </a:lnSpc>
              <a:tabLst>
                <a:tab pos="457200" algn="l"/>
              </a:tabLst>
              <a:defRPr/>
            </a:pPr>
            <a:endParaRPr lang="en-US" sz="1000" b="1" dirty="0"/>
          </a:p>
          <a:p>
            <a:pPr algn="l" eaLnBrk="1" hangingPunct="1">
              <a:lnSpc>
                <a:spcPct val="90000"/>
              </a:lnSpc>
              <a:tabLst>
                <a:tab pos="457200" algn="l"/>
              </a:tabLst>
              <a:defRPr/>
            </a:pPr>
            <a:endParaRPr lang="en-US" sz="2400" b="1" dirty="0">
              <a:solidFill>
                <a:srgbClr val="C00000"/>
              </a:solidFill>
            </a:endParaRPr>
          </a:p>
          <a:p>
            <a:pPr algn="l" eaLnBrk="1" hangingPunct="1">
              <a:lnSpc>
                <a:spcPct val="90000"/>
              </a:lnSpc>
              <a:tabLst>
                <a:tab pos="457200" algn="l"/>
              </a:tabLst>
              <a:defRPr/>
            </a:pPr>
            <a:endParaRPr lang="en-US" sz="1000" b="1" dirty="0">
              <a:solidFill>
                <a:srgbClr val="C00000"/>
              </a:solidFill>
            </a:endParaRPr>
          </a:p>
        </p:txBody>
      </p:sp>
    </p:spTree>
    <p:extLst>
      <p:ext uri="{BB962C8B-B14F-4D97-AF65-F5344CB8AC3E}">
        <p14:creationId xmlns:p14="http://schemas.microsoft.com/office/powerpoint/2010/main" val="52885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6</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Location Segment - 1</a:t>
            </a:r>
          </a:p>
        </p:txBody>
      </p:sp>
      <p:sp>
        <p:nvSpPr>
          <p:cNvPr id="24580" name="Rectangle 3"/>
          <p:cNvSpPr>
            <a:spLocks noGrp="1" noChangeArrowheads="1"/>
          </p:cNvSpPr>
          <p:nvPr>
            <p:ph type="subTitle" idx="1"/>
          </p:nvPr>
        </p:nvSpPr>
        <p:spPr>
          <a:xfrm>
            <a:off x="0" y="1752600"/>
            <a:ext cx="9144000" cy="41910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1000" b="1" dirty="0">
              <a:solidFill>
                <a:srgbClr val="C00000"/>
              </a:solidFill>
            </a:endParaRPr>
          </a:p>
          <a:p>
            <a:pPr algn="l" eaLnBrk="1" hangingPunct="1">
              <a:lnSpc>
                <a:spcPct val="90000"/>
              </a:lnSpc>
              <a:tabLst>
                <a:tab pos="457200" algn="l"/>
              </a:tabLst>
              <a:defRPr/>
            </a:pPr>
            <a:r>
              <a:rPr lang="en-US" sz="2800" b="1" dirty="0"/>
              <a:t>MAY BE USED WITH LOCATION TYPES: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04  Middle Schools </a:t>
            </a:r>
            <a:r>
              <a:rPr lang="en-US" sz="2200" b="1" i="1" dirty="0">
                <a:solidFill>
                  <a:srgbClr val="00B050"/>
                </a:solidFill>
              </a:rPr>
              <a:t>(Excluding 04999)</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05  High Schools  </a:t>
            </a:r>
            <a:r>
              <a:rPr lang="en-US" sz="2200" b="1" i="1" dirty="0">
                <a:solidFill>
                  <a:srgbClr val="00B050"/>
                </a:solidFill>
              </a:rPr>
              <a:t>(Excluding 05999)</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06  Alternative Schools/Programs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07  Other District Schools </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08  Non-Public/Private Schools </a:t>
            </a:r>
            <a:r>
              <a:rPr lang="en-US" sz="2200" b="1" i="1" dirty="0">
                <a:solidFill>
                  <a:srgbClr val="00B050"/>
                </a:solidFill>
              </a:rPr>
              <a:t>(Excluding 08902 and 08999)</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10  Charter Schools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11  Educative Service Agencies (Collaboratives)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13  Public – Out of State</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14  Adult Education</a:t>
            </a:r>
            <a:endParaRPr lang="en-US" sz="10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4990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7</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Location Segment - 2</a:t>
            </a:r>
          </a:p>
        </p:txBody>
      </p:sp>
      <p:sp>
        <p:nvSpPr>
          <p:cNvPr id="24580" name="Rectangle 3"/>
          <p:cNvSpPr>
            <a:spLocks noGrp="1" noChangeArrowheads="1"/>
          </p:cNvSpPr>
          <p:nvPr>
            <p:ph type="subTitle" idx="1"/>
          </p:nvPr>
        </p:nvSpPr>
        <p:spPr>
          <a:xfrm>
            <a:off x="152400" y="1600200"/>
            <a:ext cx="9144000" cy="44958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1000" b="1" dirty="0">
              <a:solidFill>
                <a:srgbClr val="C00000"/>
              </a:solidFill>
            </a:endParaRPr>
          </a:p>
          <a:p>
            <a:pPr algn="l" eaLnBrk="1" hangingPunct="1">
              <a:lnSpc>
                <a:spcPct val="90000"/>
              </a:lnSpc>
              <a:tabLst>
                <a:tab pos="457200" algn="l"/>
              </a:tabLst>
              <a:defRPr/>
            </a:pPr>
            <a:r>
              <a:rPr lang="en-US" sz="2800" b="1" dirty="0"/>
              <a:t>MAY BE USED WITH LOCATION TYPES: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17  Summer and Other Camps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00  Central Office</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01  Education Services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02  Business Services</a:t>
            </a: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24452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8</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Location Segment - 3</a:t>
            </a:r>
          </a:p>
        </p:txBody>
      </p:sp>
      <p:sp>
        <p:nvSpPr>
          <p:cNvPr id="24580" name="Rectangle 3"/>
          <p:cNvSpPr>
            <a:spLocks noGrp="1" noChangeArrowheads="1"/>
          </p:cNvSpPr>
          <p:nvPr>
            <p:ph type="subTitle" idx="1"/>
          </p:nvPr>
        </p:nvSpPr>
        <p:spPr>
          <a:xfrm>
            <a:off x="76200" y="1447800"/>
            <a:ext cx="9067800" cy="4724400"/>
          </a:xfrm>
        </p:spPr>
        <p:txBody>
          <a:bodyPr/>
          <a:lstStyle/>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endParaRPr lang="en-US" sz="1000" b="1" dirty="0">
              <a:solidFill>
                <a:srgbClr val="C00000"/>
              </a:solidFill>
            </a:endParaRPr>
          </a:p>
          <a:p>
            <a:pPr algn="l" eaLnBrk="1" hangingPunct="1">
              <a:lnSpc>
                <a:spcPct val="90000"/>
              </a:lnSpc>
              <a:tabLst>
                <a:tab pos="457200" algn="l"/>
              </a:tabLst>
              <a:defRPr/>
            </a:pPr>
            <a:r>
              <a:rPr lang="en-US" sz="2800" b="1" dirty="0"/>
              <a:t>MAY BE USED WITH LOCATION TYPES – Program and Subject Variations: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24  Summer School – Middle &amp; </a:t>
            </a:r>
            <a:r>
              <a:rPr lang="en-US" sz="2200" b="1" dirty="0">
                <a:solidFill>
                  <a:srgbClr val="C00000"/>
                </a:solidFill>
              </a:rPr>
              <a:t>25 Summer School - High</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34  After School – Middle &amp; </a:t>
            </a:r>
            <a:r>
              <a:rPr lang="en-US" sz="2200" b="1" dirty="0">
                <a:solidFill>
                  <a:srgbClr val="C00000"/>
                </a:solidFill>
              </a:rPr>
              <a:t>35 After School - High</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44  Before School – Middle &amp; </a:t>
            </a:r>
            <a:r>
              <a:rPr lang="en-US" sz="2200" b="1" dirty="0">
                <a:solidFill>
                  <a:srgbClr val="C00000"/>
                </a:solidFill>
              </a:rPr>
              <a:t>45 Before School - High</a:t>
            </a:r>
          </a:p>
          <a:p>
            <a:pPr algn="l" eaLnBrk="1" hangingPunct="1">
              <a:lnSpc>
                <a:spcPct val="90000"/>
              </a:lnSpc>
              <a:tabLst>
                <a:tab pos="457200" algn="l"/>
              </a:tabLst>
              <a:defRPr/>
            </a:pPr>
            <a:endParaRPr lang="en-US" sz="1000" i="1" dirty="0">
              <a:solidFill>
                <a:srgbClr val="C00000"/>
              </a:solidFill>
            </a:endParaRPr>
          </a:p>
          <a:p>
            <a:pPr algn="l" eaLnBrk="1" hangingPunct="1">
              <a:lnSpc>
                <a:spcPct val="90000"/>
              </a:lnSpc>
              <a:tabLst>
                <a:tab pos="457200" algn="l"/>
              </a:tabLst>
              <a:defRPr/>
            </a:pPr>
            <a:r>
              <a:rPr lang="en-US" sz="2400" i="1" dirty="0">
                <a:solidFill>
                  <a:srgbClr val="C00000"/>
                </a:solidFill>
              </a:rPr>
              <a:t>For each of these Location Types, use of Program 30 and Subjects in the 1400 series are required.  </a:t>
            </a:r>
          </a:p>
          <a:p>
            <a:pPr algn="l" eaLnBrk="1" hangingPunct="1">
              <a:lnSpc>
                <a:spcPct val="90000"/>
              </a:lnSpc>
              <a:tabLst>
                <a:tab pos="457200" algn="l"/>
              </a:tabLst>
              <a:defRPr/>
            </a:pPr>
            <a:r>
              <a:rPr lang="en-US" sz="2200" i="1" dirty="0">
                <a:solidFill>
                  <a:srgbClr val="00B050"/>
                </a:solidFill>
              </a:rPr>
              <a:t>Like the requirements for Special Education Program 20 and Subject Series 2100, this treatment “trumps” the Dual Identification Concept that requires the use Program 62 and Subject 2702 for Summer School; Program 63 for and Subject 2703 for After School; and Program 64 and Subject 2704 for Before School.    </a:t>
            </a:r>
            <a:endParaRPr lang="en-US" sz="2200" b="1" i="1"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2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528218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B9368-06C7-4ECA-8CDD-867AA63BB905}" type="slidenum">
              <a:rPr lang="en-US" altLang="en-US" sz="1400"/>
              <a:pPr>
                <a:spcBef>
                  <a:spcPct val="0"/>
                </a:spcBef>
                <a:buFontTx/>
                <a:buNone/>
              </a:pPr>
              <a:t>9</a:t>
            </a:fld>
            <a:endParaRPr lang="en-US" altLang="en-US" sz="1400" dirty="0"/>
          </a:p>
          <a:p>
            <a:pPr>
              <a:spcBef>
                <a:spcPct val="0"/>
              </a:spcBef>
              <a:buFontTx/>
              <a:buNone/>
            </a:pPr>
            <a:endParaRPr lang="en-US" altLang="en-US" sz="1400" dirty="0"/>
          </a:p>
        </p:txBody>
      </p:sp>
      <p:sp>
        <p:nvSpPr>
          <p:cNvPr id="113667" name="Rectangle 2"/>
          <p:cNvSpPr>
            <a:spLocks noGrp="1" noChangeArrowheads="1"/>
          </p:cNvSpPr>
          <p:nvPr>
            <p:ph type="ctrTitle"/>
          </p:nvPr>
        </p:nvSpPr>
        <p:spPr>
          <a:xfrm>
            <a:off x="2895600" y="152400"/>
            <a:ext cx="5867400" cy="1828800"/>
          </a:xfrm>
        </p:spPr>
        <p:txBody>
          <a:bodyPr/>
          <a:lstStyle/>
          <a:p>
            <a:pPr eaLnBrk="1" hangingPunct="1"/>
            <a:r>
              <a:rPr lang="en-US" altLang="en-US" dirty="0">
                <a:solidFill>
                  <a:schemeClr val="hlink"/>
                </a:solidFill>
              </a:rPr>
              <a:t>Relationship to the Location Segment - 4</a:t>
            </a:r>
          </a:p>
        </p:txBody>
      </p:sp>
      <p:sp>
        <p:nvSpPr>
          <p:cNvPr id="24580" name="Rectangle 3"/>
          <p:cNvSpPr>
            <a:spLocks noGrp="1" noChangeArrowheads="1"/>
          </p:cNvSpPr>
          <p:nvPr>
            <p:ph type="subTitle" idx="1"/>
          </p:nvPr>
        </p:nvSpPr>
        <p:spPr>
          <a:xfrm>
            <a:off x="19050" y="1295400"/>
            <a:ext cx="9144000" cy="5029200"/>
          </a:xfrm>
        </p:spPr>
        <p:txBody>
          <a:bodyPr/>
          <a:lstStyle/>
          <a:p>
            <a:pPr algn="l" eaLnBrk="1" hangingPunct="1">
              <a:lnSpc>
                <a:spcPct val="90000"/>
              </a:lnSpc>
              <a:tabLst>
                <a:tab pos="457200" algn="l"/>
              </a:tabLst>
              <a:defRPr/>
            </a:pPr>
            <a:r>
              <a:rPr lang="en-US" sz="500" dirty="0">
                <a:solidFill>
                  <a:schemeClr val="accent2"/>
                </a:solidFill>
              </a:rPr>
              <a:t>		 -  </a:t>
            </a:r>
          </a:p>
          <a:p>
            <a:pPr algn="l" eaLnBrk="1" hangingPunct="1">
              <a:lnSpc>
                <a:spcPct val="90000"/>
              </a:lnSpc>
              <a:tabLst>
                <a:tab pos="457200" algn="l"/>
              </a:tabLst>
              <a:defRPr/>
            </a:pPr>
            <a:endParaRPr lang="en-US" sz="1000" b="1" dirty="0">
              <a:solidFill>
                <a:srgbClr val="C00000"/>
              </a:solidFill>
            </a:endParaRPr>
          </a:p>
          <a:p>
            <a:pPr algn="l" eaLnBrk="1" hangingPunct="1">
              <a:lnSpc>
                <a:spcPct val="90000"/>
              </a:lnSpc>
              <a:tabLst>
                <a:tab pos="457200" algn="l"/>
              </a:tabLst>
              <a:defRPr/>
            </a:pPr>
            <a:endParaRPr lang="en-US" sz="2800" b="1" dirty="0"/>
          </a:p>
          <a:p>
            <a:pPr algn="l" eaLnBrk="1" hangingPunct="1">
              <a:lnSpc>
                <a:spcPct val="90000"/>
              </a:lnSpc>
              <a:tabLst>
                <a:tab pos="457200" algn="l"/>
              </a:tabLst>
              <a:defRPr/>
            </a:pPr>
            <a:r>
              <a:rPr lang="en-US" sz="2800" b="1" dirty="0"/>
              <a:t>MAY </a:t>
            </a:r>
            <a:r>
              <a:rPr lang="en-US" sz="2800" b="1" i="1" u="sng" dirty="0">
                <a:solidFill>
                  <a:srgbClr val="C00000"/>
                </a:solidFill>
              </a:rPr>
              <a:t>NOT</a:t>
            </a:r>
            <a:r>
              <a:rPr lang="en-US" sz="2800" b="1" dirty="0"/>
              <a:t> BE USED WITH LOCATION TYPES: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03  Elementary Schools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09  Preschools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23  Summer School - Elementary</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33  After School - Elementary</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43  Before School - Elementary</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16  Payments for Debt Service</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18  Payments for Retiree Benefits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19  Interagency Fund Transfers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002060"/>
                </a:solidFill>
              </a:rPr>
              <a:t>20  Other State Agencies</a:t>
            </a:r>
          </a:p>
          <a:p>
            <a:pPr marL="576263" indent="-347663" algn="l" eaLnBrk="1" hangingPunct="1">
              <a:lnSpc>
                <a:spcPct val="90000"/>
              </a:lnSpc>
              <a:buFont typeface="Wingdings" panose="05000000000000000000" pitchFamily="2" charset="2"/>
              <a:buChar char="Ø"/>
              <a:tabLst>
                <a:tab pos="576263" algn="l"/>
              </a:tabLst>
              <a:defRPr/>
            </a:pPr>
            <a:r>
              <a:rPr lang="en-US" sz="2200" b="1" dirty="0">
                <a:solidFill>
                  <a:srgbClr val="C00000"/>
                </a:solidFill>
              </a:rPr>
              <a:t>99  Balance Sheet, Revenue, Custodial Funds, and Allocations</a:t>
            </a:r>
          </a:p>
          <a:p>
            <a:pPr algn="l" eaLnBrk="1" hangingPunct="1">
              <a:lnSpc>
                <a:spcPct val="90000"/>
              </a:lnSpc>
              <a:tabLst>
                <a:tab pos="457200" algn="l"/>
              </a:tabLst>
              <a:defRPr/>
            </a:pPr>
            <a:endParaRPr lang="en-US" sz="1000" b="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713149331"/>
      </p:ext>
    </p:extLst>
  </p:cSld>
  <p:clrMapOvr>
    <a:masterClrMapping/>
  </p:clrMapOvr>
</p:sld>
</file>

<file path=ppt/theme/theme1.xml><?xml version="1.0" encoding="utf-8"?>
<a:theme xmlns:a="http://schemas.openxmlformats.org/drawingml/2006/main" name="RIDE Pwrpnt template">
  <a:themeElements>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DE Pwrp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DE Pwrp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DE Pwrp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DE Pwrp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DE Pwrp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DE Pwrp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DE Pwrp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DE Pwrp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DE Pwrp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DE Pwrp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DE Pwrp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DE Pwrp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RIDE Pwrpnt template</Template>
  <TotalTime>12239</TotalTime>
  <Words>1637</Words>
  <Application>Microsoft Office PowerPoint</Application>
  <PresentationFormat>On-screen Show (4:3)</PresentationFormat>
  <Paragraphs>273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RIDE Pwrpnt template</vt:lpstr>
      <vt:lpstr>UCOA Updates</vt:lpstr>
      <vt:lpstr>Training Guidelines</vt:lpstr>
      <vt:lpstr>Uniform Chart of Accounts</vt:lpstr>
      <vt:lpstr>Topics for this Session</vt:lpstr>
      <vt:lpstr>Subject 1400 Series - Overview</vt:lpstr>
      <vt:lpstr>Relationship to the Location Segment - 1</vt:lpstr>
      <vt:lpstr>Relationship to the Location Segment - 2</vt:lpstr>
      <vt:lpstr>Relationship to the Location Segment - 3</vt:lpstr>
      <vt:lpstr>Relationship to the Location Segment - 4</vt:lpstr>
      <vt:lpstr>Relationship to the Program Segment </vt:lpstr>
      <vt:lpstr>Similar Content:  CTE and Non-CTE</vt:lpstr>
      <vt:lpstr>Relationship to the Function Segment - 1</vt:lpstr>
      <vt:lpstr>Relationship to the Function Segment - 2</vt:lpstr>
      <vt:lpstr>Relationship to the Function Segment - 3</vt:lpstr>
      <vt:lpstr>CTE Fund Sources</vt:lpstr>
      <vt:lpstr>Location Type 09 – Pre-School</vt:lpstr>
      <vt:lpstr>Pre-School Mandatory Method Rule</vt:lpstr>
      <vt:lpstr>Pre-School Allowed Subject Intersections</vt:lpstr>
      <vt:lpstr>Sources for Further Information</vt:lpstr>
      <vt:lpstr>Uniform Chart of Accounts </vt:lpstr>
      <vt:lpstr>Training Assessment Survey</vt:lpstr>
      <vt:lpstr>Training Assessment Survey</vt:lpstr>
    </vt:vector>
  </TitlesOfParts>
  <Company>EDmin.com,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rwells</dc:creator>
  <cp:lastModifiedBy>Guerrero, Santiago</cp:lastModifiedBy>
  <cp:revision>522</cp:revision>
  <cp:lastPrinted>2022-10-26T21:45:19Z</cp:lastPrinted>
  <dcterms:created xsi:type="dcterms:W3CDTF">2007-11-13T19:37:09Z</dcterms:created>
  <dcterms:modified xsi:type="dcterms:W3CDTF">2022-10-31T16:28:59Z</dcterms:modified>
</cp:coreProperties>
</file>