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12192000" cy="6858000"/>
  <p:notesSz cx="6858000" cy="9144000"/>
  <p:embeddedFontLst>
    <p:embeddedFont>
      <p:font typeface="Quattrocento Sans"/>
      <p:regular r:id="rId24"/>
      <p:bold r:id="rId24"/>
      <p:italic r:id="rId24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5"/>
    <p:restoredTop sz="94737"/>
  </p:normalViewPr>
  <p:slideViewPr>
    <p:cSldViewPr snapToGrid="0">
      <p:cViewPr varScale="1">
        <p:scale>
          <a:sx n="47" d="100"/>
          <a:sy n="47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NUL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80"/>
              <a:t>We just discussed some phrases that parents and caregivers may say during meal times or in other situations where food may play a role.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80"/>
              <a:t>Some of those phrases- the AUTHORITATIVE ones- help a child develop healthier eating patterns. Other phrases- like the UNINVOLVED, AUTHORITARIAN, AND PERMISSIVE ones- hinder a child’s relationship with food. Let’s look at this concept a little closer, because what we say about food/eating and how we say it can really impact children’s eating habits. [Read slide]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80"/>
              <a:t>Let‘s take a look at some more phrases. You will see a phrase pop up on the screen. Work with your team to decide if it HELPS or HINDERS and show the corresponding side of your paddle.</a:t>
            </a:r>
            <a:endParaRPr sz="148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8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80" b="1"/>
              <a:t>PASS OUT PADDLES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Kids need to decide how hungry they are, and when they are full. Forcing kids to eat beyond when they’re full can teach them to overeat.</a:t>
            </a: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This phrase removes the pressure kids sometimes feel in trying something new, knowing that they don’t necessarily have to eat it all if they don’t like it.</a:t>
            </a: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Avoid comparing one child’s eating with another child’s. Even children of the same age and size can have very different appetites.</a:t>
            </a: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Leave the door open to having kids try the food again, even if they didn’t like it the first, second, or sixth time around! Try offering veggie in different ways- raw with dip, cooked, mixed into mac &amp; cheese, etc.</a:t>
            </a:r>
            <a:endParaRPr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Recognize when students go out of their comfort zone and try a new food.  Ask for feedback on the food. It’s okay if they don’t like it every time, and they’ll feel good that you care about their opinion.</a:t>
            </a:r>
            <a:endParaRPr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Everyone, kids included, can learn to like new foods. Continue offering an item, even if the child has refused it before. Tell them that their taste buds change as they grow!</a:t>
            </a: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Talking about the color, texture, or smell of a food can get kids interested enough to taste them. </a:t>
            </a:r>
            <a:endParaRPr/>
          </a:p>
        </p:txBody>
      </p:sp>
      <p:sp>
        <p:nvSpPr>
          <p:cNvPr id="206" name="Google Shape;2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Everyone, kids included, can learn to like new foods. Continue offering an item, even if the child has refused it before. Tell them that their taste buds change as they grow!</a:t>
            </a:r>
            <a:endParaRPr/>
          </a:p>
        </p:txBody>
      </p:sp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Talking about the color, texture, or smell of a food can get kids interested enough to taste them. </a:t>
            </a:r>
            <a:endParaRPr/>
          </a:p>
        </p:txBody>
      </p:sp>
      <p:sp>
        <p:nvSpPr>
          <p:cNvPr id="234" name="Google Shape;23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6b6f2c8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6b6f2c8d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76b6f2c8d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6b6f2c8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6b6f2c8d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D </a:t>
            </a:r>
            <a:r>
              <a:rPr lang="en-US" dirty="0">
                <a:sym typeface="Wingdings" pitchFamily="2" charset="2"/>
              </a:rPr>
              <a:t> fun fact: 700 of the 1200+ farm grow food</a:t>
            </a:r>
            <a:endParaRPr dirty="0"/>
          </a:p>
        </p:txBody>
      </p:sp>
      <p:sp>
        <p:nvSpPr>
          <p:cNvPr id="255" name="Google Shape;255;g76b6f2c8d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6b6f2c8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6b6f2c8d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Answer: turf/grass</a:t>
            </a:r>
            <a:endParaRPr/>
          </a:p>
        </p:txBody>
      </p:sp>
      <p:sp>
        <p:nvSpPr>
          <p:cNvPr id="262" name="Google Shape;262;g76b6f2c8d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6b6f2c8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6b6f2c8d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Answer: G</a:t>
            </a:r>
            <a:endParaRPr/>
          </a:p>
        </p:txBody>
      </p:sp>
      <p:sp>
        <p:nvSpPr>
          <p:cNvPr id="268" name="Google Shape;268;g76b6f2c8d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6b6f2c8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6b6f2c8de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Answer: F</a:t>
            </a:r>
            <a:endParaRPr/>
          </a:p>
        </p:txBody>
      </p:sp>
      <p:sp>
        <p:nvSpPr>
          <p:cNvPr id="275" name="Google Shape;275;g76b6f2c8de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Optional 15-20 minute activity with teachers, 30-45 minute activity with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3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709530" y="3931920"/>
            <a:ext cx="8767860" cy="131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/>
              <a:t>Curriculum training slides</a:t>
            </a:r>
            <a:endParaRPr sz="2800" b="1" dirty="0"/>
          </a:p>
        </p:txBody>
      </p:sp>
      <p:pic>
        <p:nvPicPr>
          <p:cNvPr id="93" name="Google Shape;93;p13" descr="Image result for grow it try it like it&quot;"/>
          <p:cNvPicPr preferRelativeResize="0"/>
          <p:nvPr/>
        </p:nvPicPr>
        <p:blipFill rotWithShape="1">
          <a:blip r:embed="rId3">
            <a:alphaModFix/>
          </a:blip>
          <a:srcRect b="19353"/>
          <a:stretch/>
        </p:blipFill>
        <p:spPr>
          <a:xfrm>
            <a:off x="1709530" y="989761"/>
            <a:ext cx="8619973" cy="260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Image result for team nutritio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021" y="1535963"/>
            <a:ext cx="15430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9284" y="5242559"/>
            <a:ext cx="2797791" cy="112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9" y="5181131"/>
            <a:ext cx="2381582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5DBE60-4C63-1042-BF61-F047A4B4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58" y="615142"/>
            <a:ext cx="10069483" cy="1055717"/>
          </a:xfrm>
          <a:solidFill>
            <a:srgbClr val="A6B727"/>
          </a:solidFill>
        </p:spPr>
        <p:txBody>
          <a:bodyPr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C831-C05A-6E41-8657-1F38D5F8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516" y="1670859"/>
            <a:ext cx="5212080" cy="466344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You don’t need a garden or a farm to grow food!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Many foods grow well indoors and will grow all year round.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Check what grows seasonally in your area to decide what seeds to plant with your students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33F8FF-8182-8B4A-BEBE-6915DBF49A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61909" y="2148841"/>
            <a:ext cx="3931920" cy="370747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Materials Needed: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Soil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Seeds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Pots/Cups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Popsicle sticks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Spray bottle or watering can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Markers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6735C-A0CB-744E-9B12-72F59CC1B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Fill cups or pots 2/3 of the way full with potting soil</a:t>
            </a:r>
          </a:p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Chose a vegetable or herb to plant.</a:t>
            </a:r>
          </a:p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Using a finger, make a few small holes and place one seed in each.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The back of the seed packet will indicate how dep the seeds should be planted</a:t>
            </a:r>
          </a:p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Cover the seeds with another spoonful of soil.</a:t>
            </a:r>
          </a:p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Label the plants by writing the vegetable or herb planted and name of gardener on a popsicle stick</a:t>
            </a:r>
          </a:p>
          <a:p>
            <a:pPr marL="59436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Water and store somewhere with direct sunlight.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A8FDE-775D-844D-B5C5-AE00B3C1011B}"/>
              </a:ext>
            </a:extLst>
          </p:cNvPr>
          <p:cNvSpPr txBox="1">
            <a:spLocks/>
          </p:cNvSpPr>
          <p:nvPr/>
        </p:nvSpPr>
        <p:spPr>
          <a:xfrm>
            <a:off x="1044693" y="635923"/>
            <a:ext cx="10069483" cy="1055717"/>
          </a:xfrm>
          <a:prstGeom prst="rect">
            <a:avLst/>
          </a:pr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solidFill>
                  <a:schemeClr val="tx1"/>
                </a:solidFill>
              </a:rPr>
              <a:t>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188720" y="23320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or HINDER?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70560" y="1447801"/>
            <a:ext cx="5349240" cy="394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2"/>
              <a:buChar char="•"/>
            </a:pPr>
            <a:r>
              <a:rPr lang="en-US" sz="25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Phrases that </a:t>
            </a:r>
            <a:r>
              <a:rPr lang="en-US" sz="259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n-US" sz="25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children to try new foods by pointing out their sensory appeal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children to recognize when he or she is full.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the child feel like he or she is making the choice.	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6263640" y="1447801"/>
            <a:ext cx="5501640" cy="495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2"/>
              <a:buChar char="•"/>
            </a:pPr>
            <a:r>
              <a:rPr lang="en-US" sz="25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Phrases that </a:t>
            </a:r>
            <a:r>
              <a:rPr lang="en-US" sz="259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HINDER</a:t>
            </a:r>
            <a:r>
              <a:rPr lang="en-US" sz="25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the child to eat for your approval or love.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words that can teach the child to ignore fullness.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food as a reward, which makes some foods seem better than others.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72"/>
              <a:buFont typeface="Noto Sans Symbols"/>
              <a:buChar char="▪"/>
            </a:pPr>
            <a:r>
              <a:rPr lang="en-US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the child to eat to feel better instead of to eat when hungry.</a:t>
            </a:r>
            <a:endParaRPr sz="25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967740" y="5394959"/>
            <a:ext cx="4754880" cy="919401"/>
          </a:xfrm>
          <a:prstGeom prst="roundRect">
            <a:avLst>
              <a:gd name="adj" fmla="val 16667"/>
            </a:avLst>
          </a:prstGeom>
          <a:solidFill>
            <a:srgbClr val="F1F0AF"/>
          </a:solidFill>
          <a:ln w="100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Comfort/rewards should be given with hugs and talks, not food.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5411" y="438687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 idx="4294967295"/>
          </p:nvPr>
        </p:nvSpPr>
        <p:spPr>
          <a:xfrm>
            <a:off x="1746913" y="594631"/>
            <a:ext cx="8784381" cy="2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You didn’t eat enough of your lunch.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26" name="Google Shape;126;p17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29" name="Google Shape;129;p17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7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 idx="4294967295"/>
          </p:nvPr>
        </p:nvSpPr>
        <p:spPr>
          <a:xfrm>
            <a:off x="960120" y="533400"/>
            <a:ext cx="1008888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Do you want to try a little bit? If you don’t like it, you don’t have to finish it.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40" name="Google Shape;140;p18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43" name="Google Shape;143;p18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8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 idx="4294967295"/>
          </p:nvPr>
        </p:nvSpPr>
        <p:spPr>
          <a:xfrm>
            <a:off x="868680" y="263737"/>
            <a:ext cx="10271759" cy="33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Jenny, look at your friend.         </a:t>
            </a:r>
            <a:r>
              <a:rPr lang="en-US" sz="5600" dirty="0" smtClean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  She </a:t>
            </a: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ate all her squash.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153" name="Google Shape;153;p19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54" name="Google Shape;154;p19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9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57" name="Google Shape;157;p19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9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 idx="4294967295"/>
          </p:nvPr>
        </p:nvSpPr>
        <p:spPr>
          <a:xfrm>
            <a:off x="1112520" y="380999"/>
            <a:ext cx="10180320" cy="336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54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We can try these peppers again another day. Next time do you want to try them raw?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7" name="Google Shape;167;p20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68" name="Google Shape;168;p20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71" name="Google Shape;171;p20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20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 idx="4294967295"/>
          </p:nvPr>
        </p:nvSpPr>
        <p:spPr>
          <a:xfrm>
            <a:off x="2306472" y="533401"/>
            <a:ext cx="7983940" cy="262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</a:pPr>
            <a:r>
              <a:rPr lang="en-US" sz="48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That’s great that you’re trying a new food today. Let me know how you like it.</a:t>
            </a:r>
            <a:endParaRPr sz="48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181" name="Google Shape;181;p21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82" name="Google Shape;182;p21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1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85" name="Google Shape;185;p21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21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21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 idx="4294967295"/>
          </p:nvPr>
        </p:nvSpPr>
        <p:spPr>
          <a:xfrm>
            <a:off x="2156346" y="395587"/>
            <a:ext cx="8079475" cy="298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r>
              <a:rPr lang="en-US" sz="54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I won’t give you any carrots because I know you don’t like them.</a:t>
            </a:r>
            <a:endParaRPr sz="54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195" name="Google Shape;195;p22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196" name="Google Shape;196;p22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199" name="Google Shape;199;p22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2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 idx="4294967295"/>
          </p:nvPr>
        </p:nvSpPr>
        <p:spPr>
          <a:xfrm>
            <a:off x="2514600" y="609600"/>
            <a:ext cx="7391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These radishes are very crunchy!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9" name="Google Shape;209;p23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210" name="Google Shape;210;p23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23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213" name="Google Shape;213;p23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3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1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976" y="304799"/>
            <a:ext cx="7853984" cy="622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 idx="4294967295"/>
          </p:nvPr>
        </p:nvSpPr>
        <p:spPr>
          <a:xfrm>
            <a:off x="1201003" y="395587"/>
            <a:ext cx="9567082" cy="298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I don’t like cantaloupe either but you should eat it because it’s good for you.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23" name="Google Shape;223;p24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224" name="Google Shape;224;p24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227" name="Google Shape;227;p24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24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 idx="4294967295"/>
          </p:nvPr>
        </p:nvSpPr>
        <p:spPr>
          <a:xfrm>
            <a:off x="2279176" y="609600"/>
            <a:ext cx="762682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Quattrocento Sans"/>
              <a:buNone/>
            </a:pPr>
            <a:r>
              <a:rPr lang="en-US" sz="5600" dirty="0">
                <a:solidFill>
                  <a:schemeClr val="dk1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Maybe you’ll decide to try the spinach next time.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37" name="Google Shape;237;p25"/>
          <p:cNvGrpSpPr/>
          <p:nvPr/>
        </p:nvGrpSpPr>
        <p:grpSpPr>
          <a:xfrm>
            <a:off x="3048000" y="3810001"/>
            <a:ext cx="2209800" cy="2176525"/>
            <a:chOff x="3657600" y="4071875"/>
            <a:chExt cx="2209800" cy="2176525"/>
          </a:xfrm>
        </p:grpSpPr>
        <p:sp>
          <p:nvSpPr>
            <p:cNvPr id="238" name="Google Shape;238;p25"/>
            <p:cNvSpPr/>
            <p:nvPr/>
          </p:nvSpPr>
          <p:spPr>
            <a:xfrm>
              <a:off x="3657600" y="4071875"/>
              <a:ext cx="2209800" cy="2176525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Google Shape;239;p25"/>
            <p:cNvSpPr txBox="1"/>
            <p:nvPr/>
          </p:nvSpPr>
          <p:spPr>
            <a:xfrm>
              <a:off x="3962400" y="4800600"/>
              <a:ext cx="16764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</a:pPr>
              <a:r>
                <a:rPr lang="en-US" sz="6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</a:t>
              </a:r>
              <a:endParaRPr sz="6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5"/>
          <p:cNvGrpSpPr/>
          <p:nvPr/>
        </p:nvGrpSpPr>
        <p:grpSpPr>
          <a:xfrm>
            <a:off x="6553200" y="3801627"/>
            <a:ext cx="2171700" cy="2176525"/>
            <a:chOff x="6438900" y="4071875"/>
            <a:chExt cx="2171700" cy="2176525"/>
          </a:xfrm>
        </p:grpSpPr>
        <p:sp>
          <p:nvSpPr>
            <p:cNvPr id="241" name="Google Shape;241;p25"/>
            <p:cNvSpPr/>
            <p:nvPr/>
          </p:nvSpPr>
          <p:spPr>
            <a:xfrm>
              <a:off x="6438900" y="4071875"/>
              <a:ext cx="2171700" cy="2176525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6438900" y="4725956"/>
              <a:ext cx="2171700" cy="868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r>
                <a:rPr lang="en-US" sz="5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Hinder</a:t>
              </a:r>
              <a:endParaRPr sz="5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5"/>
          <p:cNvSpPr txBox="1"/>
          <p:nvPr/>
        </p:nvSpPr>
        <p:spPr>
          <a:xfrm>
            <a:off x="5486400" y="4455708"/>
            <a:ext cx="838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8953500" y="4400678"/>
            <a:ext cx="723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1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419" y="609600"/>
            <a:ext cx="4837754" cy="57454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6388" y="5694182"/>
            <a:ext cx="2019869" cy="8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Local Food Trivia!</a:t>
            </a:r>
            <a:endParaRPr dirty="0"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00" cy="13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solidFill>
            <a:srgbClr val="A6B727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tx1"/>
                </a:solidFill>
              </a:rPr>
              <a:t>How many farms are there in Rhode Island?</a:t>
            </a:r>
            <a:endParaRPr sz="4200" dirty="0">
              <a:solidFill>
                <a:schemeClr val="tx1"/>
              </a:solidFill>
            </a:endParaRPr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50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120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700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1200+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1267125" y="2750850"/>
            <a:ext cx="9875400" cy="1356300"/>
          </a:xfrm>
          <a:prstGeom prst="rect">
            <a:avLst/>
          </a:prstGeom>
          <a:solidFill>
            <a:srgbClr val="A6B727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What is the number one agricultural product in Rhode Island?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solidFill>
            <a:srgbClr val="A6B727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Which of the following can grow in Rhode Island?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Corn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Peaches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Watermelon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Okra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Tomatoes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Only corn &amp; tomatoes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All of the above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solidFill>
            <a:srgbClr val="A6B727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Which of the following can I grow in my classroom?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Radishes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Lettuce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Peas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Beams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Herbs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AutoNum type="alphaLcPeriod"/>
            </a:pPr>
            <a:r>
              <a:rPr lang="en-US" sz="3600" dirty="0">
                <a:solidFill>
                  <a:schemeClr val="tx1"/>
                </a:solidFill>
              </a:rPr>
              <a:t>All of the above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D7AB-2B01-8848-A843-77C03270C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Planting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7EB9C-EBD4-AC45-951E-4E224A321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how to grow food and what it needs to survive and thrive!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28" y="5554639"/>
            <a:ext cx="1634566" cy="8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012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981</Words>
  <Application>Microsoft Office PowerPoint</Application>
  <PresentationFormat>Widescreen</PresentationFormat>
  <Paragraphs>137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Quattrocento Sans</vt:lpstr>
      <vt:lpstr>Wingdings</vt:lpstr>
      <vt:lpstr>Calibri</vt:lpstr>
      <vt:lpstr>Corbel</vt:lpstr>
      <vt:lpstr>Noto Sans Symbols</vt:lpstr>
      <vt:lpstr>Basis</vt:lpstr>
      <vt:lpstr>PowerPoint Presentation</vt:lpstr>
      <vt:lpstr>PowerPoint Presentation</vt:lpstr>
      <vt:lpstr>PowerPoint Presentation</vt:lpstr>
      <vt:lpstr>Local Food Trivia!</vt:lpstr>
      <vt:lpstr>How many farms are there in Rhode Island?</vt:lpstr>
      <vt:lpstr>What is the number one agricultural product in Rhode Island?</vt:lpstr>
      <vt:lpstr>Which of the following can grow in Rhode Island?</vt:lpstr>
      <vt:lpstr>Which of the following can I grow in my classroom?</vt:lpstr>
      <vt:lpstr>Planting in the Classroom</vt:lpstr>
      <vt:lpstr>Introduction</vt:lpstr>
      <vt:lpstr>PowerPoint Presentation</vt:lpstr>
      <vt:lpstr>HELP or HINDER?</vt:lpstr>
      <vt:lpstr>You didn’t eat enough of your lunch.</vt:lpstr>
      <vt:lpstr>Do you want to try a little bit? If you don’t like it, you don’t have to finish it.</vt:lpstr>
      <vt:lpstr>Jenny, look at your friend.           She ate all her squash.</vt:lpstr>
      <vt:lpstr>We can try these peppers again another day. Next time do you want to try them raw?</vt:lpstr>
      <vt:lpstr>That’s great that you’re trying a new food today. Let me know how you like it.</vt:lpstr>
      <vt:lpstr>I won’t give you any carrots because I know you don’t like them.</vt:lpstr>
      <vt:lpstr>These radishes are very crunchy!</vt:lpstr>
      <vt:lpstr>I don’t like cantaloupe either but you should eat it because it’s good for you.</vt:lpstr>
      <vt:lpstr>Maybe you’ll decide to try the spinach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Heidi</cp:lastModifiedBy>
  <cp:revision>11</cp:revision>
  <dcterms:modified xsi:type="dcterms:W3CDTF">2021-01-07T13:46:22Z</dcterms:modified>
</cp:coreProperties>
</file>