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259" r:id="rId5"/>
    <p:sldId id="527" r:id="rId6"/>
    <p:sldId id="328" r:id="rId7"/>
    <p:sldId id="535" r:id="rId8"/>
    <p:sldId id="536" r:id="rId9"/>
    <p:sldId id="352" r:id="rId10"/>
    <p:sldId id="354" r:id="rId11"/>
    <p:sldId id="355" r:id="rId12"/>
    <p:sldId id="358" r:id="rId13"/>
    <p:sldId id="359" r:id="rId14"/>
    <p:sldId id="361" r:id="rId15"/>
    <p:sldId id="362" r:id="rId16"/>
    <p:sldId id="363" r:id="rId17"/>
    <p:sldId id="514" r:id="rId18"/>
    <p:sldId id="528" r:id="rId19"/>
    <p:sldId id="516" r:id="rId20"/>
    <p:sldId id="517" r:id="rId21"/>
    <p:sldId id="518" r:id="rId22"/>
    <p:sldId id="519" r:id="rId23"/>
    <p:sldId id="522" r:id="rId24"/>
    <p:sldId id="523" r:id="rId25"/>
    <p:sldId id="524" r:id="rId26"/>
    <p:sldId id="525" r:id="rId27"/>
    <p:sldId id="526" r:id="rId28"/>
    <p:sldId id="533" r:id="rId29"/>
    <p:sldId id="534" r:id="rId30"/>
    <p:sldId id="364" r:id="rId31"/>
    <p:sldId id="435" r:id="rId32"/>
    <p:sldId id="436" r:id="rId33"/>
    <p:sldId id="444" r:id="rId34"/>
    <p:sldId id="445" r:id="rId35"/>
    <p:sldId id="446" r:id="rId36"/>
    <p:sldId id="452"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370" autoAdjust="0"/>
  </p:normalViewPr>
  <p:slideViewPr>
    <p:cSldViewPr snapToGrid="0">
      <p:cViewPr varScale="1">
        <p:scale>
          <a:sx n="66" d="100"/>
          <a:sy n="66" d="100"/>
        </p:scale>
        <p:origin x="678"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5" d="100"/>
          <a:sy n="85" d="100"/>
        </p:scale>
        <p:origin x="378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1172" y="8829822"/>
            <a:ext cx="3037627" cy="466578"/>
          </a:xfrm>
          <a:prstGeom prst="rect">
            <a:avLst/>
          </a:prstGeom>
        </p:spPr>
        <p:txBody>
          <a:bodyPr vert="horz" lIns="92117" tIns="46058" rIns="92117" bIns="46058" rtlCol="0" anchor="b"/>
          <a:lstStyle>
            <a:lvl1pPr algn="r">
              <a:defRPr sz="1200"/>
            </a:lvl1pPr>
          </a:lstStyle>
          <a:p>
            <a:fld id="{3C574494-2CD4-4298-BAAE-40A24C534E60}" type="slidenum">
              <a:rPr lang="en-US" smtClean="0"/>
              <a:t>‹#›</a:t>
            </a:fld>
            <a:endParaRPr lang="en-US"/>
          </a:p>
        </p:txBody>
      </p:sp>
    </p:spTree>
    <p:extLst>
      <p:ext uri="{BB962C8B-B14F-4D97-AF65-F5344CB8AC3E}">
        <p14:creationId xmlns:p14="http://schemas.microsoft.com/office/powerpoint/2010/main" val="1906070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6" tIns="46588" rIns="93176" bIns="46588" rtlCol="0"/>
          <a:lstStyle>
            <a:lvl1pPr algn="r">
              <a:defRPr sz="1200"/>
            </a:lvl1pPr>
          </a:lstStyle>
          <a:p>
            <a:fld id="{4478E2AF-C403-46F7-B009-1476C165D1F6}" type="datetimeFigureOut">
              <a:rPr lang="en-US" smtClean="0"/>
              <a:t>8/2/2017</a:t>
            </a:fld>
            <a:endParaRPr lang="en-US"/>
          </a:p>
        </p:txBody>
      </p:sp>
      <p:sp>
        <p:nvSpPr>
          <p:cNvPr id="4" name="Slide Image Placeholder 3"/>
          <p:cNvSpPr>
            <a:spLocks noGrp="1" noRot="1" noChangeAspect="1"/>
          </p:cNvSpPr>
          <p:nvPr>
            <p:ph type="sldImg" idx="2"/>
          </p:nvPr>
        </p:nvSpPr>
        <p:spPr>
          <a:xfrm>
            <a:off x="738188" y="0"/>
            <a:ext cx="5532437" cy="31115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3230615"/>
            <a:ext cx="5608320" cy="5599352"/>
          </a:xfrm>
          <a:prstGeom prst="rect">
            <a:avLst/>
          </a:prstGeom>
        </p:spPr>
        <p:txBody>
          <a:bodyPr vert="horz" lIns="93176" tIns="46588" rIns="93176"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a:p>
        </p:txBody>
      </p:sp>
      <p:sp>
        <p:nvSpPr>
          <p:cNvPr id="8" name="Slide Number Placeholder 7"/>
          <p:cNvSpPr>
            <a:spLocks noGrp="1"/>
          </p:cNvSpPr>
          <p:nvPr>
            <p:ph type="sldNum" sz="quarter" idx="5"/>
          </p:nvPr>
        </p:nvSpPr>
        <p:spPr>
          <a:xfrm>
            <a:off x="3971172" y="8829822"/>
            <a:ext cx="3037627" cy="466578"/>
          </a:xfrm>
          <a:prstGeom prst="rect">
            <a:avLst/>
          </a:prstGeom>
        </p:spPr>
        <p:txBody>
          <a:bodyPr vert="horz" lIns="92117" tIns="46058" rIns="92117" bIns="46058" rtlCol="0" anchor="b"/>
          <a:lstStyle>
            <a:lvl1pPr algn="r">
              <a:defRPr sz="1200"/>
            </a:lvl1pPr>
          </a:lstStyle>
          <a:p>
            <a:fld id="{9D9D9E57-B194-4C8F-98E9-BCBF80C7A7EA}" type="slidenum">
              <a:rPr lang="en-US" smtClean="0"/>
              <a:t>‹#›</a:t>
            </a:fld>
            <a:endParaRPr lang="en-US"/>
          </a:p>
        </p:txBody>
      </p:sp>
    </p:spTree>
    <p:extLst>
      <p:ext uri="{BB962C8B-B14F-4D97-AF65-F5344CB8AC3E}">
        <p14:creationId xmlns:p14="http://schemas.microsoft.com/office/powerpoint/2010/main" val="21128060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0"/>
            <a:ext cx="5207000" cy="2928938"/>
          </a:xfrm>
        </p:spPr>
      </p:sp>
      <p:sp>
        <p:nvSpPr>
          <p:cNvPr id="3" name="Notes Placeholder 2"/>
          <p:cNvSpPr>
            <a:spLocks noGrp="1"/>
          </p:cNvSpPr>
          <p:nvPr>
            <p:ph type="body" idx="1"/>
          </p:nvPr>
        </p:nvSpPr>
        <p:spPr>
          <a:xfrm>
            <a:off x="701041" y="3064166"/>
            <a:ext cx="5608320" cy="5765801"/>
          </a:xfrm>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Welcome </a:t>
            </a:r>
            <a:r>
              <a:rPr lang="en-US" dirty="0">
                <a:solidFill>
                  <a:schemeClr val="tx1"/>
                </a:solidFill>
                <a:latin typeface="Verdana" panose="020B0604030504040204" pitchFamily="34" charset="0"/>
                <a:ea typeface="Calibri" panose="020F0502020204030204" pitchFamily="34" charset="0"/>
                <a:cs typeface="Times New Roman" panose="02020603050405020304" pitchFamily="18" charset="0"/>
              </a:rPr>
              <a:t>to the CAFCP Meal Patterns training. </a:t>
            </a:r>
            <a:r>
              <a:rPr lang="en-US"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This training session will cover the updated</a:t>
            </a:r>
            <a:r>
              <a:rPr lang="en-US" baseline="0"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 CACFP meal pattern requirements surrounding the meat/meat alternate component. </a:t>
            </a:r>
            <a:endPar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r>
              <a:rPr lang="en-US" dirty="0">
                <a:solidFill>
                  <a:schemeClr val="tx1"/>
                </a:solidFill>
                <a:latin typeface="Verdana" panose="020B0604030504040204" pitchFamily="34" charset="0"/>
                <a:ea typeface="Calibri" panose="020F0502020204030204" pitchFamily="34" charset="0"/>
                <a:cs typeface="Times New Roman" panose="02020603050405020304" pitchFamily="18" charset="0"/>
              </a:rPr>
              <a:t> </a:t>
            </a:r>
            <a:endPar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6" name="Slide Number Placeholder 5"/>
          <p:cNvSpPr>
            <a:spLocks noGrp="1"/>
          </p:cNvSpPr>
          <p:nvPr>
            <p:ph type="sldNum" sz="quarter" idx="10"/>
          </p:nvPr>
        </p:nvSpPr>
        <p:spPr/>
        <p:txBody>
          <a:bodyPr/>
          <a:lstStyle/>
          <a:p>
            <a:fld id="{9D9D9E57-B194-4C8F-98E9-BCBF80C7A7EA}" type="slidenum">
              <a:rPr lang="en-US" smtClean="0"/>
              <a:t>1</a:t>
            </a:fld>
            <a:endParaRPr lang="en-US"/>
          </a:p>
        </p:txBody>
      </p:sp>
    </p:spTree>
    <p:extLst>
      <p:ext uri="{BB962C8B-B14F-4D97-AF65-F5344CB8AC3E}">
        <p14:creationId xmlns:p14="http://schemas.microsoft.com/office/powerpoint/2010/main" val="2356010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Second</a:t>
            </a:r>
            <a:r>
              <a:rPr lang="en-US" dirty="0">
                <a:latin typeface="Verdana" panose="020B0604030504040204" pitchFamily="34" charset="0"/>
                <a:ea typeface="Calibri" panose="020F0502020204030204" pitchFamily="34" charset="0"/>
                <a:cs typeface="Times New Roman" panose="02020603050405020304" pitchFamily="18" charset="0"/>
              </a:rPr>
              <a:t>, it must contain 5 grams of protein per 2.2 ounces (1/4 cup) to equal 1 ounce of the meat/meat alternate. This information can be found by reading the Nutrition Facts Label on products when it is just tofu. However, if it is a combination tofu or soy products, a Child Nutrition (CN) Label or product formulation statement is required to verify the food item contains the minimum protein requirement. </a:t>
            </a:r>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10</a:t>
            </a:fld>
            <a:endParaRPr lang="en-US"/>
          </a:p>
        </p:txBody>
      </p:sp>
    </p:spTree>
    <p:extLst>
      <p:ext uri="{BB962C8B-B14F-4D97-AF65-F5344CB8AC3E}">
        <p14:creationId xmlns:p14="http://schemas.microsoft.com/office/powerpoint/2010/main" val="128432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next update for the meat/meat alternates component focuses on yogurt. As we discussed in the previous lesson, yogurt is a meat alternate, and it is often used as a snack item. However, because it can be a source of added sugar, the updated meal patterns require yogurt, including soy yogurt, to contain no more than 23 grams of total sugars per 6 ounces for child and adult meals. You can use the same methods featured in the previous lesson to determine if yogurt products are within the sugar limit.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11</a:t>
            </a:fld>
            <a:endParaRPr lang="en-US"/>
          </a:p>
        </p:txBody>
      </p:sp>
    </p:spTree>
    <p:extLst>
      <p:ext uri="{BB962C8B-B14F-4D97-AF65-F5344CB8AC3E}">
        <p14:creationId xmlns:p14="http://schemas.microsoft.com/office/powerpoint/2010/main" val="3129413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planning menus and incorporating yogurt, there are a few key points to remember. First, the updated meal pattern requirements now allow soy yogurt as a dairy-free option for children and adult meals. In addition, 4 ounces of yogurt, including soy yogurt, credits as 1 ounce of meat alternate. Also, remember yogurt may credit as a meat alternate or as a milk substitute for adults only. However, it may not credit for the milk component and the meat alternates components in the same meal for adults.</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12</a:t>
            </a:fld>
            <a:endParaRPr lang="en-US"/>
          </a:p>
        </p:txBody>
      </p:sp>
    </p:spTree>
    <p:extLst>
      <p:ext uri="{BB962C8B-B14F-4D97-AF65-F5344CB8AC3E}">
        <p14:creationId xmlns:p14="http://schemas.microsoft.com/office/powerpoint/2010/main" val="2625426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Items </a:t>
            </a:r>
            <a:r>
              <a:rPr lang="en-US" dirty="0">
                <a:latin typeface="Verdana" panose="020B0604030504040204" pitchFamily="34" charset="0"/>
                <a:ea typeface="Calibri" panose="020F0502020204030204" pitchFamily="34" charset="0"/>
                <a:cs typeface="Times New Roman" panose="02020603050405020304" pitchFamily="18" charset="0"/>
              </a:rPr>
              <a:t>such as frozen yogurt, drinkable yogurt, homemade yogurt, yogurt flavored products, yogurt bars, yogurt covered fruits and nuts, yogurt in commercially prepared smoothies, or similar products are not creditable on the CACFP.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13</a:t>
            </a:fld>
            <a:endParaRPr lang="en-US"/>
          </a:p>
        </p:txBody>
      </p:sp>
    </p:spTree>
    <p:extLst>
      <p:ext uri="{BB962C8B-B14F-4D97-AF65-F5344CB8AC3E}">
        <p14:creationId xmlns:p14="http://schemas.microsoft.com/office/powerpoint/2010/main" val="316230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Although </a:t>
            </a:r>
            <a:r>
              <a:rPr lang="en-US" dirty="0">
                <a:latin typeface="Verdana" panose="020B0604030504040204" pitchFamily="34" charset="0"/>
                <a:ea typeface="Calibri" panose="020F0502020204030204" pitchFamily="34" charset="0"/>
                <a:cs typeface="Times New Roman" panose="02020603050405020304" pitchFamily="18" charset="0"/>
              </a:rPr>
              <a:t>yogurt is a great source of protein, some yogurts have significantly more sugar than others. To promote healthy habits from the start, the updated meal pattern requirements limit the amount of sugar creditable yogurts may contain. Under the updated meal patterns, yogurt must contain no more than 23 grams of sugars per 6 ounces.</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There are two methods for determining if the yogurt meet the sugar limit. To illustrate how to use both methods, turn in your Participant’s Workbook to the handouts: </a:t>
            </a:r>
            <a:r>
              <a:rPr lang="en-US" b="1" dirty="0">
                <a:solidFill>
                  <a:srgbClr val="002060"/>
                </a:solidFill>
                <a:latin typeface="Verdana" panose="020B0604030504040204" pitchFamily="34" charset="0"/>
                <a:ea typeface="Calibri" panose="020F0502020204030204" pitchFamily="34" charset="0"/>
                <a:cs typeface="Times New Roman" panose="02020603050405020304" pitchFamily="18" charset="0"/>
              </a:rPr>
              <a:t>Nutrition Facts Label </a:t>
            </a:r>
            <a:r>
              <a:rPr lang="en-US" dirty="0">
                <a:latin typeface="Verdana" panose="020B0604030504040204" pitchFamily="34" charset="0"/>
                <a:ea typeface="Calibri" panose="020F0502020204030204" pitchFamily="34" charset="0"/>
                <a:cs typeface="Times New Roman" panose="02020603050405020304" pitchFamily="18" charset="0"/>
              </a:rPr>
              <a:t>and </a:t>
            </a:r>
            <a:r>
              <a:rPr lang="en-US" b="1" dirty="0">
                <a:solidFill>
                  <a:srgbClr val="002060"/>
                </a:solidFill>
                <a:latin typeface="Verdana" panose="020B0604030504040204" pitchFamily="34" charset="0"/>
                <a:ea typeface="Calibri" panose="020F0502020204030204" pitchFamily="34" charset="0"/>
                <a:cs typeface="Times New Roman" panose="02020603050405020304" pitchFamily="18" charset="0"/>
              </a:rPr>
              <a:t>Yogurt and Sugar Guide</a:t>
            </a:r>
            <a:r>
              <a:rPr lang="en-US" dirty="0">
                <a:latin typeface="Verdana" panose="020B0604030504040204" pitchFamily="34" charset="0"/>
                <a:ea typeface="Calibri" panose="020F0502020204030204" pitchFamily="34" charset="0"/>
                <a:cs typeface="Times New Roman" panose="02020603050405020304" pitchFamily="18" charset="0"/>
              </a:rPr>
              <a:t>.</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14</a:t>
            </a:fld>
            <a:endParaRPr lang="en-US"/>
          </a:p>
        </p:txBody>
      </p:sp>
    </p:spTree>
    <p:extLst>
      <p:ext uri="{BB962C8B-B14F-4D97-AF65-F5344CB8AC3E}">
        <p14:creationId xmlns:p14="http://schemas.microsoft.com/office/powerpoint/2010/main" val="234093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Yogurt is often loaded with sugar. For example… (show</a:t>
            </a:r>
            <a:r>
              <a:rPr lang="en-US" baseline="0" dirty="0" smtClean="0"/>
              <a:t> strawberry yogurt)</a:t>
            </a:r>
            <a:endParaRPr lang="en-US" dirty="0" smtClean="0"/>
          </a:p>
          <a:p>
            <a:endParaRPr lang="en-US" dirty="0" smtClean="0"/>
          </a:p>
          <a:p>
            <a:r>
              <a:rPr lang="en-US" dirty="0" smtClean="0"/>
              <a:t>All yogurt does have natural sugar, as depicted here by the cows, so even plain</a:t>
            </a:r>
            <a:r>
              <a:rPr lang="en-US" baseline="0" dirty="0" smtClean="0"/>
              <a:t> yogurt will have “sugars” listed on the nutrition label. However, many also have quite a bit of added sugar as well.</a:t>
            </a:r>
          </a:p>
          <a:p>
            <a:endParaRPr lang="en-US" baseline="0" dirty="0" smtClean="0"/>
          </a:p>
          <a:p>
            <a:r>
              <a:rPr lang="en-US" baseline="0" dirty="0" smtClean="0"/>
              <a:t>(show “whipped” yogurt) Here’s another example of a “whipped” yogurt that has 6 tsp of added sugar in a 6 </a:t>
            </a:r>
            <a:r>
              <a:rPr lang="en-US" baseline="0" dirty="0" err="1" smtClean="0"/>
              <a:t>oz</a:t>
            </a:r>
            <a:r>
              <a:rPr lang="en-US" baseline="0" dirty="0" smtClean="0"/>
              <a:t> serving. That would definitely NOT meet the CACFP guidelines!</a:t>
            </a:r>
          </a:p>
          <a:p>
            <a:endParaRPr lang="en-US" baseline="0" dirty="0" smtClean="0"/>
          </a:p>
          <a:p>
            <a:r>
              <a:rPr lang="en-US" dirty="0" smtClean="0"/>
              <a:t>Find a flavored yogurt that meets the guideline, or try serving plain yogurt… with fruit mixed in for flavor. Stirring in applesauce, canned</a:t>
            </a:r>
            <a:r>
              <a:rPr lang="en-US" baseline="0" dirty="0" smtClean="0"/>
              <a:t> peaches, frozen berries, or sliced banana adds natural sweetness that kids love.</a:t>
            </a:r>
            <a:endParaRPr lang="en-US" dirty="0"/>
          </a:p>
        </p:txBody>
      </p:sp>
      <p:sp>
        <p:nvSpPr>
          <p:cNvPr id="4" name="Slide Number Placeholder 3"/>
          <p:cNvSpPr>
            <a:spLocks noGrp="1"/>
          </p:cNvSpPr>
          <p:nvPr>
            <p:ph type="sldNum" sz="quarter" idx="10"/>
          </p:nvPr>
        </p:nvSpPr>
        <p:spPr/>
        <p:txBody>
          <a:bodyPr/>
          <a:lstStyle/>
          <a:p>
            <a:fld id="{45E10456-7ADE-41BB-A729-12998DAA8CE6}" type="slidenum">
              <a:rPr lang="en-US" smtClean="0"/>
              <a:t>15</a:t>
            </a:fld>
            <a:endParaRPr lang="en-US"/>
          </a:p>
        </p:txBody>
      </p:sp>
    </p:spTree>
    <p:extLst>
      <p:ext uri="{BB962C8B-B14F-4D97-AF65-F5344CB8AC3E}">
        <p14:creationId xmlns:p14="http://schemas.microsoft.com/office/powerpoint/2010/main" val="185154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reading Nutrition Facts Labels for yogurt to determine if it meets the sugar requirements, there are two key terms to look for: Serving Size and Sugars or Total Sugars. The serving size is the number of servings in a food package, and they are provided in units, such as ounces, cups, or container. The serving size is also provided in grams in parenthesis.</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 sugars or total sugars states the amount of sugar in grams per serving. It is important to note that the new label lists total sugars and added sugars instead of just “sugars.” This change shows the total amount of natural sugars and added sugars the product contains. However, when reading new labels for yogurt, always use the total sugar amount.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16</a:t>
            </a:fld>
            <a:endParaRPr lang="en-US"/>
          </a:p>
        </p:txBody>
      </p:sp>
    </p:spTree>
    <p:extLst>
      <p:ext uri="{BB962C8B-B14F-4D97-AF65-F5344CB8AC3E}">
        <p14:creationId xmlns:p14="http://schemas.microsoft.com/office/powerpoint/2010/main" val="739720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4025" cy="3113088"/>
          </a:xfrm>
        </p:spPr>
      </p:sp>
      <p:sp>
        <p:nvSpPr>
          <p:cNvPr id="3" name="Notes Placeholder 2"/>
          <p:cNvSpPr>
            <a:spLocks noGrp="1"/>
          </p:cNvSpPr>
          <p:nvPr>
            <p:ph type="body" idx="1"/>
          </p:nvPr>
        </p:nvSpPr>
        <p:spPr>
          <a:xfrm>
            <a:off x="738189" y="3238347"/>
            <a:ext cx="5534021" cy="5722950"/>
          </a:xfrm>
        </p:spPr>
        <p:txBody>
          <a:bodyPr/>
          <a:lstStyle/>
          <a:p>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first method is the easiest and the fastest way for determining if a yogurt item meets the sugar limit requirement. This method features a chart with the common sizes of yogurt and the pre-calculated sugar limit for each size. The chart has three columns: Serving Sizes (Ounces), Serving Sizes (Grams), and Sugar Limits.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smtClean="0">
              <a:latin typeface="Verdana" panose="020B0604030504040204" pitchFamily="34" charset="0"/>
              <a:ea typeface="Calibri" panose="020F0502020204030204" pitchFamily="34" charset="0"/>
              <a:cs typeface="Times New Roman" panose="02020603050405020304" pitchFamily="18"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first column, Serving Sizes (Ounces) is used for when a yogurt’s Nutrition Fact Label lists the serving size in ounces, such as 6 ounces or 8 ounces. The second column, Serving Sizes (Grams), is used when the Nutrition Fact Label’s serving size is not in ounces, but in cups, containers, or other units. In situations such as these, you can use the number in parenthesis, the grams, to determine if the yogurt is within the sugar limit. The third column lists the sugar limits for each serving size. Let’s review how you might use this chart to determine if a yogurt item meets the sugar requirement.</a:t>
            </a:r>
            <a:endParaRPr lang="en-US" b="1" dirty="0">
              <a:latin typeface="Arial" panose="020B0604020202020204" pitchFamily="34" charset="0"/>
              <a:ea typeface="Calibri" panose="020F0502020204030204" pitchFamily="34" charset="0"/>
              <a:cs typeface="Calibri" panose="020F0502020204030204" pitchFamily="34" charset="0"/>
            </a:endParaRPr>
          </a:p>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17</a:t>
            </a:fld>
            <a:endParaRPr lang="en-US"/>
          </a:p>
        </p:txBody>
      </p:sp>
    </p:spTree>
    <p:extLst>
      <p:ext uri="{BB962C8B-B14F-4D97-AF65-F5344CB8AC3E}">
        <p14:creationId xmlns:p14="http://schemas.microsoft.com/office/powerpoint/2010/main" val="2970774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There </a:t>
            </a:r>
            <a:r>
              <a:rPr lang="en-US" dirty="0">
                <a:latin typeface="Verdana" panose="020B0604030504040204" pitchFamily="34" charset="0"/>
                <a:ea typeface="Calibri" panose="020F0502020204030204" pitchFamily="34" charset="0"/>
                <a:cs typeface="Times New Roman" panose="02020603050405020304" pitchFamily="18" charset="0"/>
              </a:rPr>
              <a:t>are four steps to identifying if a yogurt meets the requirements using this method.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First, find the Nutrition Facts Label on the package. We will use the label noted on the handout to illustrate how to use this method.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Next, identify the serving size in ounces. Common sizes might include 2.25, 3.5, 4, 5.3, 6, or 8 ounces. The Serving Size for this yogurt item is 6 ounces.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Then, find the amount for Sugars. It is below the “Total Carbohydrate” line. The amount for Sugars for this yogurt item is 19 grams.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18</a:t>
            </a:fld>
            <a:endParaRPr lang="en-US"/>
          </a:p>
        </p:txBody>
      </p:sp>
    </p:spTree>
    <p:extLst>
      <p:ext uri="{BB962C8B-B14F-4D97-AF65-F5344CB8AC3E}">
        <p14:creationId xmlns:p14="http://schemas.microsoft.com/office/powerpoint/2010/main" val="4189271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Lastly</a:t>
            </a:r>
            <a:r>
              <a:rPr lang="en-US" dirty="0">
                <a:latin typeface="Verdana" panose="020B0604030504040204" pitchFamily="34" charset="0"/>
                <a:ea typeface="Calibri" panose="020F0502020204030204" pitchFamily="34" charset="0"/>
                <a:cs typeface="Times New Roman" panose="02020603050405020304" pitchFamily="18" charset="0"/>
              </a:rPr>
              <a:t>, find the Serving Size in the chart below. Then, look in the column labeled Sugar Limit for the identified serving size. Remember, the serving size is 6 ounces and the total amount for sugar is 19 grams.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Verdana" panose="020B0604030504040204" pitchFamily="34" charset="0"/>
                <a:ea typeface="Calibri" panose="020F0502020204030204" pitchFamily="34" charset="0"/>
                <a:cs typeface="Times New Roman" panose="02020603050405020304" pitchFamily="18" charset="0"/>
              </a:rPr>
              <a:t>According to the chart, for a 6 ounce serving, the sugar limit is 23 grams of total sugars. Therefore, this item is creditable because the sugar amount, 19 grams, is between the sugar limit of 0 and 23 grams.</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19</a:t>
            </a:fld>
            <a:endParaRPr lang="en-US"/>
          </a:p>
        </p:txBody>
      </p:sp>
    </p:spTree>
    <p:extLst>
      <p:ext uri="{BB962C8B-B14F-4D97-AF65-F5344CB8AC3E}">
        <p14:creationId xmlns:p14="http://schemas.microsoft.com/office/powerpoint/2010/main" val="351496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0"/>
            <a:ext cx="5407025" cy="3041650"/>
          </a:xfrm>
        </p:spPr>
      </p:sp>
      <p:sp>
        <p:nvSpPr>
          <p:cNvPr id="3" name="Notes Placeholder 2"/>
          <p:cNvSpPr>
            <a:spLocks noGrp="1"/>
          </p:cNvSpPr>
          <p:nvPr>
            <p:ph type="body" idx="1"/>
          </p:nvPr>
        </p:nvSpPr>
        <p:spPr>
          <a:xfrm>
            <a:off x="701041" y="3176408"/>
            <a:ext cx="5608320" cy="5653559"/>
          </a:xfrm>
        </p:spPr>
        <p:txBody>
          <a:bodyPr/>
          <a:lstStyle/>
          <a:p>
            <a:r>
              <a:rPr lang="en-US" b="1" dirty="0" smtClean="0">
                <a:solidFill>
                  <a:srgbClr val="002060"/>
                </a:solidFill>
                <a:latin typeface="Verdana" panose="020B0604030504040204" pitchFamily="34" charset="0"/>
                <a:ea typeface="Calibri" panose="020F0502020204030204" pitchFamily="34" charset="0"/>
                <a:cs typeface="Times New Roman" panose="02020603050405020304" pitchFamily="18" charset="0"/>
              </a:rPr>
              <a:t>This </a:t>
            </a:r>
            <a:r>
              <a:rPr lang="en-US" b="1" dirty="0" err="1" smtClean="0">
                <a:solidFill>
                  <a:srgbClr val="002060"/>
                </a:solidFill>
                <a:latin typeface="Verdana" panose="020B0604030504040204" pitchFamily="34" charset="0"/>
                <a:ea typeface="Calibri" panose="020F0502020204030204" pitchFamily="34" charset="0"/>
                <a:cs typeface="Times New Roman" panose="02020603050405020304" pitchFamily="18" charset="0"/>
              </a:rPr>
              <a:t>powerpoint</a:t>
            </a:r>
            <a:r>
              <a:rPr lang="en-US" b="1" baseline="0" dirty="0" smtClean="0">
                <a:solidFill>
                  <a:srgbClr val="002060"/>
                </a:solidFill>
                <a:latin typeface="Verdana" panose="020B0604030504040204" pitchFamily="34" charset="0"/>
                <a:ea typeface="Calibri" panose="020F0502020204030204" pitchFamily="34" charset="0"/>
                <a:cs typeface="Times New Roman" panose="02020603050405020304" pitchFamily="18" charset="0"/>
              </a:rPr>
              <a:t> as well as additional training materials can be found at the website listed on the screen. Additional training materials will be available through the RIDE child nutrition programs website.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a:t>
            </a:fld>
            <a:endParaRPr lang="en-US"/>
          </a:p>
        </p:txBody>
      </p:sp>
    </p:spTree>
    <p:extLst>
      <p:ext uri="{BB962C8B-B14F-4D97-AF65-F5344CB8AC3E}">
        <p14:creationId xmlns:p14="http://schemas.microsoft.com/office/powerpoint/2010/main" val="146018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As </a:t>
            </a:r>
            <a:r>
              <a:rPr lang="en-US" dirty="0">
                <a:latin typeface="Verdana" panose="020B0604030504040204" pitchFamily="34" charset="0"/>
                <a:ea typeface="Calibri" panose="020F0502020204030204" pitchFamily="34" charset="0"/>
                <a:cs typeface="Times New Roman" panose="02020603050405020304" pitchFamily="18" charset="0"/>
              </a:rPr>
              <a:t>mentioned, sometimes you may find yogurt that do not list the serving size in ounces, but in cups or containers. For instance, the yogurt label lists “1 cup (170 grams)” as the serving size and “19 grams” for sugar. Using the middle column in the Yogurt Sugar Limits chart, this product would be credible because a product with 170 grams per serving size must have between 0-23 grams to be within the sugar limit requirements.</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solidFill>
                  <a:srgbClr val="C00000"/>
                </a:solidFill>
                <a:latin typeface="Verdana" panose="020B0604030504040204" pitchFamily="34" charset="0"/>
                <a:ea typeface="Calibri" panose="020F0502020204030204" pitchFamily="34" charset="0"/>
                <a:cs typeface="Times New Roman" panose="02020603050405020304" pitchFamily="18" charset="0"/>
              </a:rPr>
              <a:t> </a:t>
            </a:r>
            <a:endParaRPr lang="en-US"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20</a:t>
            </a:fld>
            <a:endParaRPr lang="en-US"/>
          </a:p>
        </p:txBody>
      </p:sp>
    </p:spTree>
    <p:extLst>
      <p:ext uri="{BB962C8B-B14F-4D97-AF65-F5344CB8AC3E}">
        <p14:creationId xmlns:p14="http://schemas.microsoft.com/office/powerpoint/2010/main" val="2377203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second method is used when a yogurt’s Nutrition Facts Label lists a serving size that is not featured on the Sugar Limit’s Chart. For these yogurts, you will need to calculate the total amount of sugar per ounce to determine if the yogurt is within the sugar limit. When the serving size is in ounces and the answer to the calculation is 3.83 or less, then the yogurt is within the sugar limit. For yogurts that do not list the serving sizes in ounces, but in other units, you will need to calculate the total amount of sugar per gram. When the serving size is in grams and the answer is below 0.135, the yogurt is creditable.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 threshold for serving sizes in ounces was determined by dividing 23 by 6, which equals 3.83, while the threshold for serving sizes in grams was determined by dividing 23 by 170, which equal 0.135.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21</a:t>
            </a:fld>
            <a:endParaRPr lang="en-US"/>
          </a:p>
        </p:txBody>
      </p:sp>
    </p:spTree>
    <p:extLst>
      <p:ext uri="{BB962C8B-B14F-4D97-AF65-F5344CB8AC3E}">
        <p14:creationId xmlns:p14="http://schemas.microsoft.com/office/powerpoint/2010/main" val="187985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Yogurt </a:t>
            </a:r>
            <a:r>
              <a:rPr lang="en-US" dirty="0">
                <a:latin typeface="Verdana" panose="020B0604030504040204" pitchFamily="34" charset="0"/>
                <a:ea typeface="Calibri" panose="020F0502020204030204" pitchFamily="34" charset="0"/>
                <a:cs typeface="Times New Roman" panose="02020603050405020304" pitchFamily="18" charset="0"/>
              </a:rPr>
              <a:t>method #2 has two examples. First, calculating serving sizes in ounces. There are five steps for identifying if a yogurt meets the requirements using this method: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First, find the Nutrition Facts Label on the package.</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Next, identify the Serving Size on the Nutrition Facts Label in ounces. This yogurt has a Serving Size of 4.5 ounces.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Then, find the amount for Sugars. The amount for Sugars for this item is 16 grams.</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22</a:t>
            </a:fld>
            <a:endParaRPr lang="en-US"/>
          </a:p>
        </p:txBody>
      </p:sp>
    </p:spTree>
    <p:extLst>
      <p:ext uri="{BB962C8B-B14F-4D97-AF65-F5344CB8AC3E}">
        <p14:creationId xmlns:p14="http://schemas.microsoft.com/office/powerpoint/2010/main" val="3338637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pPr marL="174705" indent="-174705">
              <a:buClr>
                <a:srgbClr val="002060"/>
              </a:buClr>
              <a:buSzPct val="150000"/>
              <a:buFont typeface="Arial" panose="020B0604020202020204" pitchFamily="34" charset="0"/>
              <a:buChar char="•"/>
            </a:pPr>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next step requires that you calculate the amount of sugar per ounce. To complete this step, divide the Sugars number by the Serving Size number. In this example, it would be sixteen divided by four point five which equals three point fifty-five (16/4.5 = 3.55).</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When the serving size is in ounces, the threshold is 3.83. After you divide the Sugars by the Serving Size, if the answer is below 3.83, the yogurt is within the sugar limit and it is creditable. However, if it is above the threshold, then this item is not creditable. In this example, the answer is 3.55; therefore, it is below 3.83, making it creditable.</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23</a:t>
            </a:fld>
            <a:endParaRPr lang="en-US"/>
          </a:p>
        </p:txBody>
      </p:sp>
    </p:spTree>
    <p:extLst>
      <p:ext uri="{BB962C8B-B14F-4D97-AF65-F5344CB8AC3E}">
        <p14:creationId xmlns:p14="http://schemas.microsoft.com/office/powerpoint/2010/main" val="2032218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second example for Yogurt method # 2 focuses on serving sizes not in ounces. As we previously learned, some yogurts may not list the serving size in ounces, but in cups or containers. In these situations, always use the grams number located inside the parenthesis. For example, the yogurt label lists “1/2 cup (85 grams)” as the serving size and “19 grams” for Sugars. In this example, 85 grams is not listed on the yogurt sugar limit chart; therefore, you would divide 19, the total Sugars number by 85, the Serving Size number in Grams, and the answer is 0.22 (19/85=0.22). Based on the threshold of 0.135, this item would not credit because 0.22 is higher than 0.135.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24</a:t>
            </a:fld>
            <a:endParaRPr lang="en-US"/>
          </a:p>
        </p:txBody>
      </p:sp>
    </p:spTree>
    <p:extLst>
      <p:ext uri="{BB962C8B-B14F-4D97-AF65-F5344CB8AC3E}">
        <p14:creationId xmlns:p14="http://schemas.microsoft.com/office/powerpoint/2010/main" val="2216302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USDA has developed a helpful one page flyer to</a:t>
            </a:r>
            <a:r>
              <a:rPr lang="en-US" baseline="0" dirty="0" smtClean="0"/>
              <a:t> assist providers in determining if their yogurt options meet the CACFP sugar requirements. This handout contains an expanded serving size/sugar limit chart and can be found on the RIDE Child Nutrition Program website. </a:t>
            </a:r>
            <a:endParaRPr lang="en-US" dirty="0" smtClean="0"/>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25</a:t>
            </a:fld>
            <a:endParaRPr lang="en-US"/>
          </a:p>
        </p:txBody>
      </p:sp>
    </p:spTree>
    <p:extLst>
      <p:ext uri="{BB962C8B-B14F-4D97-AF65-F5344CB8AC3E}">
        <p14:creationId xmlns:p14="http://schemas.microsoft.com/office/powerpoint/2010/main" val="680598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D9E57-B194-4C8F-98E9-BCBF80C7A7EA}" type="slidenum">
              <a:rPr lang="en-US" smtClean="0"/>
              <a:t>26</a:t>
            </a:fld>
            <a:endParaRPr lang="en-US"/>
          </a:p>
        </p:txBody>
      </p:sp>
    </p:spTree>
    <p:extLst>
      <p:ext uri="{BB962C8B-B14F-4D97-AF65-F5344CB8AC3E}">
        <p14:creationId xmlns:p14="http://schemas.microsoft.com/office/powerpoint/2010/main" val="2338750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0"/>
            <a:ext cx="5524500" cy="3106738"/>
          </a:xfrm>
        </p:spPr>
      </p:sp>
      <p:sp>
        <p:nvSpPr>
          <p:cNvPr id="3" name="Notes Placeholder 2"/>
          <p:cNvSpPr>
            <a:spLocks noGrp="1"/>
          </p:cNvSpPr>
          <p:nvPr>
            <p:ph type="body" idx="1"/>
          </p:nvPr>
        </p:nvSpPr>
        <p:spPr>
          <a:xfrm>
            <a:off x="701041" y="3226984"/>
            <a:ext cx="5608320" cy="5602982"/>
          </a:xfrm>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It </a:t>
            </a:r>
            <a:r>
              <a:rPr lang="en-US" dirty="0">
                <a:latin typeface="Verdana" panose="020B0604030504040204" pitchFamily="34" charset="0"/>
                <a:ea typeface="Calibri" panose="020F0502020204030204" pitchFamily="34" charset="0"/>
                <a:cs typeface="Times New Roman" panose="02020603050405020304" pitchFamily="18" charset="0"/>
              </a:rPr>
              <a:t>is important to note that nuts and seeds, dry beans, peas, eggs, and </a:t>
            </a:r>
            <a:r>
              <a:rPr lang="en-US" dirty="0" smtClean="0">
                <a:latin typeface="Verdana" panose="020B0604030504040204" pitchFamily="34" charset="0"/>
                <a:ea typeface="Calibri" panose="020F0502020204030204" pitchFamily="34" charset="0"/>
                <a:cs typeface="Times New Roman" panose="02020603050405020304" pitchFamily="18" charset="0"/>
              </a:rPr>
              <a:t>cheeses </a:t>
            </a:r>
            <a:r>
              <a:rPr lang="en-US" dirty="0">
                <a:latin typeface="Verdana" panose="020B0604030504040204" pitchFamily="34" charset="0"/>
                <a:ea typeface="Calibri" panose="020F0502020204030204" pitchFamily="34" charset="0"/>
                <a:cs typeface="Times New Roman" panose="02020603050405020304" pitchFamily="18" charset="0"/>
              </a:rPr>
              <a:t>may continue to be used to meet all or part of the meat/meat alternates component.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endParaRPr lang="en-US" dirty="0" smtClean="0">
              <a:latin typeface="Verdana" panose="020B060403050404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27</a:t>
            </a:fld>
            <a:endParaRPr lang="en-US"/>
          </a:p>
        </p:txBody>
      </p:sp>
    </p:spTree>
    <p:extLst>
      <p:ext uri="{BB962C8B-B14F-4D97-AF65-F5344CB8AC3E}">
        <p14:creationId xmlns:p14="http://schemas.microsoft.com/office/powerpoint/2010/main" val="4175038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smtClean="0">
                <a:solidFill>
                  <a:srgbClr val="002060"/>
                </a:solidFill>
                <a:latin typeface="Verdana" panose="020B0604030504040204" pitchFamily="34" charset="0"/>
                <a:ea typeface="Calibri" panose="020F0502020204030204" pitchFamily="34" charset="0"/>
                <a:cs typeface="Calibri" panose="020F0502020204030204" pitchFamily="34" charset="0"/>
              </a:rPr>
              <a:t>Now that we’ve discussed all</a:t>
            </a:r>
            <a:r>
              <a:rPr lang="en-US" b="1"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 of the required changes under the new CACFP meal pattern, we’ll move on to talk about some optional best practices that your center may consider implementing as part of the menu revision process. </a:t>
            </a:r>
            <a:endParaRPr lang="en-US" b="1" dirty="0" smtClean="0">
              <a:solidFill>
                <a:srgbClr val="002060"/>
              </a:solidFill>
              <a:latin typeface="Arial" panose="020B0604020202020204" pitchFamily="34" charset="0"/>
              <a:ea typeface="Calibri" panose="020F0502020204030204" pitchFamily="34" charset="0"/>
              <a:cs typeface="Calibri" panose="020F0502020204030204" pitchFamily="34"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28</a:t>
            </a:fld>
            <a:endParaRPr lang="en-US"/>
          </a:p>
        </p:txBody>
      </p:sp>
    </p:spTree>
    <p:extLst>
      <p:ext uri="{BB962C8B-B14F-4D97-AF65-F5344CB8AC3E}">
        <p14:creationId xmlns:p14="http://schemas.microsoft.com/office/powerpoint/2010/main" val="2985888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In </a:t>
            </a:r>
            <a:r>
              <a:rPr lang="en-US" dirty="0">
                <a:latin typeface="Verdana" panose="020B0604030504040204" pitchFamily="34" charset="0"/>
                <a:ea typeface="Calibri" panose="020F0502020204030204" pitchFamily="34" charset="0"/>
                <a:cs typeface="Times New Roman" panose="02020603050405020304" pitchFamily="18" charset="0"/>
              </a:rPr>
              <a:t>addition to the revision of the CACFP meal pattern requirements, USDA developed best practices that build on the meal pattern requirements to further improve the nutritional quality of all meals. The best practices reflect recommendations from the </a:t>
            </a:r>
            <a:r>
              <a:rPr lang="en-US" i="1" dirty="0">
                <a:latin typeface="Verdana" panose="020B0604030504040204" pitchFamily="34" charset="0"/>
                <a:ea typeface="Calibri" panose="020F0502020204030204" pitchFamily="34" charset="0"/>
                <a:cs typeface="Times New Roman" panose="02020603050405020304" pitchFamily="18" charset="0"/>
              </a:rPr>
              <a:t>Dietary Guidelines for Americans</a:t>
            </a:r>
            <a:r>
              <a:rPr lang="en-US" dirty="0">
                <a:latin typeface="Verdana" panose="020B0604030504040204" pitchFamily="34" charset="0"/>
                <a:ea typeface="Calibri" panose="020F0502020204030204" pitchFamily="34" charset="0"/>
                <a:cs typeface="Times New Roman" panose="02020603050405020304" pitchFamily="18" charset="0"/>
              </a:rPr>
              <a:t> and the </a:t>
            </a:r>
            <a:r>
              <a:rPr lang="en-US" i="1" dirty="0">
                <a:latin typeface="Verdana" panose="020B0604030504040204" pitchFamily="34" charset="0"/>
                <a:ea typeface="Calibri" panose="020F0502020204030204" pitchFamily="34" charset="0"/>
                <a:cs typeface="Times New Roman" panose="02020603050405020304" pitchFamily="18" charset="0"/>
              </a:rPr>
              <a:t>National Academy of Medicine</a:t>
            </a:r>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 best practices are optional. However, USDA highly encourages all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centers and day care homes to implement these best practices in order to ensure children and adults are getting the optimal benefit from the meals served. Failure to comply with the best practices cannot result in a meal disallowance or a serious deficiency finding.</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29</a:t>
            </a:fld>
            <a:endParaRPr lang="en-US"/>
          </a:p>
        </p:txBody>
      </p:sp>
    </p:spTree>
    <p:extLst>
      <p:ext uri="{BB962C8B-B14F-4D97-AF65-F5344CB8AC3E}">
        <p14:creationId xmlns:p14="http://schemas.microsoft.com/office/powerpoint/2010/main" val="263019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The USDA has made </a:t>
            </a:r>
            <a:r>
              <a:rPr lang="en-US" dirty="0">
                <a:latin typeface="Verdana" panose="020B0604030504040204" pitchFamily="34" charset="0"/>
                <a:ea typeface="Calibri" panose="020F0502020204030204" pitchFamily="34" charset="0"/>
                <a:cs typeface="Times New Roman" panose="02020603050405020304" pitchFamily="18" charset="0"/>
              </a:rPr>
              <a:t>some policy updates to the child and adult meal </a:t>
            </a:r>
            <a:r>
              <a:rPr lang="en-US" dirty="0" smtClean="0">
                <a:latin typeface="Verdana" panose="020B0604030504040204" pitchFamily="34" charset="0"/>
                <a:ea typeface="Calibri" panose="020F0502020204030204" pitchFamily="34" charset="0"/>
                <a:cs typeface="Times New Roman" panose="02020603050405020304" pitchFamily="18" charset="0"/>
              </a:rPr>
              <a:t>patterns, which will go into</a:t>
            </a:r>
            <a:r>
              <a:rPr lang="en-US" baseline="0" dirty="0" smtClean="0">
                <a:latin typeface="Verdana" panose="020B0604030504040204" pitchFamily="34" charset="0"/>
                <a:ea typeface="Calibri" panose="020F0502020204030204" pitchFamily="34" charset="0"/>
                <a:cs typeface="Times New Roman" panose="02020603050405020304" pitchFamily="18" charset="0"/>
              </a:rPr>
              <a:t> effect October 1, 2017</a:t>
            </a:r>
            <a:r>
              <a:rPr lang="en-US" dirty="0" smtClean="0">
                <a:latin typeface="Verdana" panose="020B0604030504040204" pitchFamily="34" charset="0"/>
                <a:ea typeface="Calibri" panose="020F0502020204030204" pitchFamily="34" charset="0"/>
                <a:cs typeface="Times New Roman" panose="02020603050405020304" pitchFamily="18" charset="0"/>
              </a:rPr>
              <a:t>. </a:t>
            </a:r>
            <a:r>
              <a:rPr lang="en-US" dirty="0">
                <a:latin typeface="Verdana" panose="020B0604030504040204" pitchFamily="34" charset="0"/>
                <a:ea typeface="Calibri" panose="020F0502020204030204" pitchFamily="34" charset="0"/>
                <a:cs typeface="Times New Roman" panose="02020603050405020304" pitchFamily="18" charset="0"/>
              </a:rPr>
              <a:t>The updated child and adult meal pattern requirements, which were published in April of 2016, focus on ensuring children and adults have access to healthy, balanced meals throughout the day. Specifically, the changes provide:</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Wider varieties of protein options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Greater varieties of vegetables and fruits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More whole grains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Less added sugar and saturated </a:t>
            </a:r>
            <a:r>
              <a:rPr lang="en-US" dirty="0" smtClean="0">
                <a:latin typeface="Verdana" panose="020B0604030504040204" pitchFamily="34" charset="0"/>
                <a:ea typeface="Calibri" panose="020F0502020204030204" pitchFamily="34" charset="0"/>
                <a:cs typeface="Times New Roman" panose="02020603050405020304" pitchFamily="18" charset="0"/>
              </a:rPr>
              <a:t>fat</a:t>
            </a:r>
          </a:p>
          <a:p>
            <a:pPr marL="172719" indent="-172719">
              <a:buClr>
                <a:srgbClr val="002060"/>
              </a:buClr>
              <a:buSzPct val="150000"/>
              <a:buFont typeface="Arial" panose="020B0604020202020204" pitchFamily="34" charset="0"/>
              <a:buChar char="•"/>
            </a:pP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0" indent="0">
              <a:buClr>
                <a:srgbClr val="002060"/>
              </a:buClr>
              <a:buSzPct val="150000"/>
              <a:buFont typeface="Arial" panose="020B0604020202020204" pitchFamily="34" charset="0"/>
              <a:buNone/>
            </a:pPr>
            <a:r>
              <a:rPr lang="en-US" dirty="0" smtClean="0">
                <a:latin typeface="Verdana" panose="020B0604030504040204" pitchFamily="34" charset="0"/>
                <a:ea typeface="Calibri" panose="020F0502020204030204" pitchFamily="34" charset="0"/>
                <a:cs typeface="Times New Roman" panose="02020603050405020304" pitchFamily="18" charset="0"/>
              </a:rPr>
              <a:t>Today we will focus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on these changes as they relate to the meat/meat alternate component.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3</a:t>
            </a:fld>
            <a:endParaRPr lang="en-US"/>
          </a:p>
        </p:txBody>
      </p:sp>
    </p:spTree>
    <p:extLst>
      <p:ext uri="{BB962C8B-B14F-4D97-AF65-F5344CB8AC3E}">
        <p14:creationId xmlns:p14="http://schemas.microsoft.com/office/powerpoint/2010/main" val="2475352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As </a:t>
            </a:r>
            <a:r>
              <a:rPr lang="en-US" dirty="0">
                <a:latin typeface="Verdana" panose="020B0604030504040204" pitchFamily="34" charset="0"/>
                <a:ea typeface="Calibri" panose="020F0502020204030204" pitchFamily="34" charset="0"/>
                <a:cs typeface="Times New Roman" panose="02020603050405020304" pitchFamily="18" charset="0"/>
              </a:rPr>
              <a:t>we previously mentioned, meat/meat alternates are great sources of protein and many other essential nutrients such as vitamins B and E, calcium, and magnesium. They are also good sources of zinc and iron. However, eating too many processed meats and high-fat proteins increases the risk of obesity and other health issues. Therefore, USDA encourages all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sites to serve only lean meats, nuts, and legumes.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30</a:t>
            </a:fld>
            <a:endParaRPr lang="en-US"/>
          </a:p>
        </p:txBody>
      </p:sp>
    </p:spTree>
    <p:extLst>
      <p:ext uri="{BB962C8B-B14F-4D97-AF65-F5344CB8AC3E}">
        <p14:creationId xmlns:p14="http://schemas.microsoft.com/office/powerpoint/2010/main" val="257102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serving meats, limit serving processed meats to no more than one serving per week. A processed meat is any meat preserved by smoking, curing or salting, or with the addition of chemical preservatives. Processed meat includes salami, bologna and other luncheon meats, hot dogs, pepperoni, and bacon.</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31</a:t>
            </a:fld>
            <a:endParaRPr lang="en-US"/>
          </a:p>
        </p:txBody>
      </p:sp>
    </p:spTree>
    <p:extLst>
      <p:ext uri="{BB962C8B-B14F-4D97-AF65-F5344CB8AC3E}">
        <p14:creationId xmlns:p14="http://schemas.microsoft.com/office/powerpoint/2010/main" val="2541591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serving cheeses, serve only natural cheeses and choose low-fat or reduced-fat cheeses. Some examples might include low-fat cottage cheese, reduced-fat string cheese, or reduced-fat cheddar cheese. Make sure that the label does not list “imitation cheese,” “cheese food,” or “cheese product” as these foods do not count towards a reimbursable meal.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You can find additional information on the </a:t>
            </a:r>
            <a:r>
              <a:rPr lang="en-US" b="1" dirty="0">
                <a:solidFill>
                  <a:srgbClr val="1F3864"/>
                </a:solidFill>
                <a:latin typeface="Verdana" panose="020B0604030504040204" pitchFamily="34" charset="0"/>
                <a:ea typeface="Calibri" panose="020F0502020204030204" pitchFamily="34" charset="0"/>
                <a:cs typeface="Times New Roman" panose="02020603050405020304" pitchFamily="18" charset="0"/>
              </a:rPr>
              <a:t>Tips for Offering More Nutritious Proteins </a:t>
            </a:r>
            <a:r>
              <a:rPr lang="en-US" dirty="0">
                <a:latin typeface="Verdana" panose="020B0604030504040204" pitchFamily="34" charset="0"/>
                <a:ea typeface="Calibri" panose="020F0502020204030204" pitchFamily="34" charset="0"/>
                <a:cs typeface="Times New Roman" panose="02020603050405020304" pitchFamily="18" charset="0"/>
              </a:rPr>
              <a:t>handout in your Participant’s Workbook.</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32</a:t>
            </a:fld>
            <a:endParaRPr lang="en-US"/>
          </a:p>
        </p:txBody>
      </p:sp>
    </p:spTree>
    <p:extLst>
      <p:ext uri="{BB962C8B-B14F-4D97-AF65-F5344CB8AC3E}">
        <p14:creationId xmlns:p14="http://schemas.microsoft.com/office/powerpoint/2010/main" val="3864673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As we have discussed, the best practices are designed to build on the meal pattern requirements. Although they are not required, implementing the best practices shows your commitment to going the extra mile to ensure those in your care are provided nutritious meals. Fortunately, implementing the best practices can be made easy when you establish a plan and put it into action. Whether you choose to implement these</a:t>
            </a:r>
            <a:r>
              <a:rPr lang="en-US" baseline="0" dirty="0" smtClean="0">
                <a:latin typeface="Verdana" panose="020B0604030504040204" pitchFamily="34" charset="0"/>
                <a:ea typeface="Calibri" panose="020F0502020204030204" pitchFamily="34" charset="0"/>
                <a:cs typeface="Times New Roman" panose="02020603050405020304" pitchFamily="18" charset="0"/>
              </a:rPr>
              <a:t> best practices or not, your center should develop an overall action plan for implementing the new meal pattern. Having a clear plan will help you and your staff to understand the requirements and ensure compliance throughout the menu planning, shopping, preparation and meal serving process. </a:t>
            </a:r>
          </a:p>
          <a:p>
            <a:endParaRPr lang="en-US" baseline="0" dirty="0" smtClean="0">
              <a:latin typeface="Verdana" panose="020B0604030504040204" pitchFamily="34" charset="0"/>
              <a:ea typeface="Calibri" panose="020F0502020204030204" pitchFamily="34" charset="0"/>
              <a:cs typeface="Times New Roman" panose="02020603050405020304" pitchFamily="18" charset="0"/>
            </a:endParaRPr>
          </a:p>
          <a:p>
            <a:r>
              <a:rPr lang="en-US" baseline="0" dirty="0" smtClean="0">
                <a:latin typeface="Verdana" panose="020B0604030504040204" pitchFamily="34" charset="0"/>
                <a:ea typeface="Calibri" panose="020F0502020204030204" pitchFamily="34" charset="0"/>
                <a:cs typeface="Times New Roman" panose="02020603050405020304" pitchFamily="18" charset="0"/>
              </a:rPr>
              <a:t>This concludes the CACFP meal pattern training session on the grains component. Remember, this webinar only covers the requirements relating </a:t>
            </a:r>
            <a:r>
              <a:rPr lang="en-US" baseline="0" smtClean="0">
                <a:latin typeface="Verdana" panose="020B0604030504040204" pitchFamily="34" charset="0"/>
                <a:ea typeface="Calibri" panose="020F0502020204030204" pitchFamily="34" charset="0"/>
                <a:cs typeface="Times New Roman" panose="02020603050405020304" pitchFamily="18" charset="0"/>
              </a:rPr>
              <a:t>to meat/meat alternates; </a:t>
            </a:r>
            <a:r>
              <a:rPr lang="en-US" baseline="0" dirty="0" smtClean="0">
                <a:latin typeface="Verdana" panose="020B0604030504040204" pitchFamily="34" charset="0"/>
                <a:ea typeface="Calibri" panose="020F0502020204030204" pitchFamily="34" charset="0"/>
                <a:cs typeface="Times New Roman" panose="02020603050405020304" pitchFamily="18" charset="0"/>
              </a:rPr>
              <a:t>for information on the remaining meal pattern updates and requirements, please visit the RIDE child nutrition website and access the additional CACFP meal pattern modules that are available. </a:t>
            </a:r>
          </a:p>
          <a:p>
            <a:endParaRPr lang="en-US" baseline="0" dirty="0" smtClean="0">
              <a:latin typeface="Verdana" panose="020B0604030504040204" pitchFamily="34" charset="0"/>
              <a:ea typeface="Calibri" panose="020F0502020204030204" pitchFamily="34" charset="0"/>
              <a:cs typeface="Times New Roman" panose="02020603050405020304" pitchFamily="18" charset="0"/>
            </a:endParaRPr>
          </a:p>
          <a:p>
            <a:r>
              <a:rPr lang="en-US" baseline="0" dirty="0" smtClean="0">
                <a:latin typeface="Verdana" panose="020B0604030504040204" pitchFamily="34" charset="0"/>
                <a:ea typeface="Calibri" panose="020F0502020204030204" pitchFamily="34" charset="0"/>
                <a:cs typeface="Times New Roman" panose="02020603050405020304" pitchFamily="18" charset="0"/>
              </a:rPr>
              <a:t>If you have any questions regarding this training, or any other CACFP-related questions, please reach out to one of the RIDE child nutrition program specialists.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33</a:t>
            </a:fld>
            <a:endParaRPr lang="en-US"/>
          </a:p>
        </p:txBody>
      </p:sp>
    </p:spTree>
    <p:extLst>
      <p:ext uri="{BB962C8B-B14F-4D97-AF65-F5344CB8AC3E}">
        <p14:creationId xmlns:p14="http://schemas.microsoft.com/office/powerpoint/2010/main" val="3169101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updated</a:t>
            </a:r>
            <a:r>
              <a:rPr lang="en-US" baseline="0" dirty="0" smtClean="0"/>
              <a:t> meal patterns continue to dictate the required components and minimum portion sizes that must be served as part of a reimbursable meal for each meal period. As you can see from this comparison chart, there have been no major changes to the meat/meat alternate component in terms of meal service and portion size. Meat/Meat alternates are still required as part of a reimbursable lunch. </a:t>
            </a:r>
          </a:p>
          <a:p>
            <a:endParaRPr lang="en-US" baseline="0" dirty="0" smtClean="0"/>
          </a:p>
          <a:p>
            <a:r>
              <a:rPr lang="en-US" baseline="0" dirty="0" smtClean="0"/>
              <a:t>Note, that though the meat/meat alternate component is not required at breakfast, the updated meal pattern does allow the substitution of a meat/meat alternate for the entire grains component up to three time per week at breakfast. We will discuss this flexibility later in this training. </a:t>
            </a:r>
            <a:endParaRPr lang="en-US" dirty="0" smtClean="0"/>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4</a:t>
            </a:fld>
            <a:endParaRPr lang="en-US"/>
          </a:p>
        </p:txBody>
      </p:sp>
    </p:spTree>
    <p:extLst>
      <p:ext uri="{BB962C8B-B14F-4D97-AF65-F5344CB8AC3E}">
        <p14:creationId xmlns:p14="http://schemas.microsoft.com/office/powerpoint/2010/main" val="332163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MMA</a:t>
            </a:r>
            <a:r>
              <a:rPr lang="en-US" baseline="0" dirty="0" smtClean="0"/>
              <a:t> </a:t>
            </a:r>
            <a:r>
              <a:rPr lang="en-US" dirty="0" smtClean="0"/>
              <a:t>continue</a:t>
            </a:r>
            <a:r>
              <a:rPr lang="en-US" baseline="0" dirty="0" smtClean="0"/>
              <a:t> to be an optional component that may be included as part of a reimbursable snack, provided that the minimum serving size is met.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a:t>
            </a:fld>
            <a:endParaRPr lang="en-US"/>
          </a:p>
        </p:txBody>
      </p:sp>
    </p:spTree>
    <p:extLst>
      <p:ext uri="{BB962C8B-B14F-4D97-AF65-F5344CB8AC3E}">
        <p14:creationId xmlns:p14="http://schemas.microsoft.com/office/powerpoint/2010/main" val="173804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0"/>
            <a:ext cx="5524500" cy="3106738"/>
          </a:xfrm>
        </p:spPr>
      </p:sp>
      <p:sp>
        <p:nvSpPr>
          <p:cNvPr id="3" name="Notes Placeholder 2"/>
          <p:cNvSpPr>
            <a:spLocks noGrp="1"/>
          </p:cNvSpPr>
          <p:nvPr>
            <p:ph type="body" idx="1"/>
          </p:nvPr>
        </p:nvSpPr>
        <p:spPr>
          <a:xfrm>
            <a:off x="691752" y="3204259"/>
            <a:ext cx="5534021" cy="4849000"/>
          </a:xfrm>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There </a:t>
            </a:r>
            <a:r>
              <a:rPr lang="en-US" dirty="0">
                <a:latin typeface="Verdana" panose="020B0604030504040204" pitchFamily="34" charset="0"/>
                <a:ea typeface="Calibri" panose="020F0502020204030204" pitchFamily="34" charset="0"/>
                <a:cs typeface="Times New Roman" panose="02020603050405020304" pitchFamily="18" charset="0"/>
              </a:rPr>
              <a:t>are three requirements noted in the updated meal pattern requirements for the meat/meat alternates component: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Meat/meat alternates may be served in place of the entire grains component at breakfast a maximum of three times per week. </a:t>
            </a:r>
            <a:r>
              <a:rPr lang="en-US" dirty="0" smtClean="0">
                <a:latin typeface="Verdana" panose="020B0604030504040204" pitchFamily="34" charset="0"/>
                <a:ea typeface="Calibri" panose="020F0502020204030204" pitchFamily="34" charset="0"/>
                <a:cs typeface="Times New Roman" panose="02020603050405020304" pitchFamily="18" charset="0"/>
              </a:rPr>
              <a:t>Tofu </a:t>
            </a:r>
            <a:r>
              <a:rPr lang="en-US" dirty="0">
                <a:latin typeface="Verdana" panose="020B0604030504040204" pitchFamily="34" charset="0"/>
                <a:ea typeface="Calibri" panose="020F0502020204030204" pitchFamily="34" charset="0"/>
                <a:cs typeface="Times New Roman" panose="02020603050405020304" pitchFamily="18" charset="0"/>
              </a:rPr>
              <a:t>credits as a meat alternate.</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Yogurt, including soy yogurt, credits as a meat alternate.</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Let’s begin by exploring meat and meat alternates during breakfast. </a:t>
            </a:r>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6</a:t>
            </a:fld>
            <a:endParaRPr lang="en-US"/>
          </a:p>
        </p:txBody>
      </p:sp>
    </p:spTree>
    <p:extLst>
      <p:ext uri="{BB962C8B-B14F-4D97-AF65-F5344CB8AC3E}">
        <p14:creationId xmlns:p14="http://schemas.microsoft.com/office/powerpoint/2010/main" val="252354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first update focuses on adding variety to the breakfast menu using meat and meat alternates. During the breakfast meal, you may now choose to serve a meat or meat alternate in place of the grains component a maximum of three times per week. This change is merely an option to allow greater variety to the breakfast menu.</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7</a:t>
            </a:fld>
            <a:endParaRPr lang="en-US"/>
          </a:p>
        </p:txBody>
      </p:sp>
    </p:spTree>
    <p:extLst>
      <p:ext uri="{BB962C8B-B14F-4D97-AF65-F5344CB8AC3E}">
        <p14:creationId xmlns:p14="http://schemas.microsoft.com/office/powerpoint/2010/main" val="385376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serving a meat or meat alternate in place of grains at breakfast, 1 ounce of meat/meat alternate credits as 1 serving of grains. For example, a program could serve a cheese omelet with fruit and milk at breakfast. In this example, the omelet is a creditable meat/meat alternate that is used to meet the grains component requirement for the breakfast meal. No additional grain is needed for this reimbursable breakfast meal</a:t>
            </a:r>
            <a:r>
              <a:rPr lang="en-US" dirty="0" smtClean="0">
                <a:latin typeface="Verdana" panose="020B0604030504040204" pitchFamily="34" charset="0"/>
                <a:ea typeface="Calibri" panose="020F0502020204030204" pitchFamily="34" charset="0"/>
                <a:cs typeface="Times New Roman" panose="02020603050405020304" pitchFamily="18" charset="0"/>
              </a:rPr>
              <a:t>.</a:t>
            </a:r>
          </a:p>
          <a:p>
            <a:endParaRPr lang="en-US" dirty="0" smtClean="0">
              <a:latin typeface="Verdana" panose="020B0604030504040204" pitchFamily="34" charset="0"/>
              <a:ea typeface="Calibri" panose="020F0502020204030204" pitchFamily="34" charset="0"/>
              <a:cs typeface="Times New Roman" panose="02020603050405020304" pitchFamily="18"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Some centers will choose to serve a meat/meat</a:t>
            </a:r>
            <a:r>
              <a:rPr lang="en-US" baseline="0" dirty="0" smtClean="0">
                <a:latin typeface="Verdana" panose="020B0604030504040204" pitchFamily="34" charset="0"/>
                <a:ea typeface="Calibri" panose="020F0502020204030204" pitchFamily="34" charset="0"/>
                <a:cs typeface="Times New Roman" panose="02020603050405020304" pitchFamily="18" charset="0"/>
              </a:rPr>
              <a:t> alternate in addition to a grain at breakfast. This is always acceptable as long as the minimum serving size of the three required components (milk, fruit/veg, and grain) are met.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8</a:t>
            </a:fld>
            <a:endParaRPr lang="en-US"/>
          </a:p>
        </p:txBody>
      </p:sp>
    </p:spTree>
    <p:extLst>
      <p:ext uri="{BB962C8B-B14F-4D97-AF65-F5344CB8AC3E}">
        <p14:creationId xmlns:p14="http://schemas.microsoft.com/office/powerpoint/2010/main" val="1787803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updated meal pattern requirements now allow tofu and soy yogurt to credit for all or part of the meat/meat alternates component for child and adult meals only. They are not creditable for infant meals.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There are three requirements for using tofu and soy yogurt. First, it must be commercially prepared; tofu and soy products that are non-commercial or non-standardized are not creditable. Second, it must be easily recognized as a meat substitute. Specifically, children should be able to easily recognize the foods served as part of the meat/meat alternate group. For example, meat substitute products, such as links and sausages, made from tofu, are easily recognizable as a meat substitute. However, tofu noodles are not easily recognizable as a meat substitute. Rather, they imitate the grains component. Another example of non-creditable tofu is when it is used to prepare smoothies, or other dishes, to add texture or improve nutrition. It would not credit toward the meat alternates component because it is not easily recognized as a meat substitute.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9</a:t>
            </a:fld>
            <a:endParaRPr lang="en-US"/>
          </a:p>
        </p:txBody>
      </p:sp>
    </p:spTree>
    <p:extLst>
      <p:ext uri="{BB962C8B-B14F-4D97-AF65-F5344CB8AC3E}">
        <p14:creationId xmlns:p14="http://schemas.microsoft.com/office/powerpoint/2010/main" val="339430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4EFE1A-279F-46F8-9531-BF954012555C}"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 y="6576350"/>
            <a:ext cx="12192001" cy="65999"/>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997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C5C02-07ED-4C27-97A7-13B8187C8CD0}"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alpha val="60000"/>
                </a:prstClr>
              </a:solidFill>
            </a:endParaRPr>
          </a:p>
        </p:txBody>
      </p:sp>
      <p:sp>
        <p:nvSpPr>
          <p:cNvPr id="7"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95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A580219-17A9-4FC3-8FF7-35949DD58960}"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0600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397749" cy="2323374"/>
          </a:xfrm>
        </p:spPr>
        <p:txBody>
          <a:bodyPr/>
          <a:lstStyle>
            <a:lvl1pPr>
              <a:defRPr sz="4800"/>
            </a:lvl1pPr>
          </a:lstStyle>
          <a:p>
            <a:r>
              <a:rPr lang="en-US" dirty="0"/>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D5C7760-9CCC-41F2-B697-88EF881464CB}"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9" name="TextBox 8"/>
          <p:cNvSpPr txBox="1"/>
          <p:nvPr/>
        </p:nvSpPr>
        <p:spPr>
          <a:xfrm>
            <a:off x="799617" y="86831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0B4060"/>
                </a:solidFill>
              </a:rPr>
              <a:t>“</a:t>
            </a:r>
          </a:p>
        </p:txBody>
      </p:sp>
      <p:sp>
        <p:nvSpPr>
          <p:cNvPr id="13" name="TextBox 12"/>
          <p:cNvSpPr txBox="1"/>
          <p:nvPr/>
        </p:nvSpPr>
        <p:spPr>
          <a:xfrm>
            <a:off x="8170638" y="23808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0B4060"/>
                </a:solidFill>
              </a:rPr>
              <a:t>”</a:t>
            </a:r>
          </a:p>
        </p:txBody>
      </p:sp>
    </p:spTree>
    <p:extLst>
      <p:ext uri="{BB962C8B-B14F-4D97-AF65-F5344CB8AC3E}">
        <p14:creationId xmlns:p14="http://schemas.microsoft.com/office/powerpoint/2010/main" val="4069593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CBDCA-86B7-4328-8E51-6270765A7640}"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660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C22CC57-0673-4B2C-836B-3B922CAD6D66}"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729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2614AC-ACCA-4196-A6C2-495E8BDFBD4A}"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19" name="Rectangle 18"/>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6482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BB9CC-29BB-44F9-B620-F2B00AAB6486}"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1005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C8E4D-9CF3-48ED-9C9C-27DD4D4C8511}"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47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solidFill>
                  <a:srgbClr val="0B4060"/>
                </a:solidFill>
              </a:defRPr>
            </a:lvl1pPr>
          </a:lstStyle>
          <a:p>
            <a:r>
              <a:rPr lang="en-US" dirty="0"/>
              <a:t>Click to edit Master title style</a:t>
            </a:r>
          </a:p>
        </p:txBody>
      </p:sp>
      <p:sp>
        <p:nvSpPr>
          <p:cNvPr id="3" name="Content Placeholder 2"/>
          <p:cNvSpPr>
            <a:spLocks noGrp="1"/>
          </p:cNvSpPr>
          <p:nvPr>
            <p:ph idx="1"/>
          </p:nvPr>
        </p:nvSpPr>
        <p:spPr>
          <a:xfrm>
            <a:off x="646112" y="2052918"/>
            <a:ext cx="9403742" cy="4195481"/>
          </a:xfrm>
        </p:spPr>
        <p:txBody>
          <a:bodyPr/>
          <a:lstStyle>
            <a:lvl1pPr>
              <a:spcBef>
                <a:spcPts val="0"/>
              </a:spcBef>
              <a:buClr>
                <a:srgbClr val="0B4060"/>
              </a:buClr>
              <a:defRPr>
                <a:solidFill>
                  <a:srgbClr val="0B4060"/>
                </a:solidFill>
              </a:defRPr>
            </a:lvl1pPr>
            <a:lvl2pPr>
              <a:spcBef>
                <a:spcPts val="0"/>
              </a:spcBef>
              <a:buClr>
                <a:srgbClr val="0B4060"/>
              </a:buClr>
              <a:defRPr>
                <a:solidFill>
                  <a:srgbClr val="0B4060"/>
                </a:solidFill>
              </a:defRPr>
            </a:lvl2pPr>
            <a:lvl3pPr>
              <a:spcBef>
                <a:spcPts val="0"/>
              </a:spcBef>
              <a:buClr>
                <a:srgbClr val="0B4060"/>
              </a:buClr>
              <a:defRPr>
                <a:solidFill>
                  <a:srgbClr val="0B4060"/>
                </a:solidFill>
              </a:defRPr>
            </a:lvl3pPr>
            <a:lvl4pPr>
              <a:spcBef>
                <a:spcPts val="0"/>
              </a:spcBef>
              <a:buClr>
                <a:srgbClr val="0B4060"/>
              </a:buClr>
              <a:defRPr>
                <a:solidFill>
                  <a:srgbClr val="0B4060"/>
                </a:solidFill>
              </a:defRPr>
            </a:lvl4pPr>
            <a:lvl5pPr>
              <a:spcBef>
                <a:spcPts val="0"/>
              </a:spcBef>
              <a:buClr>
                <a:srgbClr val="0B4060"/>
              </a:buClr>
              <a:defRPr>
                <a:solidFill>
                  <a:srgbClr val="0B4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A3E05B-98F4-4BF5-9880-76834AFA38C2}"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396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8B540B-B110-4D32-ADF2-1B522E2A1D91}"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 y="6576350"/>
            <a:ext cx="12192001" cy="65999"/>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1653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74D9EB-72B3-471A-94BC-EBCFE66A4E9D}"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alpha val="60000"/>
                </a:prstClr>
              </a:solidFill>
            </a:endParaRPr>
          </a:p>
        </p:txBody>
      </p:sp>
      <p:sp>
        <p:nvSpPr>
          <p:cNvPr id="7"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92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13991F-2AB4-4DC8-A425-85575DBBBC03}"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alpha val="60000"/>
                </a:prstClr>
              </a:solidFill>
            </a:endParaRPr>
          </a:p>
        </p:txBody>
      </p:sp>
      <p:sp>
        <p:nvSpPr>
          <p:cNvPr id="9" name="Slide Number Placeholder 8"/>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08036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756B51D-84F0-4E35-8194-248F82E91BD1}"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4"/>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974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81C552F-0591-41F7-86A6-3778EDEA11AA}"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black">
                  <a:tint val="75000"/>
                  <a:alpha val="60000"/>
                </a:prstClr>
              </a:solidFill>
            </a:endParaRPr>
          </a:p>
        </p:txBody>
      </p:sp>
    </p:spTree>
    <p:extLst>
      <p:ext uri="{BB962C8B-B14F-4D97-AF65-F5344CB8AC3E}">
        <p14:creationId xmlns:p14="http://schemas.microsoft.com/office/powerpoint/2010/main" val="2022906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4379A85-F0D0-47ED-A98E-9486D0D46CA1}"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33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07427A-BC95-4862-BFD0-9FF5CD6F46CA}"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alpha val="60000"/>
                </a:prstClr>
              </a:solidFill>
            </a:endParaRPr>
          </a:p>
        </p:txBody>
      </p:sp>
      <p:sp>
        <p:nvSpPr>
          <p:cNvPr id="7"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451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rgbClr val="FFBF00"/>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377E680-5B21-4FCB-854B-8453465F2160}"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black">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076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4200" b="0" i="0" kern="1200">
          <a:solidFill>
            <a:srgbClr val="0B4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B4060"/>
        </a:buClr>
        <a:buSzPct val="93000"/>
        <a:buFont typeface="Century Gothic" panose="020B0502020202020204" pitchFamily="34" charset="0"/>
        <a:buChar char="•"/>
        <a:defRPr sz="3200" b="0" i="0" kern="1200">
          <a:solidFill>
            <a:srgbClr val="0B4060"/>
          </a:solidFill>
          <a:latin typeface="+mj-lt"/>
          <a:ea typeface="+mj-ea"/>
          <a:cs typeface="+mj-cs"/>
        </a:defRPr>
      </a:lvl1pPr>
      <a:lvl2pPr marL="742950" indent="-285750" algn="l" defTabSz="457200" rtl="0" eaLnBrk="1" latinLnBrk="0" hangingPunct="1">
        <a:spcBef>
          <a:spcPts val="1000"/>
        </a:spcBef>
        <a:spcAft>
          <a:spcPts val="0"/>
        </a:spcAft>
        <a:buClr>
          <a:srgbClr val="0B4060"/>
        </a:buClr>
        <a:buSzPct val="93000"/>
        <a:buFont typeface="Courier New" panose="02070309020205020404" pitchFamily="49" charset="0"/>
        <a:buChar char="o"/>
        <a:defRPr sz="2800" b="0" i="0" kern="1200">
          <a:solidFill>
            <a:srgbClr val="0B4060"/>
          </a:solidFill>
          <a:latin typeface="+mj-lt"/>
          <a:ea typeface="+mj-ea"/>
          <a:cs typeface="+mj-cs"/>
        </a:defRPr>
      </a:lvl2pPr>
      <a:lvl3pPr marL="1143000" indent="-228600" algn="l" defTabSz="457200" rtl="0" eaLnBrk="1" latinLnBrk="0" hangingPunct="1">
        <a:spcBef>
          <a:spcPts val="1000"/>
        </a:spcBef>
        <a:spcAft>
          <a:spcPts val="0"/>
        </a:spcAft>
        <a:buClr>
          <a:srgbClr val="0B4060"/>
        </a:buClr>
        <a:buSzPct val="93000"/>
        <a:buFont typeface="Wingdings" panose="05000000000000000000" pitchFamily="2" charset="2"/>
        <a:buChar char="§"/>
        <a:defRPr sz="2400" b="0" i="0" kern="1200">
          <a:solidFill>
            <a:srgbClr val="0B4060"/>
          </a:solidFill>
          <a:latin typeface="+mj-lt"/>
          <a:ea typeface="+mj-ea"/>
          <a:cs typeface="+mj-cs"/>
        </a:defRPr>
      </a:lvl3pPr>
      <a:lvl4pPr marL="1600200" indent="-228600" algn="l" defTabSz="457200" rtl="0" eaLnBrk="1" latinLnBrk="0" hangingPunct="1">
        <a:spcBef>
          <a:spcPts val="1000"/>
        </a:spcBef>
        <a:spcAft>
          <a:spcPts val="0"/>
        </a:spcAft>
        <a:buClr>
          <a:srgbClr val="0B4060"/>
        </a:buClr>
        <a:buSzPct val="93000"/>
        <a:buFont typeface="Wingdings 3" charset="2"/>
        <a:buChar char=""/>
        <a:defRPr sz="2000" b="0" i="0" kern="1200">
          <a:solidFill>
            <a:srgbClr val="0B4060"/>
          </a:solidFill>
          <a:latin typeface="+mj-lt"/>
          <a:ea typeface="+mj-ea"/>
          <a:cs typeface="+mj-cs"/>
        </a:defRPr>
      </a:lvl4pPr>
      <a:lvl5pPr marL="2057400" indent="-228600" algn="l" defTabSz="457200" rtl="0" eaLnBrk="1" latinLnBrk="0" hangingPunct="1">
        <a:spcBef>
          <a:spcPts val="1000"/>
        </a:spcBef>
        <a:spcAft>
          <a:spcPts val="0"/>
        </a:spcAft>
        <a:buClr>
          <a:srgbClr val="0B4060"/>
        </a:buClr>
        <a:buSzPct val="93000"/>
        <a:buFont typeface="Wingdings 3" charset="2"/>
        <a:buChar char=""/>
        <a:defRPr sz="2000" b="0" i="0" kern="1200">
          <a:solidFill>
            <a:srgbClr val="0B4060"/>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17.png"/><Relationship Id="rId7" Type="http://schemas.openxmlformats.org/officeDocument/2006/relationships/image" Target="../media/image21.wmf"/><Relationship Id="rId12"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48474" y="515938"/>
            <a:ext cx="8695049" cy="4572000"/>
          </a:xfrm>
        </p:spPr>
        <p:txBody>
          <a:bodyPr/>
          <a:lstStyle/>
          <a:p>
            <a:pPr algn="ctr"/>
            <a:r>
              <a:rPr lang="en-US" sz="7200" b="1" dirty="0" smtClean="0">
                <a:solidFill>
                  <a:srgbClr val="0B4060"/>
                </a:solidFill>
              </a:rPr>
              <a:t>Welcome</a:t>
            </a:r>
            <a:r>
              <a:rPr lang="en-US" dirty="0" smtClean="0">
                <a:solidFill>
                  <a:schemeClr val="tx1"/>
                </a:solidFill>
              </a:rPr>
              <a:t> </a:t>
            </a:r>
            <a:r>
              <a:rPr lang="en-US" dirty="0">
                <a:solidFill>
                  <a:srgbClr val="0B4060"/>
                </a:solidFill>
              </a:rPr>
              <a:t>to the 				CACFP Meal Pattern 			Requirements </a:t>
            </a:r>
            <a:r>
              <a:rPr lang="en-US" dirty="0" smtClean="0">
                <a:solidFill>
                  <a:srgbClr val="0B4060"/>
                </a:solidFill>
              </a:rPr>
              <a:t>Training</a:t>
            </a:r>
            <a:r>
              <a:rPr lang="en-US" dirty="0"/>
              <a:t> </a:t>
            </a:r>
            <a:r>
              <a:rPr lang="en-US" dirty="0" smtClean="0"/>
              <a:t>– Meat/Meat Alternate Section</a:t>
            </a:r>
            <a:endParaRPr lang="en-US" dirty="0">
              <a:solidFill>
                <a:srgbClr val="0B4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3826"/>
            <a:ext cx="12192000" cy="3324224"/>
          </a:xfrm>
          <a:prstGeom prst="rect">
            <a:avLst/>
          </a:prstGeom>
          <a:effectLst>
            <a:softEdge rad="635000"/>
          </a:effectLst>
        </p:spPr>
      </p:pic>
      <p:sp>
        <p:nvSpPr>
          <p:cNvPr id="4" name="Rectangle 3"/>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6033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Tofu </a:t>
            </a:r>
            <a:r>
              <a:rPr lang="en-US" dirty="0" smtClean="0"/>
              <a:t>(cont.)</a:t>
            </a:r>
            <a:endParaRPr lang="en-US" dirty="0"/>
          </a:p>
        </p:txBody>
      </p:sp>
      <p:sp>
        <p:nvSpPr>
          <p:cNvPr id="3" name="Content Placeholder 2"/>
          <p:cNvSpPr>
            <a:spLocks noGrp="1"/>
          </p:cNvSpPr>
          <p:nvPr>
            <p:ph idx="1"/>
          </p:nvPr>
        </p:nvSpPr>
        <p:spPr/>
        <p:txBody>
          <a:bodyPr/>
          <a:lstStyle/>
          <a:p>
            <a:r>
              <a:rPr lang="en-US" dirty="0"/>
              <a:t>Must meet protein requirement: </a:t>
            </a:r>
          </a:p>
          <a:p>
            <a:pPr lvl="1"/>
            <a:r>
              <a:rPr lang="en-US" b="1" dirty="0"/>
              <a:t>5 grams of protein per 2.2 ounces (¼ cup) by </a:t>
            </a:r>
            <a:r>
              <a:rPr lang="en-US" b="1" dirty="0" smtClean="0"/>
              <a:t>weight</a:t>
            </a:r>
          </a:p>
          <a:p>
            <a:endParaRPr lang="en-US" dirty="0" smtClean="0"/>
          </a:p>
          <a:p>
            <a:r>
              <a:rPr lang="en-US" dirty="0" smtClean="0"/>
              <a:t>Request a Child Nutrition Label or Product Formulation Statement </a:t>
            </a:r>
          </a:p>
          <a:p>
            <a:endParaRPr lang="en-US" dirty="0"/>
          </a:p>
          <a:p>
            <a:endParaRPr lang="en-US" dirty="0"/>
          </a:p>
        </p:txBody>
      </p:sp>
    </p:spTree>
    <p:extLst>
      <p:ext uri="{BB962C8B-B14F-4D97-AF65-F5344CB8AC3E}">
        <p14:creationId xmlns:p14="http://schemas.microsoft.com/office/powerpoint/2010/main" val="3842275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6316" y="609629"/>
            <a:ext cx="7996589" cy="5749806"/>
          </a:xfrm>
          <a:prstGeom prst="rect">
            <a:avLst/>
          </a:prstGeom>
          <a:effectLst>
            <a:softEdge rad="63500"/>
          </a:effectLst>
        </p:spPr>
      </p:pic>
      <p:sp>
        <p:nvSpPr>
          <p:cNvPr id="3" name="Content Placeholder 2"/>
          <p:cNvSpPr>
            <a:spLocks noGrp="1"/>
          </p:cNvSpPr>
          <p:nvPr>
            <p:ph idx="1"/>
          </p:nvPr>
        </p:nvSpPr>
        <p:spPr>
          <a:xfrm>
            <a:off x="383003" y="798126"/>
            <a:ext cx="6595313" cy="2033307"/>
          </a:xfrm>
        </p:spPr>
        <p:txBody>
          <a:bodyPr>
            <a:normAutofit/>
          </a:bodyPr>
          <a:lstStyle/>
          <a:p>
            <a:pPr marL="0" indent="0">
              <a:buNone/>
            </a:pPr>
            <a:r>
              <a:rPr lang="en-US" sz="4000" dirty="0"/>
              <a:t>“</a:t>
            </a:r>
            <a:r>
              <a:rPr lang="en-US" sz="4400" b="1" dirty="0"/>
              <a:t>Yogurt</a:t>
            </a:r>
            <a:r>
              <a:rPr lang="en-US" sz="4000" dirty="0"/>
              <a:t> must contain no </a:t>
            </a:r>
            <a:r>
              <a:rPr lang="en-US" sz="4000" dirty="0" smtClean="0"/>
              <a:t>more </a:t>
            </a:r>
            <a:r>
              <a:rPr lang="en-US" sz="4000" dirty="0"/>
              <a:t>than 23 grams of total 	sugars per 6 oz…”</a:t>
            </a:r>
          </a:p>
          <a:p>
            <a:pPr marL="0" indent="0">
              <a:buNone/>
            </a:pPr>
            <a:endParaRPr lang="en-US" sz="3600" dirty="0"/>
          </a:p>
        </p:txBody>
      </p:sp>
      <p:sp>
        <p:nvSpPr>
          <p:cNvPr id="4" name="Rectangle 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42770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Graphics\Pictures\iStock photo\Nutrition Fact Sheets\yougert iStock_000006354348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7184" y="3057144"/>
            <a:ext cx="5004816" cy="3563112"/>
          </a:xfrm>
          <a:prstGeom prst="rect">
            <a:avLst/>
          </a:prstGeom>
          <a:noFill/>
          <a:effectLst>
            <a:softEdge rad="635000"/>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Using Yogurt</a:t>
            </a:r>
            <a:endParaRPr lang="en-US" dirty="0"/>
          </a:p>
        </p:txBody>
      </p:sp>
      <p:sp>
        <p:nvSpPr>
          <p:cNvPr id="3" name="Content Placeholder 2"/>
          <p:cNvSpPr>
            <a:spLocks noGrp="1"/>
          </p:cNvSpPr>
          <p:nvPr>
            <p:ph idx="1"/>
          </p:nvPr>
        </p:nvSpPr>
        <p:spPr>
          <a:xfrm>
            <a:off x="646112" y="2052918"/>
            <a:ext cx="7212013" cy="4195481"/>
          </a:xfrm>
        </p:spPr>
        <p:txBody>
          <a:bodyPr>
            <a:normAutofit fontScale="92500" lnSpcReduction="20000"/>
          </a:bodyPr>
          <a:lstStyle/>
          <a:p>
            <a:pPr lvl="0"/>
            <a:r>
              <a:rPr lang="en-US" dirty="0"/>
              <a:t>Use commercial yogurt </a:t>
            </a:r>
            <a:r>
              <a:rPr lang="en-US" dirty="0" smtClean="0"/>
              <a:t>products only</a:t>
            </a:r>
            <a:endParaRPr lang="en-US" dirty="0"/>
          </a:p>
          <a:p>
            <a:endParaRPr lang="en-US" dirty="0"/>
          </a:p>
          <a:p>
            <a:r>
              <a:rPr lang="en-US" b="1" dirty="0"/>
              <a:t>Soy yogurt is a dairy-free option</a:t>
            </a:r>
          </a:p>
          <a:p>
            <a:endParaRPr lang="en-US" dirty="0"/>
          </a:p>
          <a:p>
            <a:r>
              <a:rPr lang="en-US" dirty="0"/>
              <a:t>4 oz credits as 1 oz of meat alternate</a:t>
            </a:r>
          </a:p>
          <a:p>
            <a:endParaRPr lang="en-US" dirty="0"/>
          </a:p>
          <a:p>
            <a:r>
              <a:rPr lang="en-US" dirty="0"/>
              <a:t>Adults only: </a:t>
            </a:r>
          </a:p>
          <a:p>
            <a:pPr lvl="1"/>
            <a:r>
              <a:rPr lang="en-US" dirty="0"/>
              <a:t>Yogurt may be used as a milk substitute or meat alternate  </a:t>
            </a:r>
          </a:p>
          <a:p>
            <a:pPr lvl="0"/>
            <a:endParaRPr lang="en-US" dirty="0"/>
          </a:p>
          <a:p>
            <a:endParaRPr lang="en-US" dirty="0"/>
          </a:p>
          <a:p>
            <a:pPr lvl="0"/>
            <a:endParaRPr lang="en-US" dirty="0"/>
          </a:p>
        </p:txBody>
      </p:sp>
    </p:spTree>
    <p:extLst>
      <p:ext uri="{BB962C8B-B14F-4D97-AF65-F5344CB8AC3E}">
        <p14:creationId xmlns:p14="http://schemas.microsoft.com/office/powerpoint/2010/main" val="3322225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Non-Creditable Yogurt Products </a:t>
            </a:r>
          </a:p>
        </p:txBody>
      </p:sp>
      <p:sp>
        <p:nvSpPr>
          <p:cNvPr id="3" name="Content Placeholder 2"/>
          <p:cNvSpPr>
            <a:spLocks noGrp="1"/>
          </p:cNvSpPr>
          <p:nvPr>
            <p:ph idx="1"/>
          </p:nvPr>
        </p:nvSpPr>
        <p:spPr/>
        <p:txBody>
          <a:bodyPr>
            <a:normAutofit fontScale="77500" lnSpcReduction="20000"/>
          </a:bodyPr>
          <a:lstStyle/>
          <a:p>
            <a:r>
              <a:rPr lang="en-US" dirty="0"/>
              <a:t>Frozen yogurt</a:t>
            </a:r>
          </a:p>
          <a:p>
            <a:endParaRPr lang="en-US" dirty="0"/>
          </a:p>
          <a:p>
            <a:r>
              <a:rPr lang="en-US" dirty="0"/>
              <a:t>Drinkable yogurt </a:t>
            </a:r>
          </a:p>
          <a:p>
            <a:endParaRPr lang="en-US" dirty="0"/>
          </a:p>
          <a:p>
            <a:r>
              <a:rPr lang="en-US" dirty="0"/>
              <a:t>Homemade yogurt</a:t>
            </a:r>
          </a:p>
          <a:p>
            <a:endParaRPr lang="en-US" dirty="0"/>
          </a:p>
          <a:p>
            <a:r>
              <a:rPr lang="en-US" dirty="0"/>
              <a:t>Yogurt flavored products</a:t>
            </a:r>
          </a:p>
          <a:p>
            <a:endParaRPr lang="en-US" dirty="0"/>
          </a:p>
          <a:p>
            <a:r>
              <a:rPr lang="en-US" dirty="0"/>
              <a:t>Yogurt bars</a:t>
            </a:r>
          </a:p>
          <a:p>
            <a:endParaRPr lang="en-US" dirty="0"/>
          </a:p>
          <a:p>
            <a:r>
              <a:rPr lang="en-US" dirty="0"/>
              <a:t>Yogurt covered fruits &amp; nuts</a:t>
            </a:r>
          </a:p>
          <a:p>
            <a:endParaRPr lang="en-US" dirty="0"/>
          </a:p>
          <a:p>
            <a:r>
              <a:rPr lang="en-US" dirty="0"/>
              <a:t>Yogurt in commercially prepared smoothies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9215"/>
          <a:stretch/>
        </p:blipFill>
        <p:spPr>
          <a:xfrm>
            <a:off x="8083641" y="1853248"/>
            <a:ext cx="3932425" cy="4309110"/>
          </a:xfrm>
          <a:prstGeom prst="rect">
            <a:avLst/>
          </a:prstGeom>
          <a:effectLst>
            <a:softEdge rad="317500"/>
          </a:effectLst>
        </p:spPr>
      </p:pic>
    </p:spTree>
    <p:extLst>
      <p:ext uri="{BB962C8B-B14F-4D97-AF65-F5344CB8AC3E}">
        <p14:creationId xmlns:p14="http://schemas.microsoft.com/office/powerpoint/2010/main" val="3439075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Yogurt &amp; Added </a:t>
            </a:r>
            <a:r>
              <a:rPr lang="en-US" dirty="0"/>
              <a:t>Sugar </a:t>
            </a:r>
          </a:p>
        </p:txBody>
      </p:sp>
      <p:sp>
        <p:nvSpPr>
          <p:cNvPr id="3" name="Content Placeholder 2"/>
          <p:cNvSpPr>
            <a:spLocks noGrp="1"/>
          </p:cNvSpPr>
          <p:nvPr>
            <p:ph idx="1"/>
          </p:nvPr>
        </p:nvSpPr>
        <p:spPr>
          <a:xfrm>
            <a:off x="646112" y="2052918"/>
            <a:ext cx="7141528" cy="4195481"/>
          </a:xfrm>
        </p:spPr>
        <p:txBody>
          <a:bodyPr>
            <a:normAutofit/>
          </a:bodyPr>
          <a:lstStyle/>
          <a:p>
            <a:pPr>
              <a:buClr>
                <a:srgbClr val="0E5580">
                  <a:lumMod val="50000"/>
                </a:srgbClr>
              </a:buClr>
            </a:pPr>
            <a:r>
              <a:rPr lang="en-US" dirty="0">
                <a:solidFill>
                  <a:srgbClr val="0E5580">
                    <a:lumMod val="75000"/>
                  </a:srgbClr>
                </a:solidFill>
              </a:rPr>
              <a:t>Some have higher sugar content than others </a:t>
            </a:r>
          </a:p>
          <a:p>
            <a:pPr>
              <a:buClr>
                <a:srgbClr val="0E5580">
                  <a:lumMod val="50000"/>
                </a:srgbClr>
              </a:buClr>
            </a:pPr>
            <a:endParaRPr lang="en-US" dirty="0">
              <a:solidFill>
                <a:srgbClr val="0E5580">
                  <a:lumMod val="75000"/>
                </a:srgbClr>
              </a:solidFill>
            </a:endParaRPr>
          </a:p>
          <a:p>
            <a:pPr>
              <a:buClr>
                <a:srgbClr val="0E5580">
                  <a:lumMod val="50000"/>
                </a:srgbClr>
              </a:buClr>
            </a:pPr>
            <a:r>
              <a:rPr lang="en-US" dirty="0">
                <a:solidFill>
                  <a:srgbClr val="0E5580">
                    <a:lumMod val="75000"/>
                  </a:srgbClr>
                </a:solidFill>
              </a:rPr>
              <a:t>Must contain </a:t>
            </a:r>
            <a:r>
              <a:rPr lang="en-US" b="1" dirty="0">
                <a:solidFill>
                  <a:srgbClr val="0E5580">
                    <a:lumMod val="75000"/>
                  </a:srgbClr>
                </a:solidFill>
              </a:rPr>
              <a:t>no more than 23 grams of total sugars per 6 oz </a:t>
            </a:r>
          </a:p>
          <a:p>
            <a:pPr lvl="1">
              <a:buClr>
                <a:srgbClr val="0E5580">
                  <a:lumMod val="50000"/>
                </a:srgbClr>
              </a:buClr>
            </a:pPr>
            <a:r>
              <a:rPr lang="en-US" dirty="0">
                <a:solidFill>
                  <a:srgbClr val="0E5580">
                    <a:lumMod val="75000"/>
                  </a:srgbClr>
                </a:solidFill>
              </a:rPr>
              <a:t>Applies to all age groups </a:t>
            </a:r>
          </a:p>
          <a:p>
            <a:pPr marL="0" indent="0">
              <a:buClr>
                <a:srgbClr val="0E5580">
                  <a:lumMod val="50000"/>
                </a:srgbClr>
              </a:buClr>
              <a:buNone/>
            </a:pPr>
            <a:endParaRPr lang="en-US" dirty="0">
              <a:solidFill>
                <a:srgbClr val="0E5580">
                  <a:lumMod val="75000"/>
                </a:srgbClr>
              </a:solidFill>
            </a:endParaRPr>
          </a:p>
        </p:txBody>
      </p:sp>
      <p:pic>
        <p:nvPicPr>
          <p:cNvPr id="10242" name="Picture 2" descr="E:\iStock photo\Nutrition Fact Sheets\yougert iStock_000006354348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613" y="2958465"/>
            <a:ext cx="5005387" cy="3562350"/>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51111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30" y="5723716"/>
            <a:ext cx="2292859" cy="895219"/>
          </a:xfrm>
          <a:prstGeom prst="rect">
            <a:avLst/>
          </a:prstGeom>
        </p:spPr>
      </p:pic>
      <p:grpSp>
        <p:nvGrpSpPr>
          <p:cNvPr id="79" name="Group 78"/>
          <p:cNvGrpSpPr/>
          <p:nvPr/>
        </p:nvGrpSpPr>
        <p:grpSpPr>
          <a:xfrm>
            <a:off x="892125" y="103087"/>
            <a:ext cx="5838985" cy="5933137"/>
            <a:chOff x="892125" y="103087"/>
            <a:chExt cx="5838985" cy="5933137"/>
          </a:xfrm>
        </p:grpSpPr>
        <p:sp>
          <p:nvSpPr>
            <p:cNvPr id="10" name="TextBox 9"/>
            <p:cNvSpPr txBox="1"/>
            <p:nvPr/>
          </p:nvSpPr>
          <p:spPr>
            <a:xfrm>
              <a:off x="3614510" y="1847178"/>
              <a:ext cx="820271" cy="1200329"/>
            </a:xfrm>
            <a:prstGeom prst="rect">
              <a:avLst/>
            </a:prstGeom>
            <a:noFill/>
          </p:spPr>
          <p:txBody>
            <a:bodyPr wrap="square" rtlCol="0">
              <a:spAutoFit/>
            </a:bodyPr>
            <a:lstStyle/>
            <a:p>
              <a:r>
                <a:rPr lang="en-US" sz="7200" b="1" dirty="0"/>
                <a:t>=</a:t>
              </a:r>
            </a:p>
          </p:txBody>
        </p:sp>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125" y="426471"/>
              <a:ext cx="2547667" cy="3479708"/>
            </a:xfrm>
            <a:prstGeom prst="rect">
              <a:avLst/>
            </a:prstGeom>
          </p:spPr>
        </p:pic>
        <p:sp>
          <p:nvSpPr>
            <p:cNvPr id="41" name="TextBox 40"/>
            <p:cNvSpPr txBox="1"/>
            <p:nvPr/>
          </p:nvSpPr>
          <p:spPr>
            <a:xfrm>
              <a:off x="1270060" y="3983950"/>
              <a:ext cx="2139814" cy="830997"/>
            </a:xfrm>
            <a:prstGeom prst="rect">
              <a:avLst/>
            </a:prstGeom>
            <a:noFill/>
          </p:spPr>
          <p:txBody>
            <a:bodyPr wrap="square" rtlCol="0">
              <a:spAutoFit/>
            </a:bodyPr>
            <a:lstStyle/>
            <a:p>
              <a:pPr algn="ctr"/>
              <a:r>
                <a:rPr lang="en-US" sz="2400" b="1" dirty="0" smtClean="0"/>
                <a:t>6 </a:t>
              </a:r>
              <a:r>
                <a:rPr lang="en-US" sz="2400" b="1" dirty="0" err="1" smtClean="0"/>
                <a:t>oz</a:t>
              </a:r>
              <a:r>
                <a:rPr lang="en-US" sz="2400" b="1" dirty="0" smtClean="0"/>
                <a:t> strawberry yogurt</a:t>
              </a:r>
              <a:endParaRPr lang="en-US" sz="2400" b="1" dirty="0"/>
            </a:p>
          </p:txBody>
        </p:sp>
        <p:grpSp>
          <p:nvGrpSpPr>
            <p:cNvPr id="65" name="Group 64"/>
            <p:cNvGrpSpPr/>
            <p:nvPr/>
          </p:nvGrpSpPr>
          <p:grpSpPr>
            <a:xfrm>
              <a:off x="3871721" y="103087"/>
              <a:ext cx="2859389" cy="5933137"/>
              <a:chOff x="3304129" y="534258"/>
              <a:chExt cx="2859389" cy="5933137"/>
            </a:xfrm>
          </p:grpSpPr>
          <p:pic>
            <p:nvPicPr>
              <p:cNvPr id="13" name="Picture 12"/>
              <p:cNvPicPr>
                <a:picLocks noChangeAspect="1"/>
              </p:cNvPicPr>
              <p:nvPr/>
            </p:nvPicPr>
            <p:blipFill>
              <a:blip r:embed="rId5"/>
              <a:stretch>
                <a:fillRect/>
              </a:stretch>
            </p:blipFill>
            <p:spPr>
              <a:xfrm>
                <a:off x="4041907" y="2862158"/>
                <a:ext cx="1135936" cy="1135936"/>
              </a:xfrm>
              <a:prstGeom prst="rect">
                <a:avLst/>
              </a:prstGeom>
            </p:spPr>
          </p:pic>
          <p:pic>
            <p:nvPicPr>
              <p:cNvPr id="9" name="Picture 8"/>
              <p:cNvPicPr>
                <a:picLocks noChangeAspect="1"/>
              </p:cNvPicPr>
              <p:nvPr/>
            </p:nvPicPr>
            <p:blipFill>
              <a:blip r:embed="rId6">
                <a:clrChange>
                  <a:clrFrom>
                    <a:srgbClr val="000000"/>
                  </a:clrFrom>
                  <a:clrTo>
                    <a:srgbClr val="000000">
                      <a:alpha val="0"/>
                    </a:srgbClr>
                  </a:clrTo>
                </a:clrChange>
              </a:blip>
              <a:stretch>
                <a:fillRect/>
              </a:stretch>
            </p:blipFill>
            <p:spPr>
              <a:xfrm>
                <a:off x="4035962" y="2115340"/>
                <a:ext cx="1134398" cy="1134398"/>
              </a:xfrm>
              <a:prstGeom prst="rect">
                <a:avLst/>
              </a:prstGeom>
            </p:spPr>
          </p:pic>
          <p:pic>
            <p:nvPicPr>
              <p:cNvPr id="11" name="Picture 10"/>
              <p:cNvPicPr>
                <a:picLocks noChangeAspect="1"/>
              </p:cNvPicPr>
              <p:nvPr/>
            </p:nvPicPr>
            <p:blipFill>
              <a:blip r:embed="rId5"/>
              <a:stretch>
                <a:fillRect/>
              </a:stretch>
            </p:blipFill>
            <p:spPr>
              <a:xfrm>
                <a:off x="4042544" y="1343265"/>
                <a:ext cx="1135936" cy="1135936"/>
              </a:xfrm>
              <a:prstGeom prst="rect">
                <a:avLst/>
              </a:prstGeom>
            </p:spPr>
          </p:pic>
          <p:pic>
            <p:nvPicPr>
              <p:cNvPr id="12" name="Picture 11"/>
              <p:cNvPicPr>
                <a:picLocks noChangeAspect="1"/>
              </p:cNvPicPr>
              <p:nvPr/>
            </p:nvPicPr>
            <p:blipFill>
              <a:blip r:embed="rId5"/>
              <a:stretch>
                <a:fillRect/>
              </a:stretch>
            </p:blipFill>
            <p:spPr>
              <a:xfrm>
                <a:off x="4052214" y="534258"/>
                <a:ext cx="1135936" cy="1135936"/>
              </a:xfrm>
              <a:prstGeom prst="rect">
                <a:avLst/>
              </a:prstGeom>
            </p:spPr>
          </p:pic>
          <p:pic>
            <p:nvPicPr>
              <p:cNvPr id="39" name="Picture 38" descr="C:\Users\efnep\AppData\Local\Microsoft\Windows\Temporary Internet Files\Content.IE5\SIZ5N81X\MC900192161[1].wmf"/>
              <p:cNvPicPr/>
              <p:nvPr/>
            </p:nvPicPr>
            <p:blipFill>
              <a:blip r:embed="rId7" cstate="print"/>
              <a:srcRect/>
              <a:stretch>
                <a:fillRect/>
              </a:stretch>
            </p:blipFill>
            <p:spPr bwMode="auto">
              <a:xfrm>
                <a:off x="4096114" y="3835533"/>
                <a:ext cx="1151081" cy="956628"/>
              </a:xfrm>
              <a:prstGeom prst="rect">
                <a:avLst/>
              </a:prstGeom>
              <a:noFill/>
              <a:ln w="9525">
                <a:noFill/>
                <a:miter lim="800000"/>
                <a:headEnd/>
                <a:tailEnd/>
              </a:ln>
            </p:spPr>
          </p:pic>
          <p:pic>
            <p:nvPicPr>
              <p:cNvPr id="40" name="Picture 39" descr="C:\Users\efnep\AppData\Local\Microsoft\Windows\Temporary Internet Files\Content.IE5\SIZ5N81X\MC900192161[1].wmf"/>
              <p:cNvPicPr/>
              <p:nvPr/>
            </p:nvPicPr>
            <p:blipFill>
              <a:blip r:embed="rId7" cstate="print"/>
              <a:srcRect/>
              <a:stretch>
                <a:fillRect/>
              </a:stretch>
            </p:blipFill>
            <p:spPr bwMode="auto">
              <a:xfrm>
                <a:off x="4115006" y="4701969"/>
                <a:ext cx="1103496" cy="935632"/>
              </a:xfrm>
              <a:prstGeom prst="rect">
                <a:avLst/>
              </a:prstGeom>
              <a:noFill/>
              <a:ln w="9525">
                <a:noFill/>
                <a:miter lim="800000"/>
                <a:headEnd/>
                <a:tailEnd/>
              </a:ln>
            </p:spPr>
          </p:pic>
          <p:sp>
            <p:nvSpPr>
              <p:cNvPr id="42" name="TextBox 41"/>
              <p:cNvSpPr txBox="1"/>
              <p:nvPr/>
            </p:nvSpPr>
            <p:spPr>
              <a:xfrm>
                <a:off x="3304129" y="5636398"/>
                <a:ext cx="2859389" cy="830997"/>
              </a:xfrm>
              <a:prstGeom prst="rect">
                <a:avLst/>
              </a:prstGeom>
              <a:noFill/>
            </p:spPr>
            <p:txBody>
              <a:bodyPr wrap="square" rtlCol="0">
                <a:spAutoFit/>
              </a:bodyPr>
              <a:lstStyle/>
              <a:p>
                <a:pPr algn="ctr"/>
                <a:r>
                  <a:rPr lang="en-US" sz="2400" b="1" dirty="0" smtClean="0"/>
                  <a:t>6 tsp sugar </a:t>
                </a:r>
              </a:p>
              <a:p>
                <a:pPr algn="ctr"/>
                <a:r>
                  <a:rPr lang="en-US" sz="2400" b="1" dirty="0" smtClean="0"/>
                  <a:t>(4 added, 2 natural)</a:t>
                </a:r>
                <a:endParaRPr lang="en-US" sz="2400" b="1" dirty="0"/>
              </a:p>
            </p:txBody>
          </p:sp>
        </p:grpSp>
      </p:grpSp>
      <p:grpSp>
        <p:nvGrpSpPr>
          <p:cNvPr id="64" name="Group 63"/>
          <p:cNvGrpSpPr/>
          <p:nvPr/>
        </p:nvGrpSpPr>
        <p:grpSpPr>
          <a:xfrm>
            <a:off x="1319317" y="1599624"/>
            <a:ext cx="4349363" cy="3227012"/>
            <a:chOff x="7290616" y="1248595"/>
            <a:chExt cx="4349363" cy="3227012"/>
          </a:xfrm>
        </p:grpSpPr>
        <p:pic>
          <p:nvPicPr>
            <p:cNvPr id="4" name="Picture 3"/>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0698" t="27019" r="9073" b="8722"/>
            <a:stretch/>
          </p:blipFill>
          <p:spPr>
            <a:xfrm>
              <a:off x="7290616" y="1248595"/>
              <a:ext cx="2027164" cy="2432596"/>
            </a:xfrm>
            <a:prstGeom prst="rect">
              <a:avLst/>
            </a:prstGeom>
          </p:spPr>
        </p:pic>
        <p:sp>
          <p:nvSpPr>
            <p:cNvPr id="43" name="TextBox 42"/>
            <p:cNvSpPr txBox="1"/>
            <p:nvPr/>
          </p:nvSpPr>
          <p:spPr>
            <a:xfrm>
              <a:off x="7380631" y="3624855"/>
              <a:ext cx="2105922" cy="830997"/>
            </a:xfrm>
            <a:prstGeom prst="rect">
              <a:avLst/>
            </a:prstGeom>
            <a:noFill/>
          </p:spPr>
          <p:txBody>
            <a:bodyPr wrap="square" rtlCol="0">
              <a:spAutoFit/>
            </a:bodyPr>
            <a:lstStyle/>
            <a:p>
              <a:pPr algn="ctr"/>
              <a:r>
                <a:rPr lang="en-US" sz="2400" b="1" dirty="0" smtClean="0"/>
                <a:t>6 </a:t>
              </a:r>
              <a:r>
                <a:rPr lang="en-US" sz="2400" b="1" dirty="0" err="1" smtClean="0"/>
                <a:t>oz</a:t>
              </a:r>
              <a:r>
                <a:rPr lang="en-US" sz="2400" b="1" dirty="0" smtClean="0"/>
                <a:t> plain yogurt</a:t>
              </a:r>
              <a:endParaRPr lang="en-US" sz="2400" b="1" dirty="0"/>
            </a:p>
          </p:txBody>
        </p:sp>
        <p:sp>
          <p:nvSpPr>
            <p:cNvPr id="44" name="TextBox 43"/>
            <p:cNvSpPr txBox="1"/>
            <p:nvPr/>
          </p:nvSpPr>
          <p:spPr>
            <a:xfrm>
              <a:off x="9200144" y="1944796"/>
              <a:ext cx="820271" cy="1200329"/>
            </a:xfrm>
            <a:prstGeom prst="rect">
              <a:avLst/>
            </a:prstGeom>
            <a:noFill/>
          </p:spPr>
          <p:txBody>
            <a:bodyPr wrap="square" rtlCol="0">
              <a:spAutoFit/>
            </a:bodyPr>
            <a:lstStyle/>
            <a:p>
              <a:r>
                <a:rPr lang="en-US" sz="7200" b="1" dirty="0"/>
                <a:t>=</a:t>
              </a:r>
            </a:p>
          </p:txBody>
        </p:sp>
        <p:pic>
          <p:nvPicPr>
            <p:cNvPr id="45" name="Picture 44" descr="C:\Users\efnep\AppData\Local\Microsoft\Windows\Temporary Internet Files\Content.IE5\SIZ5N81X\MC900192161[1].wmf"/>
            <p:cNvPicPr/>
            <p:nvPr/>
          </p:nvPicPr>
          <p:blipFill>
            <a:blip r:embed="rId7" cstate="print"/>
            <a:srcRect/>
            <a:stretch>
              <a:fillRect/>
            </a:stretch>
          </p:blipFill>
          <p:spPr bwMode="auto">
            <a:xfrm>
              <a:off x="9974380" y="1530297"/>
              <a:ext cx="1113600" cy="948531"/>
            </a:xfrm>
            <a:prstGeom prst="rect">
              <a:avLst/>
            </a:prstGeom>
            <a:noFill/>
            <a:ln w="9525">
              <a:noFill/>
              <a:miter lim="800000"/>
              <a:headEnd/>
              <a:tailEnd/>
            </a:ln>
          </p:spPr>
        </p:pic>
        <p:pic>
          <p:nvPicPr>
            <p:cNvPr id="46" name="Picture 45" descr="C:\Users\efnep\AppData\Local\Microsoft\Windows\Temporary Internet Files\Content.IE5\SIZ5N81X\MC900192161[1].wmf"/>
            <p:cNvPicPr/>
            <p:nvPr/>
          </p:nvPicPr>
          <p:blipFill>
            <a:blip r:embed="rId7" cstate="print"/>
            <a:srcRect/>
            <a:stretch>
              <a:fillRect/>
            </a:stretch>
          </p:blipFill>
          <p:spPr bwMode="auto">
            <a:xfrm>
              <a:off x="10020415" y="2489399"/>
              <a:ext cx="1067565" cy="927712"/>
            </a:xfrm>
            <a:prstGeom prst="rect">
              <a:avLst/>
            </a:prstGeom>
            <a:noFill/>
            <a:ln w="9525">
              <a:noFill/>
              <a:miter lim="800000"/>
              <a:headEnd/>
              <a:tailEnd/>
            </a:ln>
          </p:spPr>
        </p:pic>
        <p:sp>
          <p:nvSpPr>
            <p:cNvPr id="47" name="TextBox 46"/>
            <p:cNvSpPr txBox="1"/>
            <p:nvPr/>
          </p:nvSpPr>
          <p:spPr>
            <a:xfrm>
              <a:off x="9539112" y="3644610"/>
              <a:ext cx="2100867" cy="830997"/>
            </a:xfrm>
            <a:prstGeom prst="rect">
              <a:avLst/>
            </a:prstGeom>
            <a:noFill/>
          </p:spPr>
          <p:txBody>
            <a:bodyPr wrap="square" rtlCol="0">
              <a:spAutoFit/>
            </a:bodyPr>
            <a:lstStyle/>
            <a:p>
              <a:pPr algn="ctr"/>
              <a:r>
                <a:rPr lang="en-US" sz="2400" b="1" dirty="0" smtClean="0"/>
                <a:t>2 tsp natural sugar</a:t>
              </a:r>
            </a:p>
          </p:txBody>
        </p:sp>
      </p:grpSp>
      <p:grpSp>
        <p:nvGrpSpPr>
          <p:cNvPr id="78" name="Group 77"/>
          <p:cNvGrpSpPr/>
          <p:nvPr/>
        </p:nvGrpSpPr>
        <p:grpSpPr>
          <a:xfrm>
            <a:off x="1092984" y="253694"/>
            <a:ext cx="5697307" cy="6301336"/>
            <a:chOff x="826196" y="129403"/>
            <a:chExt cx="5697307" cy="6301336"/>
          </a:xfrm>
        </p:grpSpPr>
        <p:sp>
          <p:nvSpPr>
            <p:cNvPr id="51" name="TextBox 50"/>
            <p:cNvSpPr txBox="1"/>
            <p:nvPr/>
          </p:nvSpPr>
          <p:spPr>
            <a:xfrm>
              <a:off x="3468477" y="2262234"/>
              <a:ext cx="820271" cy="1200329"/>
            </a:xfrm>
            <a:prstGeom prst="rect">
              <a:avLst/>
            </a:prstGeom>
            <a:noFill/>
          </p:spPr>
          <p:txBody>
            <a:bodyPr wrap="square" rtlCol="0">
              <a:spAutoFit/>
            </a:bodyPr>
            <a:lstStyle/>
            <a:p>
              <a:r>
                <a:rPr lang="en-US" sz="7200" b="1" dirty="0"/>
                <a:t>=</a:t>
              </a:r>
            </a:p>
          </p:txBody>
        </p:sp>
        <p:sp>
          <p:nvSpPr>
            <p:cNvPr id="57" name="TextBox 56"/>
            <p:cNvSpPr txBox="1"/>
            <p:nvPr/>
          </p:nvSpPr>
          <p:spPr>
            <a:xfrm>
              <a:off x="927279" y="4257732"/>
              <a:ext cx="2541197" cy="830997"/>
            </a:xfrm>
            <a:prstGeom prst="rect">
              <a:avLst/>
            </a:prstGeom>
            <a:noFill/>
          </p:spPr>
          <p:txBody>
            <a:bodyPr wrap="square" rtlCol="0">
              <a:spAutoFit/>
            </a:bodyPr>
            <a:lstStyle/>
            <a:p>
              <a:pPr algn="ctr"/>
              <a:r>
                <a:rPr lang="en-US" sz="2400" b="1" dirty="0" smtClean="0"/>
                <a:t>6 </a:t>
              </a:r>
              <a:r>
                <a:rPr lang="en-US" sz="2400" b="1" dirty="0" err="1" smtClean="0"/>
                <a:t>oz</a:t>
              </a:r>
              <a:r>
                <a:rPr lang="en-US" sz="2400" b="1" dirty="0" smtClean="0"/>
                <a:t> fruit “whipped” yogurt</a:t>
              </a:r>
              <a:endParaRPr lang="en-US" sz="2400" b="1" dirty="0"/>
            </a:p>
          </p:txBody>
        </p:sp>
        <p:pic>
          <p:nvPicPr>
            <p:cNvPr id="19" name="Picture 1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196" y="200017"/>
              <a:ext cx="2842831" cy="4199411"/>
            </a:xfrm>
            <a:prstGeom prst="rect">
              <a:avLst/>
            </a:prstGeom>
          </p:spPr>
        </p:pic>
        <p:grpSp>
          <p:nvGrpSpPr>
            <p:cNvPr id="77" name="Group 76"/>
            <p:cNvGrpSpPr/>
            <p:nvPr/>
          </p:nvGrpSpPr>
          <p:grpSpPr>
            <a:xfrm>
              <a:off x="3775144" y="129403"/>
              <a:ext cx="2748359" cy="6301336"/>
              <a:chOff x="3800709" y="285487"/>
              <a:chExt cx="2748359" cy="6301336"/>
            </a:xfrm>
          </p:grpSpPr>
          <p:sp>
            <p:nvSpPr>
              <p:cNvPr id="58" name="TextBox 57"/>
              <p:cNvSpPr txBox="1"/>
              <p:nvPr/>
            </p:nvSpPr>
            <p:spPr>
              <a:xfrm>
                <a:off x="3800709" y="5755826"/>
                <a:ext cx="2748359" cy="830997"/>
              </a:xfrm>
              <a:prstGeom prst="rect">
                <a:avLst/>
              </a:prstGeom>
              <a:noFill/>
            </p:spPr>
            <p:txBody>
              <a:bodyPr wrap="square" rtlCol="0">
                <a:spAutoFit/>
              </a:bodyPr>
              <a:lstStyle/>
              <a:p>
                <a:pPr algn="ctr"/>
                <a:r>
                  <a:rPr lang="en-US" sz="2400" b="1" dirty="0" smtClean="0"/>
                  <a:t>8 tsp sugar </a:t>
                </a:r>
              </a:p>
              <a:p>
                <a:pPr algn="ctr"/>
                <a:r>
                  <a:rPr lang="en-US" sz="2400" b="1" dirty="0" smtClean="0"/>
                  <a:t>(6 added, 2 natural)</a:t>
                </a:r>
                <a:endParaRPr lang="en-US" sz="2400" b="1" dirty="0"/>
              </a:p>
            </p:txBody>
          </p:sp>
          <p:pic>
            <p:nvPicPr>
              <p:cNvPr id="68" name="Picture 67"/>
              <p:cNvPicPr>
                <a:picLocks noChangeAspect="1"/>
              </p:cNvPicPr>
              <p:nvPr/>
            </p:nvPicPr>
            <p:blipFill>
              <a:blip r:embed="rId5"/>
              <a:stretch>
                <a:fillRect/>
              </a:stretch>
            </p:blipFill>
            <p:spPr>
              <a:xfrm>
                <a:off x="4338176" y="2613387"/>
                <a:ext cx="1135936" cy="1135936"/>
              </a:xfrm>
              <a:prstGeom prst="rect">
                <a:avLst/>
              </a:prstGeom>
            </p:spPr>
          </p:pic>
          <p:pic>
            <p:nvPicPr>
              <p:cNvPr id="69" name="Picture 68"/>
              <p:cNvPicPr>
                <a:picLocks noChangeAspect="1"/>
              </p:cNvPicPr>
              <p:nvPr/>
            </p:nvPicPr>
            <p:blipFill>
              <a:blip r:embed="rId6">
                <a:clrChange>
                  <a:clrFrom>
                    <a:srgbClr val="000000"/>
                  </a:clrFrom>
                  <a:clrTo>
                    <a:srgbClr val="000000">
                      <a:alpha val="0"/>
                    </a:srgbClr>
                  </a:clrTo>
                </a:clrChange>
              </a:blip>
              <a:stretch>
                <a:fillRect/>
              </a:stretch>
            </p:blipFill>
            <p:spPr>
              <a:xfrm>
                <a:off x="4332231" y="1866569"/>
                <a:ext cx="1134398" cy="1134398"/>
              </a:xfrm>
              <a:prstGeom prst="rect">
                <a:avLst/>
              </a:prstGeom>
            </p:spPr>
          </p:pic>
          <p:pic>
            <p:nvPicPr>
              <p:cNvPr id="70" name="Picture 69"/>
              <p:cNvPicPr>
                <a:picLocks noChangeAspect="1"/>
              </p:cNvPicPr>
              <p:nvPr/>
            </p:nvPicPr>
            <p:blipFill>
              <a:blip r:embed="rId5"/>
              <a:stretch>
                <a:fillRect/>
              </a:stretch>
            </p:blipFill>
            <p:spPr>
              <a:xfrm>
                <a:off x="4338813" y="1094494"/>
                <a:ext cx="1135936" cy="1135936"/>
              </a:xfrm>
              <a:prstGeom prst="rect">
                <a:avLst/>
              </a:prstGeom>
            </p:spPr>
          </p:pic>
          <p:pic>
            <p:nvPicPr>
              <p:cNvPr id="71" name="Picture 70"/>
              <p:cNvPicPr>
                <a:picLocks noChangeAspect="1"/>
              </p:cNvPicPr>
              <p:nvPr/>
            </p:nvPicPr>
            <p:blipFill>
              <a:blip r:embed="rId5"/>
              <a:stretch>
                <a:fillRect/>
              </a:stretch>
            </p:blipFill>
            <p:spPr>
              <a:xfrm>
                <a:off x="4348483" y="285487"/>
                <a:ext cx="1135936" cy="1135936"/>
              </a:xfrm>
              <a:prstGeom prst="rect">
                <a:avLst/>
              </a:prstGeom>
            </p:spPr>
          </p:pic>
          <p:pic>
            <p:nvPicPr>
              <p:cNvPr id="72" name="Picture 71" descr="C:\Users\efnep\AppData\Local\Microsoft\Windows\Temporary Internet Files\Content.IE5\SIZ5N81X\MC900192161[1].wmf"/>
              <p:cNvPicPr/>
              <p:nvPr/>
            </p:nvPicPr>
            <p:blipFill>
              <a:blip r:embed="rId7" cstate="print"/>
              <a:srcRect/>
              <a:stretch>
                <a:fillRect/>
              </a:stretch>
            </p:blipFill>
            <p:spPr bwMode="auto">
              <a:xfrm>
                <a:off x="4578078" y="4045379"/>
                <a:ext cx="1151081" cy="956628"/>
              </a:xfrm>
              <a:prstGeom prst="rect">
                <a:avLst/>
              </a:prstGeom>
              <a:noFill/>
              <a:ln w="9525">
                <a:noFill/>
                <a:miter lim="800000"/>
                <a:headEnd/>
                <a:tailEnd/>
              </a:ln>
            </p:spPr>
          </p:pic>
          <p:pic>
            <p:nvPicPr>
              <p:cNvPr id="73" name="Picture 72" descr="C:\Users\efnep\AppData\Local\Microsoft\Windows\Temporary Internet Files\Content.IE5\SIZ5N81X\MC900192161[1].wmf"/>
              <p:cNvPicPr/>
              <p:nvPr/>
            </p:nvPicPr>
            <p:blipFill>
              <a:blip r:embed="rId7" cstate="print"/>
              <a:srcRect/>
              <a:stretch>
                <a:fillRect/>
              </a:stretch>
            </p:blipFill>
            <p:spPr bwMode="auto">
              <a:xfrm>
                <a:off x="4596970" y="4911815"/>
                <a:ext cx="1103496" cy="935632"/>
              </a:xfrm>
              <a:prstGeom prst="rect">
                <a:avLst/>
              </a:prstGeom>
              <a:noFill/>
              <a:ln w="9525">
                <a:noFill/>
                <a:miter lim="800000"/>
                <a:headEnd/>
                <a:tailEnd/>
              </a:ln>
            </p:spPr>
          </p:pic>
          <p:pic>
            <p:nvPicPr>
              <p:cNvPr id="75" name="Picture 74"/>
              <p:cNvPicPr>
                <a:picLocks noChangeAspect="1"/>
              </p:cNvPicPr>
              <p:nvPr/>
            </p:nvPicPr>
            <p:blipFill>
              <a:blip r:embed="rId5"/>
              <a:stretch>
                <a:fillRect/>
              </a:stretch>
            </p:blipFill>
            <p:spPr>
              <a:xfrm>
                <a:off x="5187088" y="3059883"/>
                <a:ext cx="1135936" cy="1135936"/>
              </a:xfrm>
              <a:prstGeom prst="rect">
                <a:avLst/>
              </a:prstGeom>
            </p:spPr>
          </p:pic>
          <p:pic>
            <p:nvPicPr>
              <p:cNvPr id="76" name="Picture 75"/>
              <p:cNvPicPr>
                <a:picLocks noChangeAspect="1"/>
              </p:cNvPicPr>
              <p:nvPr/>
            </p:nvPicPr>
            <p:blipFill>
              <a:blip r:embed="rId5"/>
              <a:stretch>
                <a:fillRect/>
              </a:stretch>
            </p:blipFill>
            <p:spPr>
              <a:xfrm>
                <a:off x="5221764" y="2146993"/>
                <a:ext cx="1135936" cy="1135936"/>
              </a:xfrm>
              <a:prstGeom prst="rect">
                <a:avLst/>
              </a:prstGeom>
            </p:spPr>
          </p:pic>
        </p:grpSp>
      </p:grpSp>
      <p:pic>
        <p:nvPicPr>
          <p:cNvPr id="16" name="Picture 15"/>
          <p:cNvPicPr>
            <a:picLocks noChangeAspect="1"/>
          </p:cNvPicPr>
          <p:nvPr/>
        </p:nvPicPr>
        <p:blipFill rotWithShape="1">
          <a:blip r:embed="rId10" cstate="print">
            <a:clrChange>
              <a:clrFrom>
                <a:srgbClr val="FDFDFF"/>
              </a:clrFrom>
              <a:clrTo>
                <a:srgbClr val="FDFDFF">
                  <a:alpha val="0"/>
                </a:srgbClr>
              </a:clrTo>
            </a:clrChange>
            <a:extLst>
              <a:ext uri="{28A0092B-C50C-407E-A947-70E740481C1C}">
                <a14:useLocalDpi xmlns:a14="http://schemas.microsoft.com/office/drawing/2010/main" val="0"/>
              </a:ext>
            </a:extLst>
          </a:blip>
          <a:srcRect l="19518" t="17644" r="22023" b="21810"/>
          <a:stretch/>
        </p:blipFill>
        <p:spPr>
          <a:xfrm>
            <a:off x="6361743" y="2932587"/>
            <a:ext cx="2657343" cy="1834831"/>
          </a:xfrm>
          <a:prstGeom prst="rect">
            <a:avLst/>
          </a:prstGeom>
        </p:spPr>
      </p:pic>
      <p:pic>
        <p:nvPicPr>
          <p:cNvPr id="14" name="Picture 1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20109" y="2487241"/>
            <a:ext cx="2665589" cy="2416605"/>
          </a:xfrm>
          <a:prstGeom prst="rect">
            <a:avLst/>
          </a:prstGeom>
        </p:spPr>
      </p:pic>
      <p:sp>
        <p:nvSpPr>
          <p:cNvPr id="80" name="TextBox 79"/>
          <p:cNvSpPr txBox="1"/>
          <p:nvPr/>
        </p:nvSpPr>
        <p:spPr>
          <a:xfrm>
            <a:off x="7430513" y="671055"/>
            <a:ext cx="3664037" cy="1200329"/>
          </a:xfrm>
          <a:prstGeom prst="rect">
            <a:avLst/>
          </a:prstGeom>
          <a:noFill/>
        </p:spPr>
        <p:txBody>
          <a:bodyPr wrap="square" rtlCol="0">
            <a:spAutoFit/>
          </a:bodyPr>
          <a:lstStyle/>
          <a:p>
            <a:pPr algn="ctr"/>
            <a:r>
              <a:rPr lang="en-US" sz="3600" dirty="0" smtClean="0">
                <a:latin typeface="Cooper Black" panose="0208090404030B020404" pitchFamily="18" charset="0"/>
              </a:rPr>
              <a:t>…mix in fruit for flavor!</a:t>
            </a:r>
            <a:endParaRPr lang="en-US" sz="3600" dirty="0">
              <a:latin typeface="Cooper Black" panose="0208090404030B020404" pitchFamily="18" charset="0"/>
            </a:endParaRPr>
          </a:p>
        </p:txBody>
      </p:sp>
      <p:pic>
        <p:nvPicPr>
          <p:cNvPr id="81" name="Picture 80"/>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8840" t="14794" r="9383" b="16431"/>
          <a:stretch/>
        </p:blipFill>
        <p:spPr>
          <a:xfrm>
            <a:off x="7846118" y="1856301"/>
            <a:ext cx="2597078" cy="1520997"/>
          </a:xfrm>
          <a:prstGeom prst="rect">
            <a:avLst/>
          </a:prstGeom>
        </p:spPr>
      </p:pic>
      <p:pic>
        <p:nvPicPr>
          <p:cNvPr id="6" name="Picture 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7741" y="4562544"/>
            <a:ext cx="2345162" cy="2146528"/>
          </a:xfrm>
          <a:prstGeom prst="rect">
            <a:avLst/>
          </a:prstGeom>
        </p:spPr>
      </p:pic>
      <p:sp>
        <p:nvSpPr>
          <p:cNvPr id="48" name="TextBox 47"/>
          <p:cNvSpPr txBox="1"/>
          <p:nvPr/>
        </p:nvSpPr>
        <p:spPr>
          <a:xfrm>
            <a:off x="341546" y="392572"/>
            <a:ext cx="6009870" cy="1200329"/>
          </a:xfrm>
          <a:prstGeom prst="rect">
            <a:avLst/>
          </a:prstGeom>
          <a:noFill/>
        </p:spPr>
        <p:txBody>
          <a:bodyPr wrap="square" rtlCol="0">
            <a:spAutoFit/>
          </a:bodyPr>
          <a:lstStyle/>
          <a:p>
            <a:pPr algn="ctr"/>
            <a:r>
              <a:rPr lang="en-US" sz="3600" dirty="0" smtClean="0">
                <a:latin typeface="Cooper Black" panose="0208090404030B020404" pitchFamily="18" charset="0"/>
              </a:rPr>
              <a:t>Find a yogurt with less sugar, or try plain and…</a:t>
            </a:r>
            <a:endParaRPr lang="en-US" sz="3600" dirty="0">
              <a:latin typeface="Cooper Black" panose="0208090404030B020404" pitchFamily="18" charset="0"/>
            </a:endParaRPr>
          </a:p>
        </p:txBody>
      </p:sp>
    </p:spTree>
    <p:extLst>
      <p:ext uri="{BB962C8B-B14F-4D97-AF65-F5344CB8AC3E}">
        <p14:creationId xmlns:p14="http://schemas.microsoft.com/office/powerpoint/2010/main" val="247790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anim calcmode="lin" valueType="num">
                                      <p:cBhvr>
                                        <p:cTn id="8" dur="1000" fill="hold"/>
                                        <p:tgtEl>
                                          <p:spTgt spid="79"/>
                                        </p:tgtEl>
                                        <p:attrNameLst>
                                          <p:attrName>ppt_x</p:attrName>
                                        </p:attrNameLst>
                                      </p:cBhvr>
                                      <p:tavLst>
                                        <p:tav tm="0">
                                          <p:val>
                                            <p:strVal val="#ppt_x"/>
                                          </p:val>
                                        </p:tav>
                                        <p:tav tm="100000">
                                          <p:val>
                                            <p:strVal val="#ppt_x"/>
                                          </p:val>
                                        </p:tav>
                                      </p:tavLst>
                                    </p:anim>
                                    <p:anim calcmode="lin" valueType="num">
                                      <p:cBhvr>
                                        <p:cTn id="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9"/>
                                        </p:tgtEl>
                                      </p:cBhvr>
                                    </p:animEffect>
                                    <p:anim calcmode="lin" valueType="num">
                                      <p:cBhvr>
                                        <p:cTn id="14" dur="1000"/>
                                        <p:tgtEl>
                                          <p:spTgt spid="79"/>
                                        </p:tgtEl>
                                        <p:attrNameLst>
                                          <p:attrName>ppt_x</p:attrName>
                                        </p:attrNameLst>
                                      </p:cBhvr>
                                      <p:tavLst>
                                        <p:tav tm="0">
                                          <p:val>
                                            <p:strVal val="ppt_x"/>
                                          </p:val>
                                        </p:tav>
                                        <p:tav tm="100000">
                                          <p:val>
                                            <p:strVal val="ppt_x"/>
                                          </p:val>
                                        </p:tav>
                                      </p:tavLst>
                                    </p:anim>
                                    <p:anim calcmode="lin" valueType="num">
                                      <p:cBhvr>
                                        <p:cTn id="15" dur="1000"/>
                                        <p:tgtEl>
                                          <p:spTgt spid="79"/>
                                        </p:tgtEl>
                                        <p:attrNameLst>
                                          <p:attrName>ppt_y</p:attrName>
                                        </p:attrNameLst>
                                      </p:cBhvr>
                                      <p:tavLst>
                                        <p:tav tm="0">
                                          <p:val>
                                            <p:strVal val="ppt_y"/>
                                          </p:val>
                                        </p:tav>
                                        <p:tav tm="100000">
                                          <p:val>
                                            <p:strVal val="ppt_y+.1"/>
                                          </p:val>
                                        </p:tav>
                                      </p:tavLst>
                                    </p:anim>
                                    <p:set>
                                      <p:cBhvr>
                                        <p:cTn id="16" dur="1" fill="hold">
                                          <p:stCondLst>
                                            <p:cond delay="999"/>
                                          </p:stCondLst>
                                        </p:cTn>
                                        <p:tgtEl>
                                          <p:spTgt spid="79"/>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1000"/>
                                        <p:tgtEl>
                                          <p:spTgt spid="78"/>
                                        </p:tgtEl>
                                      </p:cBhvr>
                                    </p:animEffect>
                                    <p:anim calcmode="lin" valueType="num">
                                      <p:cBhvr>
                                        <p:cTn id="20" dur="1000" fill="hold"/>
                                        <p:tgtEl>
                                          <p:spTgt spid="78"/>
                                        </p:tgtEl>
                                        <p:attrNameLst>
                                          <p:attrName>ppt_x</p:attrName>
                                        </p:attrNameLst>
                                      </p:cBhvr>
                                      <p:tavLst>
                                        <p:tav tm="0">
                                          <p:val>
                                            <p:strVal val="#ppt_x"/>
                                          </p:val>
                                        </p:tav>
                                        <p:tav tm="100000">
                                          <p:val>
                                            <p:strVal val="#ppt_x"/>
                                          </p:val>
                                        </p:tav>
                                      </p:tavLst>
                                    </p:anim>
                                    <p:anim calcmode="lin" valueType="num">
                                      <p:cBhvr>
                                        <p:cTn id="2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78"/>
                                        </p:tgtEl>
                                      </p:cBhvr>
                                    </p:animEffect>
                                    <p:anim calcmode="lin" valueType="num">
                                      <p:cBhvr>
                                        <p:cTn id="26" dur="1000"/>
                                        <p:tgtEl>
                                          <p:spTgt spid="78"/>
                                        </p:tgtEl>
                                        <p:attrNameLst>
                                          <p:attrName>ppt_x</p:attrName>
                                        </p:attrNameLst>
                                      </p:cBhvr>
                                      <p:tavLst>
                                        <p:tav tm="0">
                                          <p:val>
                                            <p:strVal val="ppt_x"/>
                                          </p:val>
                                        </p:tav>
                                        <p:tav tm="100000">
                                          <p:val>
                                            <p:strVal val="ppt_x"/>
                                          </p:val>
                                        </p:tav>
                                      </p:tavLst>
                                    </p:anim>
                                    <p:anim calcmode="lin" valueType="num">
                                      <p:cBhvr>
                                        <p:cTn id="27" dur="1000"/>
                                        <p:tgtEl>
                                          <p:spTgt spid="78"/>
                                        </p:tgtEl>
                                        <p:attrNameLst>
                                          <p:attrName>ppt_y</p:attrName>
                                        </p:attrNameLst>
                                      </p:cBhvr>
                                      <p:tavLst>
                                        <p:tav tm="0">
                                          <p:val>
                                            <p:strVal val="ppt_y"/>
                                          </p:val>
                                        </p:tav>
                                        <p:tav tm="100000">
                                          <p:val>
                                            <p:strVal val="ppt_y+.1"/>
                                          </p:val>
                                        </p:tav>
                                      </p:tavLst>
                                    </p:anim>
                                    <p:set>
                                      <p:cBhvr>
                                        <p:cTn id="28" dur="1" fill="hold">
                                          <p:stCondLst>
                                            <p:cond delay="999"/>
                                          </p:stCondLst>
                                        </p:cTn>
                                        <p:tgtEl>
                                          <p:spTgt spid="78"/>
                                        </p:tgtEl>
                                        <p:attrNameLst>
                                          <p:attrName>style.visibility</p:attrName>
                                        </p:attrNameLst>
                                      </p:cBhvr>
                                      <p:to>
                                        <p:strVal val="hidden"/>
                                      </p:to>
                                    </p:set>
                                  </p:childTnLst>
                                </p:cTn>
                              </p:par>
                              <p:par>
                                <p:cTn id="29" presetID="14" presetClass="entr" presetSubtype="1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randombar(horizontal)">
                                      <p:cBhvr>
                                        <p:cTn id="31" dur="1000"/>
                                        <p:tgtEl>
                                          <p:spTgt spid="64"/>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1000" fill="hold"/>
                                        <p:tgtEl>
                                          <p:spTgt spid="48"/>
                                        </p:tgtEl>
                                        <p:attrNameLst>
                                          <p:attrName>ppt_w</p:attrName>
                                        </p:attrNameLst>
                                      </p:cBhvr>
                                      <p:tavLst>
                                        <p:tav tm="0">
                                          <p:val>
                                            <p:fltVal val="0"/>
                                          </p:val>
                                        </p:tav>
                                        <p:tav tm="100000">
                                          <p:val>
                                            <p:strVal val="#ppt_w"/>
                                          </p:val>
                                        </p:tav>
                                      </p:tavLst>
                                    </p:anim>
                                    <p:anim calcmode="lin" valueType="num">
                                      <p:cBhvr>
                                        <p:cTn id="35" dur="1000" fill="hold"/>
                                        <p:tgtEl>
                                          <p:spTgt spid="48"/>
                                        </p:tgtEl>
                                        <p:attrNameLst>
                                          <p:attrName>ppt_h</p:attrName>
                                        </p:attrNameLst>
                                      </p:cBhvr>
                                      <p:tavLst>
                                        <p:tav tm="0">
                                          <p:val>
                                            <p:fltVal val="0"/>
                                          </p:val>
                                        </p:tav>
                                        <p:tav tm="100000">
                                          <p:val>
                                            <p:strVal val="#ppt_h"/>
                                          </p:val>
                                        </p:tav>
                                      </p:tavLst>
                                    </p:anim>
                                    <p:anim calcmode="lin" valueType="num">
                                      <p:cBhvr>
                                        <p:cTn id="36" dur="1000" fill="hold"/>
                                        <p:tgtEl>
                                          <p:spTgt spid="48"/>
                                        </p:tgtEl>
                                        <p:attrNameLst>
                                          <p:attrName>style.rotation</p:attrName>
                                        </p:attrNameLst>
                                      </p:cBhvr>
                                      <p:tavLst>
                                        <p:tav tm="0">
                                          <p:val>
                                            <p:fltVal val="90"/>
                                          </p:val>
                                        </p:tav>
                                        <p:tav tm="100000">
                                          <p:val>
                                            <p:fltVal val="0"/>
                                          </p:val>
                                        </p:tav>
                                      </p:tavLst>
                                    </p:anim>
                                    <p:animEffect transition="in" filter="fade">
                                      <p:cBhvr>
                                        <p:cTn id="37" dur="1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80"/>
                                        </p:tgtEl>
                                        <p:attrNameLst>
                                          <p:attrName>style.visibility</p:attrName>
                                        </p:attrNameLst>
                                      </p:cBhvr>
                                      <p:to>
                                        <p:strVal val="visible"/>
                                      </p:to>
                                    </p:set>
                                    <p:anim calcmode="lin" valueType="num">
                                      <p:cBhvr>
                                        <p:cTn id="42" dur="1000" fill="hold"/>
                                        <p:tgtEl>
                                          <p:spTgt spid="80"/>
                                        </p:tgtEl>
                                        <p:attrNameLst>
                                          <p:attrName>ppt_w</p:attrName>
                                        </p:attrNameLst>
                                      </p:cBhvr>
                                      <p:tavLst>
                                        <p:tav tm="0">
                                          <p:val>
                                            <p:fltVal val="0"/>
                                          </p:val>
                                        </p:tav>
                                        <p:tav tm="100000">
                                          <p:val>
                                            <p:strVal val="#ppt_w"/>
                                          </p:val>
                                        </p:tav>
                                      </p:tavLst>
                                    </p:anim>
                                    <p:anim calcmode="lin" valueType="num">
                                      <p:cBhvr>
                                        <p:cTn id="43" dur="1000" fill="hold"/>
                                        <p:tgtEl>
                                          <p:spTgt spid="80"/>
                                        </p:tgtEl>
                                        <p:attrNameLst>
                                          <p:attrName>ppt_h</p:attrName>
                                        </p:attrNameLst>
                                      </p:cBhvr>
                                      <p:tavLst>
                                        <p:tav tm="0">
                                          <p:val>
                                            <p:fltVal val="0"/>
                                          </p:val>
                                        </p:tav>
                                        <p:tav tm="100000">
                                          <p:val>
                                            <p:strVal val="#ppt_h"/>
                                          </p:val>
                                        </p:tav>
                                      </p:tavLst>
                                    </p:anim>
                                    <p:anim calcmode="lin" valueType="num">
                                      <p:cBhvr>
                                        <p:cTn id="44" dur="1000" fill="hold"/>
                                        <p:tgtEl>
                                          <p:spTgt spid="80"/>
                                        </p:tgtEl>
                                        <p:attrNameLst>
                                          <p:attrName>style.rotation</p:attrName>
                                        </p:attrNameLst>
                                      </p:cBhvr>
                                      <p:tavLst>
                                        <p:tav tm="0">
                                          <p:val>
                                            <p:fltVal val="90"/>
                                          </p:val>
                                        </p:tav>
                                        <p:tav tm="100000">
                                          <p:val>
                                            <p:fltVal val="0"/>
                                          </p:val>
                                        </p:tav>
                                      </p:tavLst>
                                    </p:anim>
                                    <p:animEffect transition="in" filter="fade">
                                      <p:cBhvr>
                                        <p:cTn id="45" dur="1000"/>
                                        <p:tgtEl>
                                          <p:spTgt spid="80"/>
                                        </p:tgtEl>
                                      </p:cBhvr>
                                    </p:animEffect>
                                  </p:childTnLst>
                                </p:cTn>
                              </p:par>
                              <p:par>
                                <p:cTn id="46" presetID="31" presetClass="entr" presetSubtype="0" fill="hold" nodeType="withEffect">
                                  <p:stCondLst>
                                    <p:cond delay="0"/>
                                  </p:stCondLst>
                                  <p:childTnLst>
                                    <p:set>
                                      <p:cBhvr>
                                        <p:cTn id="47" dur="1" fill="hold">
                                          <p:stCondLst>
                                            <p:cond delay="0"/>
                                          </p:stCondLst>
                                        </p:cTn>
                                        <p:tgtEl>
                                          <p:spTgt spid="81"/>
                                        </p:tgtEl>
                                        <p:attrNameLst>
                                          <p:attrName>style.visibility</p:attrName>
                                        </p:attrNameLst>
                                      </p:cBhvr>
                                      <p:to>
                                        <p:strVal val="visible"/>
                                      </p:to>
                                    </p:set>
                                    <p:anim calcmode="lin" valueType="num">
                                      <p:cBhvr>
                                        <p:cTn id="48" dur="1000" fill="hold"/>
                                        <p:tgtEl>
                                          <p:spTgt spid="81"/>
                                        </p:tgtEl>
                                        <p:attrNameLst>
                                          <p:attrName>ppt_w</p:attrName>
                                        </p:attrNameLst>
                                      </p:cBhvr>
                                      <p:tavLst>
                                        <p:tav tm="0">
                                          <p:val>
                                            <p:fltVal val="0"/>
                                          </p:val>
                                        </p:tav>
                                        <p:tav tm="100000">
                                          <p:val>
                                            <p:strVal val="#ppt_w"/>
                                          </p:val>
                                        </p:tav>
                                      </p:tavLst>
                                    </p:anim>
                                    <p:anim calcmode="lin" valueType="num">
                                      <p:cBhvr>
                                        <p:cTn id="49" dur="1000" fill="hold"/>
                                        <p:tgtEl>
                                          <p:spTgt spid="81"/>
                                        </p:tgtEl>
                                        <p:attrNameLst>
                                          <p:attrName>ppt_h</p:attrName>
                                        </p:attrNameLst>
                                      </p:cBhvr>
                                      <p:tavLst>
                                        <p:tav tm="0">
                                          <p:val>
                                            <p:fltVal val="0"/>
                                          </p:val>
                                        </p:tav>
                                        <p:tav tm="100000">
                                          <p:val>
                                            <p:strVal val="#ppt_h"/>
                                          </p:val>
                                        </p:tav>
                                      </p:tavLst>
                                    </p:anim>
                                    <p:anim calcmode="lin" valueType="num">
                                      <p:cBhvr>
                                        <p:cTn id="50" dur="1000" fill="hold"/>
                                        <p:tgtEl>
                                          <p:spTgt spid="81"/>
                                        </p:tgtEl>
                                        <p:attrNameLst>
                                          <p:attrName>style.rotation</p:attrName>
                                        </p:attrNameLst>
                                      </p:cBhvr>
                                      <p:tavLst>
                                        <p:tav tm="0">
                                          <p:val>
                                            <p:fltVal val="90"/>
                                          </p:val>
                                        </p:tav>
                                        <p:tav tm="100000">
                                          <p:val>
                                            <p:fltVal val="0"/>
                                          </p:val>
                                        </p:tav>
                                      </p:tavLst>
                                    </p:anim>
                                    <p:animEffect transition="in" filter="fade">
                                      <p:cBhvr>
                                        <p:cTn id="51" dur="1000"/>
                                        <p:tgtEl>
                                          <p:spTgt spid="81"/>
                                        </p:tgtEl>
                                      </p:cBhvr>
                                    </p:animEffect>
                                  </p:childTnLst>
                                </p:cTn>
                              </p:par>
                              <p:par>
                                <p:cTn id="52" presetID="3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par>
                                <p:cTn id="58" presetID="31"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000" fill="hold"/>
                                        <p:tgtEl>
                                          <p:spTgt spid="6"/>
                                        </p:tgtEl>
                                        <p:attrNameLst>
                                          <p:attrName>ppt_w</p:attrName>
                                        </p:attrNameLst>
                                      </p:cBhvr>
                                      <p:tavLst>
                                        <p:tav tm="0">
                                          <p:val>
                                            <p:fltVal val="0"/>
                                          </p:val>
                                        </p:tav>
                                        <p:tav tm="100000">
                                          <p:val>
                                            <p:strVal val="#ppt_w"/>
                                          </p:val>
                                        </p:tav>
                                      </p:tavLst>
                                    </p:anim>
                                    <p:anim calcmode="lin" valueType="num">
                                      <p:cBhvr>
                                        <p:cTn id="61" dur="1000" fill="hold"/>
                                        <p:tgtEl>
                                          <p:spTgt spid="6"/>
                                        </p:tgtEl>
                                        <p:attrNameLst>
                                          <p:attrName>ppt_h</p:attrName>
                                        </p:attrNameLst>
                                      </p:cBhvr>
                                      <p:tavLst>
                                        <p:tav tm="0">
                                          <p:val>
                                            <p:fltVal val="0"/>
                                          </p:val>
                                        </p:tav>
                                        <p:tav tm="100000">
                                          <p:val>
                                            <p:strVal val="#ppt_h"/>
                                          </p:val>
                                        </p:tav>
                                      </p:tavLst>
                                    </p:anim>
                                    <p:anim calcmode="lin" valueType="num">
                                      <p:cBhvr>
                                        <p:cTn id="62" dur="1000" fill="hold"/>
                                        <p:tgtEl>
                                          <p:spTgt spid="6"/>
                                        </p:tgtEl>
                                        <p:attrNameLst>
                                          <p:attrName>style.rotation</p:attrName>
                                        </p:attrNameLst>
                                      </p:cBhvr>
                                      <p:tavLst>
                                        <p:tav tm="0">
                                          <p:val>
                                            <p:fltVal val="90"/>
                                          </p:val>
                                        </p:tav>
                                        <p:tav tm="100000">
                                          <p:val>
                                            <p:fltVal val="0"/>
                                          </p:val>
                                        </p:tav>
                                      </p:tavLst>
                                    </p:anim>
                                    <p:animEffect transition="in" filter="fade">
                                      <p:cBhvr>
                                        <p:cTn id="63" dur="1000"/>
                                        <p:tgtEl>
                                          <p:spTgt spid="6"/>
                                        </p:tgtEl>
                                      </p:cBhvr>
                                    </p:animEffect>
                                  </p:childTnLst>
                                </p:cTn>
                              </p:par>
                              <p:par>
                                <p:cTn id="64" presetID="31"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1000" fill="hold"/>
                                        <p:tgtEl>
                                          <p:spTgt spid="14"/>
                                        </p:tgtEl>
                                        <p:attrNameLst>
                                          <p:attrName>ppt_w</p:attrName>
                                        </p:attrNameLst>
                                      </p:cBhvr>
                                      <p:tavLst>
                                        <p:tav tm="0">
                                          <p:val>
                                            <p:fltVal val="0"/>
                                          </p:val>
                                        </p:tav>
                                        <p:tav tm="100000">
                                          <p:val>
                                            <p:strVal val="#ppt_w"/>
                                          </p:val>
                                        </p:tav>
                                      </p:tavLst>
                                    </p:anim>
                                    <p:anim calcmode="lin" valueType="num">
                                      <p:cBhvr>
                                        <p:cTn id="67" dur="1000" fill="hold"/>
                                        <p:tgtEl>
                                          <p:spTgt spid="14"/>
                                        </p:tgtEl>
                                        <p:attrNameLst>
                                          <p:attrName>ppt_h</p:attrName>
                                        </p:attrNameLst>
                                      </p:cBhvr>
                                      <p:tavLst>
                                        <p:tav tm="0">
                                          <p:val>
                                            <p:fltVal val="0"/>
                                          </p:val>
                                        </p:tav>
                                        <p:tav tm="100000">
                                          <p:val>
                                            <p:strVal val="#ppt_h"/>
                                          </p:val>
                                        </p:tav>
                                      </p:tavLst>
                                    </p:anim>
                                    <p:anim calcmode="lin" valueType="num">
                                      <p:cBhvr>
                                        <p:cTn id="68" dur="1000" fill="hold"/>
                                        <p:tgtEl>
                                          <p:spTgt spid="14"/>
                                        </p:tgtEl>
                                        <p:attrNameLst>
                                          <p:attrName>style.rotation</p:attrName>
                                        </p:attrNameLst>
                                      </p:cBhvr>
                                      <p:tavLst>
                                        <p:tav tm="0">
                                          <p:val>
                                            <p:fltVal val="90"/>
                                          </p:val>
                                        </p:tav>
                                        <p:tav tm="100000">
                                          <p:val>
                                            <p:fltVal val="0"/>
                                          </p:val>
                                        </p:tav>
                                      </p:tavLst>
                                    </p:anim>
                                    <p:animEffect transition="in" filter="fade">
                                      <p:cBhvr>
                                        <p:cTn id="6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a:t>
            </a:r>
          </a:p>
        </p:txBody>
      </p:sp>
      <p:sp>
        <p:nvSpPr>
          <p:cNvPr id="3" name="Content Placeholder 2"/>
          <p:cNvSpPr>
            <a:spLocks noGrp="1"/>
          </p:cNvSpPr>
          <p:nvPr>
            <p:ph idx="1"/>
          </p:nvPr>
        </p:nvSpPr>
        <p:spPr>
          <a:xfrm>
            <a:off x="646112" y="2052918"/>
            <a:ext cx="6381705" cy="4195481"/>
          </a:xfrm>
        </p:spPr>
        <p:txBody>
          <a:bodyPr>
            <a:normAutofit/>
          </a:bodyPr>
          <a:lstStyle/>
          <a:p>
            <a:r>
              <a:rPr lang="en-US" dirty="0"/>
              <a:t>Serving Size</a:t>
            </a:r>
          </a:p>
          <a:p>
            <a:pPr lvl="1"/>
            <a:r>
              <a:rPr lang="en-US" dirty="0"/>
              <a:t>Number of servings in a package</a:t>
            </a:r>
          </a:p>
          <a:p>
            <a:pPr lvl="1"/>
            <a:r>
              <a:rPr lang="en-US" dirty="0"/>
              <a:t>Unit: ounces, cups, per container, etc. </a:t>
            </a:r>
          </a:p>
          <a:p>
            <a:endParaRPr lang="en-US" dirty="0"/>
          </a:p>
          <a:p>
            <a:r>
              <a:rPr lang="en-US" dirty="0"/>
              <a:t>Sugars or Total Sugars</a:t>
            </a:r>
          </a:p>
          <a:p>
            <a:pPr lvl="1"/>
            <a:r>
              <a:rPr lang="en-US" dirty="0"/>
              <a:t>Amount per serving</a:t>
            </a:r>
          </a:p>
          <a:p>
            <a:pPr lvl="1"/>
            <a:r>
              <a:rPr lang="en-US" dirty="0"/>
              <a:t>Means the same thing</a:t>
            </a:r>
            <a:endParaRPr lang="en-US" strike="sngStrike" dirty="0"/>
          </a:p>
        </p:txBody>
      </p:sp>
      <p:sp>
        <p:nvSpPr>
          <p:cNvPr id="4" name="Rectangle 3"/>
          <p:cNvSpPr/>
          <p:nvPr/>
        </p:nvSpPr>
        <p:spPr>
          <a:xfrm>
            <a:off x="7620000" y="4495800"/>
            <a:ext cx="14325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7" name="Rectangle 6"/>
          <p:cNvSpPr/>
          <p:nvPr/>
        </p:nvSpPr>
        <p:spPr>
          <a:xfrm>
            <a:off x="10377577" y="0"/>
            <a:ext cx="819510" cy="156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808" y="112142"/>
            <a:ext cx="4605888" cy="6379271"/>
          </a:xfrm>
          <a:prstGeom prst="rect">
            <a:avLst/>
          </a:prstGeom>
          <a:ln w="57150">
            <a:solidFill>
              <a:srgbClr val="FFBF00"/>
            </a:solidFill>
          </a:ln>
        </p:spPr>
      </p:pic>
    </p:spTree>
    <p:extLst>
      <p:ext uri="{BB962C8B-B14F-4D97-AF65-F5344CB8AC3E}">
        <p14:creationId xmlns:p14="http://schemas.microsoft.com/office/powerpoint/2010/main" val="7044100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3431178" y="327172"/>
          <a:ext cx="8264434" cy="6056849"/>
        </p:xfrm>
        <a:graphic>
          <a:graphicData uri="http://schemas.openxmlformats.org/drawingml/2006/table">
            <a:tbl>
              <a:tblPr firstRow="1" firstCol="1" bandRow="1">
                <a:tableStyleId>{72833802-FEF1-4C79-8D5D-14CF1EAF98D9}</a:tableStyleId>
              </a:tblPr>
              <a:tblGrid>
                <a:gridCol w="3062788">
                  <a:extLst>
                    <a:ext uri="{9D8B030D-6E8A-4147-A177-3AD203B41FA5}">
                      <a16:colId xmlns:a16="http://schemas.microsoft.com/office/drawing/2014/main" val="20000"/>
                    </a:ext>
                  </a:extLst>
                </a:gridCol>
                <a:gridCol w="2695738">
                  <a:extLst>
                    <a:ext uri="{9D8B030D-6E8A-4147-A177-3AD203B41FA5}">
                      <a16:colId xmlns:a16="http://schemas.microsoft.com/office/drawing/2014/main" val="20001"/>
                    </a:ext>
                  </a:extLst>
                </a:gridCol>
                <a:gridCol w="2505908">
                  <a:extLst>
                    <a:ext uri="{9D8B030D-6E8A-4147-A177-3AD203B41FA5}">
                      <a16:colId xmlns:a16="http://schemas.microsoft.com/office/drawing/2014/main" val="20002"/>
                    </a:ext>
                  </a:extLst>
                </a:gridCol>
              </a:tblGrid>
              <a:tr h="888444">
                <a:tc gridSpan="3">
                  <a:txBody>
                    <a:bodyPr/>
                    <a:lstStyle/>
                    <a:p>
                      <a:pPr marL="0" marR="0" algn="ctr">
                        <a:lnSpc>
                          <a:spcPct val="100000"/>
                        </a:lnSpc>
                        <a:spcBef>
                          <a:spcPts val="0"/>
                        </a:spcBef>
                        <a:spcAft>
                          <a:spcPts val="0"/>
                        </a:spcAft>
                      </a:pPr>
                      <a:r>
                        <a:rPr lang="en-US" sz="2800" dirty="0">
                          <a:effectLst/>
                        </a:rPr>
                        <a:t>Yogurt Sugar Limits</a:t>
                      </a:r>
                      <a:endPar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321">
                <a:tc>
                  <a:txBody>
                    <a:bodyPr/>
                    <a:lstStyle/>
                    <a:p>
                      <a:pPr marL="0" marR="0" algn="ctr">
                        <a:lnSpc>
                          <a:spcPct val="100000"/>
                        </a:lnSpc>
                        <a:spcBef>
                          <a:spcPts val="0"/>
                        </a:spcBef>
                        <a:spcAft>
                          <a:spcPts val="0"/>
                        </a:spcAft>
                      </a:pPr>
                      <a:r>
                        <a:rPr lang="en-US" sz="2800" b="0" dirty="0">
                          <a:effectLst/>
                        </a:rPr>
                        <a:t>Serving Size</a:t>
                      </a:r>
                    </a:p>
                    <a:p>
                      <a:pPr marL="0" marR="0" algn="ctr">
                        <a:lnSpc>
                          <a:spcPct val="100000"/>
                        </a:lnSpc>
                        <a:spcBef>
                          <a:spcPts val="0"/>
                        </a:spcBef>
                        <a:spcAft>
                          <a:spcPts val="0"/>
                        </a:spcAft>
                      </a:pPr>
                      <a:r>
                        <a:rPr lang="en-US" sz="2800" b="0" dirty="0">
                          <a:effectLst/>
                        </a:rPr>
                        <a:t>(Ounces</a:t>
                      </a:r>
                      <a:r>
                        <a:rPr lang="en-US" sz="2800" b="0" baseline="0" dirty="0">
                          <a:effectLst/>
                        </a:rPr>
                        <a:t>) </a:t>
                      </a:r>
                      <a:endParaRPr lang="en-US" sz="2800" b="0" dirty="0">
                        <a:effectLst/>
                      </a:endParaRPr>
                    </a:p>
                  </a:txBody>
                  <a:tcPr marL="68580" marR="68580" marT="0" marB="0" anchor="ctr">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Serving Size </a:t>
                      </a:r>
                    </a:p>
                    <a:p>
                      <a:pPr marL="0" marR="0" algn="ctr">
                        <a:lnSpc>
                          <a:spcPct val="100000"/>
                        </a:lnSpc>
                        <a:spcBef>
                          <a:spcPts val="0"/>
                        </a:spcBef>
                        <a:spcAft>
                          <a:spcPts val="0"/>
                        </a:spcAft>
                      </a:pPr>
                      <a:r>
                        <a:rPr lang="en-US" sz="2800" dirty="0">
                          <a:effectLst/>
                        </a:rPr>
                        <a:t>(Grams) </a:t>
                      </a:r>
                    </a:p>
                  </a:txBody>
                  <a:tcPr marL="68580" marR="68580" marT="0" marB="0" anchor="ctr">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Sugar Limits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0B4060"/>
                    </a:solidFill>
                  </a:tcPr>
                </a:tc>
                <a:extLst>
                  <a:ext uri="{0D108BD9-81ED-4DB2-BD59-A6C34878D82A}">
                    <a16:rowId xmlns:a16="http://schemas.microsoft.com/office/drawing/2014/main" val="10001"/>
                  </a:ext>
                </a:extLst>
              </a:tr>
              <a:tr h="661514">
                <a:tc>
                  <a:txBody>
                    <a:bodyPr/>
                    <a:lstStyle/>
                    <a:p>
                      <a:pPr marL="0" marR="0" algn="ctr">
                        <a:lnSpc>
                          <a:spcPct val="100000"/>
                        </a:lnSpc>
                        <a:spcBef>
                          <a:spcPts val="0"/>
                        </a:spcBef>
                        <a:spcAft>
                          <a:spcPts val="0"/>
                        </a:spcAft>
                      </a:pPr>
                      <a:r>
                        <a:rPr lang="en-US" sz="2800" b="0" dirty="0">
                          <a:effectLst/>
                        </a:rPr>
                        <a:t>2.25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64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0-9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2"/>
                  </a:ext>
                </a:extLst>
              </a:tr>
              <a:tr h="661514">
                <a:tc>
                  <a:txBody>
                    <a:bodyPr/>
                    <a:lstStyle/>
                    <a:p>
                      <a:pPr marL="0" marR="0" algn="ctr">
                        <a:lnSpc>
                          <a:spcPct val="100000"/>
                        </a:lnSpc>
                        <a:spcBef>
                          <a:spcPts val="0"/>
                        </a:spcBef>
                        <a:spcAft>
                          <a:spcPts val="0"/>
                        </a:spcAft>
                      </a:pPr>
                      <a:r>
                        <a:rPr lang="en-US" sz="2800" b="0" dirty="0">
                          <a:effectLst/>
                        </a:rPr>
                        <a:t>3.5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99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0-13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3"/>
                  </a:ext>
                </a:extLst>
              </a:tr>
              <a:tr h="661514">
                <a:tc>
                  <a:txBody>
                    <a:bodyPr/>
                    <a:lstStyle/>
                    <a:p>
                      <a:pPr marL="0" marR="0" algn="ctr">
                        <a:lnSpc>
                          <a:spcPct val="100000"/>
                        </a:lnSpc>
                        <a:spcBef>
                          <a:spcPts val="0"/>
                        </a:spcBef>
                        <a:spcAft>
                          <a:spcPts val="0"/>
                        </a:spcAft>
                      </a:pPr>
                      <a:r>
                        <a:rPr lang="en-US" sz="2800" b="0" dirty="0">
                          <a:effectLst/>
                        </a:rPr>
                        <a:t>4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113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0-15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4"/>
                  </a:ext>
                </a:extLst>
              </a:tr>
              <a:tr h="661514">
                <a:tc>
                  <a:txBody>
                    <a:bodyPr/>
                    <a:lstStyle/>
                    <a:p>
                      <a:pPr marL="0" marR="0" algn="ctr">
                        <a:lnSpc>
                          <a:spcPct val="100000"/>
                        </a:lnSpc>
                        <a:spcBef>
                          <a:spcPts val="0"/>
                        </a:spcBef>
                        <a:spcAft>
                          <a:spcPts val="0"/>
                        </a:spcAft>
                      </a:pPr>
                      <a:r>
                        <a:rPr lang="en-US" sz="2800" b="0" dirty="0">
                          <a:effectLst/>
                        </a:rPr>
                        <a:t>5.3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150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0-20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5"/>
                  </a:ext>
                </a:extLst>
              </a:tr>
              <a:tr h="661514">
                <a:tc>
                  <a:txBody>
                    <a:bodyPr/>
                    <a:lstStyle/>
                    <a:p>
                      <a:pPr marL="0" marR="0" algn="ctr">
                        <a:lnSpc>
                          <a:spcPct val="100000"/>
                        </a:lnSpc>
                        <a:spcBef>
                          <a:spcPts val="0"/>
                        </a:spcBef>
                        <a:spcAft>
                          <a:spcPts val="0"/>
                        </a:spcAft>
                      </a:pPr>
                      <a:r>
                        <a:rPr lang="en-US" sz="2800" b="0" dirty="0">
                          <a:effectLst/>
                        </a:rPr>
                        <a:t>6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170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0-23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6"/>
                  </a:ext>
                </a:extLst>
              </a:tr>
              <a:tr h="661514">
                <a:tc>
                  <a:txBody>
                    <a:bodyPr/>
                    <a:lstStyle/>
                    <a:p>
                      <a:pPr marL="0" marR="0" algn="ctr">
                        <a:lnSpc>
                          <a:spcPct val="100000"/>
                        </a:lnSpc>
                        <a:spcBef>
                          <a:spcPts val="0"/>
                        </a:spcBef>
                        <a:spcAft>
                          <a:spcPts val="0"/>
                        </a:spcAft>
                      </a:pPr>
                      <a:r>
                        <a:rPr lang="en-US" sz="2800" b="0" dirty="0">
                          <a:effectLst/>
                        </a:rPr>
                        <a:t>8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227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0-31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7"/>
                  </a:ext>
                </a:extLst>
              </a:tr>
            </a:tbl>
          </a:graphicData>
        </a:graphic>
      </p:graphicFrame>
      <p:sp>
        <p:nvSpPr>
          <p:cNvPr id="5" name="Title 1"/>
          <p:cNvSpPr>
            <a:spLocks noGrp="1"/>
          </p:cNvSpPr>
          <p:nvPr>
            <p:ph type="title"/>
          </p:nvPr>
        </p:nvSpPr>
        <p:spPr>
          <a:xfrm>
            <a:off x="357047" y="1811382"/>
            <a:ext cx="3953693" cy="1400530"/>
          </a:xfrm>
        </p:spPr>
        <p:txBody>
          <a:bodyPr/>
          <a:lstStyle/>
          <a:p>
            <a:r>
              <a:rPr lang="en-US" dirty="0"/>
              <a:t>Yogurt: Method #1 Chart </a:t>
            </a:r>
          </a:p>
        </p:txBody>
      </p:sp>
    </p:spTree>
    <p:extLst>
      <p:ext uri="{BB962C8B-B14F-4D97-AF65-F5344CB8AC3E}">
        <p14:creationId xmlns:p14="http://schemas.microsoft.com/office/powerpoint/2010/main" val="735975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5907089" cy="1400530"/>
          </a:xfrm>
        </p:spPr>
        <p:txBody>
          <a:bodyPr/>
          <a:lstStyle/>
          <a:p>
            <a:r>
              <a:rPr lang="en-US" dirty="0"/>
              <a:t>Example #1: Serving Size in </a:t>
            </a:r>
            <a:r>
              <a:rPr lang="en-US" b="1" dirty="0"/>
              <a:t>Ounces </a:t>
            </a:r>
          </a:p>
        </p:txBody>
      </p:sp>
      <p:sp>
        <p:nvSpPr>
          <p:cNvPr id="3" name="Content Placeholder 2"/>
          <p:cNvSpPr>
            <a:spLocks noGrp="1"/>
          </p:cNvSpPr>
          <p:nvPr>
            <p:ph idx="1"/>
          </p:nvPr>
        </p:nvSpPr>
        <p:spPr>
          <a:xfrm>
            <a:off x="646112" y="2052918"/>
            <a:ext cx="6069013" cy="4195481"/>
          </a:xfrm>
        </p:spPr>
        <p:txBody>
          <a:bodyPr>
            <a:normAutofit lnSpcReduction="10000"/>
          </a:bodyPr>
          <a:lstStyle/>
          <a:p>
            <a:pPr lvl="0"/>
            <a:r>
              <a:rPr lang="en-US" dirty="0"/>
              <a:t>Step 1: Find the Nutrition Facts Label on the package</a:t>
            </a:r>
          </a:p>
          <a:p>
            <a:pPr lvl="0"/>
            <a:endParaRPr lang="en-US" dirty="0"/>
          </a:p>
          <a:p>
            <a:pPr lvl="0"/>
            <a:r>
              <a:rPr lang="en-US" dirty="0"/>
              <a:t>Step 2: Identify the serving size: </a:t>
            </a:r>
            <a:r>
              <a:rPr lang="en-US" b="1" dirty="0"/>
              <a:t>6 oz</a:t>
            </a:r>
          </a:p>
          <a:p>
            <a:pPr lvl="0"/>
            <a:endParaRPr lang="en-US" dirty="0">
              <a:effectLst/>
            </a:endParaRPr>
          </a:p>
          <a:p>
            <a:r>
              <a:rPr lang="en-US" dirty="0"/>
              <a:t>Step 3: Find the amount for Sugars: </a:t>
            </a:r>
            <a:r>
              <a:rPr lang="en-US" b="1" dirty="0"/>
              <a:t>19 grams </a:t>
            </a:r>
          </a:p>
          <a:p>
            <a:pPr lvl="0"/>
            <a:endParaRPr lang="en-US" dirty="0">
              <a:effectLst/>
            </a:endParaRPr>
          </a:p>
          <a:p>
            <a:pPr marL="0" indent="0">
              <a:buNone/>
            </a:pPr>
            <a:endParaRPr lang="en-US" dirty="0"/>
          </a:p>
        </p:txBody>
      </p:sp>
      <p:sp>
        <p:nvSpPr>
          <p:cNvPr id="8" name="Rectangle 7"/>
          <p:cNvSpPr/>
          <p:nvPr/>
        </p:nvSpPr>
        <p:spPr>
          <a:xfrm>
            <a:off x="7753350" y="4556760"/>
            <a:ext cx="160401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941" y="180698"/>
            <a:ext cx="4793644" cy="6323619"/>
          </a:xfrm>
          <a:prstGeom prst="rect">
            <a:avLst/>
          </a:prstGeom>
          <a:ln w="38100">
            <a:solidFill>
              <a:srgbClr val="FFC000"/>
            </a:solidFill>
          </a:ln>
        </p:spPr>
      </p:pic>
    </p:spTree>
    <p:extLst>
      <p:ext uri="{BB962C8B-B14F-4D97-AF65-F5344CB8AC3E}">
        <p14:creationId xmlns:p14="http://schemas.microsoft.com/office/powerpoint/2010/main" val="3066886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42" y="596779"/>
            <a:ext cx="4774376" cy="1400530"/>
          </a:xfrm>
          <a:ln w="19050">
            <a:noFill/>
          </a:ln>
        </p:spPr>
        <p:txBody>
          <a:bodyPr/>
          <a:lstStyle/>
          <a:p>
            <a:pPr algn="ctr"/>
            <a:r>
              <a:rPr lang="en-US" sz="4000" dirty="0" smtClean="0"/>
              <a:t>Example #1: Serving Size in Ounces (cont.)</a:t>
            </a:r>
            <a:endParaRPr lang="en-US" sz="4000" dirty="0"/>
          </a:p>
        </p:txBody>
      </p:sp>
      <p:sp>
        <p:nvSpPr>
          <p:cNvPr id="3" name="Content Placeholder 2"/>
          <p:cNvSpPr>
            <a:spLocks noGrp="1"/>
          </p:cNvSpPr>
          <p:nvPr>
            <p:ph idx="1"/>
          </p:nvPr>
        </p:nvSpPr>
        <p:spPr>
          <a:xfrm>
            <a:off x="352338" y="2847899"/>
            <a:ext cx="4750589" cy="2332264"/>
          </a:xfrm>
          <a:ln w="38100">
            <a:noFill/>
            <a:prstDash val="solid"/>
          </a:ln>
        </p:spPr>
        <p:txBody>
          <a:bodyPr>
            <a:normAutofit lnSpcReduction="10000"/>
          </a:bodyPr>
          <a:lstStyle/>
          <a:p>
            <a:pPr marL="0" indent="0">
              <a:buNone/>
            </a:pPr>
            <a:r>
              <a:rPr lang="en-US" b="1" dirty="0" smtClean="0"/>
              <a:t>Step 4: </a:t>
            </a:r>
            <a:r>
              <a:rPr lang="en-US" dirty="0" smtClean="0"/>
              <a:t>Find the Serving Size in the chart</a:t>
            </a:r>
          </a:p>
          <a:p>
            <a:r>
              <a:rPr lang="en-US" dirty="0" smtClean="0"/>
              <a:t>Serving size: 6 </a:t>
            </a:r>
            <a:r>
              <a:rPr lang="en-US" dirty="0" err="1" smtClean="0"/>
              <a:t>oz</a:t>
            </a:r>
            <a:r>
              <a:rPr lang="en-US" dirty="0" smtClean="0"/>
              <a:t> </a:t>
            </a:r>
          </a:p>
          <a:p>
            <a:r>
              <a:rPr lang="en-US" dirty="0" smtClean="0"/>
              <a:t>Total sugars: 19 grams </a:t>
            </a:r>
          </a:p>
          <a:p>
            <a:pPr marL="0" lvl="0" indent="0">
              <a:buNone/>
            </a:pPr>
            <a:endParaRPr lang="en-US" dirty="0" smtClean="0"/>
          </a:p>
          <a:p>
            <a:pPr marL="0" indent="0">
              <a:buNone/>
            </a:pPr>
            <a:endParaRPr lang="en-US" dirty="0"/>
          </a:p>
        </p:txBody>
      </p:sp>
      <p:graphicFrame>
        <p:nvGraphicFramePr>
          <p:cNvPr id="7" name="Content Placeholder 3"/>
          <p:cNvGraphicFramePr>
            <a:graphicFrameLocks/>
          </p:cNvGraphicFramePr>
          <p:nvPr>
            <p:extLst/>
          </p:nvPr>
        </p:nvGraphicFramePr>
        <p:xfrm>
          <a:off x="5495109" y="452846"/>
          <a:ext cx="6635931" cy="5738949"/>
        </p:xfrm>
        <a:graphic>
          <a:graphicData uri="http://schemas.openxmlformats.org/drawingml/2006/table">
            <a:tbl>
              <a:tblPr firstRow="1" firstCol="1" bandRow="1">
                <a:tableStyleId>{72833802-FEF1-4C79-8D5D-14CF1EAF98D9}</a:tableStyleId>
              </a:tblPr>
              <a:tblGrid>
                <a:gridCol w="2459267">
                  <a:extLst>
                    <a:ext uri="{9D8B030D-6E8A-4147-A177-3AD203B41FA5}">
                      <a16:colId xmlns:a16="http://schemas.microsoft.com/office/drawing/2014/main" val="20000"/>
                    </a:ext>
                  </a:extLst>
                </a:gridCol>
                <a:gridCol w="2164544">
                  <a:extLst>
                    <a:ext uri="{9D8B030D-6E8A-4147-A177-3AD203B41FA5}">
                      <a16:colId xmlns:a16="http://schemas.microsoft.com/office/drawing/2014/main" val="20001"/>
                    </a:ext>
                  </a:extLst>
                </a:gridCol>
                <a:gridCol w="2012120">
                  <a:extLst>
                    <a:ext uri="{9D8B030D-6E8A-4147-A177-3AD203B41FA5}">
                      <a16:colId xmlns:a16="http://schemas.microsoft.com/office/drawing/2014/main" val="20002"/>
                    </a:ext>
                  </a:extLst>
                </a:gridCol>
              </a:tblGrid>
              <a:tr h="640859">
                <a:tc gridSpan="3">
                  <a:txBody>
                    <a:bodyPr/>
                    <a:lstStyle/>
                    <a:p>
                      <a:pPr marL="0" marR="0" algn="ctr">
                        <a:lnSpc>
                          <a:spcPct val="100000"/>
                        </a:lnSpc>
                        <a:spcBef>
                          <a:spcPts val="0"/>
                        </a:spcBef>
                        <a:spcAft>
                          <a:spcPts val="0"/>
                        </a:spcAft>
                      </a:pPr>
                      <a:r>
                        <a:rPr lang="en-US" sz="2800" dirty="0">
                          <a:effectLst/>
                        </a:rPr>
                        <a:t>Yogurt Sugar Limits</a:t>
                      </a:r>
                      <a:endPar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83006">
                <a:tc>
                  <a:txBody>
                    <a:bodyPr/>
                    <a:lstStyle/>
                    <a:p>
                      <a:pPr marL="0" marR="0" algn="ctr">
                        <a:lnSpc>
                          <a:spcPct val="100000"/>
                        </a:lnSpc>
                        <a:spcBef>
                          <a:spcPts val="0"/>
                        </a:spcBef>
                        <a:spcAft>
                          <a:spcPts val="0"/>
                        </a:spcAft>
                      </a:pPr>
                      <a:r>
                        <a:rPr lang="en-US" sz="2800" b="0" dirty="0">
                          <a:effectLst/>
                        </a:rPr>
                        <a:t>Serving Size</a:t>
                      </a:r>
                    </a:p>
                    <a:p>
                      <a:pPr marL="0" marR="0" algn="ctr">
                        <a:lnSpc>
                          <a:spcPct val="100000"/>
                        </a:lnSpc>
                        <a:spcBef>
                          <a:spcPts val="0"/>
                        </a:spcBef>
                        <a:spcAft>
                          <a:spcPts val="0"/>
                        </a:spcAft>
                      </a:pPr>
                      <a:r>
                        <a:rPr lang="en-US" sz="2800" b="0" dirty="0">
                          <a:effectLst/>
                        </a:rPr>
                        <a:t>(Ounces</a:t>
                      </a:r>
                      <a:r>
                        <a:rPr lang="en-US" sz="2800" b="0" baseline="0" dirty="0">
                          <a:effectLst/>
                        </a:rPr>
                        <a:t>) </a:t>
                      </a:r>
                      <a:endParaRPr lang="en-US" sz="2800" b="0" dirty="0">
                        <a:effectLst/>
                      </a:endParaRPr>
                    </a:p>
                  </a:txBody>
                  <a:tcPr marL="68580" marR="68580" marT="0" marB="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lumMod val="85000"/>
                            </a:schemeClr>
                          </a:solidFill>
                          <a:effectLst/>
                        </a:rPr>
                        <a:t>Serving Size </a:t>
                      </a:r>
                    </a:p>
                    <a:p>
                      <a:pPr marL="0" marR="0" algn="ctr">
                        <a:lnSpc>
                          <a:spcPct val="100000"/>
                        </a:lnSpc>
                        <a:spcBef>
                          <a:spcPts val="0"/>
                        </a:spcBef>
                        <a:spcAft>
                          <a:spcPts val="0"/>
                        </a:spcAft>
                      </a:pPr>
                      <a:r>
                        <a:rPr lang="en-US" sz="2800" dirty="0">
                          <a:solidFill>
                            <a:schemeClr val="bg1">
                              <a:lumMod val="85000"/>
                            </a:schemeClr>
                          </a:solidFill>
                          <a:effectLst/>
                        </a:rPr>
                        <a:t>(Grams)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solidFill>
                          <a:effectLst/>
                        </a:rPr>
                        <a:t>Sugar Limits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1"/>
                  </a:ext>
                </a:extLst>
              </a:tr>
              <a:tr h="652514">
                <a:tc>
                  <a:txBody>
                    <a:bodyPr/>
                    <a:lstStyle/>
                    <a:p>
                      <a:pPr marL="0" marR="0" algn="ctr">
                        <a:lnSpc>
                          <a:spcPct val="100000"/>
                        </a:lnSpc>
                        <a:spcBef>
                          <a:spcPts val="0"/>
                        </a:spcBef>
                        <a:spcAft>
                          <a:spcPts val="0"/>
                        </a:spcAft>
                      </a:pPr>
                      <a:r>
                        <a:rPr lang="en-US" sz="2800" b="0" dirty="0">
                          <a:effectLst/>
                        </a:rPr>
                        <a:t>2.25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lumMod val="85000"/>
                            </a:schemeClr>
                          </a:solidFill>
                          <a:effectLst/>
                        </a:rPr>
                        <a:t>64 grams</a:t>
                      </a:r>
                      <a:endParaRPr lang="en-US" sz="2800" b="0" dirty="0">
                        <a:solidFill>
                          <a:schemeClr val="bg1">
                            <a:lumMod val="8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solidFill>
                          <a:effectLst/>
                        </a:rPr>
                        <a:t>0-9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2"/>
                  </a:ext>
                </a:extLst>
              </a:tr>
              <a:tr h="652514">
                <a:tc>
                  <a:txBody>
                    <a:bodyPr/>
                    <a:lstStyle/>
                    <a:p>
                      <a:pPr marL="0" marR="0" algn="ctr">
                        <a:lnSpc>
                          <a:spcPct val="100000"/>
                        </a:lnSpc>
                        <a:spcBef>
                          <a:spcPts val="0"/>
                        </a:spcBef>
                        <a:spcAft>
                          <a:spcPts val="0"/>
                        </a:spcAft>
                      </a:pPr>
                      <a:r>
                        <a:rPr lang="en-US" sz="2800" b="0" dirty="0">
                          <a:effectLst/>
                        </a:rPr>
                        <a:t>3.5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lumMod val="85000"/>
                            </a:schemeClr>
                          </a:solidFill>
                          <a:effectLst/>
                        </a:rPr>
                        <a:t>99 grams</a:t>
                      </a:r>
                      <a:endParaRPr lang="en-US" sz="2800" b="0" dirty="0">
                        <a:solidFill>
                          <a:schemeClr val="bg1">
                            <a:lumMod val="8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solidFill>
                          <a:effectLst/>
                        </a:rPr>
                        <a:t>0-13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3"/>
                  </a:ext>
                </a:extLst>
              </a:tr>
              <a:tr h="652514">
                <a:tc>
                  <a:txBody>
                    <a:bodyPr/>
                    <a:lstStyle/>
                    <a:p>
                      <a:pPr marL="0" marR="0" algn="ctr">
                        <a:lnSpc>
                          <a:spcPct val="100000"/>
                        </a:lnSpc>
                        <a:spcBef>
                          <a:spcPts val="0"/>
                        </a:spcBef>
                        <a:spcAft>
                          <a:spcPts val="0"/>
                        </a:spcAft>
                      </a:pPr>
                      <a:r>
                        <a:rPr lang="en-US" sz="2800" b="0" dirty="0">
                          <a:effectLst/>
                        </a:rPr>
                        <a:t>4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lumMod val="85000"/>
                            </a:schemeClr>
                          </a:solidFill>
                          <a:effectLst/>
                        </a:rPr>
                        <a:t>113 grams</a:t>
                      </a:r>
                      <a:endParaRPr lang="en-US" sz="2800" b="0" dirty="0">
                        <a:solidFill>
                          <a:schemeClr val="bg1">
                            <a:lumMod val="8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solidFill>
                          <a:effectLst/>
                        </a:rPr>
                        <a:t>0-15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4"/>
                  </a:ext>
                </a:extLst>
              </a:tr>
              <a:tr h="652514">
                <a:tc>
                  <a:txBody>
                    <a:bodyPr/>
                    <a:lstStyle/>
                    <a:p>
                      <a:pPr marL="0" marR="0" algn="ctr">
                        <a:lnSpc>
                          <a:spcPct val="100000"/>
                        </a:lnSpc>
                        <a:spcBef>
                          <a:spcPts val="0"/>
                        </a:spcBef>
                        <a:spcAft>
                          <a:spcPts val="0"/>
                        </a:spcAft>
                      </a:pPr>
                      <a:r>
                        <a:rPr lang="en-US" sz="2800" b="0" dirty="0">
                          <a:effectLst/>
                        </a:rPr>
                        <a:t>5.3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lumMod val="85000"/>
                            </a:schemeClr>
                          </a:solidFill>
                          <a:effectLst/>
                        </a:rPr>
                        <a:t>150 grams</a:t>
                      </a:r>
                      <a:endParaRPr lang="en-US" sz="2800" b="0" dirty="0">
                        <a:solidFill>
                          <a:schemeClr val="bg1">
                            <a:lumMod val="8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solidFill>
                          <a:effectLst/>
                        </a:rPr>
                        <a:t>0-20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5"/>
                  </a:ext>
                </a:extLst>
              </a:tr>
              <a:tr h="652514">
                <a:tc>
                  <a:txBody>
                    <a:bodyPr/>
                    <a:lstStyle/>
                    <a:p>
                      <a:pPr marL="0" marR="0" algn="ctr">
                        <a:lnSpc>
                          <a:spcPct val="100000"/>
                        </a:lnSpc>
                        <a:spcBef>
                          <a:spcPts val="0"/>
                        </a:spcBef>
                        <a:spcAft>
                          <a:spcPts val="0"/>
                        </a:spcAft>
                      </a:pPr>
                      <a:r>
                        <a:rPr lang="en-US" sz="2800" b="0" dirty="0">
                          <a:solidFill>
                            <a:schemeClr val="bg1"/>
                          </a:solidFill>
                          <a:effectLst/>
                        </a:rPr>
                        <a:t>6 ounces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algn="ctr">
                        <a:lnSpc>
                          <a:spcPct val="100000"/>
                        </a:lnSpc>
                        <a:spcBef>
                          <a:spcPts val="0"/>
                        </a:spcBef>
                        <a:spcAft>
                          <a:spcPts val="0"/>
                        </a:spcAft>
                      </a:pPr>
                      <a:r>
                        <a:rPr lang="en-US" sz="2800" dirty="0">
                          <a:solidFill>
                            <a:srgbClr val="FC575E"/>
                          </a:solidFill>
                          <a:effectLst/>
                        </a:rPr>
                        <a:t>170 grams</a:t>
                      </a:r>
                      <a:endParaRPr lang="en-US" sz="2800" b="0" dirty="0">
                        <a:solidFill>
                          <a:srgbClr val="FC575E"/>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algn="ctr">
                        <a:lnSpc>
                          <a:spcPct val="100000"/>
                        </a:lnSpc>
                        <a:spcBef>
                          <a:spcPts val="0"/>
                        </a:spcBef>
                        <a:spcAft>
                          <a:spcPts val="0"/>
                        </a:spcAft>
                      </a:pPr>
                      <a:r>
                        <a:rPr lang="en-US" sz="2800" dirty="0">
                          <a:solidFill>
                            <a:schemeClr val="bg1"/>
                          </a:solidFill>
                          <a:effectLst/>
                        </a:rPr>
                        <a:t>0-23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6"/>
                  </a:ext>
                </a:extLst>
              </a:tr>
              <a:tr h="652514">
                <a:tc>
                  <a:txBody>
                    <a:bodyPr/>
                    <a:lstStyle/>
                    <a:p>
                      <a:pPr marL="0" marR="0" algn="ctr">
                        <a:lnSpc>
                          <a:spcPct val="100000"/>
                        </a:lnSpc>
                        <a:spcBef>
                          <a:spcPts val="0"/>
                        </a:spcBef>
                        <a:spcAft>
                          <a:spcPts val="0"/>
                        </a:spcAft>
                      </a:pPr>
                      <a:r>
                        <a:rPr lang="en-US" sz="2800" b="0" dirty="0">
                          <a:effectLst/>
                        </a:rPr>
                        <a:t>8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lumMod val="85000"/>
                            </a:schemeClr>
                          </a:solidFill>
                          <a:effectLst/>
                        </a:rPr>
                        <a:t>227 grams</a:t>
                      </a:r>
                      <a:endParaRPr lang="en-US" sz="2800" b="0" dirty="0">
                        <a:solidFill>
                          <a:schemeClr val="bg1">
                            <a:lumMod val="8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solidFill>
                            <a:schemeClr val="bg1"/>
                          </a:solidFill>
                          <a:effectLst/>
                        </a:rPr>
                        <a:t>0-31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6812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2192000" cy="4539344"/>
          </a:xfrm>
        </p:spPr>
      </p:pic>
      <p:sp>
        <p:nvSpPr>
          <p:cNvPr id="7" name="Title 1"/>
          <p:cNvSpPr txBox="1">
            <a:spLocks/>
          </p:cNvSpPr>
          <p:nvPr/>
        </p:nvSpPr>
        <p:spPr>
          <a:xfrm>
            <a:off x="1" y="4539344"/>
            <a:ext cx="12191999" cy="2050995"/>
          </a:xfrm>
          <a:prstGeom prst="rect">
            <a:avLst/>
          </a:prstGeom>
          <a:solidFill>
            <a:srgbClr val="F8F8F8">
              <a:alpha val="63922"/>
            </a:srgbClr>
          </a:solidFill>
          <a:effectLst>
            <a:softEdge rad="127000"/>
          </a:effectLst>
        </p:spPr>
        <p:txBody>
          <a:bodyPr vert="horz" lIns="91440" tIns="45720" rIns="91440" bIns="45720" rtlCol="0" anchor="ctr">
            <a:noAutofit/>
          </a:bodyPr>
          <a:lstStyle>
            <a:lvl1pPr algn="l" defTabSz="457200" rtl="0" eaLnBrk="1" latinLnBrk="0" hangingPunct="1">
              <a:spcBef>
                <a:spcPct val="0"/>
              </a:spcBef>
              <a:buNone/>
              <a:defRPr sz="4200" b="0" i="0" kern="1200">
                <a:solidFill>
                  <a:srgbClr val="0B4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dirty="0" smtClean="0"/>
              <a:t>Training Materials</a:t>
            </a:r>
            <a:r>
              <a:rPr lang="en-US" dirty="0" smtClean="0"/>
              <a:t/>
            </a:r>
            <a:br>
              <a:rPr lang="en-US" dirty="0" smtClean="0"/>
            </a:br>
            <a:r>
              <a:rPr lang="en-US" sz="6600" b="1" dirty="0" err="1" smtClean="0">
                <a:solidFill>
                  <a:srgbClr val="C00000"/>
                </a:solidFill>
              </a:rPr>
              <a:t>www.theicn.org</a:t>
            </a:r>
            <a:r>
              <a:rPr lang="en-US" sz="6600" b="1" dirty="0" smtClean="0">
                <a:solidFill>
                  <a:srgbClr val="C00000"/>
                </a:solidFill>
              </a:rPr>
              <a:t>/</a:t>
            </a:r>
            <a:r>
              <a:rPr lang="en-US" sz="6600" b="1" dirty="0" err="1" smtClean="0">
                <a:solidFill>
                  <a:srgbClr val="C00000"/>
                </a:solidFill>
              </a:rPr>
              <a:t>cacfpmp</a:t>
            </a:r>
            <a:endParaRPr lang="en-US" sz="4800" dirty="0">
              <a:solidFill>
                <a:srgbClr val="C00000"/>
              </a:solidFill>
            </a:endParaRPr>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98788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12" y="716504"/>
            <a:ext cx="4846790" cy="1400530"/>
          </a:xfrm>
        </p:spPr>
        <p:txBody>
          <a:bodyPr/>
          <a:lstStyle/>
          <a:p>
            <a:pPr algn="ctr"/>
            <a:r>
              <a:rPr lang="en-US" dirty="0" smtClean="0"/>
              <a:t>Example #2: Serving Size in </a:t>
            </a:r>
            <a:r>
              <a:rPr lang="en-US" b="1" dirty="0" smtClean="0"/>
              <a:t>Grams</a:t>
            </a:r>
            <a:r>
              <a:rPr lang="en-US" dirty="0" smtClean="0"/>
              <a:t> </a:t>
            </a:r>
            <a:endParaRPr lang="en-US" dirty="0"/>
          </a:p>
        </p:txBody>
      </p:sp>
      <p:sp>
        <p:nvSpPr>
          <p:cNvPr id="3" name="Content Placeholder 2"/>
          <p:cNvSpPr>
            <a:spLocks noGrp="1"/>
          </p:cNvSpPr>
          <p:nvPr>
            <p:ph idx="1"/>
          </p:nvPr>
        </p:nvSpPr>
        <p:spPr>
          <a:xfrm>
            <a:off x="650858" y="3089026"/>
            <a:ext cx="3648975" cy="2442003"/>
          </a:xfrm>
          <a:noFill/>
          <a:ln w="28575"/>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marL="0" indent="0" algn="ctr">
              <a:buNone/>
            </a:pPr>
            <a:r>
              <a:rPr lang="en-US" sz="4000" dirty="0"/>
              <a:t>Serving size: </a:t>
            </a:r>
          </a:p>
          <a:p>
            <a:pPr marL="0" indent="0" algn="ctr">
              <a:buNone/>
            </a:pPr>
            <a:r>
              <a:rPr lang="en-US" sz="4000" dirty="0"/>
              <a:t>1 </a:t>
            </a:r>
            <a:r>
              <a:rPr lang="en-US" sz="4000" dirty="0" smtClean="0"/>
              <a:t>container (170g</a:t>
            </a:r>
            <a:r>
              <a:rPr lang="en-US" sz="4000" dirty="0"/>
              <a:t>)</a:t>
            </a:r>
          </a:p>
          <a:p>
            <a:pPr marL="0" indent="0" algn="ctr">
              <a:buNone/>
            </a:pPr>
            <a:endParaRPr lang="en-US" sz="4000" dirty="0"/>
          </a:p>
          <a:p>
            <a:pPr marL="0" indent="0" algn="ctr">
              <a:buNone/>
            </a:pPr>
            <a:r>
              <a:rPr lang="en-US" sz="4000" dirty="0"/>
              <a:t>Sugars: </a:t>
            </a:r>
          </a:p>
          <a:p>
            <a:pPr marL="0" indent="0" algn="ctr">
              <a:buNone/>
            </a:pPr>
            <a:r>
              <a:rPr lang="en-US" sz="4000" dirty="0"/>
              <a:t>19 grams</a:t>
            </a:r>
          </a:p>
        </p:txBody>
      </p:sp>
      <p:graphicFrame>
        <p:nvGraphicFramePr>
          <p:cNvPr id="7" name="Content Placeholder 3"/>
          <p:cNvGraphicFramePr>
            <a:graphicFrameLocks/>
          </p:cNvGraphicFramePr>
          <p:nvPr>
            <p:extLst/>
          </p:nvPr>
        </p:nvGraphicFramePr>
        <p:xfrm>
          <a:off x="4761779" y="367156"/>
          <a:ext cx="7257690" cy="5930537"/>
        </p:xfrm>
        <a:graphic>
          <a:graphicData uri="http://schemas.openxmlformats.org/drawingml/2006/table">
            <a:tbl>
              <a:tblPr firstRow="1" firstCol="1" bandRow="1">
                <a:tableStyleId>{72833802-FEF1-4C79-8D5D-14CF1EAF98D9}</a:tableStyleId>
              </a:tblPr>
              <a:tblGrid>
                <a:gridCol w="2689690">
                  <a:extLst>
                    <a:ext uri="{9D8B030D-6E8A-4147-A177-3AD203B41FA5}">
                      <a16:colId xmlns:a16="http://schemas.microsoft.com/office/drawing/2014/main" val="20000"/>
                    </a:ext>
                  </a:extLst>
                </a:gridCol>
                <a:gridCol w="2367353">
                  <a:extLst>
                    <a:ext uri="{9D8B030D-6E8A-4147-A177-3AD203B41FA5}">
                      <a16:colId xmlns:a16="http://schemas.microsoft.com/office/drawing/2014/main" val="20001"/>
                    </a:ext>
                  </a:extLst>
                </a:gridCol>
                <a:gridCol w="2200647">
                  <a:extLst>
                    <a:ext uri="{9D8B030D-6E8A-4147-A177-3AD203B41FA5}">
                      <a16:colId xmlns:a16="http://schemas.microsoft.com/office/drawing/2014/main" val="20002"/>
                    </a:ext>
                  </a:extLst>
                </a:gridCol>
              </a:tblGrid>
              <a:tr h="710659">
                <a:tc gridSpan="3">
                  <a:txBody>
                    <a:bodyPr/>
                    <a:lstStyle/>
                    <a:p>
                      <a:pPr marL="0" marR="0" algn="ctr">
                        <a:lnSpc>
                          <a:spcPct val="100000"/>
                        </a:lnSpc>
                        <a:spcBef>
                          <a:spcPts val="0"/>
                        </a:spcBef>
                        <a:spcAft>
                          <a:spcPts val="0"/>
                        </a:spcAft>
                      </a:pPr>
                      <a:r>
                        <a:rPr lang="en-US" sz="2800" dirty="0">
                          <a:effectLst/>
                        </a:rPr>
                        <a:t>Yogurt Sugar Limits</a:t>
                      </a:r>
                      <a:endPar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11266">
                <a:tc>
                  <a:txBody>
                    <a:bodyPr/>
                    <a:lstStyle/>
                    <a:p>
                      <a:pPr marL="0" marR="0" algn="ctr">
                        <a:lnSpc>
                          <a:spcPct val="100000"/>
                        </a:lnSpc>
                        <a:spcBef>
                          <a:spcPts val="0"/>
                        </a:spcBef>
                        <a:spcAft>
                          <a:spcPts val="0"/>
                        </a:spcAft>
                      </a:pPr>
                      <a:r>
                        <a:rPr lang="en-US" sz="2800" b="0" dirty="0">
                          <a:effectLst/>
                        </a:rPr>
                        <a:t>Serving Size</a:t>
                      </a:r>
                    </a:p>
                    <a:p>
                      <a:pPr marL="0" marR="0" algn="ctr">
                        <a:lnSpc>
                          <a:spcPct val="100000"/>
                        </a:lnSpc>
                        <a:spcBef>
                          <a:spcPts val="0"/>
                        </a:spcBef>
                        <a:spcAft>
                          <a:spcPts val="0"/>
                        </a:spcAft>
                      </a:pPr>
                      <a:r>
                        <a:rPr lang="en-US" sz="2800" b="0" dirty="0">
                          <a:effectLst/>
                        </a:rPr>
                        <a:t>(Ounces</a:t>
                      </a:r>
                      <a:r>
                        <a:rPr lang="en-US" sz="2800" b="0" baseline="0" dirty="0">
                          <a:effectLst/>
                        </a:rPr>
                        <a:t>) </a:t>
                      </a:r>
                      <a:endParaRPr lang="en-US" sz="2800" b="0" dirty="0">
                        <a:effectLst/>
                      </a:endParaRPr>
                    </a:p>
                  </a:txBody>
                  <a:tcPr marL="68580" marR="68580" marT="0" marB="0" anchor="ctr">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Serving Size </a:t>
                      </a:r>
                    </a:p>
                    <a:p>
                      <a:pPr marL="0" marR="0" algn="ctr">
                        <a:lnSpc>
                          <a:spcPct val="100000"/>
                        </a:lnSpc>
                        <a:spcBef>
                          <a:spcPts val="0"/>
                        </a:spcBef>
                        <a:spcAft>
                          <a:spcPts val="0"/>
                        </a:spcAft>
                      </a:pPr>
                      <a:r>
                        <a:rPr lang="en-US" sz="2800" dirty="0">
                          <a:effectLst/>
                        </a:rPr>
                        <a:t>(Grams) </a:t>
                      </a:r>
                    </a:p>
                  </a:txBody>
                  <a:tcPr marL="68580" marR="68580" marT="0" marB="0" anchor="ctr">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Sugar Limits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0B4060"/>
                    </a:solidFill>
                  </a:tcPr>
                </a:tc>
                <a:extLst>
                  <a:ext uri="{0D108BD9-81ED-4DB2-BD59-A6C34878D82A}">
                    <a16:rowId xmlns:a16="http://schemas.microsoft.com/office/drawing/2014/main" val="10001"/>
                  </a:ext>
                </a:extLst>
              </a:tr>
              <a:tr h="668102">
                <a:tc>
                  <a:txBody>
                    <a:bodyPr/>
                    <a:lstStyle/>
                    <a:p>
                      <a:pPr marL="0" marR="0" algn="ctr">
                        <a:lnSpc>
                          <a:spcPct val="100000"/>
                        </a:lnSpc>
                        <a:spcBef>
                          <a:spcPts val="0"/>
                        </a:spcBef>
                        <a:spcAft>
                          <a:spcPts val="0"/>
                        </a:spcAft>
                      </a:pPr>
                      <a:r>
                        <a:rPr lang="en-US" sz="2800" b="0" dirty="0">
                          <a:effectLst/>
                        </a:rPr>
                        <a:t>2.25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64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0-9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2"/>
                  </a:ext>
                </a:extLst>
              </a:tr>
              <a:tr h="668102">
                <a:tc>
                  <a:txBody>
                    <a:bodyPr/>
                    <a:lstStyle/>
                    <a:p>
                      <a:pPr marL="0" marR="0" algn="ctr">
                        <a:lnSpc>
                          <a:spcPct val="100000"/>
                        </a:lnSpc>
                        <a:spcBef>
                          <a:spcPts val="0"/>
                        </a:spcBef>
                        <a:spcAft>
                          <a:spcPts val="0"/>
                        </a:spcAft>
                      </a:pPr>
                      <a:r>
                        <a:rPr lang="en-US" sz="2800" b="0" dirty="0">
                          <a:effectLst/>
                        </a:rPr>
                        <a:t>3.5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99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0-13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3"/>
                  </a:ext>
                </a:extLst>
              </a:tr>
              <a:tr h="668102">
                <a:tc>
                  <a:txBody>
                    <a:bodyPr/>
                    <a:lstStyle/>
                    <a:p>
                      <a:pPr marL="0" marR="0" algn="ctr">
                        <a:lnSpc>
                          <a:spcPct val="100000"/>
                        </a:lnSpc>
                        <a:spcBef>
                          <a:spcPts val="0"/>
                        </a:spcBef>
                        <a:spcAft>
                          <a:spcPts val="0"/>
                        </a:spcAft>
                      </a:pPr>
                      <a:r>
                        <a:rPr lang="en-US" sz="2800" b="0" dirty="0">
                          <a:effectLst/>
                        </a:rPr>
                        <a:t>4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113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0-15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4"/>
                  </a:ext>
                </a:extLst>
              </a:tr>
              <a:tr h="668102">
                <a:tc>
                  <a:txBody>
                    <a:bodyPr/>
                    <a:lstStyle/>
                    <a:p>
                      <a:pPr marL="0" marR="0" algn="ctr">
                        <a:lnSpc>
                          <a:spcPct val="100000"/>
                        </a:lnSpc>
                        <a:spcBef>
                          <a:spcPts val="0"/>
                        </a:spcBef>
                        <a:spcAft>
                          <a:spcPts val="0"/>
                        </a:spcAft>
                      </a:pPr>
                      <a:r>
                        <a:rPr lang="en-US" sz="2800" b="0" dirty="0">
                          <a:effectLst/>
                        </a:rPr>
                        <a:t>5.3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150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0-20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5"/>
                  </a:ext>
                </a:extLst>
              </a:tr>
              <a:tr h="668102">
                <a:tc>
                  <a:txBody>
                    <a:bodyPr/>
                    <a:lstStyle/>
                    <a:p>
                      <a:pPr marL="0" marR="0" algn="ctr">
                        <a:lnSpc>
                          <a:spcPct val="100000"/>
                        </a:lnSpc>
                        <a:spcBef>
                          <a:spcPts val="0"/>
                        </a:spcBef>
                        <a:spcAft>
                          <a:spcPts val="0"/>
                        </a:spcAft>
                      </a:pPr>
                      <a:r>
                        <a:rPr lang="en-US" sz="2800" b="0" dirty="0">
                          <a:effectLst/>
                        </a:rPr>
                        <a:t>6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170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0-23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6"/>
                  </a:ext>
                </a:extLst>
              </a:tr>
              <a:tr h="668102">
                <a:tc>
                  <a:txBody>
                    <a:bodyPr/>
                    <a:lstStyle/>
                    <a:p>
                      <a:pPr marL="0" marR="0" algn="ctr">
                        <a:lnSpc>
                          <a:spcPct val="100000"/>
                        </a:lnSpc>
                        <a:spcBef>
                          <a:spcPts val="0"/>
                        </a:spcBef>
                        <a:spcAft>
                          <a:spcPts val="0"/>
                        </a:spcAft>
                      </a:pPr>
                      <a:r>
                        <a:rPr lang="en-US" sz="2800" b="0" dirty="0">
                          <a:effectLst/>
                        </a:rPr>
                        <a:t>8 ounces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FFBF00"/>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2800" dirty="0">
                          <a:effectLst/>
                        </a:rPr>
                        <a:t>227 grams</a:t>
                      </a:r>
                      <a:endParaRPr lang="en-US" sz="2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BF00"/>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2800" dirty="0">
                          <a:solidFill>
                            <a:schemeClr val="bg1"/>
                          </a:solidFill>
                          <a:effectLst/>
                        </a:rPr>
                        <a:t>0-31 grams</a:t>
                      </a:r>
                      <a:endParaRPr lang="en-US" sz="2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014575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0382" r="20522"/>
          <a:stretch/>
        </p:blipFill>
        <p:spPr>
          <a:xfrm>
            <a:off x="-6208" y="0"/>
            <a:ext cx="2724008" cy="6858000"/>
          </a:xfrm>
          <a:prstGeom prst="rect">
            <a:avLst/>
          </a:prstGeom>
        </p:spPr>
      </p:pic>
      <p:sp>
        <p:nvSpPr>
          <p:cNvPr id="2" name="Title 1"/>
          <p:cNvSpPr>
            <a:spLocks noGrp="1"/>
          </p:cNvSpPr>
          <p:nvPr>
            <p:ph type="title"/>
          </p:nvPr>
        </p:nvSpPr>
        <p:spPr>
          <a:xfrm>
            <a:off x="4066837" y="502975"/>
            <a:ext cx="6032427" cy="1641986"/>
          </a:xfrm>
        </p:spPr>
        <p:txBody>
          <a:bodyPr>
            <a:normAutofit/>
          </a:bodyPr>
          <a:lstStyle/>
          <a:p>
            <a:pPr algn="ctr">
              <a:lnSpc>
                <a:spcPct val="80000"/>
              </a:lnSpc>
            </a:pPr>
            <a:r>
              <a:rPr lang="en-US" sz="3900" dirty="0"/>
              <a:t>Yogurt: Method #2 </a:t>
            </a:r>
            <a:r>
              <a:rPr lang="en-US" sz="3900" dirty="0" smtClean="0"/>
              <a:t>Calculation</a:t>
            </a:r>
            <a:endParaRPr lang="en-US" sz="3900" dirty="0"/>
          </a:p>
        </p:txBody>
      </p:sp>
      <p:sp>
        <p:nvSpPr>
          <p:cNvPr id="3" name="Content Placeholder 2"/>
          <p:cNvSpPr>
            <a:spLocks noGrp="1"/>
          </p:cNvSpPr>
          <p:nvPr>
            <p:ph idx="1"/>
          </p:nvPr>
        </p:nvSpPr>
        <p:spPr>
          <a:xfrm>
            <a:off x="2717800" y="2067324"/>
            <a:ext cx="8847667" cy="4513950"/>
          </a:xfrm>
        </p:spPr>
        <p:txBody>
          <a:bodyPr>
            <a:normAutofit lnSpcReduction="10000"/>
          </a:bodyPr>
          <a:lstStyle/>
          <a:p>
            <a:r>
              <a:rPr lang="en-US" sz="2800" b="1" dirty="0"/>
              <a:t>Designed for serving sizes not listed on the chart </a:t>
            </a:r>
          </a:p>
          <a:p>
            <a:endParaRPr lang="en-US" sz="2800" dirty="0"/>
          </a:p>
          <a:p>
            <a:endParaRPr lang="en-US" sz="100" dirty="0"/>
          </a:p>
          <a:p>
            <a:r>
              <a:rPr lang="en-US" sz="2800" dirty="0"/>
              <a:t>Calculate the total amount of sugar per ounce or gram to determine if the yogurt item is within the </a:t>
            </a:r>
            <a:r>
              <a:rPr lang="en-US" sz="2800" dirty="0" smtClean="0"/>
              <a:t>threshold </a:t>
            </a:r>
            <a:endParaRPr lang="en-US" sz="2800" strike="sngStrike" dirty="0"/>
          </a:p>
          <a:p>
            <a:pPr lvl="1"/>
            <a:endParaRPr lang="en-US" dirty="0"/>
          </a:p>
          <a:p>
            <a:pPr lvl="1"/>
            <a:r>
              <a:rPr lang="en-US" dirty="0" smtClean="0"/>
              <a:t>Serving Size in Ounces Threshold </a:t>
            </a:r>
          </a:p>
          <a:p>
            <a:pPr lvl="2"/>
            <a:r>
              <a:rPr lang="en-US" dirty="0" smtClean="0"/>
              <a:t>23 </a:t>
            </a:r>
            <a:r>
              <a:rPr lang="en-US" dirty="0"/>
              <a:t>÷ 6 = </a:t>
            </a:r>
            <a:r>
              <a:rPr lang="en-US" b="1" dirty="0"/>
              <a:t>3.83</a:t>
            </a:r>
          </a:p>
          <a:p>
            <a:pPr lvl="1"/>
            <a:endParaRPr lang="en-US" dirty="0"/>
          </a:p>
          <a:p>
            <a:pPr lvl="1"/>
            <a:r>
              <a:rPr lang="en-US" dirty="0"/>
              <a:t>Serving Size in Grams Threshold </a:t>
            </a:r>
          </a:p>
          <a:p>
            <a:pPr lvl="2"/>
            <a:r>
              <a:rPr lang="en-US" dirty="0" smtClean="0"/>
              <a:t>23 </a:t>
            </a:r>
            <a:r>
              <a:rPr lang="en-US" dirty="0"/>
              <a:t>÷ </a:t>
            </a:r>
            <a:r>
              <a:rPr lang="en-US" dirty="0" smtClean="0"/>
              <a:t>170 </a:t>
            </a:r>
            <a:r>
              <a:rPr lang="en-US" dirty="0"/>
              <a:t>= </a:t>
            </a:r>
            <a:r>
              <a:rPr lang="en-US" b="1" dirty="0" smtClean="0"/>
              <a:t>0.135</a:t>
            </a:r>
            <a:endParaRPr lang="en-US" b="1" dirty="0"/>
          </a:p>
        </p:txBody>
      </p:sp>
    </p:spTree>
    <p:extLst>
      <p:ext uri="{BB962C8B-B14F-4D97-AF65-F5344CB8AC3E}">
        <p14:creationId xmlns:p14="http://schemas.microsoft.com/office/powerpoint/2010/main" val="1916780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106" y="711510"/>
            <a:ext cx="5849580" cy="1400530"/>
          </a:xfrm>
        </p:spPr>
        <p:txBody>
          <a:bodyPr/>
          <a:lstStyle/>
          <a:p>
            <a:pPr algn="ctr"/>
            <a:r>
              <a:rPr lang="en-US" dirty="0" smtClean="0"/>
              <a:t>Example #1: Serving Size in </a:t>
            </a:r>
            <a:r>
              <a:rPr lang="en-US" b="1" dirty="0" smtClean="0"/>
              <a:t>Ounces </a:t>
            </a:r>
            <a:endParaRPr lang="en-US" b="1" dirty="0"/>
          </a:p>
        </p:txBody>
      </p:sp>
      <p:sp>
        <p:nvSpPr>
          <p:cNvPr id="3" name="Content Placeholder 2"/>
          <p:cNvSpPr>
            <a:spLocks noGrp="1"/>
          </p:cNvSpPr>
          <p:nvPr>
            <p:ph idx="1"/>
          </p:nvPr>
        </p:nvSpPr>
        <p:spPr>
          <a:xfrm>
            <a:off x="388189" y="2199567"/>
            <a:ext cx="6271403" cy="4195481"/>
          </a:xfrm>
        </p:spPr>
        <p:txBody>
          <a:bodyPr>
            <a:normAutofit/>
          </a:bodyPr>
          <a:lstStyle/>
          <a:p>
            <a:pPr marL="0" lvl="0" indent="0">
              <a:buNone/>
            </a:pPr>
            <a:r>
              <a:rPr lang="en-US" dirty="0" smtClean="0"/>
              <a:t>Step </a:t>
            </a:r>
            <a:r>
              <a:rPr lang="en-US" dirty="0"/>
              <a:t>1: Find the Nutrition Facts Label </a:t>
            </a:r>
          </a:p>
          <a:p>
            <a:pPr marL="0" lvl="0" indent="0">
              <a:buNone/>
            </a:pPr>
            <a:endParaRPr lang="en-US" dirty="0"/>
          </a:p>
          <a:p>
            <a:pPr marL="0" lvl="0" indent="0">
              <a:buNone/>
            </a:pPr>
            <a:r>
              <a:rPr lang="en-US" dirty="0"/>
              <a:t>Step 2: Identify the Serving   </a:t>
            </a:r>
            <a:r>
              <a:rPr lang="en-US" dirty="0" smtClean="0"/>
              <a:t>	Size</a:t>
            </a:r>
            <a:r>
              <a:rPr lang="en-US" dirty="0"/>
              <a:t>: </a:t>
            </a:r>
            <a:r>
              <a:rPr lang="en-US" b="1" dirty="0"/>
              <a:t>4.5 </a:t>
            </a:r>
            <a:r>
              <a:rPr lang="en-US" b="1" dirty="0" err="1"/>
              <a:t>oz</a:t>
            </a:r>
            <a:endParaRPr lang="en-US" b="1" dirty="0">
              <a:effectLst/>
            </a:endParaRPr>
          </a:p>
          <a:p>
            <a:pPr marL="0" lvl="0" indent="0">
              <a:buNone/>
            </a:pPr>
            <a:endParaRPr lang="en-US" dirty="0"/>
          </a:p>
          <a:p>
            <a:pPr marL="0" lvl="0" indent="0">
              <a:buNone/>
            </a:pPr>
            <a:r>
              <a:rPr lang="en-US" dirty="0"/>
              <a:t>Step 3: Find the amount for </a:t>
            </a:r>
            <a:r>
              <a:rPr lang="en-US" dirty="0" smtClean="0"/>
              <a:t>	Sugars</a:t>
            </a:r>
            <a:r>
              <a:rPr lang="en-US" dirty="0"/>
              <a:t>: </a:t>
            </a:r>
            <a:r>
              <a:rPr lang="en-US" b="1" dirty="0"/>
              <a:t>16 g</a:t>
            </a:r>
            <a:endParaRPr lang="en-US" b="1" dirty="0">
              <a:effectLst/>
            </a:endParaRPr>
          </a:p>
          <a:p>
            <a:endParaRPr lang="en-US" dirty="0"/>
          </a:p>
        </p:txBody>
      </p:sp>
      <p:pic>
        <p:nvPicPr>
          <p:cNvPr id="6" name="Picture 5"/>
          <p:cNvPicPr>
            <a:picLocks noChangeAspect="1"/>
          </p:cNvPicPr>
          <p:nvPr/>
        </p:nvPicPr>
        <p:blipFill>
          <a:blip r:embed="rId3"/>
          <a:stretch>
            <a:fillRect/>
          </a:stretch>
        </p:blipFill>
        <p:spPr>
          <a:xfrm>
            <a:off x="7046081" y="452718"/>
            <a:ext cx="4793936" cy="5322496"/>
          </a:xfrm>
          <a:prstGeom prst="rect">
            <a:avLst/>
          </a:prstGeom>
          <a:ln w="57150">
            <a:solidFill>
              <a:srgbClr val="FFBF00"/>
            </a:solidFill>
          </a:ln>
        </p:spPr>
      </p:pic>
    </p:spTree>
    <p:extLst>
      <p:ext uri="{BB962C8B-B14F-4D97-AF65-F5344CB8AC3E}">
        <p14:creationId xmlns:p14="http://schemas.microsoft.com/office/powerpoint/2010/main" val="3991423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 Serving Size in </a:t>
            </a:r>
            <a:r>
              <a:rPr lang="en-US" dirty="0" smtClean="0"/>
              <a:t/>
            </a:r>
            <a:br>
              <a:rPr lang="en-US" dirty="0" smtClean="0"/>
            </a:br>
            <a:r>
              <a:rPr lang="en-US" dirty="0" smtClean="0"/>
              <a:t>Ounces (cont.)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46112" y="2133600"/>
                <a:ext cx="10479088" cy="4114799"/>
              </a:xfrm>
            </p:spPr>
            <p:txBody>
              <a:bodyPr>
                <a:normAutofit/>
              </a:bodyPr>
              <a:lstStyle/>
              <a:p>
                <a:pPr marL="0" lvl="0" indent="0">
                  <a:buNone/>
                </a:pPr>
                <a:r>
                  <a:rPr lang="en-US" dirty="0"/>
                  <a:t>Step 4: Calculate the amount of sugar per </a:t>
                </a:r>
                <a:r>
                  <a:rPr lang="en-US" dirty="0" smtClean="0"/>
                  <a:t>ounce</a:t>
                </a:r>
                <a:endParaRPr lang="en-US" dirty="0"/>
              </a:p>
              <a:p>
                <a:pPr marL="0" indent="0" algn="ctr">
                  <a:buNone/>
                </a:pPr>
                <a14:m>
                  <m:oMath xmlns:m="http://schemas.openxmlformats.org/officeDocument/2006/math">
                    <m:f>
                      <m:fPr>
                        <m:ctrlPr>
                          <a:rPr lang="en-US" sz="5200" i="1" smtClean="0">
                            <a:latin typeface="Cambria Math" panose="02040503050406030204" pitchFamily="18" charset="0"/>
                          </a:rPr>
                        </m:ctrlPr>
                      </m:fPr>
                      <m:num>
                        <m:r>
                          <a:rPr lang="en-US" sz="5200" b="0" i="1" smtClean="0">
                            <a:latin typeface="Cambria Math" panose="02040503050406030204" pitchFamily="18" charset="0"/>
                          </a:rPr>
                          <m:t>𝑆𝑢𝑔𝑎𝑟𝑠</m:t>
                        </m:r>
                      </m:num>
                      <m:den>
                        <m:r>
                          <a:rPr lang="en-US" sz="5200" b="0" i="1" smtClean="0">
                            <a:latin typeface="Cambria Math" panose="02040503050406030204" pitchFamily="18" charset="0"/>
                          </a:rPr>
                          <m:t>𝑆𝑒𝑟𝑣𝑖𝑛𝑔</m:t>
                        </m:r>
                        <m:r>
                          <a:rPr lang="en-US" sz="5200" b="0" i="1" smtClean="0">
                            <a:latin typeface="Cambria Math" panose="02040503050406030204" pitchFamily="18" charset="0"/>
                          </a:rPr>
                          <m:t> </m:t>
                        </m:r>
                        <m:r>
                          <a:rPr lang="en-US" sz="5200" b="0" i="1" smtClean="0">
                            <a:latin typeface="Cambria Math" panose="02040503050406030204" pitchFamily="18" charset="0"/>
                          </a:rPr>
                          <m:t>𝑆𝑖𝑧𝑒</m:t>
                        </m:r>
                      </m:den>
                    </m:f>
                  </m:oMath>
                </a14:m>
                <a:r>
                  <a:rPr lang="en-US" sz="5200" dirty="0"/>
                  <a:t> = </a:t>
                </a:r>
                <a14:m>
                  <m:oMath xmlns:m="http://schemas.openxmlformats.org/officeDocument/2006/math">
                    <m:f>
                      <m:fPr>
                        <m:ctrlPr>
                          <a:rPr lang="en-US" sz="5200" i="1" smtClean="0">
                            <a:latin typeface="Cambria Math" panose="02040503050406030204" pitchFamily="18" charset="0"/>
                          </a:rPr>
                        </m:ctrlPr>
                      </m:fPr>
                      <m:num>
                        <m:r>
                          <a:rPr lang="en-US" sz="5200" b="0" i="1" smtClean="0">
                            <a:latin typeface="Cambria Math" panose="02040503050406030204" pitchFamily="18" charset="0"/>
                          </a:rPr>
                          <m:t>16</m:t>
                        </m:r>
                      </m:num>
                      <m:den>
                        <m:r>
                          <a:rPr lang="en-US" sz="5200" b="0" i="1" smtClean="0">
                            <a:latin typeface="Cambria Math" panose="02040503050406030204" pitchFamily="18" charset="0"/>
                          </a:rPr>
                          <m:t>4.5</m:t>
                        </m:r>
                      </m:den>
                    </m:f>
                  </m:oMath>
                </a14:m>
                <a:r>
                  <a:rPr lang="en-US" sz="5200" dirty="0"/>
                  <a:t> = 3.55</a:t>
                </a:r>
              </a:p>
              <a:p>
                <a:pPr lvl="0"/>
                <a:endParaRPr lang="en-US" dirty="0"/>
              </a:p>
              <a:p>
                <a:pPr lvl="0"/>
                <a:r>
                  <a:rPr lang="en-US" dirty="0"/>
                  <a:t>Threshold: 3.83 or less, the yogurt is creditable </a:t>
                </a:r>
              </a:p>
              <a:p>
                <a:pPr lvl="0"/>
                <a:endParaRPr lang="en-US" dirty="0"/>
              </a:p>
              <a:p>
                <a:pPr marL="0" lvl="0" indent="0" algn="ctr">
                  <a:buNone/>
                </a:pPr>
                <a:r>
                  <a:rPr lang="en-US" b="1" dirty="0"/>
                  <a:t>Yes, it is creditable: 3.55 is less than 3.83</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46112" y="2133600"/>
                <a:ext cx="10479088" cy="4114799"/>
              </a:xfrm>
              <a:blipFill rotWithShape="0">
                <a:blip r:embed="rId3"/>
                <a:stretch>
                  <a:fillRect l="-1513" t="-1926"/>
                </a:stretch>
              </a:blipFill>
            </p:spPr>
            <p:txBody>
              <a:bodyPr/>
              <a:lstStyle/>
              <a:p>
                <a:r>
                  <a:rPr lang="en-US">
                    <a:noFill/>
                  </a:rPr>
                  <a:t> </a:t>
                </a:r>
              </a:p>
            </p:txBody>
          </p:sp>
        </mc:Fallback>
      </mc:AlternateContent>
    </p:spTree>
    <p:extLst>
      <p:ext uri="{BB962C8B-B14F-4D97-AF65-F5344CB8AC3E}">
        <p14:creationId xmlns:p14="http://schemas.microsoft.com/office/powerpoint/2010/main" val="42523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6151504" cy="1400530"/>
          </a:xfrm>
        </p:spPr>
        <p:txBody>
          <a:bodyPr/>
          <a:lstStyle/>
          <a:p>
            <a:pPr algn="ctr"/>
            <a:r>
              <a:rPr lang="en-US" dirty="0" smtClean="0"/>
              <a:t>Example #2</a:t>
            </a:r>
            <a:r>
              <a:rPr lang="en-US" dirty="0"/>
              <a:t>: Serving Size in </a:t>
            </a:r>
            <a:r>
              <a:rPr lang="en-US" b="1" dirty="0"/>
              <a:t>Grams</a:t>
            </a:r>
            <a:r>
              <a:rPr lang="en-US" dirty="0"/>
              <a:t>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46112" y="2052918"/>
                <a:ext cx="6936507" cy="4195481"/>
              </a:xfrm>
            </p:spPr>
            <p:txBody>
              <a:bodyPr>
                <a:normAutofit fontScale="92500" lnSpcReduction="20000"/>
              </a:bodyPr>
              <a:lstStyle/>
              <a:p>
                <a:r>
                  <a:rPr lang="en-US" dirty="0"/>
                  <a:t>Calculate the total amount of sugar per gram</a:t>
                </a:r>
              </a:p>
              <a:p>
                <a:pPr marL="0" indent="0">
                  <a:buNone/>
                </a:pPr>
                <a:endParaRPr lang="en-US" dirty="0"/>
              </a:p>
              <a:p>
                <a:pPr marL="0" indent="0" algn="ctr">
                  <a:buNone/>
                </a:pP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𝑆𝑢𝑔𝑎𝑟𝑠</m:t>
                        </m:r>
                      </m:num>
                      <m:den>
                        <m:r>
                          <a:rPr lang="en-US" i="1">
                            <a:latin typeface="Cambria Math" panose="02040503050406030204" pitchFamily="18" charset="0"/>
                          </a:rPr>
                          <m:t>𝑆𝑒𝑟𝑣𝑖𝑛𝑔</m:t>
                        </m:r>
                        <m:r>
                          <a:rPr lang="en-US" i="1">
                            <a:latin typeface="Cambria Math" panose="02040503050406030204" pitchFamily="18" charset="0"/>
                          </a:rPr>
                          <m:t> </m:t>
                        </m:r>
                        <m:r>
                          <a:rPr lang="en-US" i="1">
                            <a:latin typeface="Cambria Math" panose="02040503050406030204" pitchFamily="18" charset="0"/>
                          </a:rPr>
                          <m:t>𝑆𝑖𝑧𝑒</m:t>
                        </m:r>
                      </m:den>
                    </m:f>
                  </m:oMath>
                </a14:m>
                <a:r>
                  <a:rPr lang="en-US" dirty="0"/>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85</m:t>
                        </m:r>
                      </m:den>
                    </m:f>
                  </m:oMath>
                </a14:m>
                <a:r>
                  <a:rPr lang="en-US" dirty="0"/>
                  <a:t> = 0.22</a:t>
                </a:r>
              </a:p>
              <a:p>
                <a:endParaRPr lang="en-US" dirty="0"/>
              </a:p>
              <a:p>
                <a:r>
                  <a:rPr lang="en-US" dirty="0"/>
                  <a:t>Threshold: 0.135 or less, the yogurt is creditable </a:t>
                </a:r>
              </a:p>
              <a:p>
                <a:endParaRPr lang="en-US" dirty="0"/>
              </a:p>
              <a:p>
                <a:pPr marL="0" indent="0" algn="ctr">
                  <a:buNone/>
                </a:pPr>
                <a:r>
                  <a:rPr lang="en-US" b="1" dirty="0"/>
                  <a:t>No, is not creditable because 0.22 is higher than 0.135</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46112" y="2052918"/>
                <a:ext cx="6936507" cy="4195481"/>
              </a:xfrm>
              <a:blipFill rotWithShape="0">
                <a:blip r:embed="rId3"/>
                <a:stretch>
                  <a:fillRect l="-1757" t="-4070" r="-2812"/>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8095514" y="789148"/>
            <a:ext cx="3910640" cy="5216924"/>
          </a:xfrm>
          <a:prstGeom prst="rect">
            <a:avLst/>
          </a:prstGeom>
          <a:ln w="57150">
            <a:solidFill>
              <a:srgbClr val="FFBF00"/>
            </a:solidFill>
          </a:ln>
        </p:spPr>
      </p:pic>
    </p:spTree>
    <p:extLst>
      <p:ext uri="{BB962C8B-B14F-4D97-AF65-F5344CB8AC3E}">
        <p14:creationId xmlns:p14="http://schemas.microsoft.com/office/powerpoint/2010/main" val="4267687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99651" y="0"/>
            <a:ext cx="9202993" cy="6858000"/>
          </a:xfrm>
          <a:prstGeom prst="rect">
            <a:avLst/>
          </a:prstGeom>
        </p:spPr>
      </p:pic>
    </p:spTree>
    <p:extLst>
      <p:ext uri="{BB962C8B-B14F-4D97-AF65-F5344CB8AC3E}">
        <p14:creationId xmlns:p14="http://schemas.microsoft.com/office/powerpoint/2010/main" val="1684914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4465" y="206630"/>
            <a:ext cx="9955161" cy="6312157"/>
          </a:xfrm>
          <a:prstGeom prst="rect">
            <a:avLst/>
          </a:prstGeom>
        </p:spPr>
      </p:pic>
    </p:spTree>
    <p:extLst>
      <p:ext uri="{BB962C8B-B14F-4D97-AF65-F5344CB8AC3E}">
        <p14:creationId xmlns:p14="http://schemas.microsoft.com/office/powerpoint/2010/main" val="564947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p:spPr>
        <p:txBody>
          <a:bodyPr/>
          <a:lstStyle/>
          <a:p>
            <a:r>
              <a:rPr lang="en-US" dirty="0"/>
              <a:t>Other M/MA</a:t>
            </a:r>
          </a:p>
        </p:txBody>
      </p:sp>
      <p:sp>
        <p:nvSpPr>
          <p:cNvPr id="3" name="Content Placeholder 2"/>
          <p:cNvSpPr>
            <a:spLocks noGrp="1"/>
          </p:cNvSpPr>
          <p:nvPr>
            <p:ph idx="1"/>
          </p:nvPr>
        </p:nvSpPr>
        <p:spPr>
          <a:xfrm>
            <a:off x="646112" y="2052918"/>
            <a:ext cx="9403742" cy="4195481"/>
          </a:xfrm>
        </p:spPr>
        <p:txBody>
          <a:bodyPr/>
          <a:lstStyle/>
          <a:p>
            <a:r>
              <a:rPr lang="en-US" dirty="0"/>
              <a:t>Nuts &amp; seeds</a:t>
            </a:r>
          </a:p>
          <a:p>
            <a:endParaRPr lang="en-US" dirty="0"/>
          </a:p>
          <a:p>
            <a:r>
              <a:rPr lang="en-US" dirty="0"/>
              <a:t>Dry beans and peas</a:t>
            </a:r>
          </a:p>
          <a:p>
            <a:endParaRPr lang="en-US" dirty="0"/>
          </a:p>
          <a:p>
            <a:r>
              <a:rPr lang="en-US" dirty="0"/>
              <a:t>Eggs</a:t>
            </a:r>
          </a:p>
          <a:p>
            <a:endParaRPr lang="en-US" dirty="0"/>
          </a:p>
          <a:p>
            <a:r>
              <a:rPr lang="en-US" dirty="0" smtClean="0"/>
              <a:t>Cheeses </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4887" r="2" b="3665"/>
          <a:stretch/>
        </p:blipFill>
        <p:spPr>
          <a:xfrm>
            <a:off x="5255378" y="-37288"/>
            <a:ext cx="6094412" cy="6248399"/>
          </a:xfrm>
          <a:prstGeom prst="rect">
            <a:avLst/>
          </a:prstGeom>
          <a:effectLst>
            <a:softEdge rad="317500"/>
          </a:effectLst>
        </p:spPr>
      </p:pic>
      <p:sp>
        <p:nvSpPr>
          <p:cNvPr id="8" name="Rectangle 7"/>
          <p:cNvSpPr/>
          <p:nvPr/>
        </p:nvSpPr>
        <p:spPr>
          <a:xfrm>
            <a:off x="10437812" y="-37288"/>
            <a:ext cx="685800" cy="1143000"/>
          </a:xfrm>
          <a:prstGeom prst="rect">
            <a:avLst/>
          </a:prstGeom>
          <a:solidFill>
            <a:srgbClr val="FFBF00"/>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08518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052" y="0"/>
            <a:ext cx="12974052" cy="54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0" y="324853"/>
            <a:ext cx="12192000" cy="6208295"/>
          </a:xfrm>
          <a:prstGeom prst="rect">
            <a:avLst/>
          </a:prstGeom>
          <a:gradFill>
            <a:gsLst>
              <a:gs pos="37168">
                <a:schemeClr val="tx2">
                  <a:lumMod val="75000"/>
                </a:schemeClr>
              </a:gs>
              <a:gs pos="75000">
                <a:schemeClr val="tx2">
                  <a:lumMod val="75000"/>
                </a:schemeClr>
              </a:gs>
              <a:gs pos="100000">
                <a:srgbClr val="002060">
                  <a:lumMod val="100000"/>
                </a:srgbClr>
              </a:gs>
              <a:gs pos="100000">
                <a:schemeClr val="bg1">
                  <a:lumMod val="6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kern="0" dirty="0">
              <a:solidFill>
                <a:sysClr val="windowText" lastClr="000000"/>
              </a:solidFill>
            </a:endParaRPr>
          </a:p>
        </p:txBody>
      </p:sp>
      <p:sp>
        <p:nvSpPr>
          <p:cNvPr id="22" name="Title 21"/>
          <p:cNvSpPr>
            <a:spLocks noGrp="1"/>
          </p:cNvSpPr>
          <p:nvPr>
            <p:ph type="title"/>
          </p:nvPr>
        </p:nvSpPr>
        <p:spPr>
          <a:xfrm>
            <a:off x="506838" y="2243331"/>
            <a:ext cx="6507574" cy="1915647"/>
          </a:xfrm>
        </p:spPr>
        <p:txBody>
          <a:bodyPr/>
          <a:lstStyle/>
          <a:p>
            <a:pPr algn="ctr"/>
            <a:r>
              <a:rPr lang="en-US" sz="4500" b="1" dirty="0" smtClean="0">
                <a:solidFill>
                  <a:schemeClr val="bg1"/>
                </a:solidFill>
              </a:rPr>
              <a:t>Optional </a:t>
            </a:r>
            <a:r>
              <a:rPr lang="en-US" sz="4500" b="1" dirty="0">
                <a:solidFill>
                  <a:schemeClr val="bg1"/>
                </a:solidFill>
              </a:rPr>
              <a:t>Best Practices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601" y="324853"/>
            <a:ext cx="4283441" cy="6208295"/>
          </a:xfrm>
          <a:prstGeom prst="rect">
            <a:avLst/>
          </a:prstGeom>
        </p:spPr>
      </p:pic>
    </p:spTree>
    <p:extLst>
      <p:ext uri="{BB962C8B-B14F-4D97-AF65-F5344CB8AC3E}">
        <p14:creationId xmlns:p14="http://schemas.microsoft.com/office/powerpoint/2010/main" val="1658797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&amp; the CACFP</a:t>
            </a:r>
          </a:p>
        </p:txBody>
      </p:sp>
      <p:sp>
        <p:nvSpPr>
          <p:cNvPr id="3" name="Content Placeholder 2"/>
          <p:cNvSpPr>
            <a:spLocks noGrp="1"/>
          </p:cNvSpPr>
          <p:nvPr>
            <p:ph idx="1"/>
          </p:nvPr>
        </p:nvSpPr>
        <p:spPr/>
        <p:txBody>
          <a:bodyPr>
            <a:normAutofit fontScale="92500" lnSpcReduction="10000"/>
          </a:bodyPr>
          <a:lstStyle/>
          <a:p>
            <a:r>
              <a:rPr lang="en-US" dirty="0"/>
              <a:t>Designed to further improve the nutritional quality of all meals</a:t>
            </a:r>
          </a:p>
          <a:p>
            <a:endParaRPr lang="en-US" dirty="0"/>
          </a:p>
          <a:p>
            <a:r>
              <a:rPr lang="en-US" dirty="0"/>
              <a:t>Optional, but highly encouraged</a:t>
            </a:r>
          </a:p>
          <a:p>
            <a:pPr lvl="1"/>
            <a:r>
              <a:rPr lang="en-US" dirty="0"/>
              <a:t>Ensures children &amp; adults get optimal benefits from meals </a:t>
            </a:r>
          </a:p>
          <a:p>
            <a:pPr marL="0" indent="0">
              <a:buNone/>
            </a:pPr>
            <a:endParaRPr lang="en-US" dirty="0"/>
          </a:p>
          <a:p>
            <a:r>
              <a:rPr lang="en-US" dirty="0"/>
              <a:t>Non-compliance does not cause:</a:t>
            </a:r>
          </a:p>
          <a:p>
            <a:pPr lvl="1"/>
            <a:r>
              <a:rPr lang="en-US" dirty="0"/>
              <a:t>Meal disallowance </a:t>
            </a:r>
          </a:p>
          <a:p>
            <a:pPr lvl="1"/>
            <a:r>
              <a:rPr lang="en-US" dirty="0"/>
              <a:t>Serious deficiency finding</a:t>
            </a:r>
          </a:p>
        </p:txBody>
      </p:sp>
    </p:spTree>
    <p:extLst>
      <p:ext uri="{BB962C8B-B14F-4D97-AF65-F5344CB8AC3E}">
        <p14:creationId xmlns:p14="http://schemas.microsoft.com/office/powerpoint/2010/main" val="4065865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904" r="43155"/>
          <a:stretch/>
        </p:blipFill>
        <p:spPr>
          <a:xfrm>
            <a:off x="0" y="10"/>
            <a:ext cx="4648200" cy="6593295"/>
          </a:xfrm>
          <a:prstGeom prst="rect">
            <a:avLst/>
          </a:prstGeom>
        </p:spPr>
      </p:pic>
      <p:sp>
        <p:nvSpPr>
          <p:cNvPr id="2" name="Title 1"/>
          <p:cNvSpPr>
            <a:spLocks noGrp="1"/>
          </p:cNvSpPr>
          <p:nvPr>
            <p:ph type="title"/>
          </p:nvPr>
        </p:nvSpPr>
        <p:spPr>
          <a:xfrm>
            <a:off x="4776536" y="1179095"/>
            <a:ext cx="6546703" cy="1553220"/>
          </a:xfrm>
          <a:ln>
            <a:solidFill>
              <a:schemeClr val="bg1">
                <a:lumMod val="95000"/>
              </a:schemeClr>
            </a:solidFill>
          </a:ln>
        </p:spPr>
        <p:txBody>
          <a:bodyPr>
            <a:normAutofit fontScale="90000"/>
          </a:bodyPr>
          <a:lstStyle/>
          <a:p>
            <a:pPr algn="ctr"/>
            <a:r>
              <a:rPr lang="en-US" sz="3900" dirty="0"/>
              <a:t>Child &amp; Adult Meal Pattern Requirements Overview </a:t>
            </a:r>
          </a:p>
        </p:txBody>
      </p:sp>
      <p:sp>
        <p:nvSpPr>
          <p:cNvPr id="3" name="Content Placeholder 2"/>
          <p:cNvSpPr>
            <a:spLocks noGrp="1"/>
          </p:cNvSpPr>
          <p:nvPr>
            <p:ph idx="1"/>
          </p:nvPr>
        </p:nvSpPr>
        <p:spPr>
          <a:xfrm>
            <a:off x="4776537" y="2830286"/>
            <a:ext cx="6546704" cy="3418113"/>
          </a:xfrm>
          <a:ln>
            <a:solidFill>
              <a:schemeClr val="bg1">
                <a:lumMod val="95000"/>
              </a:schemeClr>
            </a:solidFill>
          </a:ln>
        </p:spPr>
        <p:txBody>
          <a:bodyPr>
            <a:normAutofit/>
          </a:bodyPr>
          <a:lstStyle/>
          <a:p>
            <a:pPr>
              <a:lnSpc>
                <a:spcPct val="80000"/>
              </a:lnSpc>
            </a:pPr>
            <a:r>
              <a:rPr lang="en-US" sz="3000" dirty="0">
                <a:solidFill>
                  <a:srgbClr val="FF0000"/>
                </a:solidFill>
              </a:rPr>
              <a:t>Wider varieties of protein options</a:t>
            </a:r>
          </a:p>
          <a:p>
            <a:pPr marL="0" indent="0">
              <a:lnSpc>
                <a:spcPct val="80000"/>
              </a:lnSpc>
              <a:buNone/>
            </a:pPr>
            <a:r>
              <a:rPr lang="en-US" sz="3000" dirty="0"/>
              <a:t> </a:t>
            </a:r>
          </a:p>
          <a:p>
            <a:pPr>
              <a:lnSpc>
                <a:spcPct val="80000"/>
              </a:lnSpc>
            </a:pPr>
            <a:r>
              <a:rPr lang="en-US" sz="3000" dirty="0"/>
              <a:t>Greater varieties of vegetables and fruits </a:t>
            </a:r>
          </a:p>
          <a:p>
            <a:pPr>
              <a:lnSpc>
                <a:spcPct val="80000"/>
              </a:lnSpc>
            </a:pPr>
            <a:endParaRPr lang="en-US" sz="3000" dirty="0"/>
          </a:p>
          <a:p>
            <a:pPr>
              <a:lnSpc>
                <a:spcPct val="80000"/>
              </a:lnSpc>
            </a:pPr>
            <a:r>
              <a:rPr lang="en-US" sz="3000" dirty="0"/>
              <a:t>More whole grains</a:t>
            </a:r>
          </a:p>
          <a:p>
            <a:pPr>
              <a:lnSpc>
                <a:spcPct val="80000"/>
              </a:lnSpc>
            </a:pPr>
            <a:endParaRPr lang="en-US" sz="3000" dirty="0"/>
          </a:p>
          <a:p>
            <a:pPr>
              <a:lnSpc>
                <a:spcPct val="80000"/>
              </a:lnSpc>
            </a:pPr>
            <a:r>
              <a:rPr lang="en-US" sz="3000" dirty="0">
                <a:solidFill>
                  <a:srgbClr val="FF0000"/>
                </a:solidFill>
              </a:rPr>
              <a:t>Less added sugar and saturated fat  </a:t>
            </a:r>
          </a:p>
        </p:txBody>
      </p:sp>
    </p:spTree>
    <p:extLst>
      <p:ext uri="{BB962C8B-B14F-4D97-AF65-F5344CB8AC3E}">
        <p14:creationId xmlns:p14="http://schemas.microsoft.com/office/powerpoint/2010/main" val="2959703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Graphics\Pictures\iStock photo\Food Allergy\Food Allergy Video\chicken breast iStock_000010746037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92" r="26951"/>
          <a:stretch/>
        </p:blipFill>
        <p:spPr bwMode="auto">
          <a:xfrm>
            <a:off x="4613644" y="609368"/>
            <a:ext cx="340903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xmlns="">
                <a:solidFill>
                  <a:srgbClr val="FFFFFF"/>
                </a:solidFill>
              </a14:hiddenFill>
            </a:ext>
          </a:extLst>
        </p:spPr>
      </p:pic>
      <p:pic>
        <p:nvPicPr>
          <p:cNvPr id="6" name="Picture 2" descr="P:\Graphics\Pictures\iStock photo\Special Needs Fact Sheets\mixed nuts iStock_000008922910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54" r="7096"/>
          <a:stretch/>
        </p:blipFill>
        <p:spPr bwMode="auto">
          <a:xfrm>
            <a:off x="8135262" y="609602"/>
            <a:ext cx="3409037" cy="2766058"/>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xmlns="">
                <a:solidFill>
                  <a:srgbClr val="FFFFFF"/>
                </a:solidFill>
              </a14:hiddenFill>
            </a:ext>
          </a:extLst>
        </p:spPr>
      </p:pic>
      <p:pic>
        <p:nvPicPr>
          <p:cNvPr id="7" name="Picture 2" descr="P:\Graphics\Pictures\iStock photo\CTHSM\dry beans\butter beans and peas iStock_000004303942Mediu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963" r="19572" b="1"/>
          <a:stretch/>
        </p:blipFill>
        <p:spPr bwMode="auto">
          <a:xfrm>
            <a:off x="8135262" y="3482340"/>
            <a:ext cx="3409037" cy="2766058"/>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6111" y="609601"/>
            <a:ext cx="3325731" cy="1675975"/>
          </a:xfrm>
        </p:spPr>
        <p:txBody>
          <a:bodyPr>
            <a:normAutofit/>
          </a:bodyPr>
          <a:lstStyle/>
          <a:p>
            <a:r>
              <a:rPr lang="en-US" dirty="0"/>
              <a:t>Meat/Meat Alternates</a:t>
            </a:r>
          </a:p>
        </p:txBody>
      </p:sp>
      <p:sp>
        <p:nvSpPr>
          <p:cNvPr id="3" name="Content Placeholder 2"/>
          <p:cNvSpPr>
            <a:spLocks noGrp="1"/>
          </p:cNvSpPr>
          <p:nvPr>
            <p:ph idx="1"/>
          </p:nvPr>
        </p:nvSpPr>
        <p:spPr>
          <a:xfrm>
            <a:off x="125835" y="2484545"/>
            <a:ext cx="4375227" cy="1986788"/>
          </a:xfrm>
        </p:spPr>
        <p:txBody>
          <a:bodyPr>
            <a:normAutofit/>
          </a:bodyPr>
          <a:lstStyle/>
          <a:p>
            <a:pPr marL="0" indent="0" algn="ctr">
              <a:buNone/>
            </a:pPr>
            <a:r>
              <a:rPr lang="en-US" dirty="0"/>
              <a:t>Serve only lean meats, nuts, &amp; legumes</a:t>
            </a:r>
          </a:p>
          <a:p>
            <a:pPr marL="0" indent="0">
              <a:buNone/>
            </a:pPr>
            <a:endParaRPr lang="en-US" dirty="0"/>
          </a:p>
        </p:txBody>
      </p:sp>
    </p:spTree>
    <p:extLst>
      <p:ext uri="{BB962C8B-B14F-4D97-AF65-F5344CB8AC3E}">
        <p14:creationId xmlns:p14="http://schemas.microsoft.com/office/powerpoint/2010/main" val="858000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Processed Meats </a:t>
            </a:r>
            <a:endParaRPr lang="en-US" dirty="0"/>
          </a:p>
        </p:txBody>
      </p:sp>
      <p:sp>
        <p:nvSpPr>
          <p:cNvPr id="3" name="Content Placeholder 2"/>
          <p:cNvSpPr>
            <a:spLocks noGrp="1"/>
          </p:cNvSpPr>
          <p:nvPr>
            <p:ph idx="1"/>
          </p:nvPr>
        </p:nvSpPr>
        <p:spPr>
          <a:xfrm>
            <a:off x="646111" y="1853248"/>
            <a:ext cx="7760770" cy="4195481"/>
          </a:xfrm>
        </p:spPr>
        <p:txBody>
          <a:bodyPr>
            <a:normAutofit lnSpcReduction="10000"/>
          </a:bodyPr>
          <a:lstStyle/>
          <a:p>
            <a:pPr lvl="0"/>
            <a:r>
              <a:rPr lang="en-US" dirty="0" smtClean="0"/>
              <a:t>Limit processed meats to one serving per week</a:t>
            </a:r>
          </a:p>
          <a:p>
            <a:pPr lvl="0"/>
            <a:endParaRPr lang="en-US" dirty="0" smtClean="0"/>
          </a:p>
          <a:p>
            <a:pPr lvl="0"/>
            <a:r>
              <a:rPr lang="en-US" dirty="0" smtClean="0"/>
              <a:t>Preserved by smoking, curing or salting, or with the addition of chemical preservatives </a:t>
            </a:r>
          </a:p>
          <a:p>
            <a:pPr lvl="0"/>
            <a:endParaRPr lang="en-US" dirty="0" smtClean="0"/>
          </a:p>
          <a:p>
            <a:pPr lvl="0"/>
            <a:r>
              <a:rPr lang="en-US" dirty="0" smtClean="0"/>
              <a:t>Common examples: bacon, bologna, luncheon meat</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397" r="3972"/>
          <a:stretch/>
        </p:blipFill>
        <p:spPr>
          <a:xfrm rot="16200000">
            <a:off x="6878426" y="1317253"/>
            <a:ext cx="6027576" cy="4298506"/>
          </a:xfrm>
          <a:prstGeom prst="rect">
            <a:avLst/>
          </a:prstGeom>
        </p:spPr>
      </p:pic>
    </p:spTree>
    <p:extLst>
      <p:ext uri="{BB962C8B-B14F-4D97-AF65-F5344CB8AC3E}">
        <p14:creationId xmlns:p14="http://schemas.microsoft.com/office/powerpoint/2010/main" val="486193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155" y="452718"/>
            <a:ext cx="6029679" cy="1400530"/>
          </a:xfrm>
        </p:spPr>
        <p:txBody>
          <a:bodyPr/>
          <a:lstStyle/>
          <a:p>
            <a:pPr algn="ctr"/>
            <a:r>
              <a:rPr lang="en-US"/>
              <a:t>Cheese </a:t>
            </a:r>
            <a:endParaRPr lang="en-US" dirty="0"/>
          </a:p>
        </p:txBody>
      </p:sp>
      <p:sp>
        <p:nvSpPr>
          <p:cNvPr id="3" name="Content Placeholder 2"/>
          <p:cNvSpPr>
            <a:spLocks noGrp="1"/>
          </p:cNvSpPr>
          <p:nvPr>
            <p:ph idx="1"/>
          </p:nvPr>
        </p:nvSpPr>
        <p:spPr>
          <a:xfrm>
            <a:off x="4239491" y="2052918"/>
            <a:ext cx="7273635" cy="4195481"/>
          </a:xfrm>
        </p:spPr>
        <p:txBody>
          <a:bodyPr>
            <a:normAutofit/>
          </a:bodyPr>
          <a:lstStyle/>
          <a:p>
            <a:pPr lvl="0"/>
            <a:r>
              <a:rPr lang="en-US" dirty="0"/>
              <a:t>Serve only natural cheeses &amp; low-fat or reduced-fat cheeses</a:t>
            </a:r>
          </a:p>
          <a:p>
            <a:pPr lvl="0"/>
            <a:endParaRPr lang="en-US" dirty="0"/>
          </a:p>
          <a:p>
            <a:pPr lvl="0"/>
            <a:r>
              <a:rPr lang="en-US" dirty="0"/>
              <a:t>Common examples:</a:t>
            </a:r>
          </a:p>
          <a:p>
            <a:pPr lvl="1"/>
            <a:r>
              <a:rPr lang="en-US" dirty="0"/>
              <a:t>Low-fat cottage cheese</a:t>
            </a:r>
          </a:p>
          <a:p>
            <a:pPr lvl="1"/>
            <a:r>
              <a:rPr lang="en-US" dirty="0"/>
              <a:t>Reduced-fat string cheese</a:t>
            </a:r>
          </a:p>
          <a:p>
            <a:pPr lvl="1"/>
            <a:r>
              <a:rPr lang="en-US" dirty="0"/>
              <a:t>Reduced-fat cheddar cheese</a:t>
            </a:r>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927"/>
            <a:ext cx="4021157" cy="6554946"/>
          </a:xfrm>
          <a:prstGeom prst="rect">
            <a:avLst/>
          </a:prstGeom>
        </p:spPr>
      </p:pic>
    </p:spTree>
    <p:extLst>
      <p:ext uri="{BB962C8B-B14F-4D97-AF65-F5344CB8AC3E}">
        <p14:creationId xmlns:p14="http://schemas.microsoft.com/office/powerpoint/2010/main" val="26852344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577070"/>
          </a:xfrm>
          <a:prstGeom prst="rect">
            <a:avLst/>
          </a:prstGeom>
        </p:spPr>
      </p:pic>
      <p:sp>
        <p:nvSpPr>
          <p:cNvPr id="6" name="Rectangle 5"/>
          <p:cNvSpPr/>
          <p:nvPr/>
        </p:nvSpPr>
        <p:spPr>
          <a:xfrm>
            <a:off x="418641" y="452718"/>
            <a:ext cx="6863508" cy="4758260"/>
          </a:xfrm>
          <a:prstGeom prst="rect">
            <a:avLst/>
          </a:prstGeom>
          <a:solidFill>
            <a:srgbClr val="FFFFFF">
              <a:alpha val="52941"/>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 name="Title 1"/>
          <p:cNvSpPr>
            <a:spLocks noGrp="1"/>
          </p:cNvSpPr>
          <p:nvPr>
            <p:ph type="title"/>
          </p:nvPr>
        </p:nvSpPr>
        <p:spPr>
          <a:xfrm>
            <a:off x="646112" y="452718"/>
            <a:ext cx="6757224" cy="1400530"/>
          </a:xfrm>
        </p:spPr>
        <p:txBody>
          <a:bodyPr/>
          <a:lstStyle/>
          <a:p>
            <a:r>
              <a:rPr lang="en-US" sz="4000" dirty="0"/>
              <a:t>Best Practices Action Plan </a:t>
            </a:r>
          </a:p>
        </p:txBody>
      </p:sp>
      <p:sp>
        <p:nvSpPr>
          <p:cNvPr id="3" name="Content Placeholder 2"/>
          <p:cNvSpPr>
            <a:spLocks noGrp="1"/>
          </p:cNvSpPr>
          <p:nvPr>
            <p:ph idx="1"/>
          </p:nvPr>
        </p:nvSpPr>
        <p:spPr>
          <a:xfrm>
            <a:off x="646111" y="1986818"/>
            <a:ext cx="6448751" cy="3014840"/>
          </a:xfrm>
        </p:spPr>
        <p:txBody>
          <a:bodyPr>
            <a:normAutofit lnSpcReduction="10000"/>
          </a:bodyPr>
          <a:lstStyle/>
          <a:p>
            <a:r>
              <a:rPr lang="en-US" dirty="0" smtClean="0"/>
              <a:t>Builds </a:t>
            </a:r>
            <a:r>
              <a:rPr lang="en-US" dirty="0"/>
              <a:t>on the meal pattern requirements</a:t>
            </a:r>
          </a:p>
          <a:p>
            <a:endParaRPr lang="en-US" sz="1600" dirty="0"/>
          </a:p>
          <a:p>
            <a:r>
              <a:rPr lang="en-US" dirty="0" smtClean="0"/>
              <a:t>Shows </a:t>
            </a:r>
            <a:r>
              <a:rPr lang="en-US" dirty="0"/>
              <a:t>your commitment to those in your care </a:t>
            </a:r>
          </a:p>
          <a:p>
            <a:endParaRPr lang="en-US" sz="1700" dirty="0"/>
          </a:p>
          <a:p>
            <a:r>
              <a:rPr lang="en-US" dirty="0"/>
              <a:t>Establish &amp; implement a plan</a:t>
            </a:r>
          </a:p>
          <a:p>
            <a:endParaRPr lang="en-US" dirty="0"/>
          </a:p>
          <a:p>
            <a:endParaRPr lang="en-US" dirty="0"/>
          </a:p>
        </p:txBody>
      </p:sp>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extBox 6"/>
          <p:cNvSpPr txBox="1"/>
          <p:nvPr/>
        </p:nvSpPr>
        <p:spPr>
          <a:xfrm rot="21405692">
            <a:off x="8097398" y="3121075"/>
            <a:ext cx="1035586" cy="369332"/>
          </a:xfrm>
          <a:prstGeom prst="rect">
            <a:avLst/>
          </a:prstGeom>
          <a:noFill/>
        </p:spPr>
        <p:txBody>
          <a:bodyPr wrap="square" rtlCol="0">
            <a:spAutoFit/>
          </a:bodyPr>
          <a:lstStyle/>
          <a:p>
            <a:pPr>
              <a:defRPr/>
            </a:pPr>
            <a:r>
              <a:rPr lang="en-US" b="1" u="dotDash" kern="0" dirty="0">
                <a:solidFill>
                  <a:srgbClr val="FFC000">
                    <a:lumMod val="40000"/>
                    <a:lumOff val="60000"/>
                  </a:srgbClr>
                </a:solidFill>
              </a:rPr>
              <a:t>CACFP</a:t>
            </a:r>
          </a:p>
        </p:txBody>
      </p:sp>
    </p:spTree>
    <p:extLst>
      <p:ext uri="{BB962C8B-B14F-4D97-AF65-F5344CB8AC3E}">
        <p14:creationId xmlns:p14="http://schemas.microsoft.com/office/powerpoint/2010/main" val="883115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4251" y="190953"/>
            <a:ext cx="10906125" cy="2876550"/>
          </a:xfrm>
          <a:prstGeom prst="rect">
            <a:avLst/>
          </a:prstGeom>
        </p:spPr>
      </p:pic>
      <p:pic>
        <p:nvPicPr>
          <p:cNvPr id="5" name="Picture 4"/>
          <p:cNvPicPr>
            <a:picLocks noChangeAspect="1"/>
          </p:cNvPicPr>
          <p:nvPr/>
        </p:nvPicPr>
        <p:blipFill>
          <a:blip r:embed="rId4"/>
          <a:stretch>
            <a:fillRect/>
          </a:stretch>
        </p:blipFill>
        <p:spPr>
          <a:xfrm>
            <a:off x="454251" y="3067503"/>
            <a:ext cx="10896600" cy="3552825"/>
          </a:xfrm>
          <a:prstGeom prst="rect">
            <a:avLst/>
          </a:prstGeom>
        </p:spPr>
      </p:pic>
    </p:spTree>
    <p:extLst>
      <p:ext uri="{BB962C8B-B14F-4D97-AF65-F5344CB8AC3E}">
        <p14:creationId xmlns:p14="http://schemas.microsoft.com/office/powerpoint/2010/main" val="3587459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162" y="1671637"/>
            <a:ext cx="11115675" cy="3514725"/>
          </a:xfrm>
          <a:prstGeom prst="rect">
            <a:avLst/>
          </a:prstGeom>
        </p:spPr>
      </p:pic>
    </p:spTree>
    <p:extLst>
      <p:ext uri="{BB962C8B-B14F-4D97-AF65-F5344CB8AC3E}">
        <p14:creationId xmlns:p14="http://schemas.microsoft.com/office/powerpoint/2010/main" val="3905097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557211"/>
          </a:xfrm>
          <a:prstGeom prst="rect">
            <a:avLst/>
          </a:prstGeom>
        </p:spPr>
      </p:pic>
      <p:sp>
        <p:nvSpPr>
          <p:cNvPr id="2" name="Title 1"/>
          <p:cNvSpPr>
            <a:spLocks noGrp="1"/>
          </p:cNvSpPr>
          <p:nvPr>
            <p:ph type="title"/>
          </p:nvPr>
        </p:nvSpPr>
        <p:spPr>
          <a:solidFill>
            <a:srgbClr val="FFFFFF">
              <a:alpha val="70980"/>
            </a:srgbClr>
          </a:solidFill>
        </p:spPr>
        <p:txBody>
          <a:bodyPr/>
          <a:lstStyle/>
          <a:p>
            <a:pPr algn="ctr"/>
            <a:r>
              <a:rPr lang="en-US" dirty="0"/>
              <a:t>Meat/Meat Alternates (M/MA) Overview </a:t>
            </a:r>
          </a:p>
        </p:txBody>
      </p:sp>
      <p:sp>
        <p:nvSpPr>
          <p:cNvPr id="3" name="Content Placeholder 2"/>
          <p:cNvSpPr>
            <a:spLocks noGrp="1"/>
          </p:cNvSpPr>
          <p:nvPr>
            <p:ph idx="1"/>
          </p:nvPr>
        </p:nvSpPr>
        <p:spPr>
          <a:xfrm>
            <a:off x="646112" y="1985212"/>
            <a:ext cx="9403742" cy="4102767"/>
          </a:xfrm>
          <a:solidFill>
            <a:srgbClr val="FFFFFF">
              <a:alpha val="70980"/>
            </a:srgbClr>
          </a:solidFill>
        </p:spPr>
        <p:txBody>
          <a:bodyPr>
            <a:normAutofit/>
          </a:bodyPr>
          <a:lstStyle/>
          <a:p>
            <a:pPr lvl="0">
              <a:buFont typeface="Arial" panose="020B0604020202020204" pitchFamily="34" charset="0"/>
              <a:buChar char="•"/>
            </a:pPr>
            <a:r>
              <a:rPr lang="en-US" dirty="0"/>
              <a:t>M/MA may be served in place of the entire grains component at breakfast a maximum of three times per week</a:t>
            </a:r>
          </a:p>
          <a:p>
            <a:pPr marL="514350" lvl="0" indent="-514350">
              <a:buFont typeface="+mj-lt"/>
              <a:buAutoNum type="arabicPeriod"/>
            </a:pPr>
            <a:endParaRPr lang="en-US" dirty="0"/>
          </a:p>
          <a:p>
            <a:r>
              <a:rPr lang="en-US" dirty="0"/>
              <a:t>Tofu credits as a meat alternate</a:t>
            </a:r>
          </a:p>
          <a:p>
            <a:pPr marL="514350" lvl="0" indent="-514350">
              <a:buFont typeface="+mj-lt"/>
              <a:buAutoNum type="arabicPeriod"/>
            </a:pPr>
            <a:endParaRPr lang="en-US" dirty="0"/>
          </a:p>
          <a:p>
            <a:r>
              <a:rPr lang="en-US" dirty="0"/>
              <a:t>Yogurt, including soy </a:t>
            </a:r>
            <a:r>
              <a:rPr lang="en-US" dirty="0" smtClean="0"/>
              <a:t>yogurt, </a:t>
            </a:r>
            <a:r>
              <a:rPr lang="en-US" dirty="0"/>
              <a:t>credits as </a:t>
            </a:r>
            <a:r>
              <a:rPr lang="en-US" dirty="0" smtClean="0"/>
              <a:t>a meat </a:t>
            </a:r>
            <a:r>
              <a:rPr lang="en-US" dirty="0"/>
              <a:t>alternate</a:t>
            </a:r>
          </a:p>
          <a:p>
            <a:pPr marL="0" indent="0">
              <a:buNone/>
            </a:pPr>
            <a:endParaRPr lang="en-US" dirty="0"/>
          </a:p>
        </p:txBody>
      </p:sp>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02774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M/MA Meal Requirements </a:t>
            </a:r>
          </a:p>
        </p:txBody>
      </p:sp>
      <p:sp>
        <p:nvSpPr>
          <p:cNvPr id="3" name="Content Placeholder 2"/>
          <p:cNvSpPr>
            <a:spLocks noGrp="1"/>
          </p:cNvSpPr>
          <p:nvPr>
            <p:ph idx="1"/>
          </p:nvPr>
        </p:nvSpPr>
        <p:spPr/>
        <p:txBody>
          <a:bodyPr>
            <a:normAutofit/>
          </a:bodyPr>
          <a:lstStyle/>
          <a:p>
            <a:r>
              <a:rPr lang="en-US" b="1" dirty="0"/>
              <a:t>Breakfast: May be served in place of the grains component a maximum of 3 times per week</a:t>
            </a:r>
          </a:p>
          <a:p>
            <a:endParaRPr lang="en-US" dirty="0"/>
          </a:p>
          <a:p>
            <a:r>
              <a:rPr lang="en-US" dirty="0"/>
              <a:t>Increases variety on the menu </a:t>
            </a:r>
          </a:p>
          <a:p>
            <a:endParaRPr lang="en-US" dirty="0"/>
          </a:p>
          <a:p>
            <a:r>
              <a:rPr lang="en-US" dirty="0"/>
              <a:t>Allows more flexibility when planning menus </a:t>
            </a:r>
          </a:p>
          <a:p>
            <a:endParaRPr lang="en-US" dirty="0"/>
          </a:p>
          <a:p>
            <a:endParaRPr lang="en-US" dirty="0"/>
          </a:p>
        </p:txBody>
      </p:sp>
    </p:spTree>
    <p:extLst>
      <p:ext uri="{BB962C8B-B14F-4D97-AF65-F5344CB8AC3E}">
        <p14:creationId xmlns:p14="http://schemas.microsoft.com/office/powerpoint/2010/main" val="559564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Crediting Guidelines</a:t>
            </a:r>
          </a:p>
        </p:txBody>
      </p:sp>
      <p:sp>
        <p:nvSpPr>
          <p:cNvPr id="3" name="Content Placeholder 2"/>
          <p:cNvSpPr>
            <a:spLocks noGrp="1"/>
          </p:cNvSpPr>
          <p:nvPr>
            <p:ph idx="1"/>
          </p:nvPr>
        </p:nvSpPr>
        <p:spPr/>
        <p:txBody>
          <a:bodyPr>
            <a:normAutofit/>
          </a:bodyPr>
          <a:lstStyle/>
          <a:p>
            <a:r>
              <a:rPr lang="en-US" dirty="0"/>
              <a:t>Serving m/ma in place of grains: </a:t>
            </a:r>
          </a:p>
          <a:p>
            <a:pPr lvl="1"/>
            <a:r>
              <a:rPr lang="en-US" dirty="0"/>
              <a:t>1 </a:t>
            </a:r>
            <a:r>
              <a:rPr lang="en-US" dirty="0" err="1"/>
              <a:t>oz</a:t>
            </a:r>
            <a:r>
              <a:rPr lang="en-US" dirty="0"/>
              <a:t> of m/ma credits as 1 serving of grains</a:t>
            </a:r>
          </a:p>
          <a:p>
            <a:endParaRPr lang="en-US" dirty="0"/>
          </a:p>
          <a:p>
            <a:r>
              <a:rPr lang="en-US" dirty="0"/>
              <a:t>Menu Example: </a:t>
            </a:r>
          </a:p>
          <a:p>
            <a:pPr lvl="1"/>
            <a:r>
              <a:rPr lang="en-US" dirty="0"/>
              <a:t>Cheese Omelet (Credits as the m/ma) </a:t>
            </a:r>
          </a:p>
          <a:p>
            <a:pPr lvl="1"/>
            <a:r>
              <a:rPr lang="en-US" dirty="0"/>
              <a:t>Fruit </a:t>
            </a:r>
          </a:p>
          <a:p>
            <a:pPr lvl="1"/>
            <a:r>
              <a:rPr lang="en-US" dirty="0"/>
              <a:t>Milk </a:t>
            </a:r>
          </a:p>
        </p:txBody>
      </p:sp>
    </p:spTree>
    <p:extLst>
      <p:ext uri="{BB962C8B-B14F-4D97-AF65-F5344CB8AC3E}">
        <p14:creationId xmlns:p14="http://schemas.microsoft.com/office/powerpoint/2010/main" val="752927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269" r="10711"/>
          <a:stretch/>
        </p:blipFill>
        <p:spPr>
          <a:xfrm flipH="1">
            <a:off x="6900334" y="571500"/>
            <a:ext cx="5173135" cy="5774268"/>
          </a:xfrm>
          <a:prstGeom prst="rect">
            <a:avLst/>
          </a:prstGeom>
          <a:effectLst/>
        </p:spPr>
      </p:pic>
      <p:sp>
        <p:nvSpPr>
          <p:cNvPr id="2" name="Title 1"/>
          <p:cNvSpPr>
            <a:spLocks noGrp="1"/>
          </p:cNvSpPr>
          <p:nvPr>
            <p:ph type="title"/>
          </p:nvPr>
        </p:nvSpPr>
        <p:spPr>
          <a:xfrm>
            <a:off x="491067" y="452718"/>
            <a:ext cx="9559767" cy="1400530"/>
          </a:xfrm>
        </p:spPr>
        <p:txBody>
          <a:bodyPr/>
          <a:lstStyle/>
          <a:p>
            <a:r>
              <a:rPr lang="en-US" dirty="0"/>
              <a:t>Using Tofu </a:t>
            </a:r>
          </a:p>
        </p:txBody>
      </p:sp>
      <p:sp>
        <p:nvSpPr>
          <p:cNvPr id="3" name="Content Placeholder 2"/>
          <p:cNvSpPr>
            <a:spLocks noGrp="1"/>
          </p:cNvSpPr>
          <p:nvPr>
            <p:ph idx="1"/>
          </p:nvPr>
        </p:nvSpPr>
        <p:spPr>
          <a:xfrm>
            <a:off x="491068" y="2052918"/>
            <a:ext cx="6409266" cy="4195481"/>
          </a:xfrm>
        </p:spPr>
        <p:txBody>
          <a:bodyPr>
            <a:normAutofit fontScale="85000" lnSpcReduction="20000"/>
          </a:bodyPr>
          <a:lstStyle/>
          <a:p>
            <a:r>
              <a:rPr lang="en-US" b="1" dirty="0"/>
              <a:t>Credit as a m/ma for child &amp; adult meals </a:t>
            </a:r>
          </a:p>
          <a:p>
            <a:pPr lvl="1"/>
            <a:r>
              <a:rPr lang="en-US" dirty="0" smtClean="0"/>
              <a:t>Does </a:t>
            </a:r>
            <a:r>
              <a:rPr lang="en-US" dirty="0"/>
              <a:t>not credit toward reimbursable meals for infants</a:t>
            </a:r>
          </a:p>
          <a:p>
            <a:endParaRPr lang="en-US" b="1" dirty="0"/>
          </a:p>
          <a:p>
            <a:r>
              <a:rPr lang="en-US" b="1" dirty="0" smtClean="0"/>
              <a:t>Must </a:t>
            </a:r>
            <a:r>
              <a:rPr lang="en-US" b="1" dirty="0"/>
              <a:t>be commercially prepared </a:t>
            </a:r>
            <a:r>
              <a:rPr lang="en-US" b="1" dirty="0" smtClean="0"/>
              <a:t>tofu &amp; </a:t>
            </a:r>
            <a:r>
              <a:rPr lang="en-US" b="1" dirty="0"/>
              <a:t>soy yogurt </a:t>
            </a:r>
            <a:endParaRPr lang="en-US" b="1" dirty="0" smtClean="0"/>
          </a:p>
          <a:p>
            <a:pPr marL="0" indent="0">
              <a:buNone/>
            </a:pPr>
            <a:endParaRPr lang="en-US" dirty="0" smtClean="0"/>
          </a:p>
          <a:p>
            <a:r>
              <a:rPr lang="en-US" b="1" dirty="0" smtClean="0"/>
              <a:t>Must </a:t>
            </a:r>
            <a:r>
              <a:rPr lang="en-US" b="1" dirty="0"/>
              <a:t>be easily recognized as meat </a:t>
            </a:r>
            <a:r>
              <a:rPr lang="en-US" b="1" dirty="0" smtClean="0"/>
              <a:t>substitute</a:t>
            </a:r>
          </a:p>
          <a:p>
            <a:pPr lvl="1"/>
            <a:r>
              <a:rPr lang="en-US" dirty="0" smtClean="0"/>
              <a:t>Creditable: Tofu sausage</a:t>
            </a:r>
          </a:p>
          <a:p>
            <a:pPr lvl="1"/>
            <a:r>
              <a:rPr lang="en-US" dirty="0" smtClean="0"/>
              <a:t>Not creditable: Tofu noodles </a:t>
            </a:r>
            <a:endParaRPr lang="en-US" dirty="0"/>
          </a:p>
          <a:p>
            <a:pPr marL="914400" lvl="2" indent="0">
              <a:buNone/>
            </a:pPr>
            <a:endParaRPr lang="en-US" dirty="0"/>
          </a:p>
          <a:p>
            <a:endParaRPr lang="en-US" dirty="0"/>
          </a:p>
          <a:p>
            <a:endParaRPr lang="en-US" dirty="0"/>
          </a:p>
          <a:p>
            <a:endParaRPr lang="en-US" dirty="0"/>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469989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6">
      <a:dk1>
        <a:sysClr val="windowText" lastClr="000000"/>
      </a:dk1>
      <a:lt1>
        <a:sysClr val="window" lastClr="FFFFFF"/>
      </a:lt1>
      <a:dk2>
        <a:srgbClr val="0E5580"/>
      </a:dk2>
      <a:lt2>
        <a:srgbClr val="BCE1F7"/>
      </a:lt2>
      <a:accent1>
        <a:srgbClr val="FFC000"/>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E51C90C244C9419C3E73092C87AADF" ma:contentTypeVersion="6" ma:contentTypeDescription="Create a new document." ma:contentTypeScope="" ma:versionID="ee193c76fc35d2c68b8793dc37cd2764">
  <xsd:schema xmlns:xsd="http://www.w3.org/2001/XMLSchema" xmlns:xs="http://www.w3.org/2001/XMLSchema" xmlns:p="http://schemas.microsoft.com/office/2006/metadata/properties" xmlns:ns2="fb4ce569-0273-4228-9157-33b14876d013" xmlns:ns3="cb42a20e-e0b4-4657-87ca-b30564c93f19" targetNamespace="http://schemas.microsoft.com/office/2006/metadata/properties" ma:root="true" ma:fieldsID="98af4f1539af667e2bea36b77a977679" ns2:_="" ns3:_="">
    <xsd:import namespace="fb4ce569-0273-4228-9157-33b14876d013"/>
    <xsd:import namespace="cb42a20e-e0b4-4657-87ca-b30564c93f1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ce569-0273-4228-9157-33b14876d0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42a20e-e0b4-4657-87ca-b30564c93f1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036BEA-CFD3-4548-BFBD-971BDFD64F92}">
  <ds:schemaRefs>
    <ds:schemaRef ds:uri="http://schemas.microsoft.com/office/infopath/2007/PartnerControls"/>
    <ds:schemaRef ds:uri="http://purl.org/dc/terms/"/>
    <ds:schemaRef ds:uri="http://schemas.microsoft.com/office/2006/documentManagement/types"/>
    <ds:schemaRef ds:uri="fb4ce569-0273-4228-9157-33b14876d013"/>
    <ds:schemaRef ds:uri="http://www.w3.org/XML/1998/namespace"/>
    <ds:schemaRef ds:uri="http://purl.org/dc/elements/1.1/"/>
    <ds:schemaRef ds:uri="http://purl.org/dc/dcmitype/"/>
    <ds:schemaRef ds:uri="http://schemas.openxmlformats.org/package/2006/metadata/core-properties"/>
    <ds:schemaRef ds:uri="cb42a20e-e0b4-4657-87ca-b30564c93f19"/>
    <ds:schemaRef ds:uri="http://schemas.microsoft.com/office/2006/metadata/properties"/>
  </ds:schemaRefs>
</ds:datastoreItem>
</file>

<file path=customXml/itemProps2.xml><?xml version="1.0" encoding="utf-8"?>
<ds:datastoreItem xmlns:ds="http://schemas.openxmlformats.org/officeDocument/2006/customXml" ds:itemID="{9A04090D-2881-4A58-9BA4-835815A0605A}">
  <ds:schemaRefs>
    <ds:schemaRef ds:uri="http://schemas.microsoft.com/sharepoint/v3/contenttype/forms"/>
  </ds:schemaRefs>
</ds:datastoreItem>
</file>

<file path=customXml/itemProps3.xml><?xml version="1.0" encoding="utf-8"?>
<ds:datastoreItem xmlns:ds="http://schemas.openxmlformats.org/officeDocument/2006/customXml" ds:itemID="{D51F2942-5F39-46E8-94C8-3FF41C87F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4ce569-0273-4228-9157-33b14876d013"/>
    <ds:schemaRef ds:uri="cb42a20e-e0b4-4657-87ca-b30564c93f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8161</TotalTime>
  <Words>3608</Words>
  <Application>Microsoft Office PowerPoint</Application>
  <PresentationFormat>Widescreen</PresentationFormat>
  <Paragraphs>376</Paragraphs>
  <Slides>33</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Calibri</vt:lpstr>
      <vt:lpstr>Cambria Math</vt:lpstr>
      <vt:lpstr>Century Gothic</vt:lpstr>
      <vt:lpstr>Cooper Black</vt:lpstr>
      <vt:lpstr>Courier New</vt:lpstr>
      <vt:lpstr>Times New Roman</vt:lpstr>
      <vt:lpstr>Verdana</vt:lpstr>
      <vt:lpstr>Wingdings</vt:lpstr>
      <vt:lpstr>Wingdings 3</vt:lpstr>
      <vt:lpstr>Ion</vt:lpstr>
      <vt:lpstr>Welcome to the     CACFP Meal Pattern    Requirements Training – Meat/Meat Alternate Section</vt:lpstr>
      <vt:lpstr>PowerPoint Presentation</vt:lpstr>
      <vt:lpstr>Child &amp; Adult Meal Pattern Requirements Overview </vt:lpstr>
      <vt:lpstr>PowerPoint Presentation</vt:lpstr>
      <vt:lpstr>PowerPoint Presentation</vt:lpstr>
      <vt:lpstr>Meat/Meat Alternates (M/MA) Overview </vt:lpstr>
      <vt:lpstr>M/MA Meal Requirements </vt:lpstr>
      <vt:lpstr>Crediting Guidelines</vt:lpstr>
      <vt:lpstr>Using Tofu </vt:lpstr>
      <vt:lpstr>Using Tofu (cont.)</vt:lpstr>
      <vt:lpstr>PowerPoint Presentation</vt:lpstr>
      <vt:lpstr>Using Yogurt</vt:lpstr>
      <vt:lpstr>Non-Creditable Yogurt Products </vt:lpstr>
      <vt:lpstr>Yogurt &amp; Added Sugar </vt:lpstr>
      <vt:lpstr>PowerPoint Presentation</vt:lpstr>
      <vt:lpstr>Key Terms </vt:lpstr>
      <vt:lpstr>Yogurt: Method #1 Chart </vt:lpstr>
      <vt:lpstr>Example #1: Serving Size in Ounces </vt:lpstr>
      <vt:lpstr>Example #1: Serving Size in Ounces (cont.)</vt:lpstr>
      <vt:lpstr>Example #2: Serving Size in Grams </vt:lpstr>
      <vt:lpstr>Yogurt: Method #2 Calculation</vt:lpstr>
      <vt:lpstr>Example #1: Serving Size in Ounces </vt:lpstr>
      <vt:lpstr>Example #1: Serving Size in  Ounces (cont.)</vt:lpstr>
      <vt:lpstr>Example #2: Serving Size in Grams </vt:lpstr>
      <vt:lpstr>PowerPoint Presentation</vt:lpstr>
      <vt:lpstr>PowerPoint Presentation</vt:lpstr>
      <vt:lpstr>Other M/MA</vt:lpstr>
      <vt:lpstr>Optional Best Practices</vt:lpstr>
      <vt:lpstr>Best Practices &amp; the CACFP</vt:lpstr>
      <vt:lpstr>Meat/Meat Alternates</vt:lpstr>
      <vt:lpstr>Processed Meats </vt:lpstr>
      <vt:lpstr>Cheese </vt:lpstr>
      <vt:lpstr>Best Practices Action Plan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CACFP Meal Pattern Requirements Training</dc:title>
  <dc:creator>Lutina Cochran</dc:creator>
  <cp:lastModifiedBy>Patrolia, Jessica</cp:lastModifiedBy>
  <cp:revision>46</cp:revision>
  <cp:lastPrinted>2017-03-27T15:59:13Z</cp:lastPrinted>
  <dcterms:created xsi:type="dcterms:W3CDTF">2017-03-16T23:45:44Z</dcterms:created>
  <dcterms:modified xsi:type="dcterms:W3CDTF">2017-08-02T18:27:00Z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0x010100C4E51C90C244C9419C3E73092C87AADF</vt:lpwstr>
  </property>
</Properties>
</file>