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0" r:id="rId4"/>
  </p:sldMasterIdLst>
  <p:notesMasterIdLst>
    <p:notesMasterId r:id="rId42"/>
  </p:notesMasterIdLst>
  <p:handoutMasterIdLst>
    <p:handoutMasterId r:id="rId43"/>
  </p:handoutMasterIdLst>
  <p:sldIdLst>
    <p:sldId id="419" r:id="rId5"/>
    <p:sldId id="424" r:id="rId6"/>
    <p:sldId id="380" r:id="rId7"/>
    <p:sldId id="381" r:id="rId8"/>
    <p:sldId id="382" r:id="rId9"/>
    <p:sldId id="383" r:id="rId10"/>
    <p:sldId id="384" r:id="rId11"/>
    <p:sldId id="385" r:id="rId12"/>
    <p:sldId id="386" r:id="rId13"/>
    <p:sldId id="387" r:id="rId14"/>
    <p:sldId id="388" r:id="rId15"/>
    <p:sldId id="389" r:id="rId16"/>
    <p:sldId id="390" r:id="rId17"/>
    <p:sldId id="455" r:id="rId18"/>
    <p:sldId id="391" r:id="rId19"/>
    <p:sldId id="392" r:id="rId20"/>
    <p:sldId id="394" r:id="rId21"/>
    <p:sldId id="396" r:id="rId22"/>
    <p:sldId id="446" r:id="rId23"/>
    <p:sldId id="398" r:id="rId24"/>
    <p:sldId id="399" r:id="rId25"/>
    <p:sldId id="400" r:id="rId26"/>
    <p:sldId id="401" r:id="rId27"/>
    <p:sldId id="402" r:id="rId28"/>
    <p:sldId id="403" r:id="rId29"/>
    <p:sldId id="404" r:id="rId30"/>
    <p:sldId id="405" r:id="rId31"/>
    <p:sldId id="406" r:id="rId32"/>
    <p:sldId id="407" r:id="rId33"/>
    <p:sldId id="447" r:id="rId34"/>
    <p:sldId id="408" r:id="rId35"/>
    <p:sldId id="409" r:id="rId36"/>
    <p:sldId id="410" r:id="rId37"/>
    <p:sldId id="449" r:id="rId38"/>
    <p:sldId id="450" r:id="rId39"/>
    <p:sldId id="451" r:id="rId40"/>
    <p:sldId id="448" r:id="rId4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lach, Lauren" initials="ML" lastIdx="3" clrIdx="0">
    <p:extLst>
      <p:ext uri="{19B8F6BF-5375-455C-9EA6-DF929625EA0E}">
        <p15:presenceInfo xmlns:p15="http://schemas.microsoft.com/office/powerpoint/2012/main" userId="S-1-5-21-1586716437-331627889-1971066577-707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1E6F3"/>
    <a:srgbClr val="008ABE"/>
    <a:srgbClr val="86ABC1"/>
    <a:srgbClr val="1C5F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FD8CC7-EAFC-E946-8CDC-CF72D23029B0}" v="229" dt="2020-08-17T17:00:41.5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919"/>
    <p:restoredTop sz="71262" autoAdjust="0"/>
  </p:normalViewPr>
  <p:slideViewPr>
    <p:cSldViewPr snapToGrid="0">
      <p:cViewPr varScale="1">
        <p:scale>
          <a:sx n="73" d="100"/>
          <a:sy n="73" d="100"/>
        </p:scale>
        <p:origin x="60" y="14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Bounty-McNair, Steven" userId="e3433073-2af1-460b-9c62-72f930bd3b13" providerId="ADAL" clId="{BCFD8CC7-EAFC-E946-8CDC-CF72D23029B0}"/>
    <pc:docChg chg="modSld">
      <pc:chgData name="LaBounty-McNair, Steven" userId="e3433073-2af1-460b-9c62-72f930bd3b13" providerId="ADAL" clId="{BCFD8CC7-EAFC-E946-8CDC-CF72D23029B0}" dt="2020-08-17T17:02:34.053" v="229" actId="20577"/>
      <pc:docMkLst>
        <pc:docMk/>
      </pc:docMkLst>
      <pc:sldChg chg="modNotesTx">
        <pc:chgData name="LaBounty-McNair, Steven" userId="e3433073-2af1-460b-9c62-72f930bd3b13" providerId="ADAL" clId="{BCFD8CC7-EAFC-E946-8CDC-CF72D23029B0}" dt="2020-08-17T16:56:53.081" v="3" actId="20577"/>
        <pc:sldMkLst>
          <pc:docMk/>
          <pc:sldMk cId="197072494" sldId="424"/>
        </pc:sldMkLst>
      </pc:sldChg>
      <pc:sldChg chg="modNotesTx">
        <pc:chgData name="LaBounty-McNair, Steven" userId="e3433073-2af1-460b-9c62-72f930bd3b13" providerId="ADAL" clId="{BCFD8CC7-EAFC-E946-8CDC-CF72D23029B0}" dt="2020-08-17T17:02:34.053" v="229" actId="20577"/>
        <pc:sldMkLst>
          <pc:docMk/>
          <pc:sldMk cId="2064220638" sldId="455"/>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B25588-666B-43A4-9DD5-A8435C9D79A2}" type="doc">
      <dgm:prSet loTypeId="urn:microsoft.com/office/officeart/2005/8/layout/chevron1" loCatId="process" qsTypeId="urn:microsoft.com/office/officeart/2005/8/quickstyle/simple5" qsCatId="simple" csTypeId="urn:microsoft.com/office/officeart/2005/8/colors/accent1_2" csCatId="accent1" phldr="1"/>
      <dgm:spPr/>
    </dgm:pt>
    <dgm:pt modelId="{8AAF0FE6-ECC5-44EF-A958-FD3C7D0979C6}">
      <dgm:prSet phldrT="[Text]"/>
      <dgm:spPr/>
      <dgm:t>
        <a:bodyPr/>
        <a:lstStyle/>
        <a:p>
          <a:pPr algn="ctr"/>
          <a:r>
            <a:rPr lang="en-US"/>
            <a:t>Attract</a:t>
          </a:r>
        </a:p>
      </dgm:t>
    </dgm:pt>
    <dgm:pt modelId="{4084D3AA-DBEE-484F-8E58-567434A8F902}" type="parTrans" cxnId="{832028DD-39B3-4DB0-8EE9-A55DF54F363E}">
      <dgm:prSet/>
      <dgm:spPr/>
      <dgm:t>
        <a:bodyPr/>
        <a:lstStyle/>
        <a:p>
          <a:pPr algn="ctr"/>
          <a:endParaRPr lang="en-US">
            <a:solidFill>
              <a:schemeClr val="bg1">
                <a:lumMod val="95000"/>
              </a:schemeClr>
            </a:solidFill>
          </a:endParaRPr>
        </a:p>
      </dgm:t>
    </dgm:pt>
    <dgm:pt modelId="{42678C4C-1A69-4DA5-AE4D-3E5179E74FEE}" type="sibTrans" cxnId="{832028DD-39B3-4DB0-8EE9-A55DF54F363E}">
      <dgm:prSet/>
      <dgm:spPr/>
      <dgm:t>
        <a:bodyPr/>
        <a:lstStyle/>
        <a:p>
          <a:pPr algn="ctr"/>
          <a:endParaRPr lang="en-US">
            <a:solidFill>
              <a:schemeClr val="bg1">
                <a:lumMod val="95000"/>
              </a:schemeClr>
            </a:solidFill>
          </a:endParaRPr>
        </a:p>
      </dgm:t>
    </dgm:pt>
    <dgm:pt modelId="{62836BE6-DDD7-47DE-9108-53DD722553DB}">
      <dgm:prSet phldrT="[Text]"/>
      <dgm:spPr/>
      <dgm:t>
        <a:bodyPr/>
        <a:lstStyle/>
        <a:p>
          <a:pPr algn="ctr"/>
          <a:r>
            <a:rPr lang="en-US"/>
            <a:t>Prepare</a:t>
          </a:r>
        </a:p>
      </dgm:t>
    </dgm:pt>
    <dgm:pt modelId="{7D5294E4-9917-4F28-9781-DE9E9502EBD9}" type="parTrans" cxnId="{6FC0E964-B396-40E2-B632-EDDCBFB798F6}">
      <dgm:prSet/>
      <dgm:spPr/>
      <dgm:t>
        <a:bodyPr/>
        <a:lstStyle/>
        <a:p>
          <a:pPr algn="ctr"/>
          <a:endParaRPr lang="en-US">
            <a:solidFill>
              <a:schemeClr val="bg1">
                <a:lumMod val="95000"/>
              </a:schemeClr>
            </a:solidFill>
          </a:endParaRPr>
        </a:p>
      </dgm:t>
    </dgm:pt>
    <dgm:pt modelId="{9C715B4F-9E71-47FB-A637-064CEA1B0F69}" type="sibTrans" cxnId="{6FC0E964-B396-40E2-B632-EDDCBFB798F6}">
      <dgm:prSet/>
      <dgm:spPr/>
      <dgm:t>
        <a:bodyPr/>
        <a:lstStyle/>
        <a:p>
          <a:pPr algn="ctr"/>
          <a:endParaRPr lang="en-US">
            <a:solidFill>
              <a:schemeClr val="bg1">
                <a:lumMod val="95000"/>
              </a:schemeClr>
            </a:solidFill>
          </a:endParaRPr>
        </a:p>
      </dgm:t>
    </dgm:pt>
    <dgm:pt modelId="{2DA27838-36C7-488B-B6BE-941A7F0AFB38}">
      <dgm:prSet phldrT="[Text]"/>
      <dgm:spPr/>
      <dgm:t>
        <a:bodyPr/>
        <a:lstStyle/>
        <a:p>
          <a:pPr algn="ctr"/>
          <a:r>
            <a:rPr lang="en-US"/>
            <a:t>Recruit &amp; Hire</a:t>
          </a:r>
        </a:p>
      </dgm:t>
    </dgm:pt>
    <dgm:pt modelId="{9D250A31-639C-48EE-92B4-C2D256F50536}" type="parTrans" cxnId="{FC561383-8492-4150-8E78-4C74B661E9D7}">
      <dgm:prSet/>
      <dgm:spPr/>
      <dgm:t>
        <a:bodyPr/>
        <a:lstStyle/>
        <a:p>
          <a:pPr algn="ctr"/>
          <a:endParaRPr lang="en-US">
            <a:solidFill>
              <a:schemeClr val="bg1">
                <a:lumMod val="95000"/>
              </a:schemeClr>
            </a:solidFill>
          </a:endParaRPr>
        </a:p>
      </dgm:t>
    </dgm:pt>
    <dgm:pt modelId="{D59CA406-C934-4958-BF3C-0FB313F18F7B}" type="sibTrans" cxnId="{FC561383-8492-4150-8E78-4C74B661E9D7}">
      <dgm:prSet/>
      <dgm:spPr/>
      <dgm:t>
        <a:bodyPr/>
        <a:lstStyle/>
        <a:p>
          <a:pPr algn="ctr"/>
          <a:endParaRPr lang="en-US">
            <a:solidFill>
              <a:schemeClr val="bg1">
                <a:lumMod val="95000"/>
              </a:schemeClr>
            </a:solidFill>
          </a:endParaRPr>
        </a:p>
      </dgm:t>
    </dgm:pt>
    <dgm:pt modelId="{1C72D5DA-8F68-4458-B442-6628C8E683B4}">
      <dgm:prSet/>
      <dgm:spPr>
        <a:solidFill>
          <a:srgbClr val="008ABE"/>
        </a:solidFill>
      </dgm:spPr>
      <dgm:t>
        <a:bodyPr/>
        <a:lstStyle/>
        <a:p>
          <a:pPr algn="ctr"/>
          <a:r>
            <a:rPr lang="en-US"/>
            <a:t>Support &amp; Grow</a:t>
          </a:r>
        </a:p>
      </dgm:t>
    </dgm:pt>
    <dgm:pt modelId="{40381739-2673-42A8-B265-85CE60CBB61A}" type="parTrans" cxnId="{C385BE07-BF37-410B-9DBE-B35B25B42C29}">
      <dgm:prSet/>
      <dgm:spPr/>
      <dgm:t>
        <a:bodyPr/>
        <a:lstStyle/>
        <a:p>
          <a:pPr algn="ctr"/>
          <a:endParaRPr lang="en-US">
            <a:solidFill>
              <a:schemeClr val="bg1">
                <a:lumMod val="95000"/>
              </a:schemeClr>
            </a:solidFill>
          </a:endParaRPr>
        </a:p>
      </dgm:t>
    </dgm:pt>
    <dgm:pt modelId="{CD76E514-DCCB-40BC-9FD2-1671428848F8}" type="sibTrans" cxnId="{C385BE07-BF37-410B-9DBE-B35B25B42C29}">
      <dgm:prSet/>
      <dgm:spPr/>
      <dgm:t>
        <a:bodyPr/>
        <a:lstStyle/>
        <a:p>
          <a:pPr algn="ctr"/>
          <a:endParaRPr lang="en-US">
            <a:solidFill>
              <a:schemeClr val="bg1">
                <a:lumMod val="95000"/>
              </a:schemeClr>
            </a:solidFill>
          </a:endParaRPr>
        </a:p>
      </dgm:t>
    </dgm:pt>
    <dgm:pt modelId="{D906CA32-BBFA-462B-A70B-CEF62BB313F4}">
      <dgm:prSet/>
      <dgm:spPr/>
      <dgm:t>
        <a:bodyPr/>
        <a:lstStyle/>
        <a:p>
          <a:pPr algn="ctr"/>
          <a:r>
            <a:rPr lang="en-US"/>
            <a:t>Retain</a:t>
          </a:r>
        </a:p>
      </dgm:t>
    </dgm:pt>
    <dgm:pt modelId="{6CFA45DA-7320-40DA-8AE6-24B7F34E0423}" type="parTrans" cxnId="{F8E6DAD6-C8A8-4614-85F2-EBF97BC0794D}">
      <dgm:prSet/>
      <dgm:spPr/>
      <dgm:t>
        <a:bodyPr/>
        <a:lstStyle/>
        <a:p>
          <a:pPr algn="ctr"/>
          <a:endParaRPr lang="en-US">
            <a:solidFill>
              <a:schemeClr val="bg1">
                <a:lumMod val="95000"/>
              </a:schemeClr>
            </a:solidFill>
          </a:endParaRPr>
        </a:p>
      </dgm:t>
    </dgm:pt>
    <dgm:pt modelId="{9FE68A23-0016-41AE-93B4-547A69D7CE0A}" type="sibTrans" cxnId="{F8E6DAD6-C8A8-4614-85F2-EBF97BC0794D}">
      <dgm:prSet/>
      <dgm:spPr/>
      <dgm:t>
        <a:bodyPr/>
        <a:lstStyle/>
        <a:p>
          <a:pPr algn="ctr"/>
          <a:endParaRPr lang="en-US">
            <a:solidFill>
              <a:schemeClr val="bg1">
                <a:lumMod val="95000"/>
              </a:schemeClr>
            </a:solidFill>
          </a:endParaRPr>
        </a:p>
      </dgm:t>
    </dgm:pt>
    <dgm:pt modelId="{A6915577-AEF3-41AC-BC2F-ED8182010BA6}" type="pres">
      <dgm:prSet presAssocID="{78B25588-666B-43A4-9DD5-A8435C9D79A2}" presName="Name0" presStyleCnt="0">
        <dgm:presLayoutVars>
          <dgm:dir/>
          <dgm:animLvl val="lvl"/>
          <dgm:resizeHandles val="exact"/>
        </dgm:presLayoutVars>
      </dgm:prSet>
      <dgm:spPr/>
    </dgm:pt>
    <dgm:pt modelId="{87CBE4D1-84B9-4392-90A2-5E2B59C6B1C0}" type="pres">
      <dgm:prSet presAssocID="{8AAF0FE6-ECC5-44EF-A958-FD3C7D0979C6}" presName="parTxOnly" presStyleLbl="node1" presStyleIdx="0" presStyleCnt="5">
        <dgm:presLayoutVars>
          <dgm:chMax val="0"/>
          <dgm:chPref val="0"/>
          <dgm:bulletEnabled val="1"/>
        </dgm:presLayoutVars>
      </dgm:prSet>
      <dgm:spPr/>
      <dgm:t>
        <a:bodyPr/>
        <a:lstStyle/>
        <a:p>
          <a:endParaRPr lang="en-US"/>
        </a:p>
      </dgm:t>
    </dgm:pt>
    <dgm:pt modelId="{4A727D6F-4B83-4D17-872C-4D1164AC8681}" type="pres">
      <dgm:prSet presAssocID="{42678C4C-1A69-4DA5-AE4D-3E5179E74FEE}" presName="parTxOnlySpace" presStyleCnt="0"/>
      <dgm:spPr/>
    </dgm:pt>
    <dgm:pt modelId="{03078F20-557D-4830-923D-0F7F8291621B}" type="pres">
      <dgm:prSet presAssocID="{62836BE6-DDD7-47DE-9108-53DD722553DB}" presName="parTxOnly" presStyleLbl="node1" presStyleIdx="1" presStyleCnt="5">
        <dgm:presLayoutVars>
          <dgm:chMax val="0"/>
          <dgm:chPref val="0"/>
          <dgm:bulletEnabled val="1"/>
        </dgm:presLayoutVars>
      </dgm:prSet>
      <dgm:spPr/>
      <dgm:t>
        <a:bodyPr/>
        <a:lstStyle/>
        <a:p>
          <a:endParaRPr lang="en-US"/>
        </a:p>
      </dgm:t>
    </dgm:pt>
    <dgm:pt modelId="{06596183-A5DF-45BA-9936-884A3D1B370B}" type="pres">
      <dgm:prSet presAssocID="{9C715B4F-9E71-47FB-A637-064CEA1B0F69}" presName="parTxOnlySpace" presStyleCnt="0"/>
      <dgm:spPr/>
    </dgm:pt>
    <dgm:pt modelId="{CB4F72BE-0BC6-433E-A1C3-F5AE7063A4D9}" type="pres">
      <dgm:prSet presAssocID="{2DA27838-36C7-488B-B6BE-941A7F0AFB38}" presName="parTxOnly" presStyleLbl="node1" presStyleIdx="2" presStyleCnt="5">
        <dgm:presLayoutVars>
          <dgm:chMax val="0"/>
          <dgm:chPref val="0"/>
          <dgm:bulletEnabled val="1"/>
        </dgm:presLayoutVars>
      </dgm:prSet>
      <dgm:spPr/>
      <dgm:t>
        <a:bodyPr/>
        <a:lstStyle/>
        <a:p>
          <a:endParaRPr lang="en-US"/>
        </a:p>
      </dgm:t>
    </dgm:pt>
    <dgm:pt modelId="{8B01A95D-CF92-4897-8D22-41FAF6CC2DF1}" type="pres">
      <dgm:prSet presAssocID="{D59CA406-C934-4958-BF3C-0FB313F18F7B}" presName="parTxOnlySpace" presStyleCnt="0"/>
      <dgm:spPr/>
    </dgm:pt>
    <dgm:pt modelId="{8CFC58D6-56F0-4D80-B33E-19AE62EC81F3}" type="pres">
      <dgm:prSet presAssocID="{1C72D5DA-8F68-4458-B442-6628C8E683B4}" presName="parTxOnly" presStyleLbl="node1" presStyleIdx="3" presStyleCnt="5">
        <dgm:presLayoutVars>
          <dgm:chMax val="0"/>
          <dgm:chPref val="0"/>
          <dgm:bulletEnabled val="1"/>
        </dgm:presLayoutVars>
      </dgm:prSet>
      <dgm:spPr/>
      <dgm:t>
        <a:bodyPr/>
        <a:lstStyle/>
        <a:p>
          <a:endParaRPr lang="en-US"/>
        </a:p>
      </dgm:t>
    </dgm:pt>
    <dgm:pt modelId="{201ABD0A-AEC4-4F3A-BD5F-969D13AF6AE7}" type="pres">
      <dgm:prSet presAssocID="{CD76E514-DCCB-40BC-9FD2-1671428848F8}" presName="parTxOnlySpace" presStyleCnt="0"/>
      <dgm:spPr/>
    </dgm:pt>
    <dgm:pt modelId="{163C36D5-3DC6-4DC4-91DC-455D7B7131E6}" type="pres">
      <dgm:prSet presAssocID="{D906CA32-BBFA-462B-A70B-CEF62BB313F4}" presName="parTxOnly" presStyleLbl="node1" presStyleIdx="4" presStyleCnt="5" custLinFactX="8763" custLinFactNeighborX="100000" custLinFactNeighborY="0">
        <dgm:presLayoutVars>
          <dgm:chMax val="0"/>
          <dgm:chPref val="0"/>
          <dgm:bulletEnabled val="1"/>
        </dgm:presLayoutVars>
      </dgm:prSet>
      <dgm:spPr/>
      <dgm:t>
        <a:bodyPr/>
        <a:lstStyle/>
        <a:p>
          <a:endParaRPr lang="en-US"/>
        </a:p>
      </dgm:t>
    </dgm:pt>
  </dgm:ptLst>
  <dgm:cxnLst>
    <dgm:cxn modelId="{29402264-DA3D-4DF0-B885-6C67A91F6109}" type="presOf" srcId="{1C72D5DA-8F68-4458-B442-6628C8E683B4}" destId="{8CFC58D6-56F0-4D80-B33E-19AE62EC81F3}" srcOrd="0" destOrd="0" presId="urn:microsoft.com/office/officeart/2005/8/layout/chevron1"/>
    <dgm:cxn modelId="{F8E6DAD6-C8A8-4614-85F2-EBF97BC0794D}" srcId="{78B25588-666B-43A4-9DD5-A8435C9D79A2}" destId="{D906CA32-BBFA-462B-A70B-CEF62BB313F4}" srcOrd="4" destOrd="0" parTransId="{6CFA45DA-7320-40DA-8AE6-24B7F34E0423}" sibTransId="{9FE68A23-0016-41AE-93B4-547A69D7CE0A}"/>
    <dgm:cxn modelId="{8CCC8367-6E14-4366-A2EF-DEAB39C9FE26}" type="presOf" srcId="{D906CA32-BBFA-462B-A70B-CEF62BB313F4}" destId="{163C36D5-3DC6-4DC4-91DC-455D7B7131E6}" srcOrd="0" destOrd="0" presId="urn:microsoft.com/office/officeart/2005/8/layout/chevron1"/>
    <dgm:cxn modelId="{FC561383-8492-4150-8E78-4C74B661E9D7}" srcId="{78B25588-666B-43A4-9DD5-A8435C9D79A2}" destId="{2DA27838-36C7-488B-B6BE-941A7F0AFB38}" srcOrd="2" destOrd="0" parTransId="{9D250A31-639C-48EE-92B4-C2D256F50536}" sibTransId="{D59CA406-C934-4958-BF3C-0FB313F18F7B}"/>
    <dgm:cxn modelId="{C385BE07-BF37-410B-9DBE-B35B25B42C29}" srcId="{78B25588-666B-43A4-9DD5-A8435C9D79A2}" destId="{1C72D5DA-8F68-4458-B442-6628C8E683B4}" srcOrd="3" destOrd="0" parTransId="{40381739-2673-42A8-B265-85CE60CBB61A}" sibTransId="{CD76E514-DCCB-40BC-9FD2-1671428848F8}"/>
    <dgm:cxn modelId="{87553302-54DD-4A7B-9285-64E766776DB7}" type="presOf" srcId="{8AAF0FE6-ECC5-44EF-A958-FD3C7D0979C6}" destId="{87CBE4D1-84B9-4392-90A2-5E2B59C6B1C0}" srcOrd="0" destOrd="0" presId="urn:microsoft.com/office/officeart/2005/8/layout/chevron1"/>
    <dgm:cxn modelId="{6FC0E964-B396-40E2-B632-EDDCBFB798F6}" srcId="{78B25588-666B-43A4-9DD5-A8435C9D79A2}" destId="{62836BE6-DDD7-47DE-9108-53DD722553DB}" srcOrd="1" destOrd="0" parTransId="{7D5294E4-9917-4F28-9781-DE9E9502EBD9}" sibTransId="{9C715B4F-9E71-47FB-A637-064CEA1B0F69}"/>
    <dgm:cxn modelId="{0DC65954-4BD9-4D2B-8192-0F58B1A7160E}" type="presOf" srcId="{62836BE6-DDD7-47DE-9108-53DD722553DB}" destId="{03078F20-557D-4830-923D-0F7F8291621B}" srcOrd="0" destOrd="0" presId="urn:microsoft.com/office/officeart/2005/8/layout/chevron1"/>
    <dgm:cxn modelId="{7E468B62-4304-44C7-ADC9-3155E9A1221F}" type="presOf" srcId="{2DA27838-36C7-488B-B6BE-941A7F0AFB38}" destId="{CB4F72BE-0BC6-433E-A1C3-F5AE7063A4D9}" srcOrd="0" destOrd="0" presId="urn:microsoft.com/office/officeart/2005/8/layout/chevron1"/>
    <dgm:cxn modelId="{832028DD-39B3-4DB0-8EE9-A55DF54F363E}" srcId="{78B25588-666B-43A4-9DD5-A8435C9D79A2}" destId="{8AAF0FE6-ECC5-44EF-A958-FD3C7D0979C6}" srcOrd="0" destOrd="0" parTransId="{4084D3AA-DBEE-484F-8E58-567434A8F902}" sibTransId="{42678C4C-1A69-4DA5-AE4D-3E5179E74FEE}"/>
    <dgm:cxn modelId="{F777BA96-508C-4930-A39C-4688BEAD4CE6}" type="presOf" srcId="{78B25588-666B-43A4-9DD5-A8435C9D79A2}" destId="{A6915577-AEF3-41AC-BC2F-ED8182010BA6}" srcOrd="0" destOrd="0" presId="urn:microsoft.com/office/officeart/2005/8/layout/chevron1"/>
    <dgm:cxn modelId="{8621A01F-D1A9-4C78-9D48-C842BF59D352}" type="presParOf" srcId="{A6915577-AEF3-41AC-BC2F-ED8182010BA6}" destId="{87CBE4D1-84B9-4392-90A2-5E2B59C6B1C0}" srcOrd="0" destOrd="0" presId="urn:microsoft.com/office/officeart/2005/8/layout/chevron1"/>
    <dgm:cxn modelId="{5080F8F2-3833-4369-B35A-3C0C8BD84954}" type="presParOf" srcId="{A6915577-AEF3-41AC-BC2F-ED8182010BA6}" destId="{4A727D6F-4B83-4D17-872C-4D1164AC8681}" srcOrd="1" destOrd="0" presId="urn:microsoft.com/office/officeart/2005/8/layout/chevron1"/>
    <dgm:cxn modelId="{52A588FC-0A8D-40BA-BF81-62BA4B0758C2}" type="presParOf" srcId="{A6915577-AEF3-41AC-BC2F-ED8182010BA6}" destId="{03078F20-557D-4830-923D-0F7F8291621B}" srcOrd="2" destOrd="0" presId="urn:microsoft.com/office/officeart/2005/8/layout/chevron1"/>
    <dgm:cxn modelId="{6E65A6B5-6A8F-488B-A5C2-D13550CE6DC3}" type="presParOf" srcId="{A6915577-AEF3-41AC-BC2F-ED8182010BA6}" destId="{06596183-A5DF-45BA-9936-884A3D1B370B}" srcOrd="3" destOrd="0" presId="urn:microsoft.com/office/officeart/2005/8/layout/chevron1"/>
    <dgm:cxn modelId="{BB080856-EF84-4F31-9246-37BDEDB01F6E}" type="presParOf" srcId="{A6915577-AEF3-41AC-BC2F-ED8182010BA6}" destId="{CB4F72BE-0BC6-433E-A1C3-F5AE7063A4D9}" srcOrd="4" destOrd="0" presId="urn:microsoft.com/office/officeart/2005/8/layout/chevron1"/>
    <dgm:cxn modelId="{CD327393-D0B8-46FB-957E-4736320BD0CC}" type="presParOf" srcId="{A6915577-AEF3-41AC-BC2F-ED8182010BA6}" destId="{8B01A95D-CF92-4897-8D22-41FAF6CC2DF1}" srcOrd="5" destOrd="0" presId="urn:microsoft.com/office/officeart/2005/8/layout/chevron1"/>
    <dgm:cxn modelId="{08D957E8-F95C-498E-9299-F6947B02C5CC}" type="presParOf" srcId="{A6915577-AEF3-41AC-BC2F-ED8182010BA6}" destId="{8CFC58D6-56F0-4D80-B33E-19AE62EC81F3}" srcOrd="6" destOrd="0" presId="urn:microsoft.com/office/officeart/2005/8/layout/chevron1"/>
    <dgm:cxn modelId="{216D5197-BA29-443F-820A-69FE54E6C0D5}" type="presParOf" srcId="{A6915577-AEF3-41AC-BC2F-ED8182010BA6}" destId="{201ABD0A-AEC4-4F3A-BD5F-969D13AF6AE7}" srcOrd="7" destOrd="0" presId="urn:microsoft.com/office/officeart/2005/8/layout/chevron1"/>
    <dgm:cxn modelId="{6F58AB73-1189-46E8-83E7-EE1A95D1BF9F}" type="presParOf" srcId="{A6915577-AEF3-41AC-BC2F-ED8182010BA6}" destId="{163C36D5-3DC6-4DC4-91DC-455D7B7131E6}" srcOrd="8" destOrd="0" presId="urn:microsoft.com/office/officeart/2005/8/layout/chevron1"/>
  </dgm:cxnLst>
  <dgm:bg>
    <a:noFill/>
  </dgm:bg>
  <dgm:whole/>
  <dgm:extLst>
    <a:ext uri="http://schemas.microsoft.com/office/drawing/2008/diagram">
      <dsp:dataModelExt xmlns:dsp="http://schemas.microsoft.com/office/drawing/2008/diagram" relId="rId1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78B25588-666B-43A4-9DD5-A8435C9D79A2}" type="doc">
      <dgm:prSet loTypeId="urn:microsoft.com/office/officeart/2005/8/layout/chevron1" loCatId="process" qsTypeId="urn:microsoft.com/office/officeart/2005/8/quickstyle/simple5" qsCatId="simple" csTypeId="urn:microsoft.com/office/officeart/2005/8/colors/accent1_2" csCatId="accent1" phldr="1"/>
      <dgm:spPr/>
    </dgm:pt>
    <dgm:pt modelId="{8AAF0FE6-ECC5-44EF-A958-FD3C7D0979C6}">
      <dgm:prSet phldrT="[Text]"/>
      <dgm:spPr/>
      <dgm:t>
        <a:bodyPr/>
        <a:lstStyle/>
        <a:p>
          <a:pPr algn="ctr"/>
          <a:r>
            <a:rPr lang="en-US"/>
            <a:t>Attract</a:t>
          </a:r>
        </a:p>
      </dgm:t>
    </dgm:pt>
    <dgm:pt modelId="{4084D3AA-DBEE-484F-8E58-567434A8F902}" type="parTrans" cxnId="{832028DD-39B3-4DB0-8EE9-A55DF54F363E}">
      <dgm:prSet/>
      <dgm:spPr/>
      <dgm:t>
        <a:bodyPr/>
        <a:lstStyle/>
        <a:p>
          <a:pPr algn="ctr"/>
          <a:endParaRPr lang="en-US">
            <a:solidFill>
              <a:schemeClr val="bg1">
                <a:lumMod val="95000"/>
              </a:schemeClr>
            </a:solidFill>
          </a:endParaRPr>
        </a:p>
      </dgm:t>
    </dgm:pt>
    <dgm:pt modelId="{42678C4C-1A69-4DA5-AE4D-3E5179E74FEE}" type="sibTrans" cxnId="{832028DD-39B3-4DB0-8EE9-A55DF54F363E}">
      <dgm:prSet/>
      <dgm:spPr/>
      <dgm:t>
        <a:bodyPr/>
        <a:lstStyle/>
        <a:p>
          <a:pPr algn="ctr"/>
          <a:endParaRPr lang="en-US">
            <a:solidFill>
              <a:schemeClr val="bg1">
                <a:lumMod val="95000"/>
              </a:schemeClr>
            </a:solidFill>
          </a:endParaRPr>
        </a:p>
      </dgm:t>
    </dgm:pt>
    <dgm:pt modelId="{62836BE6-DDD7-47DE-9108-53DD722553DB}">
      <dgm:prSet phldrT="[Text]"/>
      <dgm:spPr/>
      <dgm:t>
        <a:bodyPr/>
        <a:lstStyle/>
        <a:p>
          <a:pPr algn="ctr"/>
          <a:r>
            <a:rPr lang="en-US"/>
            <a:t>Prepare</a:t>
          </a:r>
        </a:p>
      </dgm:t>
    </dgm:pt>
    <dgm:pt modelId="{7D5294E4-9917-4F28-9781-DE9E9502EBD9}" type="parTrans" cxnId="{6FC0E964-B396-40E2-B632-EDDCBFB798F6}">
      <dgm:prSet/>
      <dgm:spPr/>
      <dgm:t>
        <a:bodyPr/>
        <a:lstStyle/>
        <a:p>
          <a:pPr algn="ctr"/>
          <a:endParaRPr lang="en-US">
            <a:solidFill>
              <a:schemeClr val="bg1">
                <a:lumMod val="95000"/>
              </a:schemeClr>
            </a:solidFill>
          </a:endParaRPr>
        </a:p>
      </dgm:t>
    </dgm:pt>
    <dgm:pt modelId="{9C715B4F-9E71-47FB-A637-064CEA1B0F69}" type="sibTrans" cxnId="{6FC0E964-B396-40E2-B632-EDDCBFB798F6}">
      <dgm:prSet/>
      <dgm:spPr/>
      <dgm:t>
        <a:bodyPr/>
        <a:lstStyle/>
        <a:p>
          <a:pPr algn="ctr"/>
          <a:endParaRPr lang="en-US">
            <a:solidFill>
              <a:schemeClr val="bg1">
                <a:lumMod val="95000"/>
              </a:schemeClr>
            </a:solidFill>
          </a:endParaRPr>
        </a:p>
      </dgm:t>
    </dgm:pt>
    <dgm:pt modelId="{2DA27838-36C7-488B-B6BE-941A7F0AFB38}">
      <dgm:prSet phldrT="[Text]"/>
      <dgm:spPr/>
      <dgm:t>
        <a:bodyPr/>
        <a:lstStyle/>
        <a:p>
          <a:pPr algn="ctr"/>
          <a:r>
            <a:rPr lang="en-US"/>
            <a:t>Recruit &amp; Hire</a:t>
          </a:r>
        </a:p>
      </dgm:t>
    </dgm:pt>
    <dgm:pt modelId="{9D250A31-639C-48EE-92B4-C2D256F50536}" type="parTrans" cxnId="{FC561383-8492-4150-8E78-4C74B661E9D7}">
      <dgm:prSet/>
      <dgm:spPr/>
      <dgm:t>
        <a:bodyPr/>
        <a:lstStyle/>
        <a:p>
          <a:pPr algn="ctr"/>
          <a:endParaRPr lang="en-US">
            <a:solidFill>
              <a:schemeClr val="bg1">
                <a:lumMod val="95000"/>
              </a:schemeClr>
            </a:solidFill>
          </a:endParaRPr>
        </a:p>
      </dgm:t>
    </dgm:pt>
    <dgm:pt modelId="{D59CA406-C934-4958-BF3C-0FB313F18F7B}" type="sibTrans" cxnId="{FC561383-8492-4150-8E78-4C74B661E9D7}">
      <dgm:prSet/>
      <dgm:spPr/>
      <dgm:t>
        <a:bodyPr/>
        <a:lstStyle/>
        <a:p>
          <a:pPr algn="ctr"/>
          <a:endParaRPr lang="en-US">
            <a:solidFill>
              <a:schemeClr val="bg1">
                <a:lumMod val="95000"/>
              </a:schemeClr>
            </a:solidFill>
          </a:endParaRPr>
        </a:p>
      </dgm:t>
    </dgm:pt>
    <dgm:pt modelId="{1C72D5DA-8F68-4458-B442-6628C8E683B4}">
      <dgm:prSet/>
      <dgm:spPr>
        <a:solidFill>
          <a:srgbClr val="008ABE"/>
        </a:solidFill>
      </dgm:spPr>
      <dgm:t>
        <a:bodyPr/>
        <a:lstStyle/>
        <a:p>
          <a:pPr algn="ctr"/>
          <a:r>
            <a:rPr lang="en-US"/>
            <a:t>Support &amp; Grow</a:t>
          </a:r>
        </a:p>
      </dgm:t>
    </dgm:pt>
    <dgm:pt modelId="{40381739-2673-42A8-B265-85CE60CBB61A}" type="parTrans" cxnId="{C385BE07-BF37-410B-9DBE-B35B25B42C29}">
      <dgm:prSet/>
      <dgm:spPr/>
      <dgm:t>
        <a:bodyPr/>
        <a:lstStyle/>
        <a:p>
          <a:pPr algn="ctr"/>
          <a:endParaRPr lang="en-US">
            <a:solidFill>
              <a:schemeClr val="bg1">
                <a:lumMod val="95000"/>
              </a:schemeClr>
            </a:solidFill>
          </a:endParaRPr>
        </a:p>
      </dgm:t>
    </dgm:pt>
    <dgm:pt modelId="{CD76E514-DCCB-40BC-9FD2-1671428848F8}" type="sibTrans" cxnId="{C385BE07-BF37-410B-9DBE-B35B25B42C29}">
      <dgm:prSet/>
      <dgm:spPr/>
      <dgm:t>
        <a:bodyPr/>
        <a:lstStyle/>
        <a:p>
          <a:pPr algn="ctr"/>
          <a:endParaRPr lang="en-US">
            <a:solidFill>
              <a:schemeClr val="bg1">
                <a:lumMod val="95000"/>
              </a:schemeClr>
            </a:solidFill>
          </a:endParaRPr>
        </a:p>
      </dgm:t>
    </dgm:pt>
    <dgm:pt modelId="{D906CA32-BBFA-462B-A70B-CEF62BB313F4}">
      <dgm:prSet/>
      <dgm:spPr/>
      <dgm:t>
        <a:bodyPr/>
        <a:lstStyle/>
        <a:p>
          <a:pPr algn="ctr"/>
          <a:r>
            <a:rPr lang="en-US"/>
            <a:t>Retain</a:t>
          </a:r>
        </a:p>
      </dgm:t>
    </dgm:pt>
    <dgm:pt modelId="{6CFA45DA-7320-40DA-8AE6-24B7F34E0423}" type="parTrans" cxnId="{F8E6DAD6-C8A8-4614-85F2-EBF97BC0794D}">
      <dgm:prSet/>
      <dgm:spPr/>
      <dgm:t>
        <a:bodyPr/>
        <a:lstStyle/>
        <a:p>
          <a:pPr algn="ctr"/>
          <a:endParaRPr lang="en-US">
            <a:solidFill>
              <a:schemeClr val="bg1">
                <a:lumMod val="95000"/>
              </a:schemeClr>
            </a:solidFill>
          </a:endParaRPr>
        </a:p>
      </dgm:t>
    </dgm:pt>
    <dgm:pt modelId="{9FE68A23-0016-41AE-93B4-547A69D7CE0A}" type="sibTrans" cxnId="{F8E6DAD6-C8A8-4614-85F2-EBF97BC0794D}">
      <dgm:prSet/>
      <dgm:spPr/>
      <dgm:t>
        <a:bodyPr/>
        <a:lstStyle/>
        <a:p>
          <a:pPr algn="ctr"/>
          <a:endParaRPr lang="en-US">
            <a:solidFill>
              <a:schemeClr val="bg1">
                <a:lumMod val="95000"/>
              </a:schemeClr>
            </a:solidFill>
          </a:endParaRPr>
        </a:p>
      </dgm:t>
    </dgm:pt>
    <dgm:pt modelId="{A6915577-AEF3-41AC-BC2F-ED8182010BA6}" type="pres">
      <dgm:prSet presAssocID="{78B25588-666B-43A4-9DD5-A8435C9D79A2}" presName="Name0" presStyleCnt="0">
        <dgm:presLayoutVars>
          <dgm:dir/>
          <dgm:animLvl val="lvl"/>
          <dgm:resizeHandles val="exact"/>
        </dgm:presLayoutVars>
      </dgm:prSet>
      <dgm:spPr/>
    </dgm:pt>
    <dgm:pt modelId="{87CBE4D1-84B9-4392-90A2-5E2B59C6B1C0}" type="pres">
      <dgm:prSet presAssocID="{8AAF0FE6-ECC5-44EF-A958-FD3C7D0979C6}" presName="parTxOnly" presStyleLbl="node1" presStyleIdx="0" presStyleCnt="5">
        <dgm:presLayoutVars>
          <dgm:chMax val="0"/>
          <dgm:chPref val="0"/>
          <dgm:bulletEnabled val="1"/>
        </dgm:presLayoutVars>
      </dgm:prSet>
      <dgm:spPr/>
      <dgm:t>
        <a:bodyPr/>
        <a:lstStyle/>
        <a:p>
          <a:endParaRPr lang="en-US"/>
        </a:p>
      </dgm:t>
    </dgm:pt>
    <dgm:pt modelId="{4A727D6F-4B83-4D17-872C-4D1164AC8681}" type="pres">
      <dgm:prSet presAssocID="{42678C4C-1A69-4DA5-AE4D-3E5179E74FEE}" presName="parTxOnlySpace" presStyleCnt="0"/>
      <dgm:spPr/>
    </dgm:pt>
    <dgm:pt modelId="{03078F20-557D-4830-923D-0F7F8291621B}" type="pres">
      <dgm:prSet presAssocID="{62836BE6-DDD7-47DE-9108-53DD722553DB}" presName="parTxOnly" presStyleLbl="node1" presStyleIdx="1" presStyleCnt="5">
        <dgm:presLayoutVars>
          <dgm:chMax val="0"/>
          <dgm:chPref val="0"/>
          <dgm:bulletEnabled val="1"/>
        </dgm:presLayoutVars>
      </dgm:prSet>
      <dgm:spPr/>
      <dgm:t>
        <a:bodyPr/>
        <a:lstStyle/>
        <a:p>
          <a:endParaRPr lang="en-US"/>
        </a:p>
      </dgm:t>
    </dgm:pt>
    <dgm:pt modelId="{06596183-A5DF-45BA-9936-884A3D1B370B}" type="pres">
      <dgm:prSet presAssocID="{9C715B4F-9E71-47FB-A637-064CEA1B0F69}" presName="parTxOnlySpace" presStyleCnt="0"/>
      <dgm:spPr/>
    </dgm:pt>
    <dgm:pt modelId="{CB4F72BE-0BC6-433E-A1C3-F5AE7063A4D9}" type="pres">
      <dgm:prSet presAssocID="{2DA27838-36C7-488B-B6BE-941A7F0AFB38}" presName="parTxOnly" presStyleLbl="node1" presStyleIdx="2" presStyleCnt="5">
        <dgm:presLayoutVars>
          <dgm:chMax val="0"/>
          <dgm:chPref val="0"/>
          <dgm:bulletEnabled val="1"/>
        </dgm:presLayoutVars>
      </dgm:prSet>
      <dgm:spPr/>
      <dgm:t>
        <a:bodyPr/>
        <a:lstStyle/>
        <a:p>
          <a:endParaRPr lang="en-US"/>
        </a:p>
      </dgm:t>
    </dgm:pt>
    <dgm:pt modelId="{8B01A95D-CF92-4897-8D22-41FAF6CC2DF1}" type="pres">
      <dgm:prSet presAssocID="{D59CA406-C934-4958-BF3C-0FB313F18F7B}" presName="parTxOnlySpace" presStyleCnt="0"/>
      <dgm:spPr/>
    </dgm:pt>
    <dgm:pt modelId="{8CFC58D6-56F0-4D80-B33E-19AE62EC81F3}" type="pres">
      <dgm:prSet presAssocID="{1C72D5DA-8F68-4458-B442-6628C8E683B4}" presName="parTxOnly" presStyleLbl="node1" presStyleIdx="3" presStyleCnt="5">
        <dgm:presLayoutVars>
          <dgm:chMax val="0"/>
          <dgm:chPref val="0"/>
          <dgm:bulletEnabled val="1"/>
        </dgm:presLayoutVars>
      </dgm:prSet>
      <dgm:spPr/>
      <dgm:t>
        <a:bodyPr/>
        <a:lstStyle/>
        <a:p>
          <a:endParaRPr lang="en-US"/>
        </a:p>
      </dgm:t>
    </dgm:pt>
    <dgm:pt modelId="{201ABD0A-AEC4-4F3A-BD5F-969D13AF6AE7}" type="pres">
      <dgm:prSet presAssocID="{CD76E514-DCCB-40BC-9FD2-1671428848F8}" presName="parTxOnlySpace" presStyleCnt="0"/>
      <dgm:spPr/>
    </dgm:pt>
    <dgm:pt modelId="{163C36D5-3DC6-4DC4-91DC-455D7B7131E6}" type="pres">
      <dgm:prSet presAssocID="{D906CA32-BBFA-462B-A70B-CEF62BB313F4}" presName="parTxOnly" presStyleLbl="node1" presStyleIdx="4" presStyleCnt="5" custLinFactX="8763" custLinFactNeighborX="100000" custLinFactNeighborY="0">
        <dgm:presLayoutVars>
          <dgm:chMax val="0"/>
          <dgm:chPref val="0"/>
          <dgm:bulletEnabled val="1"/>
        </dgm:presLayoutVars>
      </dgm:prSet>
      <dgm:spPr/>
      <dgm:t>
        <a:bodyPr/>
        <a:lstStyle/>
        <a:p>
          <a:endParaRPr lang="en-US"/>
        </a:p>
      </dgm:t>
    </dgm:pt>
  </dgm:ptLst>
  <dgm:cxnLst>
    <dgm:cxn modelId="{29402264-DA3D-4DF0-B885-6C67A91F6109}" type="presOf" srcId="{1C72D5DA-8F68-4458-B442-6628C8E683B4}" destId="{8CFC58D6-56F0-4D80-B33E-19AE62EC81F3}" srcOrd="0" destOrd="0" presId="urn:microsoft.com/office/officeart/2005/8/layout/chevron1"/>
    <dgm:cxn modelId="{F8E6DAD6-C8A8-4614-85F2-EBF97BC0794D}" srcId="{78B25588-666B-43A4-9DD5-A8435C9D79A2}" destId="{D906CA32-BBFA-462B-A70B-CEF62BB313F4}" srcOrd="4" destOrd="0" parTransId="{6CFA45DA-7320-40DA-8AE6-24B7F34E0423}" sibTransId="{9FE68A23-0016-41AE-93B4-547A69D7CE0A}"/>
    <dgm:cxn modelId="{8CCC8367-6E14-4366-A2EF-DEAB39C9FE26}" type="presOf" srcId="{D906CA32-BBFA-462B-A70B-CEF62BB313F4}" destId="{163C36D5-3DC6-4DC4-91DC-455D7B7131E6}" srcOrd="0" destOrd="0" presId="urn:microsoft.com/office/officeart/2005/8/layout/chevron1"/>
    <dgm:cxn modelId="{FC561383-8492-4150-8E78-4C74B661E9D7}" srcId="{78B25588-666B-43A4-9DD5-A8435C9D79A2}" destId="{2DA27838-36C7-488B-B6BE-941A7F0AFB38}" srcOrd="2" destOrd="0" parTransId="{9D250A31-639C-48EE-92B4-C2D256F50536}" sibTransId="{D59CA406-C934-4958-BF3C-0FB313F18F7B}"/>
    <dgm:cxn modelId="{C385BE07-BF37-410B-9DBE-B35B25B42C29}" srcId="{78B25588-666B-43A4-9DD5-A8435C9D79A2}" destId="{1C72D5DA-8F68-4458-B442-6628C8E683B4}" srcOrd="3" destOrd="0" parTransId="{40381739-2673-42A8-B265-85CE60CBB61A}" sibTransId="{CD76E514-DCCB-40BC-9FD2-1671428848F8}"/>
    <dgm:cxn modelId="{87553302-54DD-4A7B-9285-64E766776DB7}" type="presOf" srcId="{8AAF0FE6-ECC5-44EF-A958-FD3C7D0979C6}" destId="{87CBE4D1-84B9-4392-90A2-5E2B59C6B1C0}" srcOrd="0" destOrd="0" presId="urn:microsoft.com/office/officeart/2005/8/layout/chevron1"/>
    <dgm:cxn modelId="{6FC0E964-B396-40E2-B632-EDDCBFB798F6}" srcId="{78B25588-666B-43A4-9DD5-A8435C9D79A2}" destId="{62836BE6-DDD7-47DE-9108-53DD722553DB}" srcOrd="1" destOrd="0" parTransId="{7D5294E4-9917-4F28-9781-DE9E9502EBD9}" sibTransId="{9C715B4F-9E71-47FB-A637-064CEA1B0F69}"/>
    <dgm:cxn modelId="{0DC65954-4BD9-4D2B-8192-0F58B1A7160E}" type="presOf" srcId="{62836BE6-DDD7-47DE-9108-53DD722553DB}" destId="{03078F20-557D-4830-923D-0F7F8291621B}" srcOrd="0" destOrd="0" presId="urn:microsoft.com/office/officeart/2005/8/layout/chevron1"/>
    <dgm:cxn modelId="{7E468B62-4304-44C7-ADC9-3155E9A1221F}" type="presOf" srcId="{2DA27838-36C7-488B-B6BE-941A7F0AFB38}" destId="{CB4F72BE-0BC6-433E-A1C3-F5AE7063A4D9}" srcOrd="0" destOrd="0" presId="urn:microsoft.com/office/officeart/2005/8/layout/chevron1"/>
    <dgm:cxn modelId="{832028DD-39B3-4DB0-8EE9-A55DF54F363E}" srcId="{78B25588-666B-43A4-9DD5-A8435C9D79A2}" destId="{8AAF0FE6-ECC5-44EF-A958-FD3C7D0979C6}" srcOrd="0" destOrd="0" parTransId="{4084D3AA-DBEE-484F-8E58-567434A8F902}" sibTransId="{42678C4C-1A69-4DA5-AE4D-3E5179E74FEE}"/>
    <dgm:cxn modelId="{F777BA96-508C-4930-A39C-4688BEAD4CE6}" type="presOf" srcId="{78B25588-666B-43A4-9DD5-A8435C9D79A2}" destId="{A6915577-AEF3-41AC-BC2F-ED8182010BA6}" srcOrd="0" destOrd="0" presId="urn:microsoft.com/office/officeart/2005/8/layout/chevron1"/>
    <dgm:cxn modelId="{8621A01F-D1A9-4C78-9D48-C842BF59D352}" type="presParOf" srcId="{A6915577-AEF3-41AC-BC2F-ED8182010BA6}" destId="{87CBE4D1-84B9-4392-90A2-5E2B59C6B1C0}" srcOrd="0" destOrd="0" presId="urn:microsoft.com/office/officeart/2005/8/layout/chevron1"/>
    <dgm:cxn modelId="{5080F8F2-3833-4369-B35A-3C0C8BD84954}" type="presParOf" srcId="{A6915577-AEF3-41AC-BC2F-ED8182010BA6}" destId="{4A727D6F-4B83-4D17-872C-4D1164AC8681}" srcOrd="1" destOrd="0" presId="urn:microsoft.com/office/officeart/2005/8/layout/chevron1"/>
    <dgm:cxn modelId="{52A588FC-0A8D-40BA-BF81-62BA4B0758C2}" type="presParOf" srcId="{A6915577-AEF3-41AC-BC2F-ED8182010BA6}" destId="{03078F20-557D-4830-923D-0F7F8291621B}" srcOrd="2" destOrd="0" presId="urn:microsoft.com/office/officeart/2005/8/layout/chevron1"/>
    <dgm:cxn modelId="{6E65A6B5-6A8F-488B-A5C2-D13550CE6DC3}" type="presParOf" srcId="{A6915577-AEF3-41AC-BC2F-ED8182010BA6}" destId="{06596183-A5DF-45BA-9936-884A3D1B370B}" srcOrd="3" destOrd="0" presId="urn:microsoft.com/office/officeart/2005/8/layout/chevron1"/>
    <dgm:cxn modelId="{BB080856-EF84-4F31-9246-37BDEDB01F6E}" type="presParOf" srcId="{A6915577-AEF3-41AC-BC2F-ED8182010BA6}" destId="{CB4F72BE-0BC6-433E-A1C3-F5AE7063A4D9}" srcOrd="4" destOrd="0" presId="urn:microsoft.com/office/officeart/2005/8/layout/chevron1"/>
    <dgm:cxn modelId="{CD327393-D0B8-46FB-957E-4736320BD0CC}" type="presParOf" srcId="{A6915577-AEF3-41AC-BC2F-ED8182010BA6}" destId="{8B01A95D-CF92-4897-8D22-41FAF6CC2DF1}" srcOrd="5" destOrd="0" presId="urn:microsoft.com/office/officeart/2005/8/layout/chevron1"/>
    <dgm:cxn modelId="{08D957E8-F95C-498E-9299-F6947B02C5CC}" type="presParOf" srcId="{A6915577-AEF3-41AC-BC2F-ED8182010BA6}" destId="{8CFC58D6-56F0-4D80-B33E-19AE62EC81F3}" srcOrd="6" destOrd="0" presId="urn:microsoft.com/office/officeart/2005/8/layout/chevron1"/>
    <dgm:cxn modelId="{216D5197-BA29-443F-820A-69FE54E6C0D5}" type="presParOf" srcId="{A6915577-AEF3-41AC-BC2F-ED8182010BA6}" destId="{201ABD0A-AEC4-4F3A-BD5F-969D13AF6AE7}" srcOrd="7" destOrd="0" presId="urn:microsoft.com/office/officeart/2005/8/layout/chevron1"/>
    <dgm:cxn modelId="{6F58AB73-1189-46E8-83E7-EE1A95D1BF9F}" type="presParOf" srcId="{A6915577-AEF3-41AC-BC2F-ED8182010BA6}" destId="{163C36D5-3DC6-4DC4-91DC-455D7B7131E6}" srcOrd="8" destOrd="0" presId="urn:microsoft.com/office/officeart/2005/8/layout/chevron1"/>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0A4D68B2-7E08-40AF-B038-B4EE73882D5C}" type="doc">
      <dgm:prSet loTypeId="urn:microsoft.com/office/officeart/2005/8/layout/process2" loCatId="process" qsTypeId="urn:microsoft.com/office/officeart/2005/8/quickstyle/simple4" qsCatId="simple" csTypeId="urn:microsoft.com/office/officeart/2005/8/colors/colorful1" csCatId="colorful" phldr="1"/>
      <dgm:spPr/>
    </dgm:pt>
    <dgm:pt modelId="{8C4D877A-F174-4CD3-915B-9D7C6565CB1A}">
      <dgm:prSet phldrT="[Text]" custT="1"/>
      <dgm:spPr/>
      <dgm:t>
        <a:bodyPr/>
        <a:lstStyle/>
        <a:p>
          <a:r>
            <a:rPr lang="en-US" sz="2000" b="1">
              <a:latin typeface="+mj-lt"/>
              <a:cs typeface="Arial" pitchFamily="34" charset="0"/>
            </a:rPr>
            <a:t>Review SLO Handout</a:t>
          </a:r>
        </a:p>
      </dgm:t>
    </dgm:pt>
    <dgm:pt modelId="{D33BFDE3-05E0-4644-B3D3-3945941F8C3E}" type="parTrans" cxnId="{EB4E44D4-E6AC-498C-A63B-14C9009B244B}">
      <dgm:prSet/>
      <dgm:spPr/>
      <dgm:t>
        <a:bodyPr/>
        <a:lstStyle/>
        <a:p>
          <a:endParaRPr lang="en-US" sz="2000" b="1">
            <a:latin typeface="+mj-lt"/>
            <a:cs typeface="Arial" pitchFamily="34" charset="0"/>
          </a:endParaRPr>
        </a:p>
      </dgm:t>
    </dgm:pt>
    <dgm:pt modelId="{6628F342-B324-43B1-B269-F97D38C1D18B}" type="sibTrans" cxnId="{EB4E44D4-E6AC-498C-A63B-14C9009B244B}">
      <dgm:prSet custT="1"/>
      <dgm:spPr/>
      <dgm:t>
        <a:bodyPr/>
        <a:lstStyle/>
        <a:p>
          <a:endParaRPr lang="en-US" sz="2000" b="1">
            <a:latin typeface="+mj-lt"/>
            <a:cs typeface="Arial" pitchFamily="34" charset="0"/>
          </a:endParaRPr>
        </a:p>
      </dgm:t>
    </dgm:pt>
    <dgm:pt modelId="{A5AD5DAC-0811-43B4-9573-A60AD4BBC3DB}">
      <dgm:prSet phldrT="[Text]" custT="1"/>
      <dgm:spPr/>
      <dgm:t>
        <a:bodyPr/>
        <a:lstStyle/>
        <a:p>
          <a:r>
            <a:rPr lang="en-US" sz="2000" b="1" dirty="0">
              <a:latin typeface="+mj-lt"/>
              <a:cs typeface="Arial" pitchFamily="34" charset="0"/>
            </a:rPr>
            <a:t>Review Slides </a:t>
          </a:r>
        </a:p>
        <a:p>
          <a:r>
            <a:rPr lang="en-US" sz="2000" b="1" dirty="0" smtClean="0">
              <a:latin typeface="+mj-lt"/>
              <a:cs typeface="Arial" pitchFamily="34" charset="0"/>
            </a:rPr>
            <a:t>34 </a:t>
          </a:r>
          <a:r>
            <a:rPr lang="en-US" sz="2000" b="1" dirty="0">
              <a:latin typeface="+mj-lt"/>
              <a:cs typeface="Arial" pitchFamily="34" charset="0"/>
            </a:rPr>
            <a:t>- </a:t>
          </a:r>
          <a:r>
            <a:rPr lang="en-US" sz="2000" b="1" dirty="0" smtClean="0">
              <a:latin typeface="+mj-lt"/>
              <a:cs typeface="Arial" pitchFamily="34" charset="0"/>
            </a:rPr>
            <a:t>36</a:t>
          </a:r>
          <a:endParaRPr lang="en-US" sz="2000" b="1" dirty="0">
            <a:latin typeface="+mj-lt"/>
            <a:cs typeface="Arial" pitchFamily="34" charset="0"/>
          </a:endParaRPr>
        </a:p>
      </dgm:t>
    </dgm:pt>
    <dgm:pt modelId="{8D811E86-2788-432F-9148-E39C1FA6CD86}" type="parTrans" cxnId="{5003E96B-6E62-4665-AF84-D4FAC68631A4}">
      <dgm:prSet/>
      <dgm:spPr/>
      <dgm:t>
        <a:bodyPr/>
        <a:lstStyle/>
        <a:p>
          <a:endParaRPr lang="en-US" sz="2000" b="1">
            <a:latin typeface="+mj-lt"/>
            <a:cs typeface="Arial" pitchFamily="34" charset="0"/>
          </a:endParaRPr>
        </a:p>
      </dgm:t>
    </dgm:pt>
    <dgm:pt modelId="{7057DC37-D877-4120-A13F-B084A029F230}" type="sibTrans" cxnId="{5003E96B-6E62-4665-AF84-D4FAC68631A4}">
      <dgm:prSet/>
      <dgm:spPr/>
      <dgm:t>
        <a:bodyPr/>
        <a:lstStyle/>
        <a:p>
          <a:endParaRPr lang="en-US" sz="2000" b="1">
            <a:latin typeface="+mj-lt"/>
            <a:cs typeface="Arial" pitchFamily="34" charset="0"/>
          </a:endParaRPr>
        </a:p>
      </dgm:t>
    </dgm:pt>
    <dgm:pt modelId="{2549574E-BF9B-45CD-905E-A9B35D744BA7}">
      <dgm:prSet phldrT="[Text]" custT="1"/>
      <dgm:spPr/>
      <dgm:t>
        <a:bodyPr/>
        <a:lstStyle/>
        <a:p>
          <a:r>
            <a:rPr lang="en-US" sz="2000" b="1">
              <a:latin typeface="+mj-lt"/>
              <a:cs typeface="Arial" pitchFamily="34" charset="0"/>
            </a:rPr>
            <a:t>Complete SLO Quality Review Tool</a:t>
          </a:r>
        </a:p>
      </dgm:t>
    </dgm:pt>
    <dgm:pt modelId="{66E2BC8A-6DF3-444E-AF4B-945F23FCDEA2}" type="parTrans" cxnId="{FA5CDEA7-9F52-435F-975B-8CD9689B1F50}">
      <dgm:prSet/>
      <dgm:spPr/>
      <dgm:t>
        <a:bodyPr/>
        <a:lstStyle/>
        <a:p>
          <a:endParaRPr lang="en-US">
            <a:latin typeface="+mj-lt"/>
          </a:endParaRPr>
        </a:p>
      </dgm:t>
    </dgm:pt>
    <dgm:pt modelId="{D7BFB320-6882-4696-9F57-167AB130608C}" type="sibTrans" cxnId="{FA5CDEA7-9F52-435F-975B-8CD9689B1F50}">
      <dgm:prSet/>
      <dgm:spPr/>
      <dgm:t>
        <a:bodyPr/>
        <a:lstStyle/>
        <a:p>
          <a:endParaRPr lang="en-US">
            <a:latin typeface="+mj-lt"/>
          </a:endParaRPr>
        </a:p>
      </dgm:t>
    </dgm:pt>
    <dgm:pt modelId="{505A8FBA-6CB6-4A77-B046-C96E19E4B0FE}" type="pres">
      <dgm:prSet presAssocID="{0A4D68B2-7E08-40AF-B038-B4EE73882D5C}" presName="linearFlow" presStyleCnt="0">
        <dgm:presLayoutVars>
          <dgm:resizeHandles val="exact"/>
        </dgm:presLayoutVars>
      </dgm:prSet>
      <dgm:spPr/>
    </dgm:pt>
    <dgm:pt modelId="{8D905FF6-EFCB-4FED-BAFE-10DA4780F000}" type="pres">
      <dgm:prSet presAssocID="{8C4D877A-F174-4CD3-915B-9D7C6565CB1A}" presName="node" presStyleLbl="node1" presStyleIdx="0" presStyleCnt="3">
        <dgm:presLayoutVars>
          <dgm:bulletEnabled val="1"/>
        </dgm:presLayoutVars>
      </dgm:prSet>
      <dgm:spPr/>
      <dgm:t>
        <a:bodyPr/>
        <a:lstStyle/>
        <a:p>
          <a:endParaRPr lang="en-US"/>
        </a:p>
      </dgm:t>
    </dgm:pt>
    <dgm:pt modelId="{1A2A410E-EEE3-4714-929F-B79273BE14C2}" type="pres">
      <dgm:prSet presAssocID="{6628F342-B324-43B1-B269-F97D38C1D18B}" presName="sibTrans" presStyleLbl="sibTrans2D1" presStyleIdx="0" presStyleCnt="2" custScaleX="215278"/>
      <dgm:spPr/>
      <dgm:t>
        <a:bodyPr/>
        <a:lstStyle/>
        <a:p>
          <a:endParaRPr lang="en-US"/>
        </a:p>
      </dgm:t>
    </dgm:pt>
    <dgm:pt modelId="{28B9BE78-47D0-469F-AE6D-12BF046DDF1A}" type="pres">
      <dgm:prSet presAssocID="{6628F342-B324-43B1-B269-F97D38C1D18B}" presName="connectorText" presStyleLbl="sibTrans2D1" presStyleIdx="0" presStyleCnt="2"/>
      <dgm:spPr/>
      <dgm:t>
        <a:bodyPr/>
        <a:lstStyle/>
        <a:p>
          <a:endParaRPr lang="en-US"/>
        </a:p>
      </dgm:t>
    </dgm:pt>
    <dgm:pt modelId="{FB2A37D7-48E5-4892-8DA2-5FA745922AB8}" type="pres">
      <dgm:prSet presAssocID="{2549574E-BF9B-45CD-905E-A9B35D744BA7}" presName="node" presStyleLbl="node1" presStyleIdx="1" presStyleCnt="3">
        <dgm:presLayoutVars>
          <dgm:bulletEnabled val="1"/>
        </dgm:presLayoutVars>
      </dgm:prSet>
      <dgm:spPr/>
      <dgm:t>
        <a:bodyPr/>
        <a:lstStyle/>
        <a:p>
          <a:endParaRPr lang="en-US"/>
        </a:p>
      </dgm:t>
    </dgm:pt>
    <dgm:pt modelId="{3D0DE858-7D8F-452F-B47F-BD73233C183F}" type="pres">
      <dgm:prSet presAssocID="{D7BFB320-6882-4696-9F57-167AB130608C}" presName="sibTrans" presStyleLbl="sibTrans2D1" presStyleIdx="1" presStyleCnt="2" custScaleX="193169" custLinFactNeighborX="0" custLinFactNeighborY="9086"/>
      <dgm:spPr/>
      <dgm:t>
        <a:bodyPr/>
        <a:lstStyle/>
        <a:p>
          <a:endParaRPr lang="en-US"/>
        </a:p>
      </dgm:t>
    </dgm:pt>
    <dgm:pt modelId="{B450DA98-78C4-49BD-9394-B1A77C5E6303}" type="pres">
      <dgm:prSet presAssocID="{D7BFB320-6882-4696-9F57-167AB130608C}" presName="connectorText" presStyleLbl="sibTrans2D1" presStyleIdx="1" presStyleCnt="2"/>
      <dgm:spPr/>
      <dgm:t>
        <a:bodyPr/>
        <a:lstStyle/>
        <a:p>
          <a:endParaRPr lang="en-US"/>
        </a:p>
      </dgm:t>
    </dgm:pt>
    <dgm:pt modelId="{CEBEA982-72E6-4F26-9BD7-CC1CD8F85D14}" type="pres">
      <dgm:prSet presAssocID="{A5AD5DAC-0811-43B4-9573-A60AD4BBC3DB}" presName="node" presStyleLbl="node1" presStyleIdx="2" presStyleCnt="3">
        <dgm:presLayoutVars>
          <dgm:bulletEnabled val="1"/>
        </dgm:presLayoutVars>
      </dgm:prSet>
      <dgm:spPr/>
      <dgm:t>
        <a:bodyPr/>
        <a:lstStyle/>
        <a:p>
          <a:endParaRPr lang="en-US"/>
        </a:p>
      </dgm:t>
    </dgm:pt>
  </dgm:ptLst>
  <dgm:cxnLst>
    <dgm:cxn modelId="{5003E96B-6E62-4665-AF84-D4FAC68631A4}" srcId="{0A4D68B2-7E08-40AF-B038-B4EE73882D5C}" destId="{A5AD5DAC-0811-43B4-9573-A60AD4BBC3DB}" srcOrd="2" destOrd="0" parTransId="{8D811E86-2788-432F-9148-E39C1FA6CD86}" sibTransId="{7057DC37-D877-4120-A13F-B084A029F230}"/>
    <dgm:cxn modelId="{EB4E44D4-E6AC-498C-A63B-14C9009B244B}" srcId="{0A4D68B2-7E08-40AF-B038-B4EE73882D5C}" destId="{8C4D877A-F174-4CD3-915B-9D7C6565CB1A}" srcOrd="0" destOrd="0" parTransId="{D33BFDE3-05E0-4644-B3D3-3945941F8C3E}" sibTransId="{6628F342-B324-43B1-B269-F97D38C1D18B}"/>
    <dgm:cxn modelId="{D307AA4E-6CF1-4039-B06A-425D88C02E9B}" type="presOf" srcId="{6628F342-B324-43B1-B269-F97D38C1D18B}" destId="{1A2A410E-EEE3-4714-929F-B79273BE14C2}" srcOrd="0" destOrd="0" presId="urn:microsoft.com/office/officeart/2005/8/layout/process2"/>
    <dgm:cxn modelId="{8C691D2B-95C9-4C83-9174-7E79E1E5C83E}" type="presOf" srcId="{D7BFB320-6882-4696-9F57-167AB130608C}" destId="{B450DA98-78C4-49BD-9394-B1A77C5E6303}" srcOrd="1" destOrd="0" presId="urn:microsoft.com/office/officeart/2005/8/layout/process2"/>
    <dgm:cxn modelId="{53223432-28BB-48E2-9DD3-B0B5292D17C6}" type="presOf" srcId="{0A4D68B2-7E08-40AF-B038-B4EE73882D5C}" destId="{505A8FBA-6CB6-4A77-B046-C96E19E4B0FE}" srcOrd="0" destOrd="0" presId="urn:microsoft.com/office/officeart/2005/8/layout/process2"/>
    <dgm:cxn modelId="{35ED65D6-6AC9-443A-9301-36A9BE26A5E2}" type="presOf" srcId="{8C4D877A-F174-4CD3-915B-9D7C6565CB1A}" destId="{8D905FF6-EFCB-4FED-BAFE-10DA4780F000}" srcOrd="0" destOrd="0" presId="urn:microsoft.com/office/officeart/2005/8/layout/process2"/>
    <dgm:cxn modelId="{FA5CDEA7-9F52-435F-975B-8CD9689B1F50}" srcId="{0A4D68B2-7E08-40AF-B038-B4EE73882D5C}" destId="{2549574E-BF9B-45CD-905E-A9B35D744BA7}" srcOrd="1" destOrd="0" parTransId="{66E2BC8A-6DF3-444E-AF4B-945F23FCDEA2}" sibTransId="{D7BFB320-6882-4696-9F57-167AB130608C}"/>
    <dgm:cxn modelId="{EDC4484E-B84F-4CB3-B323-A04CF8A27FBE}" type="presOf" srcId="{D7BFB320-6882-4696-9F57-167AB130608C}" destId="{3D0DE858-7D8F-452F-B47F-BD73233C183F}" srcOrd="0" destOrd="0" presId="urn:microsoft.com/office/officeart/2005/8/layout/process2"/>
    <dgm:cxn modelId="{DE53408C-9A4A-4919-A8FE-BD35BBCA2F5A}" type="presOf" srcId="{6628F342-B324-43B1-B269-F97D38C1D18B}" destId="{28B9BE78-47D0-469F-AE6D-12BF046DDF1A}" srcOrd="1" destOrd="0" presId="urn:microsoft.com/office/officeart/2005/8/layout/process2"/>
    <dgm:cxn modelId="{CC037378-4C05-4FE4-8416-08743A28CB6F}" type="presOf" srcId="{A5AD5DAC-0811-43B4-9573-A60AD4BBC3DB}" destId="{CEBEA982-72E6-4F26-9BD7-CC1CD8F85D14}" srcOrd="0" destOrd="0" presId="urn:microsoft.com/office/officeart/2005/8/layout/process2"/>
    <dgm:cxn modelId="{BD64C1C9-027C-459A-B5D3-EF1A35037E92}" type="presOf" srcId="{2549574E-BF9B-45CD-905E-A9B35D744BA7}" destId="{FB2A37D7-48E5-4892-8DA2-5FA745922AB8}" srcOrd="0" destOrd="0" presId="urn:microsoft.com/office/officeart/2005/8/layout/process2"/>
    <dgm:cxn modelId="{6AFF34C0-29A8-494B-8129-A5A595022624}" type="presParOf" srcId="{505A8FBA-6CB6-4A77-B046-C96E19E4B0FE}" destId="{8D905FF6-EFCB-4FED-BAFE-10DA4780F000}" srcOrd="0" destOrd="0" presId="urn:microsoft.com/office/officeart/2005/8/layout/process2"/>
    <dgm:cxn modelId="{1DC426EA-0F15-415C-A219-195127F69CF4}" type="presParOf" srcId="{505A8FBA-6CB6-4A77-B046-C96E19E4B0FE}" destId="{1A2A410E-EEE3-4714-929F-B79273BE14C2}" srcOrd="1" destOrd="0" presId="urn:microsoft.com/office/officeart/2005/8/layout/process2"/>
    <dgm:cxn modelId="{E498223C-7E44-4F30-AD8E-363021948D28}" type="presParOf" srcId="{1A2A410E-EEE3-4714-929F-B79273BE14C2}" destId="{28B9BE78-47D0-469F-AE6D-12BF046DDF1A}" srcOrd="0" destOrd="0" presId="urn:microsoft.com/office/officeart/2005/8/layout/process2"/>
    <dgm:cxn modelId="{93084E05-AD7B-432E-AD2F-E3CF76A85B36}" type="presParOf" srcId="{505A8FBA-6CB6-4A77-B046-C96E19E4B0FE}" destId="{FB2A37D7-48E5-4892-8DA2-5FA745922AB8}" srcOrd="2" destOrd="0" presId="urn:microsoft.com/office/officeart/2005/8/layout/process2"/>
    <dgm:cxn modelId="{7BD6538C-55BF-4E4A-A278-7750889F9A90}" type="presParOf" srcId="{505A8FBA-6CB6-4A77-B046-C96E19E4B0FE}" destId="{3D0DE858-7D8F-452F-B47F-BD73233C183F}" srcOrd="3" destOrd="0" presId="urn:microsoft.com/office/officeart/2005/8/layout/process2"/>
    <dgm:cxn modelId="{145B7988-C7E3-4F56-A2FE-9CE6D263DA98}" type="presParOf" srcId="{3D0DE858-7D8F-452F-B47F-BD73233C183F}" destId="{B450DA98-78C4-49BD-9394-B1A77C5E6303}" srcOrd="0" destOrd="0" presId="urn:microsoft.com/office/officeart/2005/8/layout/process2"/>
    <dgm:cxn modelId="{5F34A0AA-98AD-40EB-9102-914A6E69CB0E}" type="presParOf" srcId="{505A8FBA-6CB6-4A77-B046-C96E19E4B0FE}" destId="{CEBEA982-72E6-4F26-9BD7-CC1CD8F85D14}" srcOrd="4"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CBE4D1-84B9-4392-90A2-5E2B59C6B1C0}">
      <dsp:nvSpPr>
        <dsp:cNvPr id="0" name=""/>
        <dsp:cNvSpPr/>
      </dsp:nvSpPr>
      <dsp:spPr>
        <a:xfrm>
          <a:off x="1741" y="0"/>
          <a:ext cx="1549497" cy="475950"/>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US" sz="1500" kern="1200"/>
            <a:t>Attract</a:t>
          </a:r>
        </a:p>
      </dsp:txBody>
      <dsp:txXfrm>
        <a:off x="239716" y="0"/>
        <a:ext cx="1073547" cy="475950"/>
      </dsp:txXfrm>
    </dsp:sp>
    <dsp:sp modelId="{03078F20-557D-4830-923D-0F7F8291621B}">
      <dsp:nvSpPr>
        <dsp:cNvPr id="0" name=""/>
        <dsp:cNvSpPr/>
      </dsp:nvSpPr>
      <dsp:spPr>
        <a:xfrm>
          <a:off x="1396288" y="0"/>
          <a:ext cx="1549497" cy="475950"/>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US" sz="1500" kern="1200"/>
            <a:t>Prepare</a:t>
          </a:r>
        </a:p>
      </dsp:txBody>
      <dsp:txXfrm>
        <a:off x="1634263" y="0"/>
        <a:ext cx="1073547" cy="475950"/>
      </dsp:txXfrm>
    </dsp:sp>
    <dsp:sp modelId="{CB4F72BE-0BC6-433E-A1C3-F5AE7063A4D9}">
      <dsp:nvSpPr>
        <dsp:cNvPr id="0" name=""/>
        <dsp:cNvSpPr/>
      </dsp:nvSpPr>
      <dsp:spPr>
        <a:xfrm>
          <a:off x="2790836" y="0"/>
          <a:ext cx="1549497" cy="475950"/>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US" sz="1500" kern="1200"/>
            <a:t>Recruit &amp; Hire</a:t>
          </a:r>
        </a:p>
      </dsp:txBody>
      <dsp:txXfrm>
        <a:off x="3028811" y="0"/>
        <a:ext cx="1073547" cy="475950"/>
      </dsp:txXfrm>
    </dsp:sp>
    <dsp:sp modelId="{8CFC58D6-56F0-4D80-B33E-19AE62EC81F3}">
      <dsp:nvSpPr>
        <dsp:cNvPr id="0" name=""/>
        <dsp:cNvSpPr/>
      </dsp:nvSpPr>
      <dsp:spPr>
        <a:xfrm>
          <a:off x="4185384" y="0"/>
          <a:ext cx="1549497" cy="475950"/>
        </a:xfrm>
        <a:prstGeom prst="chevron">
          <a:avLst/>
        </a:prstGeom>
        <a:solidFill>
          <a:srgbClr val="008ABE"/>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US" sz="1500" kern="1200"/>
            <a:t>Support &amp; Grow</a:t>
          </a:r>
        </a:p>
      </dsp:txBody>
      <dsp:txXfrm>
        <a:off x="4423359" y="0"/>
        <a:ext cx="1073547" cy="475950"/>
      </dsp:txXfrm>
    </dsp:sp>
    <dsp:sp modelId="{163C36D5-3DC6-4DC4-91DC-455D7B7131E6}">
      <dsp:nvSpPr>
        <dsp:cNvPr id="0" name=""/>
        <dsp:cNvSpPr/>
      </dsp:nvSpPr>
      <dsp:spPr>
        <a:xfrm>
          <a:off x="5581673" y="0"/>
          <a:ext cx="1549497" cy="475950"/>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US" sz="1500" kern="1200"/>
            <a:t>Retain</a:t>
          </a:r>
        </a:p>
      </dsp:txBody>
      <dsp:txXfrm>
        <a:off x="5819648" y="0"/>
        <a:ext cx="1073547" cy="4759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CBE4D1-84B9-4392-90A2-5E2B59C6B1C0}">
      <dsp:nvSpPr>
        <dsp:cNvPr id="0" name=""/>
        <dsp:cNvSpPr/>
      </dsp:nvSpPr>
      <dsp:spPr>
        <a:xfrm>
          <a:off x="1880" y="120805"/>
          <a:ext cx="1673987" cy="669594"/>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en-US" sz="2100" kern="1200"/>
            <a:t>Attract</a:t>
          </a:r>
        </a:p>
      </dsp:txBody>
      <dsp:txXfrm>
        <a:off x="336677" y="120805"/>
        <a:ext cx="1004393" cy="669594"/>
      </dsp:txXfrm>
    </dsp:sp>
    <dsp:sp modelId="{03078F20-557D-4830-923D-0F7F8291621B}">
      <dsp:nvSpPr>
        <dsp:cNvPr id="0" name=""/>
        <dsp:cNvSpPr/>
      </dsp:nvSpPr>
      <dsp:spPr>
        <a:xfrm>
          <a:off x="1508469" y="120805"/>
          <a:ext cx="1673987" cy="669594"/>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en-US" sz="2100" kern="1200"/>
            <a:t>Prepare</a:t>
          </a:r>
        </a:p>
      </dsp:txBody>
      <dsp:txXfrm>
        <a:off x="1843266" y="120805"/>
        <a:ext cx="1004393" cy="669594"/>
      </dsp:txXfrm>
    </dsp:sp>
    <dsp:sp modelId="{CB4F72BE-0BC6-433E-A1C3-F5AE7063A4D9}">
      <dsp:nvSpPr>
        <dsp:cNvPr id="0" name=""/>
        <dsp:cNvSpPr/>
      </dsp:nvSpPr>
      <dsp:spPr>
        <a:xfrm>
          <a:off x="3015058" y="120805"/>
          <a:ext cx="1673987" cy="669594"/>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en-US" sz="2100" kern="1200"/>
            <a:t>Recruit &amp; Hire</a:t>
          </a:r>
        </a:p>
      </dsp:txBody>
      <dsp:txXfrm>
        <a:off x="3349855" y="120805"/>
        <a:ext cx="1004393" cy="669594"/>
      </dsp:txXfrm>
    </dsp:sp>
    <dsp:sp modelId="{8CFC58D6-56F0-4D80-B33E-19AE62EC81F3}">
      <dsp:nvSpPr>
        <dsp:cNvPr id="0" name=""/>
        <dsp:cNvSpPr/>
      </dsp:nvSpPr>
      <dsp:spPr>
        <a:xfrm>
          <a:off x="4521646" y="120805"/>
          <a:ext cx="1673987" cy="669594"/>
        </a:xfrm>
        <a:prstGeom prst="chevron">
          <a:avLst/>
        </a:prstGeom>
        <a:solidFill>
          <a:srgbClr val="008ABE"/>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en-US" sz="2100" kern="1200"/>
            <a:t>Support &amp; Grow</a:t>
          </a:r>
        </a:p>
      </dsp:txBody>
      <dsp:txXfrm>
        <a:off x="4856443" y="120805"/>
        <a:ext cx="1004393" cy="669594"/>
      </dsp:txXfrm>
    </dsp:sp>
    <dsp:sp modelId="{163C36D5-3DC6-4DC4-91DC-455D7B7131E6}">
      <dsp:nvSpPr>
        <dsp:cNvPr id="0" name=""/>
        <dsp:cNvSpPr/>
      </dsp:nvSpPr>
      <dsp:spPr>
        <a:xfrm>
          <a:off x="6030116" y="120805"/>
          <a:ext cx="1673987" cy="669594"/>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en-US" sz="2100" kern="1200"/>
            <a:t>Retain</a:t>
          </a:r>
        </a:p>
      </dsp:txBody>
      <dsp:txXfrm>
        <a:off x="6364913" y="120805"/>
        <a:ext cx="1004393" cy="6695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905FF6-EFCB-4FED-BAFE-10DA4780F000}">
      <dsp:nvSpPr>
        <dsp:cNvPr id="0" name=""/>
        <dsp:cNvSpPr/>
      </dsp:nvSpPr>
      <dsp:spPr>
        <a:xfrm>
          <a:off x="380343" y="0"/>
          <a:ext cx="2095432" cy="1164129"/>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a:latin typeface="+mj-lt"/>
              <a:cs typeface="Arial" pitchFamily="34" charset="0"/>
            </a:rPr>
            <a:t>Review SLO Handout</a:t>
          </a:r>
        </a:p>
      </dsp:txBody>
      <dsp:txXfrm>
        <a:off x="414439" y="34096"/>
        <a:ext cx="2027240" cy="1095937"/>
      </dsp:txXfrm>
    </dsp:sp>
    <dsp:sp modelId="{1A2A410E-EEE3-4714-929F-B79273BE14C2}">
      <dsp:nvSpPr>
        <dsp:cNvPr id="0" name=""/>
        <dsp:cNvSpPr/>
      </dsp:nvSpPr>
      <dsp:spPr>
        <a:xfrm rot="5400000">
          <a:off x="958163" y="1193232"/>
          <a:ext cx="939792" cy="523858"/>
        </a:xfrm>
        <a:prstGeom prst="rightArrow">
          <a:avLst>
            <a:gd name="adj1" fmla="val 60000"/>
            <a:gd name="adj2" fmla="val 5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b="1" kern="1200">
            <a:latin typeface="+mj-lt"/>
            <a:cs typeface="Arial" pitchFamily="34" charset="0"/>
          </a:endParaRPr>
        </a:p>
      </dsp:txBody>
      <dsp:txXfrm rot="-5400000">
        <a:off x="1270902" y="985266"/>
        <a:ext cx="314314" cy="782635"/>
      </dsp:txXfrm>
    </dsp:sp>
    <dsp:sp modelId="{FB2A37D7-48E5-4892-8DA2-5FA745922AB8}">
      <dsp:nvSpPr>
        <dsp:cNvPr id="0" name=""/>
        <dsp:cNvSpPr/>
      </dsp:nvSpPr>
      <dsp:spPr>
        <a:xfrm>
          <a:off x="380343" y="1746193"/>
          <a:ext cx="2095432" cy="1164129"/>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a:latin typeface="+mj-lt"/>
              <a:cs typeface="Arial" pitchFamily="34" charset="0"/>
            </a:rPr>
            <a:t>Complete SLO Quality Review Tool</a:t>
          </a:r>
        </a:p>
      </dsp:txBody>
      <dsp:txXfrm>
        <a:off x="414439" y="1780289"/>
        <a:ext cx="2027240" cy="1095937"/>
      </dsp:txXfrm>
    </dsp:sp>
    <dsp:sp modelId="{3D0DE858-7D8F-452F-B47F-BD73233C183F}">
      <dsp:nvSpPr>
        <dsp:cNvPr id="0" name=""/>
        <dsp:cNvSpPr/>
      </dsp:nvSpPr>
      <dsp:spPr>
        <a:xfrm rot="5400000">
          <a:off x="1006421" y="2987024"/>
          <a:ext cx="843276" cy="523858"/>
        </a:xfrm>
        <a:prstGeom prst="rightArrow">
          <a:avLst>
            <a:gd name="adj1" fmla="val 60000"/>
            <a:gd name="adj2" fmla="val 5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178050">
            <a:lnSpc>
              <a:spcPct val="90000"/>
            </a:lnSpc>
            <a:spcBef>
              <a:spcPct val="0"/>
            </a:spcBef>
            <a:spcAft>
              <a:spcPct val="35000"/>
            </a:spcAft>
          </a:pPr>
          <a:endParaRPr lang="en-US" sz="4900" kern="1200">
            <a:latin typeface="+mj-lt"/>
          </a:endParaRPr>
        </a:p>
      </dsp:txBody>
      <dsp:txXfrm rot="-5400000">
        <a:off x="1270902" y="2827316"/>
        <a:ext cx="314314" cy="686119"/>
      </dsp:txXfrm>
    </dsp:sp>
    <dsp:sp modelId="{CEBEA982-72E6-4F26-9BD7-CC1CD8F85D14}">
      <dsp:nvSpPr>
        <dsp:cNvPr id="0" name=""/>
        <dsp:cNvSpPr/>
      </dsp:nvSpPr>
      <dsp:spPr>
        <a:xfrm>
          <a:off x="380343" y="3492387"/>
          <a:ext cx="2095432" cy="1164129"/>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a:latin typeface="+mj-lt"/>
              <a:cs typeface="Arial" pitchFamily="34" charset="0"/>
            </a:rPr>
            <a:t>Review Slides </a:t>
          </a:r>
        </a:p>
        <a:p>
          <a:pPr lvl="0" algn="ctr" defTabSz="889000">
            <a:lnSpc>
              <a:spcPct val="90000"/>
            </a:lnSpc>
            <a:spcBef>
              <a:spcPct val="0"/>
            </a:spcBef>
            <a:spcAft>
              <a:spcPct val="35000"/>
            </a:spcAft>
          </a:pPr>
          <a:r>
            <a:rPr lang="en-US" sz="2000" b="1" kern="1200" dirty="0" smtClean="0">
              <a:latin typeface="+mj-lt"/>
              <a:cs typeface="Arial" pitchFamily="34" charset="0"/>
            </a:rPr>
            <a:t>34 </a:t>
          </a:r>
          <a:r>
            <a:rPr lang="en-US" sz="2000" b="1" kern="1200" dirty="0">
              <a:latin typeface="+mj-lt"/>
              <a:cs typeface="Arial" pitchFamily="34" charset="0"/>
            </a:rPr>
            <a:t>- </a:t>
          </a:r>
          <a:r>
            <a:rPr lang="en-US" sz="2000" b="1" kern="1200" dirty="0" smtClean="0">
              <a:latin typeface="+mj-lt"/>
              <a:cs typeface="Arial" pitchFamily="34" charset="0"/>
            </a:rPr>
            <a:t>36</a:t>
          </a:r>
          <a:endParaRPr lang="en-US" sz="2000" b="1" kern="1200" dirty="0">
            <a:latin typeface="+mj-lt"/>
            <a:cs typeface="Arial" pitchFamily="34" charset="0"/>
          </a:endParaRPr>
        </a:p>
      </dsp:txBody>
      <dsp:txXfrm>
        <a:off x="414439" y="3526483"/>
        <a:ext cx="2027240" cy="1095937"/>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05349" cy="1757682"/>
          </a:xfrm>
          <a:prstGeom prst="rect">
            <a:avLst/>
          </a:prstGeom>
        </p:spPr>
        <p:txBody>
          <a:bodyPr vert="horz" lIns="162939" tIns="81470" rIns="162939" bIns="81470" rtlCol="0"/>
          <a:lstStyle>
            <a:lvl1pPr algn="l">
              <a:defRPr sz="2100"/>
            </a:lvl1pPr>
          </a:lstStyle>
          <a:p>
            <a:endParaRPr lang="en-US"/>
          </a:p>
        </p:txBody>
      </p:sp>
      <p:sp>
        <p:nvSpPr>
          <p:cNvPr id="3" name="Date Placeholder 2"/>
          <p:cNvSpPr>
            <a:spLocks noGrp="1"/>
          </p:cNvSpPr>
          <p:nvPr>
            <p:ph type="dt" sz="quarter" idx="1"/>
          </p:nvPr>
        </p:nvSpPr>
        <p:spPr>
          <a:xfrm>
            <a:off x="4059181" y="1"/>
            <a:ext cx="3105349" cy="1757682"/>
          </a:xfrm>
          <a:prstGeom prst="rect">
            <a:avLst/>
          </a:prstGeom>
        </p:spPr>
        <p:txBody>
          <a:bodyPr vert="horz" lIns="162939" tIns="81470" rIns="162939" bIns="81470" rtlCol="0"/>
          <a:lstStyle>
            <a:lvl1pPr algn="r">
              <a:defRPr sz="2100"/>
            </a:lvl1pPr>
          </a:lstStyle>
          <a:p>
            <a:fld id="{90C4225E-D59B-43F6-B16F-BD0C82684D1C}" type="datetimeFigureOut">
              <a:rPr lang="en-US" smtClean="0"/>
              <a:t>9/14/2020</a:t>
            </a:fld>
            <a:endParaRPr lang="en-US"/>
          </a:p>
        </p:txBody>
      </p:sp>
      <p:sp>
        <p:nvSpPr>
          <p:cNvPr id="4" name="Footer Placeholder 3"/>
          <p:cNvSpPr>
            <a:spLocks noGrp="1"/>
          </p:cNvSpPr>
          <p:nvPr>
            <p:ph type="ftr" sz="quarter" idx="2"/>
          </p:nvPr>
        </p:nvSpPr>
        <p:spPr>
          <a:xfrm>
            <a:off x="1" y="33274318"/>
            <a:ext cx="3105349" cy="1757678"/>
          </a:xfrm>
          <a:prstGeom prst="rect">
            <a:avLst/>
          </a:prstGeom>
        </p:spPr>
        <p:txBody>
          <a:bodyPr vert="horz" lIns="162939" tIns="81470" rIns="162939" bIns="81470" rtlCol="0" anchor="b"/>
          <a:lstStyle>
            <a:lvl1pPr algn="l">
              <a:defRPr sz="2100"/>
            </a:lvl1pPr>
          </a:lstStyle>
          <a:p>
            <a:endParaRPr lang="en-US"/>
          </a:p>
        </p:txBody>
      </p:sp>
      <p:sp>
        <p:nvSpPr>
          <p:cNvPr id="5" name="Slide Number Placeholder 4"/>
          <p:cNvSpPr>
            <a:spLocks noGrp="1"/>
          </p:cNvSpPr>
          <p:nvPr>
            <p:ph type="sldNum" sz="quarter" idx="3"/>
          </p:nvPr>
        </p:nvSpPr>
        <p:spPr>
          <a:xfrm>
            <a:off x="4059181" y="33274318"/>
            <a:ext cx="3105349" cy="1757678"/>
          </a:xfrm>
          <a:prstGeom prst="rect">
            <a:avLst/>
          </a:prstGeom>
        </p:spPr>
        <p:txBody>
          <a:bodyPr vert="horz" lIns="162939" tIns="81470" rIns="162939" bIns="81470" rtlCol="0" anchor="b"/>
          <a:lstStyle>
            <a:lvl1pPr algn="r">
              <a:defRPr sz="2100"/>
            </a:lvl1pPr>
          </a:lstStyle>
          <a:p>
            <a:fld id="{91335E9D-EFFB-4E61-8613-54A357AFF907}" type="slidenum">
              <a:rPr lang="en-US" smtClean="0"/>
              <a:t>‹#›</a:t>
            </a:fld>
            <a:endParaRPr lang="en-US"/>
          </a:p>
        </p:txBody>
      </p:sp>
    </p:spTree>
    <p:extLst>
      <p:ext uri="{BB962C8B-B14F-4D97-AF65-F5344CB8AC3E}">
        <p14:creationId xmlns:p14="http://schemas.microsoft.com/office/powerpoint/2010/main" val="40642073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05349" cy="1757682"/>
          </a:xfrm>
          <a:prstGeom prst="rect">
            <a:avLst/>
          </a:prstGeom>
        </p:spPr>
        <p:txBody>
          <a:bodyPr vert="horz" lIns="162939" tIns="81470" rIns="162939" bIns="81470" rtlCol="0"/>
          <a:lstStyle>
            <a:lvl1pPr algn="l">
              <a:defRPr sz="2100"/>
            </a:lvl1pPr>
          </a:lstStyle>
          <a:p>
            <a:endParaRPr lang="en-US"/>
          </a:p>
        </p:txBody>
      </p:sp>
      <p:sp>
        <p:nvSpPr>
          <p:cNvPr id="3" name="Date Placeholder 2"/>
          <p:cNvSpPr>
            <a:spLocks noGrp="1"/>
          </p:cNvSpPr>
          <p:nvPr>
            <p:ph type="dt" idx="1"/>
          </p:nvPr>
        </p:nvSpPr>
        <p:spPr>
          <a:xfrm>
            <a:off x="4059181" y="1"/>
            <a:ext cx="3105349" cy="1757682"/>
          </a:xfrm>
          <a:prstGeom prst="rect">
            <a:avLst/>
          </a:prstGeom>
        </p:spPr>
        <p:txBody>
          <a:bodyPr vert="horz" lIns="162939" tIns="81470" rIns="162939" bIns="81470" rtlCol="0"/>
          <a:lstStyle>
            <a:lvl1pPr algn="r">
              <a:defRPr sz="2100"/>
            </a:lvl1pPr>
          </a:lstStyle>
          <a:p>
            <a:fld id="{4BCDEFE4-44F1-4378-A753-8719BFEC2A66}" type="datetimeFigureOut">
              <a:rPr lang="en-US" smtClean="0"/>
              <a:t>9/14/2020</a:t>
            </a:fld>
            <a:endParaRPr lang="en-US"/>
          </a:p>
        </p:txBody>
      </p:sp>
      <p:sp>
        <p:nvSpPr>
          <p:cNvPr id="4" name="Slide Image Placeholder 3"/>
          <p:cNvSpPr>
            <a:spLocks noGrp="1" noRot="1" noChangeAspect="1"/>
          </p:cNvSpPr>
          <p:nvPr>
            <p:ph type="sldImg" idx="2"/>
          </p:nvPr>
        </p:nvSpPr>
        <p:spPr>
          <a:xfrm>
            <a:off x="-6923088" y="4379913"/>
            <a:ext cx="21013738" cy="11820525"/>
          </a:xfrm>
          <a:prstGeom prst="rect">
            <a:avLst/>
          </a:prstGeom>
          <a:noFill/>
          <a:ln w="12700">
            <a:solidFill>
              <a:prstClr val="black"/>
            </a:solidFill>
          </a:ln>
        </p:spPr>
        <p:txBody>
          <a:bodyPr vert="horz" lIns="162939" tIns="81470" rIns="162939" bIns="81470" rtlCol="0" anchor="ctr"/>
          <a:lstStyle/>
          <a:p>
            <a:endParaRPr lang="en-US"/>
          </a:p>
        </p:txBody>
      </p:sp>
      <p:sp>
        <p:nvSpPr>
          <p:cNvPr id="5" name="Notes Placeholder 4"/>
          <p:cNvSpPr>
            <a:spLocks noGrp="1"/>
          </p:cNvSpPr>
          <p:nvPr>
            <p:ph type="body" sz="quarter" idx="3"/>
          </p:nvPr>
        </p:nvSpPr>
        <p:spPr>
          <a:xfrm>
            <a:off x="716621" y="16859145"/>
            <a:ext cx="5732948" cy="13793850"/>
          </a:xfrm>
          <a:prstGeom prst="rect">
            <a:avLst/>
          </a:prstGeom>
        </p:spPr>
        <p:txBody>
          <a:bodyPr vert="horz" lIns="162939" tIns="81470" rIns="162939" bIns="8147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33274318"/>
            <a:ext cx="3105349" cy="1757678"/>
          </a:xfrm>
          <a:prstGeom prst="rect">
            <a:avLst/>
          </a:prstGeom>
        </p:spPr>
        <p:txBody>
          <a:bodyPr vert="horz" lIns="162939" tIns="81470" rIns="162939" bIns="81470" rtlCol="0" anchor="b"/>
          <a:lstStyle>
            <a:lvl1pPr algn="l">
              <a:defRPr sz="2100"/>
            </a:lvl1pPr>
          </a:lstStyle>
          <a:p>
            <a:endParaRPr lang="en-US"/>
          </a:p>
        </p:txBody>
      </p:sp>
      <p:sp>
        <p:nvSpPr>
          <p:cNvPr id="7" name="Slide Number Placeholder 6"/>
          <p:cNvSpPr>
            <a:spLocks noGrp="1"/>
          </p:cNvSpPr>
          <p:nvPr>
            <p:ph type="sldNum" sz="quarter" idx="5"/>
          </p:nvPr>
        </p:nvSpPr>
        <p:spPr>
          <a:xfrm>
            <a:off x="4059181" y="33274318"/>
            <a:ext cx="3105349" cy="1757678"/>
          </a:xfrm>
          <a:prstGeom prst="rect">
            <a:avLst/>
          </a:prstGeom>
        </p:spPr>
        <p:txBody>
          <a:bodyPr vert="horz" lIns="162939" tIns="81470" rIns="162939" bIns="81470" rtlCol="0" anchor="b"/>
          <a:lstStyle>
            <a:lvl1pPr algn="r">
              <a:defRPr sz="2100"/>
            </a:lvl1pPr>
          </a:lstStyle>
          <a:p>
            <a:fld id="{064EDB0E-DE54-428A-AFBB-B19D5E9D46B3}" type="slidenum">
              <a:rPr lang="en-US" smtClean="0"/>
              <a:t>‹#›</a:t>
            </a:fld>
            <a:endParaRPr lang="en-US"/>
          </a:p>
        </p:txBody>
      </p:sp>
    </p:spTree>
    <p:extLst>
      <p:ext uri="{BB962C8B-B14F-4D97-AF65-F5344CB8AC3E}">
        <p14:creationId xmlns:p14="http://schemas.microsoft.com/office/powerpoint/2010/main" val="2050424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note that</a:t>
            </a:r>
            <a:r>
              <a:rPr lang="en-US" baseline="0" dirty="0" smtClean="0"/>
              <a:t> Support Professionals will set Student Outcome Objectives (SOOs) instead of SLOs. Please see our Support Professional training for more information on SOOs and evaluating SPs. </a:t>
            </a:r>
            <a:endParaRPr lang="en-US" dirty="0"/>
          </a:p>
        </p:txBody>
      </p:sp>
      <p:sp>
        <p:nvSpPr>
          <p:cNvPr id="4" name="Slide Number Placeholder 3"/>
          <p:cNvSpPr>
            <a:spLocks noGrp="1"/>
          </p:cNvSpPr>
          <p:nvPr>
            <p:ph type="sldNum" sz="quarter" idx="10"/>
          </p:nvPr>
        </p:nvSpPr>
        <p:spPr/>
        <p:txBody>
          <a:bodyPr/>
          <a:lstStyle/>
          <a:p>
            <a:fld id="{064EDB0E-DE54-428A-AFBB-B19D5E9D46B3}" type="slidenum">
              <a:rPr lang="en-US" smtClean="0"/>
              <a:t>1</a:t>
            </a:fld>
            <a:endParaRPr lang="en-US"/>
          </a:p>
        </p:txBody>
      </p:sp>
    </p:spTree>
    <p:extLst>
      <p:ext uri="{BB962C8B-B14F-4D97-AF65-F5344CB8AC3E}">
        <p14:creationId xmlns:p14="http://schemas.microsoft.com/office/powerpoint/2010/main" val="17977512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After</a:t>
            </a:r>
            <a:r>
              <a:rPr lang="en-US" b="0" baseline="0" dirty="0"/>
              <a:t> reading SLO Objective Statement #1, determine clarity and scope by filling out handout, accordingly. </a:t>
            </a:r>
            <a:endParaRPr lang="en-US" b="0" dirty="0"/>
          </a:p>
        </p:txBody>
      </p:sp>
      <p:sp>
        <p:nvSpPr>
          <p:cNvPr id="4" name="Slide Number Placeholder 3"/>
          <p:cNvSpPr>
            <a:spLocks noGrp="1"/>
          </p:cNvSpPr>
          <p:nvPr>
            <p:ph type="sldNum" sz="quarter" idx="10"/>
          </p:nvPr>
        </p:nvSpPr>
        <p:spPr/>
        <p:txBody>
          <a:bodyPr/>
          <a:lstStyle/>
          <a:p>
            <a:fld id="{064EDB0E-DE54-428A-AFBB-B19D5E9D46B3}" type="slidenum">
              <a:rPr lang="en-US" smtClean="0"/>
              <a:t>10</a:t>
            </a:fld>
            <a:endParaRPr lang="en-US"/>
          </a:p>
        </p:txBody>
      </p:sp>
    </p:spTree>
    <p:extLst>
      <p:ext uri="{BB962C8B-B14F-4D97-AF65-F5344CB8AC3E}">
        <p14:creationId xmlns:p14="http://schemas.microsoft.com/office/powerpoint/2010/main" val="16661285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After</a:t>
            </a:r>
            <a:r>
              <a:rPr lang="en-US" b="0" baseline="0" dirty="0"/>
              <a:t> reading SLO Objective Statement #2, determine clarity and scope by filling out handout, accordingly. </a:t>
            </a:r>
            <a:endParaRPr lang="en-US" b="0" dirty="0"/>
          </a:p>
          <a:p>
            <a:endParaRPr lang="en-US" b="1" dirty="0"/>
          </a:p>
        </p:txBody>
      </p:sp>
      <p:sp>
        <p:nvSpPr>
          <p:cNvPr id="4" name="Slide Number Placeholder 3"/>
          <p:cNvSpPr>
            <a:spLocks noGrp="1"/>
          </p:cNvSpPr>
          <p:nvPr>
            <p:ph type="sldNum" sz="quarter" idx="10"/>
          </p:nvPr>
        </p:nvSpPr>
        <p:spPr/>
        <p:txBody>
          <a:bodyPr/>
          <a:lstStyle/>
          <a:p>
            <a:fld id="{064EDB0E-DE54-428A-AFBB-B19D5E9D46B3}" type="slidenum">
              <a:rPr lang="en-US" smtClean="0"/>
              <a:t>11</a:t>
            </a:fld>
            <a:endParaRPr lang="en-US"/>
          </a:p>
        </p:txBody>
      </p:sp>
    </p:spTree>
    <p:extLst>
      <p:ext uri="{BB962C8B-B14F-4D97-AF65-F5344CB8AC3E}">
        <p14:creationId xmlns:p14="http://schemas.microsoft.com/office/powerpoint/2010/main" val="11985209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After</a:t>
            </a:r>
            <a:r>
              <a:rPr lang="en-US" b="0" baseline="0" dirty="0"/>
              <a:t> reading SLO Objective Statement #3, determine clarity and scope by filling out handout, accordingly. </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fld id="{064EDB0E-DE54-428A-AFBB-B19D5E9D46B3}" type="slidenum">
              <a:rPr lang="en-US" smtClean="0"/>
              <a:t>12</a:t>
            </a:fld>
            <a:endParaRPr lang="en-US"/>
          </a:p>
        </p:txBody>
      </p:sp>
    </p:spTree>
    <p:extLst>
      <p:ext uri="{BB962C8B-B14F-4D97-AF65-F5344CB8AC3E}">
        <p14:creationId xmlns:p14="http://schemas.microsoft.com/office/powerpoint/2010/main" val="35083647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After</a:t>
            </a:r>
            <a:r>
              <a:rPr lang="en-US" b="0" baseline="0" dirty="0"/>
              <a:t> reading SLO Objective Statement #4, determine clarity and scope by filling out handout, accordingly.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endParaRPr lang="en-US" b="1" dirty="0"/>
          </a:p>
        </p:txBody>
      </p:sp>
      <p:sp>
        <p:nvSpPr>
          <p:cNvPr id="4" name="Slide Number Placeholder 3"/>
          <p:cNvSpPr>
            <a:spLocks noGrp="1"/>
          </p:cNvSpPr>
          <p:nvPr>
            <p:ph type="sldNum" sz="quarter" idx="10"/>
          </p:nvPr>
        </p:nvSpPr>
        <p:spPr/>
        <p:txBody>
          <a:bodyPr/>
          <a:lstStyle/>
          <a:p>
            <a:fld id="{064EDB0E-DE54-428A-AFBB-B19D5E9D46B3}" type="slidenum">
              <a:rPr lang="en-US" smtClean="0"/>
              <a:t>13</a:t>
            </a:fld>
            <a:endParaRPr lang="en-US"/>
          </a:p>
        </p:txBody>
      </p:sp>
    </p:spTree>
    <p:extLst>
      <p:ext uri="{BB962C8B-B14F-4D97-AF65-F5344CB8AC3E}">
        <p14:creationId xmlns:p14="http://schemas.microsoft.com/office/powerpoint/2010/main" val="27729574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u="none" dirty="0"/>
          </a:p>
        </p:txBody>
      </p:sp>
      <p:sp>
        <p:nvSpPr>
          <p:cNvPr id="4" name="Slide Number Placeholder 3"/>
          <p:cNvSpPr>
            <a:spLocks noGrp="1"/>
          </p:cNvSpPr>
          <p:nvPr>
            <p:ph type="sldNum" sz="quarter" idx="10"/>
          </p:nvPr>
        </p:nvSpPr>
        <p:spPr/>
        <p:txBody>
          <a:bodyPr/>
          <a:lstStyle/>
          <a:p>
            <a:pPr>
              <a:defRPr/>
            </a:pPr>
            <a:fld id="{D8833439-D7E6-4DC1-A886-DD276C1C25A7}" type="slidenum">
              <a:rPr lang="en-US" smtClean="0"/>
              <a:pPr>
                <a:defRPr/>
              </a:pPr>
              <a:t>14</a:t>
            </a:fld>
            <a:endParaRPr lang="en-US"/>
          </a:p>
        </p:txBody>
      </p:sp>
    </p:spTree>
    <p:extLst>
      <p:ext uri="{BB962C8B-B14F-4D97-AF65-F5344CB8AC3E}">
        <p14:creationId xmlns:p14="http://schemas.microsoft.com/office/powerpoint/2010/main" val="16824242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1"/>
          </a:p>
        </p:txBody>
      </p:sp>
      <p:sp>
        <p:nvSpPr>
          <p:cNvPr id="4" name="Slide Number Placeholder 3"/>
          <p:cNvSpPr>
            <a:spLocks noGrp="1"/>
          </p:cNvSpPr>
          <p:nvPr>
            <p:ph type="sldNum" sz="quarter" idx="10"/>
          </p:nvPr>
        </p:nvSpPr>
        <p:spPr/>
        <p:txBody>
          <a:bodyPr/>
          <a:lstStyle/>
          <a:p>
            <a:fld id="{064EDB0E-DE54-428A-AFBB-B19D5E9D46B3}" type="slidenum">
              <a:rPr lang="en-US" smtClean="0"/>
              <a:t>15</a:t>
            </a:fld>
            <a:endParaRPr lang="en-US"/>
          </a:p>
        </p:txBody>
      </p:sp>
    </p:spTree>
    <p:extLst>
      <p:ext uri="{BB962C8B-B14F-4D97-AF65-F5344CB8AC3E}">
        <p14:creationId xmlns:p14="http://schemas.microsoft.com/office/powerpoint/2010/main" val="16249578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Read</a:t>
            </a:r>
            <a:r>
              <a:rPr lang="en-US" b="0" baseline="0"/>
              <a:t> and complete the handout (if this scenario is applicable.)</a:t>
            </a:r>
            <a:endParaRPr lang="en-US" b="0"/>
          </a:p>
        </p:txBody>
      </p:sp>
      <p:sp>
        <p:nvSpPr>
          <p:cNvPr id="4" name="Slide Number Placeholder 3"/>
          <p:cNvSpPr>
            <a:spLocks noGrp="1"/>
          </p:cNvSpPr>
          <p:nvPr>
            <p:ph type="sldNum" sz="quarter" idx="10"/>
          </p:nvPr>
        </p:nvSpPr>
        <p:spPr/>
        <p:txBody>
          <a:bodyPr/>
          <a:lstStyle/>
          <a:p>
            <a:fld id="{064EDB0E-DE54-428A-AFBB-B19D5E9D46B3}" type="slidenum">
              <a:rPr lang="en-US" smtClean="0"/>
              <a:t>16</a:t>
            </a:fld>
            <a:endParaRPr lang="en-US"/>
          </a:p>
        </p:txBody>
      </p:sp>
    </p:spTree>
    <p:extLst>
      <p:ext uri="{BB962C8B-B14F-4D97-AF65-F5344CB8AC3E}">
        <p14:creationId xmlns:p14="http://schemas.microsoft.com/office/powerpoint/2010/main" val="19816931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Read</a:t>
            </a:r>
            <a:r>
              <a:rPr lang="en-US" b="0" baseline="0" dirty="0"/>
              <a:t> and complete the handout (if this scenario is applicable.)</a:t>
            </a:r>
            <a:endParaRPr lang="en-US" b="0" dirty="0"/>
          </a:p>
        </p:txBody>
      </p:sp>
      <p:sp>
        <p:nvSpPr>
          <p:cNvPr id="4" name="Slide Number Placeholder 3"/>
          <p:cNvSpPr>
            <a:spLocks noGrp="1"/>
          </p:cNvSpPr>
          <p:nvPr>
            <p:ph type="sldNum" sz="quarter" idx="10"/>
          </p:nvPr>
        </p:nvSpPr>
        <p:spPr/>
        <p:txBody>
          <a:bodyPr/>
          <a:lstStyle/>
          <a:p>
            <a:fld id="{064EDB0E-DE54-428A-AFBB-B19D5E9D46B3}" type="slidenum">
              <a:rPr lang="en-US" smtClean="0"/>
              <a:t>17</a:t>
            </a:fld>
            <a:endParaRPr lang="en-US"/>
          </a:p>
        </p:txBody>
      </p:sp>
    </p:spTree>
    <p:extLst>
      <p:ext uri="{BB962C8B-B14F-4D97-AF65-F5344CB8AC3E}">
        <p14:creationId xmlns:p14="http://schemas.microsoft.com/office/powerpoint/2010/main" val="29902703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Read</a:t>
            </a:r>
            <a:r>
              <a:rPr lang="en-US" b="0" baseline="0"/>
              <a:t> and complete the handout (if this scenario is applicable.)</a:t>
            </a:r>
            <a:endParaRPr lang="en-US" b="0"/>
          </a:p>
        </p:txBody>
      </p:sp>
      <p:sp>
        <p:nvSpPr>
          <p:cNvPr id="4" name="Slide Number Placeholder 3"/>
          <p:cNvSpPr>
            <a:spLocks noGrp="1"/>
          </p:cNvSpPr>
          <p:nvPr>
            <p:ph type="sldNum" sz="quarter" idx="10"/>
          </p:nvPr>
        </p:nvSpPr>
        <p:spPr/>
        <p:txBody>
          <a:bodyPr/>
          <a:lstStyle/>
          <a:p>
            <a:fld id="{064EDB0E-DE54-428A-AFBB-B19D5E9D46B3}" type="slidenum">
              <a:rPr lang="en-US" smtClean="0"/>
              <a:t>18</a:t>
            </a:fld>
            <a:endParaRPr lang="en-US"/>
          </a:p>
        </p:txBody>
      </p:sp>
    </p:spTree>
    <p:extLst>
      <p:ext uri="{BB962C8B-B14F-4D97-AF65-F5344CB8AC3E}">
        <p14:creationId xmlns:p14="http://schemas.microsoft.com/office/powerpoint/2010/main" val="11141300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u="none"/>
          </a:p>
        </p:txBody>
      </p:sp>
      <p:sp>
        <p:nvSpPr>
          <p:cNvPr id="4" name="Slide Number Placeholder 3"/>
          <p:cNvSpPr>
            <a:spLocks noGrp="1"/>
          </p:cNvSpPr>
          <p:nvPr>
            <p:ph type="sldNum" sz="quarter" idx="10"/>
          </p:nvPr>
        </p:nvSpPr>
        <p:spPr/>
        <p:txBody>
          <a:bodyPr/>
          <a:lstStyle/>
          <a:p>
            <a:pPr>
              <a:defRPr/>
            </a:pPr>
            <a:fld id="{D8833439-D7E6-4DC1-A886-DD276C1C25A7}" type="slidenum">
              <a:rPr lang="en-US" smtClean="0"/>
              <a:pPr>
                <a:defRPr/>
              </a:pPr>
              <a:t>19</a:t>
            </a:fld>
            <a:endParaRPr lang="en-US"/>
          </a:p>
        </p:txBody>
      </p:sp>
    </p:spTree>
    <p:extLst>
      <p:ext uri="{BB962C8B-B14F-4D97-AF65-F5344CB8AC3E}">
        <p14:creationId xmlns:p14="http://schemas.microsoft.com/office/powerpoint/2010/main" val="2318437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064EDB0E-DE54-428A-AFBB-B19D5E9D46B3}" type="slidenum">
              <a:rPr lang="en-US" smtClean="0"/>
              <a:t>2</a:t>
            </a:fld>
            <a:endParaRPr lang="en-US"/>
          </a:p>
        </p:txBody>
      </p:sp>
    </p:spTree>
    <p:extLst>
      <p:ext uri="{BB962C8B-B14F-4D97-AF65-F5344CB8AC3E}">
        <p14:creationId xmlns:p14="http://schemas.microsoft.com/office/powerpoint/2010/main" val="18331383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This next section</a:t>
            </a:r>
            <a:r>
              <a:rPr lang="en-US" b="0" baseline="0"/>
              <a:t> will focus on the Rigor of the Target(s). This piece is critical – if rigorous targets are not set, then can you really know the extent to which students have learned?</a:t>
            </a:r>
          </a:p>
          <a:p>
            <a:endParaRPr lang="en-US" b="1" baseline="0"/>
          </a:p>
        </p:txBody>
      </p:sp>
      <p:sp>
        <p:nvSpPr>
          <p:cNvPr id="4" name="Slide Number Placeholder 3"/>
          <p:cNvSpPr>
            <a:spLocks noGrp="1"/>
          </p:cNvSpPr>
          <p:nvPr>
            <p:ph type="sldNum" sz="quarter" idx="10"/>
          </p:nvPr>
        </p:nvSpPr>
        <p:spPr/>
        <p:txBody>
          <a:bodyPr/>
          <a:lstStyle/>
          <a:p>
            <a:fld id="{064EDB0E-DE54-428A-AFBB-B19D5E9D46B3}" type="slidenum">
              <a:rPr lang="en-US" smtClean="0"/>
              <a:t>20</a:t>
            </a:fld>
            <a:endParaRPr lang="en-US"/>
          </a:p>
        </p:txBody>
      </p:sp>
    </p:spTree>
    <p:extLst>
      <p:ext uri="{BB962C8B-B14F-4D97-AF65-F5344CB8AC3E}">
        <p14:creationId xmlns:p14="http://schemas.microsoft.com/office/powerpoint/2010/main" val="41642568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0"/>
              <a:t>This is a 6</a:t>
            </a:r>
            <a:r>
              <a:rPr lang="en-US" b="0" baseline="30000"/>
              <a:t>th</a:t>
            </a:r>
            <a:r>
              <a:rPr lang="en-US" b="0" baseline="0"/>
              <a:t> grade math class with 24 students. </a:t>
            </a:r>
            <a:r>
              <a:rPr lang="en-US" b="0"/>
              <a:t>This</a:t>
            </a:r>
            <a:r>
              <a:rPr lang="en-US" b="0" baseline="0"/>
              <a:t> figure </a:t>
            </a:r>
            <a:r>
              <a:rPr lang="en-US" b="0"/>
              <a:t>shows what can happen when one mastery target is set for all students. In this example, the target appears to be rigorous and attainable for the blue group, but it does not seem feasible that the red group would completely close their learning gap in a single year. Additionally, if these targets were met, the purple group would make little progress and lose the advanced status they started with. </a:t>
            </a:r>
            <a:endParaRPr lang="en-US" b="0" i="1"/>
          </a:p>
          <a:p>
            <a:endParaRPr lang="en-US"/>
          </a:p>
        </p:txBody>
      </p:sp>
      <p:sp>
        <p:nvSpPr>
          <p:cNvPr id="4" name="Slide Number Placeholder 3"/>
          <p:cNvSpPr>
            <a:spLocks noGrp="1"/>
          </p:cNvSpPr>
          <p:nvPr>
            <p:ph type="sldNum" sz="quarter" idx="10"/>
          </p:nvPr>
        </p:nvSpPr>
        <p:spPr/>
        <p:txBody>
          <a:bodyPr/>
          <a:lstStyle/>
          <a:p>
            <a:fld id="{064EDB0E-DE54-428A-AFBB-B19D5E9D46B3}" type="slidenum">
              <a:rPr lang="en-US" smtClean="0"/>
              <a:t>21</a:t>
            </a:fld>
            <a:endParaRPr lang="en-US"/>
          </a:p>
        </p:txBody>
      </p:sp>
    </p:spTree>
    <p:extLst>
      <p:ext uri="{BB962C8B-B14F-4D97-AF65-F5344CB8AC3E}">
        <p14:creationId xmlns:p14="http://schemas.microsoft.com/office/powerpoint/2010/main" val="6099380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This</a:t>
            </a:r>
            <a:r>
              <a:rPr lang="en-US" b="0" baseline="0"/>
              <a:t> figure </a:t>
            </a:r>
            <a:r>
              <a:rPr lang="en-US" b="0"/>
              <a:t>illustrates an example of an SLO with a common goal that all students make about a year’s worth of learning. While this might be rigorous and attainable for some students, it sets the expectation that the red group, which is currently behind grade level, will not make any progress toward narrowing the achievement gap. In fact, in the example below the achievement gap will have widened for the red group. </a:t>
            </a:r>
            <a:endParaRPr lang="en-US" b="0" i="1"/>
          </a:p>
          <a:p>
            <a:endParaRPr lang="en-US" b="1"/>
          </a:p>
        </p:txBody>
      </p:sp>
      <p:sp>
        <p:nvSpPr>
          <p:cNvPr id="4" name="Slide Number Placeholder 3"/>
          <p:cNvSpPr>
            <a:spLocks noGrp="1"/>
          </p:cNvSpPr>
          <p:nvPr>
            <p:ph type="sldNum" sz="quarter" idx="10"/>
          </p:nvPr>
        </p:nvSpPr>
        <p:spPr/>
        <p:txBody>
          <a:bodyPr/>
          <a:lstStyle/>
          <a:p>
            <a:fld id="{064EDB0E-DE54-428A-AFBB-B19D5E9D46B3}" type="slidenum">
              <a:rPr lang="en-US" smtClean="0"/>
              <a:t>22</a:t>
            </a:fld>
            <a:endParaRPr lang="en-US"/>
          </a:p>
        </p:txBody>
      </p:sp>
    </p:spTree>
    <p:extLst>
      <p:ext uri="{BB962C8B-B14F-4D97-AF65-F5344CB8AC3E}">
        <p14:creationId xmlns:p14="http://schemas.microsoft.com/office/powerpoint/2010/main" val="21037482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In the figure above, the group of students in blue began the year with the prerequisite skills and knowledge for 6th grade. Their targets would get them to a place where they could demonstrate preparedness for 7th grade skills and content knowledge. The students in red who arrived a year behind their on-level peers had targets that would narrow their learning gap. In this case it might have been unattainable to expect students to completely close the gap, but if they reach their targets and make a similar amount of growth the following year they will be able to eliminate the achievement gap and reach proficiency. The four students in purple who started the year with more advanced skills and content knowledge had targets that were comparable in growth to the blue students, setting the expectation that they will improve by a year’s worth of learning. If the purple group met their target they would maintain their above grade level status. </a:t>
            </a:r>
            <a:endParaRPr lang="en-US" b="0" i="1"/>
          </a:p>
          <a:p>
            <a:endParaRPr lang="en-US"/>
          </a:p>
        </p:txBody>
      </p:sp>
      <p:sp>
        <p:nvSpPr>
          <p:cNvPr id="4" name="Slide Number Placeholder 3"/>
          <p:cNvSpPr>
            <a:spLocks noGrp="1"/>
          </p:cNvSpPr>
          <p:nvPr>
            <p:ph type="sldNum" sz="quarter" idx="10"/>
          </p:nvPr>
        </p:nvSpPr>
        <p:spPr/>
        <p:txBody>
          <a:bodyPr/>
          <a:lstStyle/>
          <a:p>
            <a:fld id="{064EDB0E-DE54-428A-AFBB-B19D5E9D46B3}" type="slidenum">
              <a:rPr lang="en-US" smtClean="0"/>
              <a:t>23</a:t>
            </a:fld>
            <a:endParaRPr lang="en-US"/>
          </a:p>
        </p:txBody>
      </p:sp>
    </p:spTree>
    <p:extLst>
      <p:ext uri="{BB962C8B-B14F-4D97-AF65-F5344CB8AC3E}">
        <p14:creationId xmlns:p14="http://schemas.microsoft.com/office/powerpoint/2010/main" val="119299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What, if anything,</a:t>
            </a:r>
            <a:r>
              <a:rPr lang="en-US" b="0" baseline="0"/>
              <a:t> is concerning about Sample Target #1? Please explain on the accompanying handout. </a:t>
            </a:r>
            <a:endParaRPr lang="en-US" b="0"/>
          </a:p>
        </p:txBody>
      </p:sp>
      <p:sp>
        <p:nvSpPr>
          <p:cNvPr id="4" name="Slide Number Placeholder 3"/>
          <p:cNvSpPr>
            <a:spLocks noGrp="1"/>
          </p:cNvSpPr>
          <p:nvPr>
            <p:ph type="sldNum" sz="quarter" idx="10"/>
          </p:nvPr>
        </p:nvSpPr>
        <p:spPr/>
        <p:txBody>
          <a:bodyPr/>
          <a:lstStyle/>
          <a:p>
            <a:fld id="{064EDB0E-DE54-428A-AFBB-B19D5E9D46B3}" type="slidenum">
              <a:rPr lang="en-US" smtClean="0"/>
              <a:t>24</a:t>
            </a:fld>
            <a:endParaRPr lang="en-US"/>
          </a:p>
        </p:txBody>
      </p:sp>
    </p:spTree>
    <p:extLst>
      <p:ext uri="{BB962C8B-B14F-4D97-AF65-F5344CB8AC3E}">
        <p14:creationId xmlns:p14="http://schemas.microsoft.com/office/powerpoint/2010/main" val="31098545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What, if anything,</a:t>
            </a:r>
            <a:r>
              <a:rPr lang="en-US" b="0" baseline="0"/>
              <a:t> is concerning about Sample Target #2? Please explain on the accompanying handout. </a:t>
            </a:r>
            <a:endParaRPr lang="en-US" b="0"/>
          </a:p>
          <a:p>
            <a:endParaRPr lang="en-US"/>
          </a:p>
        </p:txBody>
      </p:sp>
      <p:sp>
        <p:nvSpPr>
          <p:cNvPr id="4" name="Slide Number Placeholder 3"/>
          <p:cNvSpPr>
            <a:spLocks noGrp="1"/>
          </p:cNvSpPr>
          <p:nvPr>
            <p:ph type="sldNum" sz="quarter" idx="10"/>
          </p:nvPr>
        </p:nvSpPr>
        <p:spPr/>
        <p:txBody>
          <a:bodyPr/>
          <a:lstStyle/>
          <a:p>
            <a:fld id="{064EDB0E-DE54-428A-AFBB-B19D5E9D46B3}" type="slidenum">
              <a:rPr lang="en-US" smtClean="0"/>
              <a:t>25</a:t>
            </a:fld>
            <a:endParaRPr lang="en-US"/>
          </a:p>
        </p:txBody>
      </p:sp>
    </p:spTree>
    <p:extLst>
      <p:ext uri="{BB962C8B-B14F-4D97-AF65-F5344CB8AC3E}">
        <p14:creationId xmlns:p14="http://schemas.microsoft.com/office/powerpoint/2010/main" val="14043596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What, if anything,</a:t>
            </a:r>
            <a:r>
              <a:rPr lang="en-US" b="0" baseline="0"/>
              <a:t> is concerning about Sample Target #3? Please explain on the accompanying handout. </a:t>
            </a:r>
            <a:endParaRPr lang="en-US" b="0"/>
          </a:p>
        </p:txBody>
      </p:sp>
      <p:sp>
        <p:nvSpPr>
          <p:cNvPr id="4" name="Slide Number Placeholder 3"/>
          <p:cNvSpPr>
            <a:spLocks noGrp="1"/>
          </p:cNvSpPr>
          <p:nvPr>
            <p:ph type="sldNum" sz="quarter" idx="10"/>
          </p:nvPr>
        </p:nvSpPr>
        <p:spPr/>
        <p:txBody>
          <a:bodyPr/>
          <a:lstStyle/>
          <a:p>
            <a:fld id="{064EDB0E-DE54-428A-AFBB-B19D5E9D46B3}" type="slidenum">
              <a:rPr lang="en-US" smtClean="0"/>
              <a:t>26</a:t>
            </a:fld>
            <a:endParaRPr lang="en-US"/>
          </a:p>
        </p:txBody>
      </p:sp>
    </p:spTree>
    <p:extLst>
      <p:ext uri="{BB962C8B-B14F-4D97-AF65-F5344CB8AC3E}">
        <p14:creationId xmlns:p14="http://schemas.microsoft.com/office/powerpoint/2010/main" val="29379974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What, if anything,</a:t>
            </a:r>
            <a:r>
              <a:rPr lang="en-US" b="0" baseline="0"/>
              <a:t> is concerning about Sample Target #4? Please explain on the accompanying handout. </a:t>
            </a:r>
            <a:endParaRPr lang="en-US" b="0"/>
          </a:p>
          <a:p>
            <a:endParaRPr lang="en-US"/>
          </a:p>
        </p:txBody>
      </p:sp>
      <p:sp>
        <p:nvSpPr>
          <p:cNvPr id="4" name="Slide Number Placeholder 3"/>
          <p:cNvSpPr>
            <a:spLocks noGrp="1"/>
          </p:cNvSpPr>
          <p:nvPr>
            <p:ph type="sldNum" sz="quarter" idx="10"/>
          </p:nvPr>
        </p:nvSpPr>
        <p:spPr/>
        <p:txBody>
          <a:bodyPr/>
          <a:lstStyle/>
          <a:p>
            <a:fld id="{064EDB0E-DE54-428A-AFBB-B19D5E9D46B3}" type="slidenum">
              <a:rPr lang="en-US" smtClean="0"/>
              <a:t>27</a:t>
            </a:fld>
            <a:endParaRPr lang="en-US"/>
          </a:p>
        </p:txBody>
      </p:sp>
    </p:spTree>
    <p:extLst>
      <p:ext uri="{BB962C8B-B14F-4D97-AF65-F5344CB8AC3E}">
        <p14:creationId xmlns:p14="http://schemas.microsoft.com/office/powerpoint/2010/main" val="33332196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What, if anything,</a:t>
            </a:r>
            <a:r>
              <a:rPr lang="en-US" b="0" baseline="0"/>
              <a:t> is concerning about Sample Target #5? Please explain on the accompanying handout. </a:t>
            </a:r>
            <a:endParaRPr lang="en-US" b="0"/>
          </a:p>
        </p:txBody>
      </p:sp>
      <p:sp>
        <p:nvSpPr>
          <p:cNvPr id="4" name="Slide Number Placeholder 3"/>
          <p:cNvSpPr>
            <a:spLocks noGrp="1"/>
          </p:cNvSpPr>
          <p:nvPr>
            <p:ph type="sldNum" sz="quarter" idx="10"/>
          </p:nvPr>
        </p:nvSpPr>
        <p:spPr/>
        <p:txBody>
          <a:bodyPr/>
          <a:lstStyle/>
          <a:p>
            <a:fld id="{064EDB0E-DE54-428A-AFBB-B19D5E9D46B3}" type="slidenum">
              <a:rPr lang="en-US" smtClean="0"/>
              <a:t>28</a:t>
            </a:fld>
            <a:endParaRPr lang="en-US"/>
          </a:p>
        </p:txBody>
      </p:sp>
    </p:spTree>
    <p:extLst>
      <p:ext uri="{BB962C8B-B14F-4D97-AF65-F5344CB8AC3E}">
        <p14:creationId xmlns:p14="http://schemas.microsoft.com/office/powerpoint/2010/main" val="4998880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0"/>
              <a:t>This summarizes the</a:t>
            </a:r>
            <a:r>
              <a:rPr lang="en-US" b="0" baseline="0"/>
              <a:t> kinds of issues that evaluators will experience related to setting targets. Keep all of these in mind as they approve SLOs, which become even more apparent when we revisit this in the spring, and see that the targets for some SLOs were set way too low.</a:t>
            </a:r>
            <a:endParaRPr lang="en-US" b="0"/>
          </a:p>
          <a:p>
            <a:endParaRPr lang="en-US"/>
          </a:p>
        </p:txBody>
      </p:sp>
      <p:sp>
        <p:nvSpPr>
          <p:cNvPr id="4" name="Slide Number Placeholder 3"/>
          <p:cNvSpPr>
            <a:spLocks noGrp="1"/>
          </p:cNvSpPr>
          <p:nvPr>
            <p:ph type="sldNum" sz="quarter" idx="10"/>
          </p:nvPr>
        </p:nvSpPr>
        <p:spPr/>
        <p:txBody>
          <a:bodyPr/>
          <a:lstStyle/>
          <a:p>
            <a:fld id="{064EDB0E-DE54-428A-AFBB-B19D5E9D46B3}" type="slidenum">
              <a:rPr lang="en-US" smtClean="0"/>
              <a:t>29</a:t>
            </a:fld>
            <a:endParaRPr lang="en-US"/>
          </a:p>
        </p:txBody>
      </p:sp>
    </p:spTree>
    <p:extLst>
      <p:ext uri="{BB962C8B-B14F-4D97-AF65-F5344CB8AC3E}">
        <p14:creationId xmlns:p14="http://schemas.microsoft.com/office/powerpoint/2010/main" val="3302427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a:t>As</a:t>
            </a:r>
            <a:r>
              <a:rPr lang="en-US" b="0" baseline="0"/>
              <a:t> you see, student learning accounts for 30% of an educator’s Final Effectiveness Rating. Please note that this module will focus on the original SLO, as this is still the most widely used student learning measure in the RI Model. </a:t>
            </a:r>
            <a:r>
              <a:rPr lang="en-US" b="0" i="0" baseline="0"/>
              <a:t>Organizationally, it makes the most sense to take you through understanding the original SLO, first, before unpacking the new options for student learning. Understanding SLOs will provide the foundation and framework through which we will begin to build – and extend – our knowledge of the different ways a teacher’s effectiveness can be measured through student learning. Therefore, </a:t>
            </a:r>
            <a:r>
              <a:rPr lang="en-US" b="0" baseline="0"/>
              <a:t>Module 5 will delve into flexibilities for student learning.</a:t>
            </a:r>
            <a:endParaRPr lang="en-US" b="0"/>
          </a:p>
        </p:txBody>
      </p:sp>
      <p:sp>
        <p:nvSpPr>
          <p:cNvPr id="4" name="Slide Number Placeholder 3"/>
          <p:cNvSpPr>
            <a:spLocks noGrp="1"/>
          </p:cNvSpPr>
          <p:nvPr>
            <p:ph type="sldNum" sz="quarter" idx="10"/>
          </p:nvPr>
        </p:nvSpPr>
        <p:spPr/>
        <p:txBody>
          <a:bodyPr/>
          <a:lstStyle/>
          <a:p>
            <a:fld id="{064EDB0E-DE54-428A-AFBB-B19D5E9D46B3}" type="slidenum">
              <a:rPr lang="en-US" smtClean="0"/>
              <a:t>3</a:t>
            </a:fld>
            <a:endParaRPr lang="en-US"/>
          </a:p>
        </p:txBody>
      </p:sp>
    </p:spTree>
    <p:extLst>
      <p:ext uri="{BB962C8B-B14F-4D97-AF65-F5344CB8AC3E}">
        <p14:creationId xmlns:p14="http://schemas.microsoft.com/office/powerpoint/2010/main" val="17206667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u="none"/>
          </a:p>
        </p:txBody>
      </p:sp>
      <p:sp>
        <p:nvSpPr>
          <p:cNvPr id="4" name="Slide Number Placeholder 3"/>
          <p:cNvSpPr>
            <a:spLocks noGrp="1"/>
          </p:cNvSpPr>
          <p:nvPr>
            <p:ph type="sldNum" sz="quarter" idx="10"/>
          </p:nvPr>
        </p:nvSpPr>
        <p:spPr/>
        <p:txBody>
          <a:bodyPr/>
          <a:lstStyle/>
          <a:p>
            <a:pPr>
              <a:defRPr/>
            </a:pPr>
            <a:fld id="{D8833439-D7E6-4DC1-A886-DD276C1C25A7}" type="slidenum">
              <a:rPr lang="en-US" smtClean="0"/>
              <a:pPr>
                <a:defRPr/>
              </a:pPr>
              <a:t>30</a:t>
            </a:fld>
            <a:endParaRPr lang="en-US"/>
          </a:p>
        </p:txBody>
      </p:sp>
    </p:spTree>
    <p:extLst>
      <p:ext uri="{BB962C8B-B14F-4D97-AF65-F5344CB8AC3E}">
        <p14:creationId xmlns:p14="http://schemas.microsoft.com/office/powerpoint/2010/main" val="33370663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At this point, please view the remainder of this module in Presentation mode to facilitate engagement with the activity, and to hide the ‘answer view.’</a:t>
            </a:r>
          </a:p>
        </p:txBody>
      </p:sp>
      <p:sp>
        <p:nvSpPr>
          <p:cNvPr id="4" name="Slide Number Placeholder 3"/>
          <p:cNvSpPr>
            <a:spLocks noGrp="1"/>
          </p:cNvSpPr>
          <p:nvPr>
            <p:ph type="sldNum" sz="quarter" idx="10"/>
          </p:nvPr>
        </p:nvSpPr>
        <p:spPr/>
        <p:txBody>
          <a:bodyPr/>
          <a:lstStyle/>
          <a:p>
            <a:fld id="{064EDB0E-DE54-428A-AFBB-B19D5E9D46B3}" type="slidenum">
              <a:rPr lang="en-US" smtClean="0"/>
              <a:t>31</a:t>
            </a:fld>
            <a:endParaRPr lang="en-US"/>
          </a:p>
        </p:txBody>
      </p:sp>
    </p:spTree>
    <p:extLst>
      <p:ext uri="{BB962C8B-B14F-4D97-AF65-F5344CB8AC3E}">
        <p14:creationId xmlns:p14="http://schemas.microsoft.com/office/powerpoint/2010/main" val="25303480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0"/>
              <a:t>Pleas</a:t>
            </a:r>
            <a:r>
              <a:rPr lang="en-US" b="0" baseline="0"/>
              <a:t>e read through the four questions for consideration when reviewing the quality of evidence. Then please answer the question in the box on the accompanying handout. </a:t>
            </a:r>
            <a:endParaRPr lang="en-US" b="0"/>
          </a:p>
          <a:p>
            <a:endParaRPr lang="en-US"/>
          </a:p>
        </p:txBody>
      </p:sp>
      <p:sp>
        <p:nvSpPr>
          <p:cNvPr id="4" name="Slide Number Placeholder 3"/>
          <p:cNvSpPr>
            <a:spLocks noGrp="1"/>
          </p:cNvSpPr>
          <p:nvPr>
            <p:ph type="sldNum" sz="quarter" idx="10"/>
          </p:nvPr>
        </p:nvSpPr>
        <p:spPr/>
        <p:txBody>
          <a:bodyPr/>
          <a:lstStyle/>
          <a:p>
            <a:fld id="{064EDB0E-DE54-428A-AFBB-B19D5E9D46B3}" type="slidenum">
              <a:rPr lang="en-US" smtClean="0"/>
              <a:t>32</a:t>
            </a:fld>
            <a:endParaRPr lang="en-US"/>
          </a:p>
        </p:txBody>
      </p:sp>
    </p:spTree>
    <p:extLst>
      <p:ext uri="{BB962C8B-B14F-4D97-AF65-F5344CB8AC3E}">
        <p14:creationId xmlns:p14="http://schemas.microsoft.com/office/powerpoint/2010/main" val="34219889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You are likely all familiar with SLOs at this point. We encourage you to take a few moments to first review the SLO Quality Review Tool which provides prompts and questions that capture the content you learned in this presentation previously. Answering these questions will help you through the process of approving an SLO for your teachers. </a:t>
            </a:r>
          </a:p>
          <a:p>
            <a:endParaRPr lang="en-US" b="0" dirty="0"/>
          </a:p>
          <a:p>
            <a:r>
              <a:rPr lang="en-US" b="0" dirty="0"/>
              <a:t>This next section</a:t>
            </a:r>
            <a:r>
              <a:rPr lang="en-US" b="0" baseline="0" dirty="0"/>
              <a:t> will afford you the opportunity to practice approving an SLO using our SLO Quality Review Tool. You will need:</a:t>
            </a:r>
          </a:p>
          <a:p>
            <a:pPr marL="171450" indent="-171450">
              <a:buFont typeface="Arial" panose="020B0604020202020204" pitchFamily="34" charset="0"/>
              <a:buChar char="•"/>
            </a:pPr>
            <a:r>
              <a:rPr lang="en-US" b="0" baseline="0" dirty="0"/>
              <a:t>SLO </a:t>
            </a:r>
            <a:r>
              <a:rPr lang="en-US" b="0" baseline="0" dirty="0" smtClean="0"/>
              <a:t>Example (Gr. 6 ELA)</a:t>
            </a:r>
            <a:endParaRPr lang="en-US" b="0" baseline="0" dirty="0"/>
          </a:p>
          <a:p>
            <a:pPr marL="171450" indent="-171450">
              <a:buFont typeface="Arial" panose="020B0604020202020204" pitchFamily="34" charset="0"/>
              <a:buChar char="•"/>
            </a:pPr>
            <a:r>
              <a:rPr lang="en-US" b="0" baseline="0" dirty="0"/>
              <a:t>SLO Quality Review Tool</a:t>
            </a:r>
          </a:p>
          <a:p>
            <a:pPr marL="171450" indent="-171450">
              <a:buFont typeface="Arial" panose="020B0604020202020204" pitchFamily="34" charset="0"/>
              <a:buChar char="•"/>
            </a:pPr>
            <a:r>
              <a:rPr lang="en-US" b="0" baseline="0" dirty="0"/>
              <a:t>Approximately 30 min. to complete this activity</a:t>
            </a:r>
          </a:p>
          <a:p>
            <a:pPr marL="0" indent="0">
              <a:buFont typeface="Arial" panose="020B0604020202020204" pitchFamily="34" charset="0"/>
              <a:buNone/>
            </a:pPr>
            <a:endParaRPr lang="en-US" b="1" baseline="0" dirty="0"/>
          </a:p>
        </p:txBody>
      </p:sp>
      <p:sp>
        <p:nvSpPr>
          <p:cNvPr id="4" name="Slide Number Placeholder 3"/>
          <p:cNvSpPr>
            <a:spLocks noGrp="1"/>
          </p:cNvSpPr>
          <p:nvPr>
            <p:ph type="sldNum" sz="quarter" idx="10"/>
          </p:nvPr>
        </p:nvSpPr>
        <p:spPr/>
        <p:txBody>
          <a:bodyPr/>
          <a:lstStyle/>
          <a:p>
            <a:fld id="{064EDB0E-DE54-428A-AFBB-B19D5E9D46B3}" type="slidenum">
              <a:rPr lang="en-US" smtClean="0"/>
              <a:t>33</a:t>
            </a:fld>
            <a:endParaRPr lang="en-US"/>
          </a:p>
        </p:txBody>
      </p:sp>
    </p:spTree>
    <p:extLst>
      <p:ext uri="{BB962C8B-B14F-4D97-AF65-F5344CB8AC3E}">
        <p14:creationId xmlns:p14="http://schemas.microsoft.com/office/powerpoint/2010/main" val="29847397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Each </a:t>
            </a:r>
            <a:r>
              <a:rPr lang="en-US" b="0" baseline="0" dirty="0"/>
              <a:t>year we use this example with new evaluators and there is </a:t>
            </a:r>
            <a:r>
              <a:rPr lang="en-US" b="0" baseline="0" dirty="0" smtClean="0"/>
              <a:t>some debate </a:t>
            </a:r>
            <a:r>
              <a:rPr lang="en-US" b="0" baseline="0" dirty="0"/>
              <a:t>over some of the questions in the SLO QRT. This is an important reminder that this process is not an exact science, and in many ways, it is helpful to have a colleague to ask questions, push your thinking, and to calibrate. This is especially important for complementary evaluators who will work together to complete one person’s evaluation</a:t>
            </a:r>
            <a:r>
              <a:rPr lang="en-US" b="0" baseline="0" dirty="0" smtClean="0"/>
              <a:t>.</a:t>
            </a:r>
          </a:p>
          <a:p>
            <a:endParaRPr lang="en-US" b="0" baseline="0" dirty="0" smtClean="0"/>
          </a:p>
          <a:p>
            <a:r>
              <a:rPr lang="en-US" b="0" baseline="0" dirty="0" smtClean="0"/>
              <a:t>While the Priority of Content is acceptable overall, it’s important to note the following areas to suggest improvement(s):</a:t>
            </a:r>
            <a:br>
              <a:rPr lang="en-US" b="0" baseline="0" dirty="0" smtClean="0"/>
            </a:br>
            <a:endParaRPr lang="en-US" b="0" baseline="0" dirty="0" smtClean="0"/>
          </a:p>
          <a:p>
            <a:pPr marL="171450" indent="-171450">
              <a:buFont typeface="Arial" panose="020B0604020202020204" pitchFamily="34" charset="0"/>
              <a:buChar char="•"/>
            </a:pPr>
            <a:r>
              <a:rPr lang="en-US" b="0" baseline="0" dirty="0" smtClean="0"/>
              <a:t>#3: You could argue that the objective statement is a bit too broad because it includes so many components. If this were a new teacher, you might suggest focusing on fewer areas in this obj. stmt. and making adjustments accordingly. </a:t>
            </a:r>
          </a:p>
          <a:p>
            <a:pPr marL="171450" indent="-171450">
              <a:buFont typeface="Arial" panose="020B0604020202020204" pitchFamily="34" charset="0"/>
              <a:buChar char="•"/>
            </a:pPr>
            <a:r>
              <a:rPr lang="en-US" b="0" baseline="0" dirty="0" smtClean="0"/>
              <a:t>#4: Assuming this is an experienced teacher, the rationale is acceptable. Again, to the point in #3, there might be an opportunity to hone in the focus for a less experienced teacher in this context as this educator emphasizes their “seven years of teaching” in this context. Again – there is room to have conversation with the teacher when you are unclear on aspects of the SLO.</a:t>
            </a:r>
          </a:p>
          <a:p>
            <a:pPr marL="171450" indent="-171450">
              <a:buFont typeface="Arial" panose="020B0604020202020204" pitchFamily="34" charset="0"/>
              <a:buChar char="•"/>
            </a:pPr>
            <a:endParaRPr lang="en-US" b="0" baseline="0" dirty="0" smtClean="0"/>
          </a:p>
          <a:p>
            <a:pPr marL="0" indent="0">
              <a:buFont typeface="Arial" panose="020B0604020202020204" pitchFamily="34" charset="0"/>
              <a:buNone/>
            </a:pPr>
            <a:r>
              <a:rPr lang="en-US" b="0" baseline="0" dirty="0" smtClean="0"/>
              <a:t>Once the Priority of Content is approvable, move onto the Rigor of Target.</a:t>
            </a:r>
            <a:endParaRPr lang="en-US" b="0" baseline="0" dirty="0"/>
          </a:p>
        </p:txBody>
      </p:sp>
      <p:sp>
        <p:nvSpPr>
          <p:cNvPr id="4" name="Slide Number Placeholder 3"/>
          <p:cNvSpPr>
            <a:spLocks noGrp="1"/>
          </p:cNvSpPr>
          <p:nvPr>
            <p:ph type="sldNum" sz="quarter" idx="10"/>
          </p:nvPr>
        </p:nvSpPr>
        <p:spPr/>
        <p:txBody>
          <a:bodyPr/>
          <a:lstStyle/>
          <a:p>
            <a:fld id="{064EDB0E-DE54-428A-AFBB-B19D5E9D46B3}" type="slidenum">
              <a:rPr lang="en-US" smtClean="0"/>
              <a:t>34</a:t>
            </a:fld>
            <a:endParaRPr lang="en-US"/>
          </a:p>
        </p:txBody>
      </p:sp>
    </p:spTree>
    <p:extLst>
      <p:ext uri="{BB962C8B-B14F-4D97-AF65-F5344CB8AC3E}">
        <p14:creationId xmlns:p14="http://schemas.microsoft.com/office/powerpoint/2010/main" val="20020660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In this section, you’ll note that there are areas to provide this teacher with some support through a conversation. This could happen at the BOY conference where you ‘workshop’ the SLO together as it is workable, but needs attention in the following ways: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#8: While all students are accounted for using the categories on the baseline assessment, what will the teacher do with the two “Advanced” students who are exceeding grade-level expectations at the start (see #9)?</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#9: While 100% of students are accounted for, it’s unclear how the “increase [of] one level” would be enough growth to close the achievement gap. In other words, if “Below Basic” improve one level, they would end the year at “basic,” which is still below grade-level. Additionally, how much growth will the other 20% of students achieve? How will the “Advanced” students grow if they’re starting above grade level? This needs to be clearer in this section.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#10: Based on the statements above, the rationale is not a valid claim based on the data used to set these targets. Needs to rework this section before approving.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baseline="0" dirty="0" smtClean="0"/>
              <a:t>In real time, if this section were not approvable, you would ‘stop’ your review and go back to the educator to make revisions. For the purpose of this activity, let’s continue to Quality of Evidence.</a:t>
            </a:r>
            <a:endParaRPr lang="en-US" b="0" baseline="0" dirty="0"/>
          </a:p>
          <a:p>
            <a:endParaRPr lang="en-US" b="1" baseline="0" dirty="0"/>
          </a:p>
        </p:txBody>
      </p:sp>
      <p:sp>
        <p:nvSpPr>
          <p:cNvPr id="4" name="Slide Number Placeholder 3"/>
          <p:cNvSpPr>
            <a:spLocks noGrp="1"/>
          </p:cNvSpPr>
          <p:nvPr>
            <p:ph type="sldNum" sz="quarter" idx="10"/>
          </p:nvPr>
        </p:nvSpPr>
        <p:spPr/>
        <p:txBody>
          <a:bodyPr/>
          <a:lstStyle/>
          <a:p>
            <a:fld id="{064EDB0E-DE54-428A-AFBB-B19D5E9D46B3}" type="slidenum">
              <a:rPr lang="en-US" smtClean="0"/>
              <a:t>35</a:t>
            </a:fld>
            <a:endParaRPr lang="en-US"/>
          </a:p>
        </p:txBody>
      </p:sp>
    </p:spTree>
    <p:extLst>
      <p:ext uri="{BB962C8B-B14F-4D97-AF65-F5344CB8AC3E}">
        <p14:creationId xmlns:p14="http://schemas.microsoft.com/office/powerpoint/2010/main" val="26881117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In the final section, you can see there is a point of clarity needed: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#12: The evidence source comes from the first weeks in June. While it would be helpful to review this summative assessment of students’ writing, what is happening at the beginning and mid-points throughout the year to measure students’ progress? You should want to see multiple evidence sources to ensure that the data provided in an EOY assessment doesn’t end up being “too late” to help students achieve their </a:t>
            </a:r>
            <a:r>
              <a:rPr lang="en-US" b="0" baseline="0" smtClean="0"/>
              <a:t>intended targets.</a:t>
            </a:r>
            <a:endParaRPr lang="en-US" b="0" baseline="0" dirty="0"/>
          </a:p>
          <a:p>
            <a:endParaRPr lang="en-US" b="1" baseline="0" dirty="0"/>
          </a:p>
          <a:p>
            <a:endParaRPr lang="en-US" b="1" baseline="0" dirty="0"/>
          </a:p>
        </p:txBody>
      </p:sp>
      <p:sp>
        <p:nvSpPr>
          <p:cNvPr id="4" name="Slide Number Placeholder 3"/>
          <p:cNvSpPr>
            <a:spLocks noGrp="1"/>
          </p:cNvSpPr>
          <p:nvPr>
            <p:ph type="sldNum" sz="quarter" idx="10"/>
          </p:nvPr>
        </p:nvSpPr>
        <p:spPr/>
        <p:txBody>
          <a:bodyPr/>
          <a:lstStyle/>
          <a:p>
            <a:fld id="{064EDB0E-DE54-428A-AFBB-B19D5E9D46B3}" type="slidenum">
              <a:rPr lang="en-US" smtClean="0"/>
              <a:t>36</a:t>
            </a:fld>
            <a:endParaRPr lang="en-US"/>
          </a:p>
        </p:txBody>
      </p:sp>
    </p:spTree>
    <p:extLst>
      <p:ext uri="{BB962C8B-B14F-4D97-AF65-F5344CB8AC3E}">
        <p14:creationId xmlns:p14="http://schemas.microsoft.com/office/powerpoint/2010/main" val="42647844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u="none" dirty="0"/>
              <a:t>At</a:t>
            </a:r>
            <a:r>
              <a:rPr lang="en-US" b="0" u="none" baseline="0" dirty="0"/>
              <a:t> this point, now that you have completed all activities in Module 4, we invite you to check your answers against ours for Parts I-IV in the Module 4 Answer Key located in the Module 4 playlist. </a:t>
            </a:r>
            <a:endParaRPr lang="en-US" b="0" u="none" dirty="0"/>
          </a:p>
        </p:txBody>
      </p:sp>
      <p:sp>
        <p:nvSpPr>
          <p:cNvPr id="4" name="Slide Number Placeholder 3"/>
          <p:cNvSpPr>
            <a:spLocks noGrp="1"/>
          </p:cNvSpPr>
          <p:nvPr>
            <p:ph type="sldNum" sz="quarter" idx="10"/>
          </p:nvPr>
        </p:nvSpPr>
        <p:spPr/>
        <p:txBody>
          <a:bodyPr/>
          <a:lstStyle/>
          <a:p>
            <a:pPr>
              <a:defRPr/>
            </a:pPr>
            <a:fld id="{D8833439-D7E6-4DC1-A886-DD276C1C25A7}" type="slidenum">
              <a:rPr lang="en-US" smtClean="0"/>
              <a:pPr>
                <a:defRPr/>
              </a:pPr>
              <a:t>37</a:t>
            </a:fld>
            <a:endParaRPr lang="en-US"/>
          </a:p>
        </p:txBody>
      </p:sp>
    </p:spTree>
    <p:extLst>
      <p:ext uri="{BB962C8B-B14F-4D97-AF65-F5344CB8AC3E}">
        <p14:creationId xmlns:p14="http://schemas.microsoft.com/office/powerpoint/2010/main" val="1590546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0" baseline="0"/>
              <a:t>Here is an image of </a:t>
            </a:r>
            <a:r>
              <a:rPr lang="en-US" b="1" baseline="0"/>
              <a:t>page 19 </a:t>
            </a:r>
            <a:r>
              <a:rPr lang="en-US" b="0" baseline="0"/>
              <a:t>in the Teacher guidebook. The anatomy of an SLO includes three major sections, which will focus our training for this section. The first is </a:t>
            </a:r>
            <a:r>
              <a:rPr lang="en-US" b="0" i="1" baseline="0"/>
              <a:t>priority of content</a:t>
            </a:r>
            <a:r>
              <a:rPr lang="en-US" b="0" baseline="0"/>
              <a:t>, where you’ll find your objective statement, rationale, standards, and baseline data. Once the objective statement is written and aligned, then the educator will set targets and provide a rationale as to why these targets are most appropriate for these students. Finally, the educator will denote which evidence sources will be used to show students’ progress toward the targets set in order to reach the objective statement. Let’s start at the beginning, and see how objective statements are constructed.</a:t>
            </a:r>
            <a:endParaRPr lang="en-US" b="0"/>
          </a:p>
          <a:p>
            <a:endParaRPr lang="en-US"/>
          </a:p>
        </p:txBody>
      </p:sp>
      <p:sp>
        <p:nvSpPr>
          <p:cNvPr id="4" name="Slide Number Placeholder 3"/>
          <p:cNvSpPr>
            <a:spLocks noGrp="1"/>
          </p:cNvSpPr>
          <p:nvPr>
            <p:ph type="sldNum" sz="quarter" idx="10"/>
          </p:nvPr>
        </p:nvSpPr>
        <p:spPr/>
        <p:txBody>
          <a:bodyPr/>
          <a:lstStyle/>
          <a:p>
            <a:fld id="{064EDB0E-DE54-428A-AFBB-B19D5E9D46B3}" type="slidenum">
              <a:rPr lang="en-US" smtClean="0"/>
              <a:t>4</a:t>
            </a:fld>
            <a:endParaRPr lang="en-US"/>
          </a:p>
        </p:txBody>
      </p:sp>
    </p:spTree>
    <p:extLst>
      <p:ext uri="{BB962C8B-B14F-4D97-AF65-F5344CB8AC3E}">
        <p14:creationId xmlns:p14="http://schemas.microsoft.com/office/powerpoint/2010/main" val="24656754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0"/>
              <a:t>This page helps educators</a:t>
            </a:r>
            <a:r>
              <a:rPr lang="en-US" b="0" baseline="0"/>
              <a:t> determine whether or not they will craft SLOs or SOOs, depending on their direct relationship to student learning. Here, we can see that the majority of teachers will set SLOs, while most often, SPs will set Student Outcome Objectives (SOOs). Please note that SOOs are covered in the Support Professional training, as the vast majority of teachers only set SLOs.</a:t>
            </a:r>
            <a:endParaRPr lang="en-US" b="0"/>
          </a:p>
        </p:txBody>
      </p:sp>
      <p:sp>
        <p:nvSpPr>
          <p:cNvPr id="4" name="Slide Number Placeholder 3"/>
          <p:cNvSpPr>
            <a:spLocks noGrp="1"/>
          </p:cNvSpPr>
          <p:nvPr>
            <p:ph type="sldNum" sz="quarter" idx="10"/>
          </p:nvPr>
        </p:nvSpPr>
        <p:spPr/>
        <p:txBody>
          <a:bodyPr/>
          <a:lstStyle/>
          <a:p>
            <a:fld id="{064EDB0E-DE54-428A-AFBB-B19D5E9D46B3}" type="slidenum">
              <a:rPr lang="en-US" smtClean="0"/>
              <a:t>5</a:t>
            </a:fld>
            <a:endParaRPr lang="en-US"/>
          </a:p>
        </p:txBody>
      </p:sp>
    </p:spTree>
    <p:extLst>
      <p:ext uri="{BB962C8B-B14F-4D97-AF65-F5344CB8AC3E}">
        <p14:creationId xmlns:p14="http://schemas.microsoft.com/office/powerpoint/2010/main" val="3851952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0" baseline="0"/>
              <a:t>It’s amazing how many misunderstandings there are about Student Learning Objectives, and a big part of your role as a building administrator is going to be helping your staff by correcting these misunderstandings.  We’re going to start with the definition of an SLO (</a:t>
            </a:r>
            <a:r>
              <a:rPr lang="en-US" b="0" i="1" baseline="0"/>
              <a:t>read</a:t>
            </a:r>
            <a:r>
              <a:rPr lang="en-US" b="0" baseline="0"/>
              <a:t>). </a:t>
            </a:r>
            <a:r>
              <a:rPr lang="en-US" b="0"/>
              <a:t>RI</a:t>
            </a:r>
            <a:r>
              <a:rPr lang="en-US" b="0" baseline="0"/>
              <a:t> could have gone in the direction of so many other states, who chose to utilize state-wide standardized tests for all teachers.  Instead, RI wanted a process that &lt;&lt;</a:t>
            </a:r>
            <a:r>
              <a:rPr lang="en-US" b="0" i="1" baseline="0"/>
              <a:t>read the four bullets on the left</a:t>
            </a:r>
            <a:r>
              <a:rPr lang="en-US" b="0" baseline="0"/>
              <a:t>&gt;&gt;.  Part of the reasoning behind SLOs are that &lt;&lt;</a:t>
            </a:r>
            <a:r>
              <a:rPr lang="en-US" b="0" i="1" baseline="0"/>
              <a:t>read through four boxes on right</a:t>
            </a:r>
            <a:r>
              <a:rPr lang="en-US" b="0" baseline="0"/>
              <a:t>&gt;&gt;.</a:t>
            </a:r>
          </a:p>
          <a:p>
            <a:endParaRPr lang="en-US"/>
          </a:p>
        </p:txBody>
      </p:sp>
      <p:sp>
        <p:nvSpPr>
          <p:cNvPr id="4" name="Slide Number Placeholder 3"/>
          <p:cNvSpPr>
            <a:spLocks noGrp="1"/>
          </p:cNvSpPr>
          <p:nvPr>
            <p:ph type="sldNum" sz="quarter" idx="10"/>
          </p:nvPr>
        </p:nvSpPr>
        <p:spPr/>
        <p:txBody>
          <a:bodyPr/>
          <a:lstStyle/>
          <a:p>
            <a:fld id="{064EDB0E-DE54-428A-AFBB-B19D5E9D46B3}" type="slidenum">
              <a:rPr lang="en-US" smtClean="0"/>
              <a:t>6</a:t>
            </a:fld>
            <a:endParaRPr lang="en-US"/>
          </a:p>
        </p:txBody>
      </p:sp>
    </p:spTree>
    <p:extLst>
      <p:ext uri="{BB962C8B-B14F-4D97-AF65-F5344CB8AC3E}">
        <p14:creationId xmlns:p14="http://schemas.microsoft.com/office/powerpoint/2010/main" val="2346770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READ</a:t>
            </a:r>
          </a:p>
        </p:txBody>
      </p:sp>
      <p:sp>
        <p:nvSpPr>
          <p:cNvPr id="4" name="Slide Number Placeholder 3"/>
          <p:cNvSpPr>
            <a:spLocks noGrp="1"/>
          </p:cNvSpPr>
          <p:nvPr>
            <p:ph type="sldNum" sz="quarter" idx="10"/>
          </p:nvPr>
        </p:nvSpPr>
        <p:spPr/>
        <p:txBody>
          <a:bodyPr/>
          <a:lstStyle/>
          <a:p>
            <a:fld id="{064EDB0E-DE54-428A-AFBB-B19D5E9D46B3}" type="slidenum">
              <a:rPr lang="en-US" smtClean="0"/>
              <a:t>7</a:t>
            </a:fld>
            <a:endParaRPr lang="en-US"/>
          </a:p>
        </p:txBody>
      </p:sp>
    </p:spTree>
    <p:extLst>
      <p:ext uri="{BB962C8B-B14F-4D97-AF65-F5344CB8AC3E}">
        <p14:creationId xmlns:p14="http://schemas.microsoft.com/office/powerpoint/2010/main" val="36046270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Refer</a:t>
            </a:r>
            <a:r>
              <a:rPr lang="en-US" b="0" baseline="0"/>
              <a:t> to </a:t>
            </a:r>
            <a:r>
              <a:rPr lang="en-US" b="1" baseline="0"/>
              <a:t>p. 19 </a:t>
            </a:r>
            <a:r>
              <a:rPr lang="en-US" b="0" baseline="0"/>
              <a:t>in Teacher Guidebook. Teachers should consider these questions before they write their objective statement. </a:t>
            </a:r>
          </a:p>
          <a:p>
            <a:endParaRPr lang="en-US" b="1" baseline="0"/>
          </a:p>
          <a:p>
            <a:r>
              <a:rPr lang="en-US" b="0" i="1" baseline="0"/>
              <a:t>What are the most important skills I want my students to attain by the end of the interval of instruction?</a:t>
            </a:r>
          </a:p>
          <a:p>
            <a:r>
              <a:rPr lang="en-US" b="0" i="1" baseline="0"/>
              <a:t>What standard(s) align with the prioritized learning?</a:t>
            </a:r>
          </a:p>
          <a:p>
            <a:r>
              <a:rPr lang="en-US" b="0" i="1" baseline="0"/>
              <a:t>Is the objective statement broad enough to capture learning within an extended instructional period, and focused enough to be measured?</a:t>
            </a:r>
            <a:endParaRPr lang="en-US" b="0" i="1"/>
          </a:p>
        </p:txBody>
      </p:sp>
      <p:sp>
        <p:nvSpPr>
          <p:cNvPr id="4" name="Slide Number Placeholder 3"/>
          <p:cNvSpPr>
            <a:spLocks noGrp="1"/>
          </p:cNvSpPr>
          <p:nvPr>
            <p:ph type="sldNum" sz="quarter" idx="10"/>
          </p:nvPr>
        </p:nvSpPr>
        <p:spPr/>
        <p:txBody>
          <a:bodyPr/>
          <a:lstStyle/>
          <a:p>
            <a:fld id="{064EDB0E-DE54-428A-AFBB-B19D5E9D46B3}" type="slidenum">
              <a:rPr lang="en-US" smtClean="0"/>
              <a:t>8</a:t>
            </a:fld>
            <a:endParaRPr lang="en-US"/>
          </a:p>
        </p:txBody>
      </p:sp>
    </p:spTree>
    <p:extLst>
      <p:ext uri="{BB962C8B-B14F-4D97-AF65-F5344CB8AC3E}">
        <p14:creationId xmlns:p14="http://schemas.microsoft.com/office/powerpoint/2010/main" val="29733995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When looking at an objective statement you’re really trying to answer two big questions: </a:t>
            </a:r>
          </a:p>
          <a:p>
            <a:pPr marL="171450" indent="-171450">
              <a:buFont typeface="Arial" panose="020B0604020202020204" pitchFamily="34" charset="0"/>
              <a:buChar char="•"/>
            </a:pPr>
            <a:r>
              <a:rPr lang="en-US" b="0"/>
              <a:t>(1) </a:t>
            </a:r>
            <a:r>
              <a:rPr lang="en-US" b="0" i="1"/>
              <a:t>Is the Obj. Statement clear in articulating the content or skills students should achieve</a:t>
            </a:r>
            <a:r>
              <a:rPr lang="en-US" b="0"/>
              <a:t> (this is making sure it’s clear but also that it actually articulates what students are going to know or be able to do)?</a:t>
            </a:r>
          </a:p>
          <a:p>
            <a:pPr marL="171450" indent="-171450">
              <a:buFont typeface="Arial" panose="020B0604020202020204" pitchFamily="34" charset="0"/>
              <a:buChar char="•"/>
            </a:pPr>
            <a:r>
              <a:rPr lang="en-US" b="0"/>
              <a:t>(2) </a:t>
            </a:r>
            <a:r>
              <a:rPr lang="en-US" b="0" i="1"/>
              <a:t>Is the scope of the Objective Statement broad enough to capture the most important course content or skills </a:t>
            </a:r>
            <a:r>
              <a:rPr lang="en-US" b="0"/>
              <a:t>(this is getting the scope, but also a little of the fit – if the art teacher is writing an SLO about math, then it’s not the right fit – most likely it might be considered too narrow, because while math will come up in their curriculum and teaching it’s not the essential focus of that content area)?</a:t>
            </a:r>
          </a:p>
          <a:p>
            <a:endParaRPr lang="en-US" b="0"/>
          </a:p>
          <a:p>
            <a:r>
              <a:rPr lang="en-US" b="0"/>
              <a:t>Please</a:t>
            </a:r>
            <a:r>
              <a:rPr lang="en-US" b="0" baseline="0"/>
              <a:t> note </a:t>
            </a:r>
            <a:r>
              <a:rPr lang="en-US" b="0"/>
              <a:t>that these are all out of context and that, there might be circumstances in which data or the interval of instruction makes narrow objective statements acceptable, etc. The purpose is to get comfortable asking questions about objective statements and developing a basic understanding of clarity and scope.  </a:t>
            </a:r>
          </a:p>
          <a:p>
            <a:r>
              <a:rPr lang="en-US" b="1"/>
              <a:t/>
            </a:r>
            <a:br>
              <a:rPr lang="en-US" b="1"/>
            </a:br>
            <a:endParaRPr lang="en-US"/>
          </a:p>
        </p:txBody>
      </p:sp>
      <p:sp>
        <p:nvSpPr>
          <p:cNvPr id="4" name="Slide Number Placeholder 3"/>
          <p:cNvSpPr>
            <a:spLocks noGrp="1"/>
          </p:cNvSpPr>
          <p:nvPr>
            <p:ph type="sldNum" sz="quarter" idx="10"/>
          </p:nvPr>
        </p:nvSpPr>
        <p:spPr/>
        <p:txBody>
          <a:bodyPr/>
          <a:lstStyle/>
          <a:p>
            <a:fld id="{064EDB0E-DE54-428A-AFBB-B19D5E9D46B3}" type="slidenum">
              <a:rPr lang="en-US" smtClean="0"/>
              <a:t>9</a:t>
            </a:fld>
            <a:endParaRPr lang="en-US"/>
          </a:p>
        </p:txBody>
      </p:sp>
    </p:spTree>
    <p:extLst>
      <p:ext uri="{BB962C8B-B14F-4D97-AF65-F5344CB8AC3E}">
        <p14:creationId xmlns:p14="http://schemas.microsoft.com/office/powerpoint/2010/main" val="33444644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89D30FE-3DB1-4433-992B-AAD23E707575}" type="datetime1">
              <a:rPr lang="en-US" smtClean="0"/>
              <a:t>9/14/2020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9568" y="5872590"/>
            <a:ext cx="4184855" cy="939364"/>
          </a:xfrm>
          <a:prstGeom prst="rect">
            <a:avLst/>
          </a:prstGeom>
        </p:spPr>
      </p:pic>
      <p:graphicFrame>
        <p:nvGraphicFramePr>
          <p:cNvPr id="8" name="Diagram 7"/>
          <p:cNvGraphicFramePr/>
          <p:nvPr userDrawn="1">
            <p:extLst>
              <p:ext uri="{D42A27DB-BD31-4B8C-83A1-F6EECF244321}">
                <p14:modId xmlns:p14="http://schemas.microsoft.com/office/powerpoint/2010/main" val="2829352977"/>
              </p:ext>
            </p:extLst>
          </p:nvPr>
        </p:nvGraphicFramePr>
        <p:xfrm>
          <a:off x="4334423" y="5900748"/>
          <a:ext cx="7704104" cy="9112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11797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41B675-DFC4-4C31-8263-0D951C35EE56}" type="datetime1">
              <a:rPr lang="en-US" smtClean="0"/>
              <a:t>9/14/2020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702068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8AE1D6-D5C5-4A07-922D-3F5C3D17FA39}" type="datetime1">
              <a:rPr lang="en-US" smtClean="0"/>
              <a:t>9/14/2020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1330787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1023F0-2483-4AF7-A1FD-E688A4A6B1BE}" type="datetime1">
              <a:rPr lang="en-US" smtClean="0"/>
              <a:t>9/14/2020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2651618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EED828B-0EC7-43DF-9590-A9EC1A39D260}" type="datetime1">
              <a:rPr lang="en-US" smtClean="0"/>
              <a:t>9/14/2020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2487673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BB3E300-325C-492B-A3E0-7F3EA4368DC6}" type="datetime1">
              <a:rPr lang="en-US" smtClean="0"/>
              <a:t>9/14/2020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545146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30839FD-2837-468F-BB35-6A53D46D06BD}" type="datetime1">
              <a:rPr lang="en-US" smtClean="0"/>
              <a:t>9/14/2020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2092391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6FCE52B-AC28-445D-8B9B-F2003B7DEE3D}" type="datetime1">
              <a:rPr lang="en-US" smtClean="0"/>
              <a:t>9/14/2020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677897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352EB6-5C6E-4E7E-8BF2-E5E11512EEFD}" type="datetime1">
              <a:rPr lang="en-US" smtClean="0"/>
              <a:t>9/14/2020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1221200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ACAF539-E0B0-4568-A5B3-F8537606AA6D}" type="datetime1">
              <a:rPr lang="en-US" smtClean="0"/>
              <a:t>9/14/2020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693675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97BA428-43D0-457F-AE15-306D6E49FC52}" type="datetime1">
              <a:rPr lang="en-US" smtClean="0"/>
              <a:t>9/14/2020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2436694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diagramData" Target="../diagrams/data1.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microsoft.com/office/2007/relationships/diagramDrawing" Target="../diagrams/drawing1.xml"/><Relationship Id="rId2" Type="http://schemas.openxmlformats.org/officeDocument/2006/relationships/slideLayout" Target="../slideLayouts/slideLayout2.xml"/><Relationship Id="rId16" Type="http://schemas.openxmlformats.org/officeDocument/2006/relationships/diagramColors" Target="../diagrams/colors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diagramQuickStyle" Target="../diagrams/quickStyl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diagramLayout" Target="../diagrams/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9/14/2020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A0F8C9-0536-44E3-92CA-2798A712B5A8}" type="slidenum">
              <a:rPr lang="en-US" smtClean="0"/>
              <a:t>‹#›</a:t>
            </a:fld>
            <a:endParaRPr lang="en-US"/>
          </a:p>
        </p:txBody>
      </p:sp>
      <p:graphicFrame>
        <p:nvGraphicFramePr>
          <p:cNvPr id="7" name="Diagram 6"/>
          <p:cNvGraphicFramePr/>
          <p:nvPr userDrawn="1">
            <p:extLst>
              <p:ext uri="{D42A27DB-BD31-4B8C-83A1-F6EECF244321}">
                <p14:modId xmlns:p14="http://schemas.microsoft.com/office/powerpoint/2010/main" val="2427524874"/>
              </p:ext>
            </p:extLst>
          </p:nvPr>
        </p:nvGraphicFramePr>
        <p:xfrm>
          <a:off x="4428692" y="6256486"/>
          <a:ext cx="7131171" cy="47595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pic>
        <p:nvPicPr>
          <p:cNvPr id="8" name="Picture 7"/>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373457" y="6256487"/>
            <a:ext cx="2250871" cy="476167"/>
          </a:xfrm>
          <a:prstGeom prst="rect">
            <a:avLst/>
          </a:prstGeom>
        </p:spPr>
      </p:pic>
    </p:spTree>
    <p:extLst>
      <p:ext uri="{BB962C8B-B14F-4D97-AF65-F5344CB8AC3E}">
        <p14:creationId xmlns:p14="http://schemas.microsoft.com/office/powerpoint/2010/main" val="289510082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9.png"/><Relationship Id="rId7" Type="http://schemas.openxmlformats.org/officeDocument/2006/relationships/diagramColors" Target="../diagrams/colors3.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10.png"/></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2.png"/><Relationship Id="rId4" Type="http://schemas.openxmlformats.org/officeDocument/2006/relationships/image" Target="../media/image10.png"/></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2.png"/><Relationship Id="rId4" Type="http://schemas.openxmlformats.org/officeDocument/2006/relationships/image" Target="../media/image14.png"/></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6.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12.svg"/><Relationship Id="rId4" Type="http://schemas.openxmlformats.org/officeDocument/2006/relationships/image" Target="../media/image12.png"/></Relationships>
</file>

<file path=ppt/slides/_rels/slide37.xml.rels><?xml version="1.0" encoding="UTF-8" standalone="yes"?>
<Relationships xmlns="http://schemas.openxmlformats.org/package/2006/relationships"><Relationship Id="rId3" Type="http://schemas.openxmlformats.org/officeDocument/2006/relationships/hyperlink" Target="mailto:edeval@ride.ri.gov" TargetMode="External"/><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Module 4: </a:t>
            </a:r>
            <a:r>
              <a:rPr lang="en-US" dirty="0" smtClean="0"/>
              <a:t>Student Learning Objectives (SLOs)</a:t>
            </a:r>
            <a:endParaRPr lang="en-US" dirty="0"/>
          </a:p>
        </p:txBody>
      </p:sp>
      <p:sp>
        <p:nvSpPr>
          <p:cNvPr id="3" name="Subtitle 2"/>
          <p:cNvSpPr>
            <a:spLocks noGrp="1"/>
          </p:cNvSpPr>
          <p:nvPr>
            <p:ph type="subTitle" idx="1"/>
          </p:nvPr>
        </p:nvSpPr>
        <p:spPr/>
        <p:txBody>
          <a:bodyPr/>
          <a:lstStyle/>
          <a:p>
            <a:r>
              <a:rPr lang="en-US"/>
              <a:t>Asynchronous</a:t>
            </a:r>
          </a:p>
        </p:txBody>
      </p:sp>
    </p:spTree>
    <p:extLst>
      <p:ext uri="{BB962C8B-B14F-4D97-AF65-F5344CB8AC3E}">
        <p14:creationId xmlns:p14="http://schemas.microsoft.com/office/powerpoint/2010/main" val="26366903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SLO Objective Statement #1</a:t>
            </a:r>
          </a:p>
        </p:txBody>
      </p:sp>
      <p:sp>
        <p:nvSpPr>
          <p:cNvPr id="4" name="Slide Number Placeholder 3"/>
          <p:cNvSpPr>
            <a:spLocks noGrp="1"/>
          </p:cNvSpPr>
          <p:nvPr>
            <p:ph type="sldNum" sz="quarter" idx="12"/>
          </p:nvPr>
        </p:nvSpPr>
        <p:spPr/>
        <p:txBody>
          <a:bodyPr/>
          <a:lstStyle/>
          <a:p>
            <a:fld id="{E3A0F8C9-0536-44E3-92CA-2798A712B5A8}" type="slidenum">
              <a:rPr lang="en-US" smtClean="0"/>
              <a:t>10</a:t>
            </a:fld>
            <a:endParaRPr lang="en-US"/>
          </a:p>
        </p:txBody>
      </p:sp>
      <p:graphicFrame>
        <p:nvGraphicFramePr>
          <p:cNvPr id="7" name="Content Placeholder 9"/>
          <p:cNvGraphicFramePr>
            <a:graphicFrameLocks/>
          </p:cNvGraphicFramePr>
          <p:nvPr/>
        </p:nvGraphicFramePr>
        <p:xfrm>
          <a:off x="838200" y="1690687"/>
          <a:ext cx="10515600" cy="4259737"/>
        </p:xfrm>
        <a:graphic>
          <a:graphicData uri="http://schemas.openxmlformats.org/drawingml/2006/table">
            <a:tbl>
              <a:tblPr firstRow="1" bandRow="1">
                <a:tableStyleId>{5C22544A-7EE6-4342-B048-85BDC9FD1C3A}</a:tableStyleId>
              </a:tblPr>
              <a:tblGrid>
                <a:gridCol w="8262258">
                  <a:extLst>
                    <a:ext uri="{9D8B030D-6E8A-4147-A177-3AD203B41FA5}">
                      <a16:colId xmlns:a16="http://schemas.microsoft.com/office/drawing/2014/main" val="20000"/>
                    </a:ext>
                  </a:extLst>
                </a:gridCol>
                <a:gridCol w="2253342">
                  <a:extLst>
                    <a:ext uri="{9D8B030D-6E8A-4147-A177-3AD203B41FA5}">
                      <a16:colId xmlns:a16="http://schemas.microsoft.com/office/drawing/2014/main" val="20001"/>
                    </a:ext>
                  </a:extLst>
                </a:gridCol>
              </a:tblGrid>
              <a:tr h="652853">
                <a:tc gridSpan="2">
                  <a:txBody>
                    <a:bodyPr/>
                    <a:lstStyle/>
                    <a:p>
                      <a:pPr marL="342900" marR="0" lvl="0" indent="-342900">
                        <a:spcBef>
                          <a:spcPts val="0"/>
                        </a:spcBef>
                        <a:spcAft>
                          <a:spcPts val="0"/>
                        </a:spcAft>
                        <a:buSzPts val="1000"/>
                        <a:buFont typeface="+mj-lt"/>
                        <a:buAutoNum type="arabicPeriod"/>
                      </a:pPr>
                      <a:r>
                        <a:rPr lang="en-US" sz="1800" b="1">
                          <a:latin typeface="Calibri" panose="020F0502020204030204" pitchFamily="34" charset="0"/>
                          <a:ea typeface="Calibri"/>
                          <a:cs typeface="Times New Roman"/>
                        </a:rPr>
                        <a:t>Objective Statement:</a:t>
                      </a:r>
                      <a:r>
                        <a:rPr lang="en-US" sz="1800">
                          <a:latin typeface="Calibri" panose="020F0502020204030204" pitchFamily="34" charset="0"/>
                          <a:ea typeface="Calibri"/>
                          <a:cs typeface="Times New Roman"/>
                        </a:rPr>
                        <a:t> (Elementary) Students will improve their overall proficiency in mathematics.</a:t>
                      </a:r>
                    </a:p>
                  </a:txBody>
                  <a:tcPr/>
                </a:tc>
                <a:tc hMerge="1">
                  <a:txBody>
                    <a:bodyPr/>
                    <a:lstStyle/>
                    <a:p>
                      <a:endParaRPr lang="en-US"/>
                    </a:p>
                  </a:txBody>
                  <a:tcPr/>
                </a:tc>
                <a:extLst>
                  <a:ext uri="{0D108BD9-81ED-4DB2-BD59-A6C34878D82A}">
                    <a16:rowId xmlns:a16="http://schemas.microsoft.com/office/drawing/2014/main" val="10000"/>
                  </a:ext>
                </a:extLst>
              </a:tr>
              <a:tr h="1275268">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lphaLcPeriod"/>
                        <a:tabLst/>
                        <a:defRPr/>
                      </a:pPr>
                      <a:r>
                        <a:rPr lang="en-US" sz="1800" b="1">
                          <a:latin typeface="Calibri" panose="020F0502020204030204" pitchFamily="34" charset="0"/>
                          <a:ea typeface="Times New Roman"/>
                          <a:cs typeface="Times New Roman"/>
                        </a:rPr>
                        <a:t>Is the objective statement clear in articulating the content or skills students should achieve? </a:t>
                      </a:r>
                      <a:r>
                        <a:rPr lang="en-US" sz="1800" b="0" i="1">
                          <a:latin typeface="Calibri" panose="020F0502020204030204" pitchFamily="34" charset="0"/>
                          <a:ea typeface="Times New Roman"/>
                          <a:cs typeface="Times New Roman"/>
                        </a:rPr>
                        <a:t>(this is making sure it’s clear but also that it actually</a:t>
                      </a:r>
                      <a:r>
                        <a:rPr lang="en-US" sz="1800" b="0" i="1" baseline="0">
                          <a:latin typeface="Calibri" panose="020F0502020204030204" pitchFamily="34" charset="0"/>
                          <a:ea typeface="Times New Roman"/>
                          <a:cs typeface="Times New Roman"/>
                        </a:rPr>
                        <a:t> articulates what students are going to know or be able to do.)</a:t>
                      </a:r>
                      <a:endParaRPr lang="en-US" sz="1800">
                        <a:latin typeface="Calibri" panose="020F0502020204030204" pitchFamily="34" charset="0"/>
                        <a:ea typeface="Calibri"/>
                        <a:cs typeface="Times New Roman"/>
                      </a:endParaRPr>
                    </a:p>
                    <a:p>
                      <a:endParaRPr lang="en-US" sz="1800">
                        <a:latin typeface="Calibri" panose="020F0502020204030204" pitchFamily="34" charset="0"/>
                      </a:endParaRPr>
                    </a:p>
                  </a:txBody>
                  <a:tcPr/>
                </a:tc>
                <a:tc>
                  <a:txBody>
                    <a:bodyPr/>
                    <a:lstStyle/>
                    <a:p>
                      <a:pPr marL="342900" marR="0" lvl="0" indent="-342900">
                        <a:lnSpc>
                          <a:spcPct val="115000"/>
                        </a:lnSpc>
                        <a:spcBef>
                          <a:spcPts val="0"/>
                        </a:spcBef>
                        <a:spcAft>
                          <a:spcPts val="0"/>
                        </a:spcAft>
                        <a:buFont typeface="Symbol"/>
                        <a:buChar char=""/>
                      </a:pPr>
                      <a:r>
                        <a:rPr lang="en-US" sz="1800">
                          <a:latin typeface="Calibri" panose="020F0502020204030204" pitchFamily="34" charset="0"/>
                          <a:ea typeface="Calibri"/>
                          <a:cs typeface="Times New Roman"/>
                        </a:rPr>
                        <a:t>Clear</a:t>
                      </a:r>
                    </a:p>
                    <a:p>
                      <a:pPr marL="342900" marR="0" lvl="0" indent="-342900">
                        <a:lnSpc>
                          <a:spcPct val="115000"/>
                        </a:lnSpc>
                        <a:spcBef>
                          <a:spcPts val="0"/>
                        </a:spcBef>
                        <a:spcAft>
                          <a:spcPts val="0"/>
                        </a:spcAft>
                        <a:buFont typeface="Symbol"/>
                        <a:buChar char=""/>
                      </a:pPr>
                      <a:r>
                        <a:rPr lang="en-US" sz="1800">
                          <a:latin typeface="Calibri" panose="020F0502020204030204" pitchFamily="34" charset="0"/>
                          <a:ea typeface="Calibri"/>
                          <a:cs typeface="Times New Roman"/>
                        </a:rPr>
                        <a:t>Not clear enough</a:t>
                      </a:r>
                    </a:p>
                    <a:p>
                      <a:endParaRPr lang="en-US" sz="1800">
                        <a:latin typeface="Calibri" panose="020F0502020204030204" pitchFamily="34" charset="0"/>
                      </a:endParaRPr>
                    </a:p>
                  </a:txBody>
                  <a:tcPr/>
                </a:tc>
                <a:extLst>
                  <a:ext uri="{0D108BD9-81ED-4DB2-BD59-A6C34878D82A}">
                    <a16:rowId xmlns:a16="http://schemas.microsoft.com/office/drawing/2014/main" val="10001"/>
                  </a:ext>
                </a:extLst>
              </a:tr>
              <a:tr h="2331616">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lphaLcPeriod" startAt="2"/>
                        <a:tabLst/>
                        <a:defRPr/>
                      </a:pPr>
                      <a:r>
                        <a:rPr lang="en-US" sz="1800" b="1">
                          <a:latin typeface="Calibri" panose="020F0502020204030204" pitchFamily="34" charset="0"/>
                          <a:ea typeface="Times New Roman"/>
                          <a:cs typeface="Times New Roman"/>
                        </a:rPr>
                        <a:t>Is the scope of the objective statement broad enough to capture the most important course content or skills?</a:t>
                      </a:r>
                      <a:r>
                        <a:rPr lang="en-US" sz="1800">
                          <a:latin typeface="Calibri" panose="020F0502020204030204" pitchFamily="34" charset="0"/>
                          <a:ea typeface="Times New Roman"/>
                          <a:cs typeface="Times New Roman"/>
                        </a:rPr>
                        <a:t> </a:t>
                      </a:r>
                      <a:r>
                        <a:rPr lang="en-US" sz="1800" i="1">
                          <a:latin typeface="Calibri" panose="020F0502020204030204" pitchFamily="34" charset="0"/>
                          <a:ea typeface="Times New Roman"/>
                          <a:cs typeface="Times New Roman"/>
                        </a:rPr>
                        <a:t>(If the focus is too narrow it might be possible to teach it in a unit, but it will not be a central focus for students throughout the interval of instruction.  If the focus is too broad it is not a targeted objective that is measurable.  If the target is met, students should have the essential knowledge and/or skills necessary for success in the next grade, level of instruction, or will have narrowed a critical gap.)</a:t>
                      </a:r>
                      <a:endParaRPr lang="en-US" sz="1800">
                        <a:latin typeface="Calibri" panose="020F0502020204030204" pitchFamily="34" charset="0"/>
                        <a:ea typeface="Calibri"/>
                        <a:cs typeface="Times New Roman"/>
                      </a:endParaRPr>
                    </a:p>
                  </a:txBody>
                  <a:tcPr/>
                </a:tc>
                <a:tc>
                  <a:txBody>
                    <a:bodyPr/>
                    <a:lstStyle/>
                    <a:p>
                      <a:pPr marL="342900" marR="0" lvl="0" indent="-342900">
                        <a:lnSpc>
                          <a:spcPct val="115000"/>
                        </a:lnSpc>
                        <a:spcBef>
                          <a:spcPts val="0"/>
                        </a:spcBef>
                        <a:spcAft>
                          <a:spcPts val="0"/>
                        </a:spcAft>
                        <a:buFont typeface="Symbol"/>
                        <a:buChar char=""/>
                      </a:pPr>
                      <a:r>
                        <a:rPr lang="en-US" sz="1800">
                          <a:latin typeface="Calibri" panose="020F0502020204030204" pitchFamily="34" charset="0"/>
                          <a:ea typeface="Calibri"/>
                          <a:cs typeface="Times New Roman"/>
                        </a:rPr>
                        <a:t>Too broad</a:t>
                      </a:r>
                    </a:p>
                    <a:p>
                      <a:pPr marL="342900" marR="0" lvl="0" indent="-342900">
                        <a:lnSpc>
                          <a:spcPct val="115000"/>
                        </a:lnSpc>
                        <a:spcBef>
                          <a:spcPts val="0"/>
                        </a:spcBef>
                        <a:spcAft>
                          <a:spcPts val="0"/>
                        </a:spcAft>
                        <a:buFont typeface="Symbol"/>
                        <a:buChar char=""/>
                      </a:pPr>
                      <a:r>
                        <a:rPr lang="en-US" sz="1800">
                          <a:latin typeface="Calibri" panose="020F0502020204030204" pitchFamily="34" charset="0"/>
                          <a:ea typeface="Calibri"/>
                          <a:cs typeface="Times New Roman"/>
                        </a:rPr>
                        <a:t>Acceptable</a:t>
                      </a:r>
                    </a:p>
                    <a:p>
                      <a:pPr marL="342900" marR="0" lvl="0" indent="-342900">
                        <a:lnSpc>
                          <a:spcPct val="115000"/>
                        </a:lnSpc>
                        <a:spcBef>
                          <a:spcPts val="0"/>
                        </a:spcBef>
                        <a:spcAft>
                          <a:spcPts val="0"/>
                        </a:spcAft>
                        <a:buFont typeface="Symbol"/>
                        <a:buChar char=""/>
                      </a:pPr>
                      <a:r>
                        <a:rPr lang="en-US" sz="1800">
                          <a:latin typeface="Calibri" panose="020F0502020204030204" pitchFamily="34" charset="0"/>
                          <a:ea typeface="Calibri"/>
                          <a:cs typeface="Times New Roman"/>
                        </a:rPr>
                        <a:t>Too narrow</a:t>
                      </a:r>
                    </a:p>
                    <a:p>
                      <a:endParaRPr lang="en-US" sz="1800">
                        <a:latin typeface="Calibri" panose="020F0502020204030204" pitchFamily="34" charset="0"/>
                      </a:endParaRP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6899339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8"/>
          <p:cNvGraphicFramePr>
            <a:graphicFrameLocks noGrp="1"/>
          </p:cNvGraphicFramePr>
          <p:nvPr>
            <p:ph idx="1"/>
          </p:nvPr>
        </p:nvGraphicFramePr>
        <p:xfrm>
          <a:off x="838200" y="1405720"/>
          <a:ext cx="10515600" cy="4735773"/>
        </p:xfrm>
        <a:graphic>
          <a:graphicData uri="http://schemas.openxmlformats.org/drawingml/2006/table">
            <a:tbl>
              <a:tblPr firstRow="1" bandRow="1">
                <a:tableStyleId>{5C22544A-7EE6-4342-B048-85BDC9FD1C3A}</a:tableStyleId>
              </a:tblPr>
              <a:tblGrid>
                <a:gridCol w="8262257">
                  <a:extLst>
                    <a:ext uri="{9D8B030D-6E8A-4147-A177-3AD203B41FA5}">
                      <a16:colId xmlns:a16="http://schemas.microsoft.com/office/drawing/2014/main" val="20000"/>
                    </a:ext>
                  </a:extLst>
                </a:gridCol>
                <a:gridCol w="2253343">
                  <a:extLst>
                    <a:ext uri="{9D8B030D-6E8A-4147-A177-3AD203B41FA5}">
                      <a16:colId xmlns:a16="http://schemas.microsoft.com/office/drawing/2014/main" val="20001"/>
                    </a:ext>
                  </a:extLst>
                </a:gridCol>
              </a:tblGrid>
              <a:tr h="1133390">
                <a:tc gridSpan="2">
                  <a:txBody>
                    <a:bodyPr/>
                    <a:lstStyle/>
                    <a:p>
                      <a:pPr marL="342900" marR="0" lvl="0" indent="-342900">
                        <a:spcBef>
                          <a:spcPts val="0"/>
                        </a:spcBef>
                        <a:spcAft>
                          <a:spcPts val="0"/>
                        </a:spcAft>
                        <a:buSzPts val="1000"/>
                        <a:buFont typeface="+mj-lt"/>
                        <a:buAutoNum type="arabicPeriod" startAt="2"/>
                      </a:pPr>
                      <a:r>
                        <a:rPr lang="en-US" sz="1800" b="1" kern="1200">
                          <a:solidFill>
                            <a:schemeClr val="lt1"/>
                          </a:solidFill>
                          <a:latin typeface="Calibri" panose="020F0502020204030204" pitchFamily="34" charset="0"/>
                          <a:ea typeface="+mn-ea"/>
                          <a:cs typeface="+mn-cs"/>
                        </a:rPr>
                        <a:t>Objective Statement: (Middle School) All Gr. 6-8 students who scored </a:t>
                      </a:r>
                      <a:r>
                        <a:rPr lang="en-US" sz="1800" b="1" i="1" kern="1200">
                          <a:solidFill>
                            <a:schemeClr val="lt1"/>
                          </a:solidFill>
                          <a:latin typeface="Calibri" panose="020F0502020204030204" pitchFamily="34" charset="0"/>
                          <a:ea typeface="+mn-ea"/>
                          <a:cs typeface="+mn-cs"/>
                        </a:rPr>
                        <a:t>Substantially Below Proficient</a:t>
                      </a:r>
                      <a:r>
                        <a:rPr lang="en-US" sz="1800" b="1" kern="1200">
                          <a:solidFill>
                            <a:schemeClr val="lt1"/>
                          </a:solidFill>
                          <a:latin typeface="Calibri" panose="020F0502020204030204" pitchFamily="34" charset="0"/>
                          <a:ea typeface="+mn-ea"/>
                          <a:cs typeface="+mn-cs"/>
                        </a:rPr>
                        <a:t> on the beginning-of-year mathematics pretest (86 students) will reach </a:t>
                      </a:r>
                      <a:r>
                        <a:rPr lang="en-US" sz="1800" b="1" i="1" kern="1200">
                          <a:solidFill>
                            <a:schemeClr val="lt1"/>
                          </a:solidFill>
                          <a:latin typeface="Calibri" panose="020F0502020204030204" pitchFamily="34" charset="0"/>
                          <a:ea typeface="+mn-ea"/>
                          <a:cs typeface="+mn-cs"/>
                        </a:rPr>
                        <a:t>Nearly Proficient</a:t>
                      </a:r>
                      <a:r>
                        <a:rPr lang="en-US" sz="1800" b="1" kern="1200">
                          <a:solidFill>
                            <a:schemeClr val="lt1"/>
                          </a:solidFill>
                          <a:latin typeface="Calibri" panose="020F0502020204030204" pitchFamily="34" charset="0"/>
                          <a:ea typeface="+mn-ea"/>
                          <a:cs typeface="+mn-cs"/>
                        </a:rPr>
                        <a:t> or above by the end-of-year post-test.</a:t>
                      </a:r>
                      <a:endParaRPr lang="en-US" sz="1800">
                        <a:latin typeface="Calibri" panose="020F0502020204030204" pitchFamily="34" charset="0"/>
                        <a:ea typeface="Calibri"/>
                        <a:cs typeface="Times New Roman"/>
                      </a:endParaRPr>
                    </a:p>
                  </a:txBody>
                  <a:tcPr/>
                </a:tc>
                <a:tc hMerge="1">
                  <a:txBody>
                    <a:bodyPr/>
                    <a:lstStyle/>
                    <a:p>
                      <a:endParaRPr lang="en-US"/>
                    </a:p>
                  </a:txBody>
                  <a:tcPr/>
                </a:tc>
                <a:extLst>
                  <a:ext uri="{0D108BD9-81ED-4DB2-BD59-A6C34878D82A}">
                    <a16:rowId xmlns:a16="http://schemas.microsoft.com/office/drawing/2014/main" val="10000"/>
                  </a:ext>
                </a:extLst>
              </a:tr>
              <a:tr h="1309957">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lphaLcPeriod"/>
                        <a:tabLst/>
                        <a:defRPr/>
                      </a:pPr>
                      <a:r>
                        <a:rPr lang="en-US" sz="1800" b="1">
                          <a:latin typeface="Calibri" panose="020F0502020204030204" pitchFamily="34" charset="0"/>
                          <a:ea typeface="Times New Roman"/>
                          <a:cs typeface="Times New Roman"/>
                        </a:rPr>
                        <a:t>Is the objective statement clear in articulating the content or skills students should achieve? </a:t>
                      </a:r>
                      <a:r>
                        <a:rPr lang="en-US" sz="1800" b="0" i="1">
                          <a:latin typeface="Calibri" panose="020F0502020204030204" pitchFamily="34" charset="0"/>
                          <a:ea typeface="Times New Roman"/>
                          <a:cs typeface="Times New Roman"/>
                        </a:rPr>
                        <a:t>(this is making sure it’s clear but also that it actually</a:t>
                      </a:r>
                      <a:r>
                        <a:rPr lang="en-US" sz="1800" b="0" i="1" baseline="0">
                          <a:latin typeface="Calibri" panose="020F0502020204030204" pitchFamily="34" charset="0"/>
                          <a:ea typeface="Times New Roman"/>
                          <a:cs typeface="Times New Roman"/>
                        </a:rPr>
                        <a:t> articulates what students are going to know or be able to do.)</a:t>
                      </a:r>
                      <a:endParaRPr lang="en-US" sz="1800">
                        <a:latin typeface="Calibri" panose="020F0502020204030204" pitchFamily="34" charset="0"/>
                        <a:ea typeface="Calibri"/>
                        <a:cs typeface="Times New Roman"/>
                      </a:endParaRPr>
                    </a:p>
                    <a:p>
                      <a:endParaRPr lang="en-US" sz="1800">
                        <a:latin typeface="Calibri" panose="020F0502020204030204" pitchFamily="34" charset="0"/>
                      </a:endParaRPr>
                    </a:p>
                  </a:txBody>
                  <a:tcPr/>
                </a:tc>
                <a:tc>
                  <a:txBody>
                    <a:bodyPr/>
                    <a:lstStyle/>
                    <a:p>
                      <a:pPr marL="342900" marR="0" lvl="0" indent="-342900">
                        <a:lnSpc>
                          <a:spcPct val="115000"/>
                        </a:lnSpc>
                        <a:spcBef>
                          <a:spcPts val="0"/>
                        </a:spcBef>
                        <a:spcAft>
                          <a:spcPts val="0"/>
                        </a:spcAft>
                        <a:buFont typeface="Symbol"/>
                        <a:buChar char=""/>
                      </a:pPr>
                      <a:r>
                        <a:rPr lang="en-US" sz="1800">
                          <a:latin typeface="Calibri" panose="020F0502020204030204" pitchFamily="34" charset="0"/>
                          <a:ea typeface="Calibri"/>
                          <a:cs typeface="Times New Roman"/>
                        </a:rPr>
                        <a:t>Clear</a:t>
                      </a:r>
                    </a:p>
                    <a:p>
                      <a:pPr marL="342900" marR="0" lvl="0" indent="-342900">
                        <a:lnSpc>
                          <a:spcPct val="115000"/>
                        </a:lnSpc>
                        <a:spcBef>
                          <a:spcPts val="0"/>
                        </a:spcBef>
                        <a:spcAft>
                          <a:spcPts val="0"/>
                        </a:spcAft>
                        <a:buFont typeface="Symbol"/>
                        <a:buChar char=""/>
                      </a:pPr>
                      <a:r>
                        <a:rPr lang="en-US" sz="1800">
                          <a:latin typeface="Calibri" panose="020F0502020204030204" pitchFamily="34" charset="0"/>
                          <a:ea typeface="Calibri"/>
                          <a:cs typeface="Times New Roman"/>
                        </a:rPr>
                        <a:t>Not clear enough</a:t>
                      </a:r>
                    </a:p>
                    <a:p>
                      <a:endParaRPr lang="en-US" sz="1800">
                        <a:latin typeface="Calibri" panose="020F0502020204030204" pitchFamily="34" charset="0"/>
                      </a:endParaRPr>
                    </a:p>
                  </a:txBody>
                  <a:tcPr/>
                </a:tc>
                <a:extLst>
                  <a:ext uri="{0D108BD9-81ED-4DB2-BD59-A6C34878D82A}">
                    <a16:rowId xmlns:a16="http://schemas.microsoft.com/office/drawing/2014/main" val="10001"/>
                  </a:ext>
                </a:extLst>
              </a:tr>
              <a:tr h="2292426">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lphaLcPeriod" startAt="2"/>
                        <a:tabLst/>
                        <a:defRPr/>
                      </a:pPr>
                      <a:r>
                        <a:rPr lang="en-US" sz="1800" b="1">
                          <a:latin typeface="Calibri" panose="020F0502020204030204" pitchFamily="34" charset="0"/>
                          <a:ea typeface="Times New Roman"/>
                          <a:cs typeface="Times New Roman"/>
                        </a:rPr>
                        <a:t>Is the scope of the objective statement broad enough to capture the most important course content or skills?</a:t>
                      </a:r>
                      <a:r>
                        <a:rPr lang="en-US" sz="1800">
                          <a:latin typeface="Calibri" panose="020F0502020204030204" pitchFamily="34" charset="0"/>
                          <a:ea typeface="Times New Roman"/>
                          <a:cs typeface="Times New Roman"/>
                        </a:rPr>
                        <a:t> </a:t>
                      </a:r>
                      <a:r>
                        <a:rPr lang="en-US" sz="1800" i="1">
                          <a:latin typeface="Calibri" panose="020F0502020204030204" pitchFamily="34" charset="0"/>
                          <a:ea typeface="Times New Roman"/>
                          <a:cs typeface="Times New Roman"/>
                        </a:rPr>
                        <a:t>(If the focus is too narrow it might be possible to teach it in a unit, but it will not be a central focus for students throughout the interval of instruction.  If the focus is too broad it is not a targeted objective that is measurable.  If the target is met, students should have the essential knowledge and/or skills necessary for success in the next grade, level of instruction, or will have narrowed a critical gap.)</a:t>
                      </a:r>
                      <a:endParaRPr lang="en-US" sz="1800">
                        <a:latin typeface="Calibri" panose="020F0502020204030204" pitchFamily="34" charset="0"/>
                        <a:ea typeface="Calibri"/>
                        <a:cs typeface="Times New Roman"/>
                      </a:endParaRPr>
                    </a:p>
                  </a:txBody>
                  <a:tcPr/>
                </a:tc>
                <a:tc>
                  <a:txBody>
                    <a:bodyPr/>
                    <a:lstStyle/>
                    <a:p>
                      <a:pPr marL="342900" marR="0" lvl="0" indent="-342900">
                        <a:lnSpc>
                          <a:spcPct val="115000"/>
                        </a:lnSpc>
                        <a:spcBef>
                          <a:spcPts val="0"/>
                        </a:spcBef>
                        <a:spcAft>
                          <a:spcPts val="0"/>
                        </a:spcAft>
                        <a:buFont typeface="Symbol"/>
                        <a:buChar char=""/>
                      </a:pPr>
                      <a:r>
                        <a:rPr lang="en-US" sz="1800">
                          <a:latin typeface="Calibri" panose="020F0502020204030204" pitchFamily="34" charset="0"/>
                          <a:ea typeface="Calibri"/>
                          <a:cs typeface="Times New Roman"/>
                        </a:rPr>
                        <a:t>Too broad</a:t>
                      </a:r>
                    </a:p>
                    <a:p>
                      <a:pPr marL="342900" marR="0" lvl="0" indent="-342900">
                        <a:lnSpc>
                          <a:spcPct val="115000"/>
                        </a:lnSpc>
                        <a:spcBef>
                          <a:spcPts val="0"/>
                        </a:spcBef>
                        <a:spcAft>
                          <a:spcPts val="0"/>
                        </a:spcAft>
                        <a:buFont typeface="Symbol"/>
                        <a:buChar char=""/>
                      </a:pPr>
                      <a:r>
                        <a:rPr lang="en-US" sz="1800">
                          <a:latin typeface="Calibri" panose="020F0502020204030204" pitchFamily="34" charset="0"/>
                          <a:ea typeface="Calibri"/>
                          <a:cs typeface="Times New Roman"/>
                        </a:rPr>
                        <a:t>Acceptable</a:t>
                      </a:r>
                    </a:p>
                    <a:p>
                      <a:pPr marL="342900" marR="0" lvl="0" indent="-342900">
                        <a:lnSpc>
                          <a:spcPct val="115000"/>
                        </a:lnSpc>
                        <a:spcBef>
                          <a:spcPts val="0"/>
                        </a:spcBef>
                        <a:spcAft>
                          <a:spcPts val="0"/>
                        </a:spcAft>
                        <a:buFont typeface="Symbol"/>
                        <a:buChar char=""/>
                      </a:pPr>
                      <a:r>
                        <a:rPr lang="en-US" sz="1800">
                          <a:latin typeface="Calibri" panose="020F0502020204030204" pitchFamily="34" charset="0"/>
                          <a:ea typeface="Calibri"/>
                          <a:cs typeface="Times New Roman"/>
                        </a:rPr>
                        <a:t>Too narrow</a:t>
                      </a:r>
                    </a:p>
                    <a:p>
                      <a:endParaRPr lang="en-US" sz="1800">
                        <a:latin typeface="Calibri" panose="020F0502020204030204" pitchFamily="34" charset="0"/>
                      </a:endParaRPr>
                    </a:p>
                  </a:txBody>
                  <a:tcPr/>
                </a:tc>
                <a:extLst>
                  <a:ext uri="{0D108BD9-81ED-4DB2-BD59-A6C34878D82A}">
                    <a16:rowId xmlns:a16="http://schemas.microsoft.com/office/drawing/2014/main" val="10002"/>
                  </a:ext>
                </a:extLst>
              </a:tr>
            </a:tbl>
          </a:graphicData>
        </a:graphic>
      </p:graphicFrame>
      <p:sp>
        <p:nvSpPr>
          <p:cNvPr id="2" name="Title 1"/>
          <p:cNvSpPr>
            <a:spLocks noGrp="1"/>
          </p:cNvSpPr>
          <p:nvPr>
            <p:ph type="title"/>
          </p:nvPr>
        </p:nvSpPr>
        <p:spPr/>
        <p:txBody>
          <a:bodyPr/>
          <a:lstStyle/>
          <a:p>
            <a:r>
              <a:rPr lang="en-US" b="1"/>
              <a:t>SLO Objective Statement #2</a:t>
            </a:r>
          </a:p>
        </p:txBody>
      </p:sp>
      <p:sp>
        <p:nvSpPr>
          <p:cNvPr id="4" name="Slide Number Placeholder 3"/>
          <p:cNvSpPr>
            <a:spLocks noGrp="1"/>
          </p:cNvSpPr>
          <p:nvPr>
            <p:ph type="sldNum" sz="quarter" idx="12"/>
          </p:nvPr>
        </p:nvSpPr>
        <p:spPr/>
        <p:txBody>
          <a:bodyPr/>
          <a:lstStyle/>
          <a:p>
            <a:fld id="{E3A0F8C9-0536-44E3-92CA-2798A712B5A8}" type="slidenum">
              <a:rPr lang="en-US" smtClean="0"/>
              <a:t>11</a:t>
            </a:fld>
            <a:endParaRPr lang="en-US"/>
          </a:p>
        </p:txBody>
      </p:sp>
    </p:spTree>
    <p:extLst>
      <p:ext uri="{BB962C8B-B14F-4D97-AF65-F5344CB8AC3E}">
        <p14:creationId xmlns:p14="http://schemas.microsoft.com/office/powerpoint/2010/main" val="31990209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SLO Objective Statement #3</a:t>
            </a:r>
          </a:p>
        </p:txBody>
      </p:sp>
      <p:sp>
        <p:nvSpPr>
          <p:cNvPr id="4" name="Slide Number Placeholder 3"/>
          <p:cNvSpPr>
            <a:spLocks noGrp="1"/>
          </p:cNvSpPr>
          <p:nvPr>
            <p:ph type="sldNum" sz="quarter" idx="12"/>
          </p:nvPr>
        </p:nvSpPr>
        <p:spPr/>
        <p:txBody>
          <a:bodyPr/>
          <a:lstStyle/>
          <a:p>
            <a:fld id="{E3A0F8C9-0536-44E3-92CA-2798A712B5A8}" type="slidenum">
              <a:rPr lang="en-US" smtClean="0"/>
              <a:t>12</a:t>
            </a:fld>
            <a:endParaRPr lang="en-US"/>
          </a:p>
        </p:txBody>
      </p:sp>
      <p:graphicFrame>
        <p:nvGraphicFramePr>
          <p:cNvPr id="8" name="Content Placeholder 7"/>
          <p:cNvGraphicFramePr>
            <a:graphicFrameLocks noGrp="1"/>
          </p:cNvGraphicFramePr>
          <p:nvPr>
            <p:ph idx="1"/>
          </p:nvPr>
        </p:nvGraphicFramePr>
        <p:xfrm>
          <a:off x="838200" y="1351128"/>
          <a:ext cx="10515600" cy="4749423"/>
        </p:xfrm>
        <a:graphic>
          <a:graphicData uri="http://schemas.openxmlformats.org/drawingml/2006/table">
            <a:tbl>
              <a:tblPr firstRow="1" bandRow="1">
                <a:tableStyleId>{5C22544A-7EE6-4342-B048-85BDC9FD1C3A}</a:tableStyleId>
              </a:tblPr>
              <a:tblGrid>
                <a:gridCol w="8262257">
                  <a:extLst>
                    <a:ext uri="{9D8B030D-6E8A-4147-A177-3AD203B41FA5}">
                      <a16:colId xmlns:a16="http://schemas.microsoft.com/office/drawing/2014/main" val="20000"/>
                    </a:ext>
                  </a:extLst>
                </a:gridCol>
                <a:gridCol w="2253343">
                  <a:extLst>
                    <a:ext uri="{9D8B030D-6E8A-4147-A177-3AD203B41FA5}">
                      <a16:colId xmlns:a16="http://schemas.microsoft.com/office/drawing/2014/main" val="20001"/>
                    </a:ext>
                  </a:extLst>
                </a:gridCol>
              </a:tblGrid>
              <a:tr h="1316995">
                <a:tc gridSpan="2">
                  <a:txBody>
                    <a:bodyPr/>
                    <a:lstStyle/>
                    <a:p>
                      <a:pPr marL="342900" marR="0" lvl="0" indent="-342900">
                        <a:spcBef>
                          <a:spcPts val="0"/>
                        </a:spcBef>
                        <a:spcAft>
                          <a:spcPts val="0"/>
                        </a:spcAft>
                        <a:buSzPts val="1000"/>
                        <a:buFont typeface="+mj-lt"/>
                        <a:buAutoNum type="arabicPeriod" startAt="3"/>
                      </a:pPr>
                      <a:r>
                        <a:rPr lang="en-US" sz="1800" b="1" kern="1200">
                          <a:solidFill>
                            <a:schemeClr val="lt1"/>
                          </a:solidFill>
                          <a:latin typeface="Calibri" panose="020F0502020204030204" pitchFamily="34" charset="0"/>
                          <a:ea typeface="+mn-ea"/>
                          <a:cs typeface="+mn-cs"/>
                        </a:rPr>
                        <a:t>Objective Statement: (High School) Students will develop an understanding of the major events and eras of American history (as defined by the curriculum units). Through close reading and expository writing, students will analyze how cycles of conflict and cooperation affected different groups of people and shaped our modern society. </a:t>
                      </a:r>
                      <a:endParaRPr lang="en-US" sz="1800">
                        <a:latin typeface="Calibri" panose="020F0502020204030204" pitchFamily="34" charset="0"/>
                        <a:ea typeface="Calibri"/>
                        <a:cs typeface="Times New Roman"/>
                      </a:endParaRPr>
                    </a:p>
                  </a:txBody>
                  <a:tcPr/>
                </a:tc>
                <a:tc hMerge="1">
                  <a:txBody>
                    <a:bodyPr/>
                    <a:lstStyle/>
                    <a:p>
                      <a:endParaRPr lang="en-US"/>
                    </a:p>
                  </a:txBody>
                  <a:tcPr/>
                </a:tc>
                <a:extLst>
                  <a:ext uri="{0D108BD9-81ED-4DB2-BD59-A6C34878D82A}">
                    <a16:rowId xmlns:a16="http://schemas.microsoft.com/office/drawing/2014/main" val="10000"/>
                  </a:ext>
                </a:extLst>
              </a:tr>
              <a:tr h="1313129">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lphaLcPeriod"/>
                        <a:tabLst/>
                        <a:defRPr/>
                      </a:pPr>
                      <a:r>
                        <a:rPr lang="en-US" sz="1800" b="1">
                          <a:latin typeface="Calibri" panose="020F0502020204030204" pitchFamily="34" charset="0"/>
                          <a:ea typeface="Times New Roman"/>
                          <a:cs typeface="Times New Roman"/>
                        </a:rPr>
                        <a:t>Is the objective statement clear in articulating the content or skills students should achieve? </a:t>
                      </a:r>
                      <a:r>
                        <a:rPr lang="en-US" sz="1800" b="0" i="1">
                          <a:latin typeface="Calibri" panose="020F0502020204030204" pitchFamily="34" charset="0"/>
                          <a:ea typeface="Times New Roman"/>
                          <a:cs typeface="Times New Roman"/>
                        </a:rPr>
                        <a:t>(this is making sure it’s clear but also that it actually</a:t>
                      </a:r>
                      <a:r>
                        <a:rPr lang="en-US" sz="1800" b="0" i="1" baseline="0">
                          <a:latin typeface="Calibri" panose="020F0502020204030204" pitchFamily="34" charset="0"/>
                          <a:ea typeface="Times New Roman"/>
                          <a:cs typeface="Times New Roman"/>
                        </a:rPr>
                        <a:t> articulates what students are going to know or be able to do.)</a:t>
                      </a:r>
                      <a:endParaRPr lang="en-US" sz="1800">
                        <a:latin typeface="Calibri" panose="020F0502020204030204" pitchFamily="34" charset="0"/>
                        <a:ea typeface="Calibri"/>
                        <a:cs typeface="Times New Roman"/>
                      </a:endParaRPr>
                    </a:p>
                    <a:p>
                      <a:endParaRPr lang="en-US" sz="1800">
                        <a:latin typeface="Calibri" panose="020F0502020204030204" pitchFamily="34" charset="0"/>
                      </a:endParaRPr>
                    </a:p>
                  </a:txBody>
                  <a:tcPr/>
                </a:tc>
                <a:tc>
                  <a:txBody>
                    <a:bodyPr/>
                    <a:lstStyle/>
                    <a:p>
                      <a:pPr marL="342900" marR="0" lvl="0" indent="-342900">
                        <a:lnSpc>
                          <a:spcPct val="115000"/>
                        </a:lnSpc>
                        <a:spcBef>
                          <a:spcPts val="0"/>
                        </a:spcBef>
                        <a:spcAft>
                          <a:spcPts val="0"/>
                        </a:spcAft>
                        <a:buFont typeface="Symbol"/>
                        <a:buChar char=""/>
                      </a:pPr>
                      <a:r>
                        <a:rPr lang="en-US" sz="1800">
                          <a:latin typeface="Calibri" panose="020F0502020204030204" pitchFamily="34" charset="0"/>
                          <a:ea typeface="Calibri"/>
                          <a:cs typeface="Times New Roman"/>
                        </a:rPr>
                        <a:t>Clear</a:t>
                      </a:r>
                    </a:p>
                    <a:p>
                      <a:pPr marL="342900" marR="0" lvl="0" indent="-342900">
                        <a:lnSpc>
                          <a:spcPct val="115000"/>
                        </a:lnSpc>
                        <a:spcBef>
                          <a:spcPts val="0"/>
                        </a:spcBef>
                        <a:spcAft>
                          <a:spcPts val="0"/>
                        </a:spcAft>
                        <a:buFont typeface="Symbol"/>
                        <a:buChar char=""/>
                      </a:pPr>
                      <a:r>
                        <a:rPr lang="en-US" sz="1800">
                          <a:latin typeface="Calibri" panose="020F0502020204030204" pitchFamily="34" charset="0"/>
                          <a:ea typeface="Calibri"/>
                          <a:cs typeface="Times New Roman"/>
                        </a:rPr>
                        <a:t>Not clear enough</a:t>
                      </a:r>
                    </a:p>
                    <a:p>
                      <a:endParaRPr lang="en-US" sz="1800">
                        <a:latin typeface="Calibri" panose="020F0502020204030204" pitchFamily="34" charset="0"/>
                      </a:endParaRPr>
                    </a:p>
                  </a:txBody>
                  <a:tcPr/>
                </a:tc>
                <a:extLst>
                  <a:ext uri="{0D108BD9-81ED-4DB2-BD59-A6C34878D82A}">
                    <a16:rowId xmlns:a16="http://schemas.microsoft.com/office/drawing/2014/main" val="10001"/>
                  </a:ext>
                </a:extLst>
              </a:tr>
              <a:tr h="2119299">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lphaLcPeriod" startAt="2"/>
                        <a:tabLst/>
                        <a:defRPr/>
                      </a:pPr>
                      <a:r>
                        <a:rPr lang="en-US" sz="1800" b="1">
                          <a:latin typeface="Calibri" panose="020F0502020204030204" pitchFamily="34" charset="0"/>
                          <a:ea typeface="Times New Roman"/>
                          <a:cs typeface="Times New Roman"/>
                        </a:rPr>
                        <a:t>Is the scope of the objective statement broad enough to capture the most important course content or skills?</a:t>
                      </a:r>
                      <a:r>
                        <a:rPr lang="en-US" sz="1800">
                          <a:latin typeface="Calibri" panose="020F0502020204030204" pitchFamily="34" charset="0"/>
                          <a:ea typeface="Times New Roman"/>
                          <a:cs typeface="Times New Roman"/>
                        </a:rPr>
                        <a:t> </a:t>
                      </a:r>
                      <a:r>
                        <a:rPr lang="en-US" sz="1800" i="1">
                          <a:latin typeface="Calibri" panose="020F0502020204030204" pitchFamily="34" charset="0"/>
                          <a:ea typeface="Times New Roman"/>
                          <a:cs typeface="Times New Roman"/>
                        </a:rPr>
                        <a:t>(If the focus is too narrow it might be possible to teach it in a unit, but it will not be a central focus for students throughout the interval of instruction.  If the focus is too broad it is not a targeted objective that is measurable.  If the target is met, students should have the essential knowledge and/or skills necessary for success in the next grade, level of instruction, or will have narrowed a critical gap.)</a:t>
                      </a:r>
                      <a:endParaRPr lang="en-US" sz="1800">
                        <a:latin typeface="Calibri" panose="020F0502020204030204" pitchFamily="34" charset="0"/>
                        <a:ea typeface="Calibri"/>
                        <a:cs typeface="Times New Roman"/>
                      </a:endParaRPr>
                    </a:p>
                  </a:txBody>
                  <a:tcPr/>
                </a:tc>
                <a:tc>
                  <a:txBody>
                    <a:bodyPr/>
                    <a:lstStyle/>
                    <a:p>
                      <a:pPr marL="342900" marR="0" lvl="0" indent="-342900">
                        <a:lnSpc>
                          <a:spcPct val="115000"/>
                        </a:lnSpc>
                        <a:spcBef>
                          <a:spcPts val="0"/>
                        </a:spcBef>
                        <a:spcAft>
                          <a:spcPts val="0"/>
                        </a:spcAft>
                        <a:buFont typeface="Symbol"/>
                        <a:buChar char=""/>
                      </a:pPr>
                      <a:r>
                        <a:rPr lang="en-US" sz="1800">
                          <a:latin typeface="Calibri" panose="020F0502020204030204" pitchFamily="34" charset="0"/>
                          <a:ea typeface="Calibri"/>
                          <a:cs typeface="Times New Roman"/>
                        </a:rPr>
                        <a:t>Too broad</a:t>
                      </a:r>
                    </a:p>
                    <a:p>
                      <a:pPr marL="342900" marR="0" lvl="0" indent="-342900">
                        <a:lnSpc>
                          <a:spcPct val="115000"/>
                        </a:lnSpc>
                        <a:spcBef>
                          <a:spcPts val="0"/>
                        </a:spcBef>
                        <a:spcAft>
                          <a:spcPts val="0"/>
                        </a:spcAft>
                        <a:buFont typeface="Symbol"/>
                        <a:buChar char=""/>
                      </a:pPr>
                      <a:r>
                        <a:rPr lang="en-US" sz="1800">
                          <a:latin typeface="Calibri" panose="020F0502020204030204" pitchFamily="34" charset="0"/>
                          <a:ea typeface="Calibri"/>
                          <a:cs typeface="Times New Roman"/>
                        </a:rPr>
                        <a:t>Acceptable</a:t>
                      </a:r>
                    </a:p>
                    <a:p>
                      <a:pPr marL="342900" marR="0" lvl="0" indent="-342900">
                        <a:lnSpc>
                          <a:spcPct val="115000"/>
                        </a:lnSpc>
                        <a:spcBef>
                          <a:spcPts val="0"/>
                        </a:spcBef>
                        <a:spcAft>
                          <a:spcPts val="0"/>
                        </a:spcAft>
                        <a:buFont typeface="Symbol"/>
                        <a:buChar char=""/>
                      </a:pPr>
                      <a:r>
                        <a:rPr lang="en-US" sz="1800">
                          <a:latin typeface="Calibri" panose="020F0502020204030204" pitchFamily="34" charset="0"/>
                          <a:ea typeface="Calibri"/>
                          <a:cs typeface="Times New Roman"/>
                        </a:rPr>
                        <a:t>Too narrow</a:t>
                      </a:r>
                    </a:p>
                    <a:p>
                      <a:endParaRPr lang="en-US" sz="1800">
                        <a:latin typeface="Calibri" panose="020F0502020204030204" pitchFamily="34" charset="0"/>
                      </a:endParaRP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691709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7"/>
          <p:cNvGraphicFramePr>
            <a:graphicFrameLocks noGrp="1"/>
          </p:cNvGraphicFramePr>
          <p:nvPr>
            <p:ph idx="1"/>
          </p:nvPr>
        </p:nvGraphicFramePr>
        <p:xfrm>
          <a:off x="838200" y="1405719"/>
          <a:ext cx="10515600" cy="4449171"/>
        </p:xfrm>
        <a:graphic>
          <a:graphicData uri="http://schemas.openxmlformats.org/drawingml/2006/table">
            <a:tbl>
              <a:tblPr firstRow="1" bandRow="1">
                <a:tableStyleId>{5C22544A-7EE6-4342-B048-85BDC9FD1C3A}</a:tableStyleId>
              </a:tblPr>
              <a:tblGrid>
                <a:gridCol w="8262257">
                  <a:extLst>
                    <a:ext uri="{9D8B030D-6E8A-4147-A177-3AD203B41FA5}">
                      <a16:colId xmlns:a16="http://schemas.microsoft.com/office/drawing/2014/main" val="20000"/>
                    </a:ext>
                  </a:extLst>
                </a:gridCol>
                <a:gridCol w="2253343">
                  <a:extLst>
                    <a:ext uri="{9D8B030D-6E8A-4147-A177-3AD203B41FA5}">
                      <a16:colId xmlns:a16="http://schemas.microsoft.com/office/drawing/2014/main" val="20001"/>
                    </a:ext>
                  </a:extLst>
                </a:gridCol>
              </a:tblGrid>
              <a:tr h="691293">
                <a:tc gridSpan="2">
                  <a:txBody>
                    <a:bodyPr/>
                    <a:lstStyle/>
                    <a:p>
                      <a:pPr marL="342900" marR="0" lvl="0" indent="-342900">
                        <a:spcBef>
                          <a:spcPts val="0"/>
                        </a:spcBef>
                        <a:spcAft>
                          <a:spcPts val="0"/>
                        </a:spcAft>
                        <a:buSzPts val="1000"/>
                        <a:buFont typeface="+mj-lt"/>
                        <a:buAutoNum type="arabicPeriod" startAt="4"/>
                      </a:pPr>
                      <a:r>
                        <a:rPr lang="en-US" sz="1800" b="1" kern="1200">
                          <a:solidFill>
                            <a:schemeClr val="lt1"/>
                          </a:solidFill>
                          <a:latin typeface="Calibri" panose="020F0502020204030204" pitchFamily="34" charset="0"/>
                          <a:ea typeface="+mn-ea"/>
                          <a:cs typeface="+mn-cs"/>
                        </a:rPr>
                        <a:t>Objective Statement: (Elementary) Students will increase their fluency.</a:t>
                      </a:r>
                      <a:endParaRPr lang="en-US" sz="1800">
                        <a:latin typeface="Calibri" panose="020F0502020204030204" pitchFamily="34" charset="0"/>
                        <a:ea typeface="Calibri"/>
                        <a:cs typeface="Times New Roman"/>
                      </a:endParaRPr>
                    </a:p>
                  </a:txBody>
                  <a:tcPr/>
                </a:tc>
                <a:tc hMerge="1">
                  <a:txBody>
                    <a:bodyPr/>
                    <a:lstStyle/>
                    <a:p>
                      <a:endParaRPr lang="en-US"/>
                    </a:p>
                  </a:txBody>
                  <a:tcPr/>
                </a:tc>
                <a:extLst>
                  <a:ext uri="{0D108BD9-81ED-4DB2-BD59-A6C34878D82A}">
                    <a16:rowId xmlns:a16="http://schemas.microsoft.com/office/drawing/2014/main" val="10000"/>
                  </a:ext>
                </a:extLst>
              </a:tr>
              <a:tr h="1288976">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lphaLcPeriod"/>
                        <a:tabLst/>
                        <a:defRPr/>
                      </a:pPr>
                      <a:r>
                        <a:rPr lang="en-US" sz="1800" b="1">
                          <a:latin typeface="Calibri" panose="020F0502020204030204" pitchFamily="34" charset="0"/>
                          <a:ea typeface="Times New Roman"/>
                          <a:cs typeface="Times New Roman"/>
                        </a:rPr>
                        <a:t>Is the objective statement clear in articulating the content or skills students should achieve? </a:t>
                      </a:r>
                      <a:r>
                        <a:rPr lang="en-US" sz="1800" b="0" i="1">
                          <a:latin typeface="Calibri" panose="020F0502020204030204" pitchFamily="34" charset="0"/>
                          <a:ea typeface="Times New Roman"/>
                          <a:cs typeface="Times New Roman"/>
                        </a:rPr>
                        <a:t>(this is making sure it’s clear but also that it actually</a:t>
                      </a:r>
                      <a:r>
                        <a:rPr lang="en-US" sz="1800" b="0" i="1" baseline="0">
                          <a:latin typeface="Calibri" panose="020F0502020204030204" pitchFamily="34" charset="0"/>
                          <a:ea typeface="Times New Roman"/>
                          <a:cs typeface="Times New Roman"/>
                        </a:rPr>
                        <a:t> articulates what students are going to know or be able to do.)</a:t>
                      </a:r>
                      <a:endParaRPr lang="en-US" sz="1800">
                        <a:latin typeface="Calibri" panose="020F0502020204030204" pitchFamily="34" charset="0"/>
                        <a:ea typeface="Calibri"/>
                        <a:cs typeface="Times New Roman"/>
                      </a:endParaRPr>
                    </a:p>
                    <a:p>
                      <a:endParaRPr lang="en-US" sz="1800">
                        <a:latin typeface="Calibri" panose="020F0502020204030204" pitchFamily="34" charset="0"/>
                      </a:endParaRPr>
                    </a:p>
                  </a:txBody>
                  <a:tcPr/>
                </a:tc>
                <a:tc>
                  <a:txBody>
                    <a:bodyPr/>
                    <a:lstStyle/>
                    <a:p>
                      <a:pPr marL="342900" marR="0" lvl="0" indent="-342900">
                        <a:lnSpc>
                          <a:spcPct val="115000"/>
                        </a:lnSpc>
                        <a:spcBef>
                          <a:spcPts val="0"/>
                        </a:spcBef>
                        <a:spcAft>
                          <a:spcPts val="0"/>
                        </a:spcAft>
                        <a:buFont typeface="Symbol"/>
                        <a:buChar char=""/>
                      </a:pPr>
                      <a:r>
                        <a:rPr lang="en-US" sz="1800">
                          <a:latin typeface="Calibri" panose="020F0502020204030204" pitchFamily="34" charset="0"/>
                          <a:ea typeface="Calibri"/>
                          <a:cs typeface="Times New Roman"/>
                        </a:rPr>
                        <a:t>Clear</a:t>
                      </a:r>
                    </a:p>
                    <a:p>
                      <a:pPr marL="342900" marR="0" lvl="0" indent="-342900">
                        <a:lnSpc>
                          <a:spcPct val="115000"/>
                        </a:lnSpc>
                        <a:spcBef>
                          <a:spcPts val="0"/>
                        </a:spcBef>
                        <a:spcAft>
                          <a:spcPts val="0"/>
                        </a:spcAft>
                        <a:buFont typeface="Symbol"/>
                        <a:buChar char=""/>
                      </a:pPr>
                      <a:r>
                        <a:rPr lang="en-US" sz="1800">
                          <a:latin typeface="Calibri" panose="020F0502020204030204" pitchFamily="34" charset="0"/>
                          <a:ea typeface="Calibri"/>
                          <a:cs typeface="Times New Roman"/>
                        </a:rPr>
                        <a:t>Not clear enough</a:t>
                      </a:r>
                    </a:p>
                    <a:p>
                      <a:endParaRPr lang="en-US" sz="1800">
                        <a:latin typeface="Calibri" panose="020F0502020204030204" pitchFamily="34" charset="0"/>
                      </a:endParaRPr>
                    </a:p>
                  </a:txBody>
                  <a:tcPr/>
                </a:tc>
                <a:extLst>
                  <a:ext uri="{0D108BD9-81ED-4DB2-BD59-A6C34878D82A}">
                    <a16:rowId xmlns:a16="http://schemas.microsoft.com/office/drawing/2014/main" val="10001"/>
                  </a:ext>
                </a:extLst>
              </a:tr>
              <a:tr h="2468902">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lphaLcPeriod" startAt="2"/>
                        <a:tabLst/>
                        <a:defRPr/>
                      </a:pPr>
                      <a:r>
                        <a:rPr lang="en-US" sz="1800" b="1">
                          <a:latin typeface="Calibri" panose="020F0502020204030204" pitchFamily="34" charset="0"/>
                          <a:ea typeface="Times New Roman"/>
                          <a:cs typeface="Times New Roman"/>
                        </a:rPr>
                        <a:t>Is the scope of the objective statement broad enough to capture the most important course content or skills?</a:t>
                      </a:r>
                      <a:r>
                        <a:rPr lang="en-US" sz="1800">
                          <a:latin typeface="Calibri" panose="020F0502020204030204" pitchFamily="34" charset="0"/>
                          <a:ea typeface="Times New Roman"/>
                          <a:cs typeface="Times New Roman"/>
                        </a:rPr>
                        <a:t> </a:t>
                      </a:r>
                      <a:r>
                        <a:rPr lang="en-US" sz="1800" i="1">
                          <a:latin typeface="Calibri" panose="020F0502020204030204" pitchFamily="34" charset="0"/>
                          <a:ea typeface="Times New Roman"/>
                          <a:cs typeface="Times New Roman"/>
                        </a:rPr>
                        <a:t>(If the focus is too narrow it might be possible to teach it in a unit, but it will not be a central focus for students throughout the interval of instruction.  If the focus is too broad it is not a targeted objective that is measurable.  If the target is met, students should have the essential knowledge and/or skills necessary for success in the next grade, level of instruction, or will have narrowed a critical gap.)</a:t>
                      </a:r>
                      <a:endParaRPr lang="en-US" sz="1800">
                        <a:latin typeface="Calibri" panose="020F0502020204030204" pitchFamily="34" charset="0"/>
                        <a:ea typeface="Calibri"/>
                        <a:cs typeface="Times New Roman"/>
                      </a:endParaRPr>
                    </a:p>
                  </a:txBody>
                  <a:tcPr/>
                </a:tc>
                <a:tc>
                  <a:txBody>
                    <a:bodyPr/>
                    <a:lstStyle/>
                    <a:p>
                      <a:pPr marL="342900" marR="0" lvl="0" indent="-342900">
                        <a:lnSpc>
                          <a:spcPct val="115000"/>
                        </a:lnSpc>
                        <a:spcBef>
                          <a:spcPts val="0"/>
                        </a:spcBef>
                        <a:spcAft>
                          <a:spcPts val="0"/>
                        </a:spcAft>
                        <a:buFont typeface="Symbol"/>
                        <a:buChar char=""/>
                      </a:pPr>
                      <a:r>
                        <a:rPr lang="en-US" sz="1800">
                          <a:latin typeface="Calibri" panose="020F0502020204030204" pitchFamily="34" charset="0"/>
                          <a:ea typeface="Calibri"/>
                          <a:cs typeface="Times New Roman"/>
                        </a:rPr>
                        <a:t>Too broad</a:t>
                      </a:r>
                    </a:p>
                    <a:p>
                      <a:pPr marL="342900" marR="0" lvl="0" indent="-342900">
                        <a:lnSpc>
                          <a:spcPct val="115000"/>
                        </a:lnSpc>
                        <a:spcBef>
                          <a:spcPts val="0"/>
                        </a:spcBef>
                        <a:spcAft>
                          <a:spcPts val="0"/>
                        </a:spcAft>
                        <a:buFont typeface="Symbol"/>
                        <a:buChar char=""/>
                      </a:pPr>
                      <a:r>
                        <a:rPr lang="en-US" sz="1800">
                          <a:latin typeface="Calibri" panose="020F0502020204030204" pitchFamily="34" charset="0"/>
                          <a:ea typeface="Calibri"/>
                          <a:cs typeface="Times New Roman"/>
                        </a:rPr>
                        <a:t>Acceptable</a:t>
                      </a:r>
                    </a:p>
                    <a:p>
                      <a:pPr marL="342900" marR="0" lvl="0" indent="-342900">
                        <a:lnSpc>
                          <a:spcPct val="115000"/>
                        </a:lnSpc>
                        <a:spcBef>
                          <a:spcPts val="0"/>
                        </a:spcBef>
                        <a:spcAft>
                          <a:spcPts val="0"/>
                        </a:spcAft>
                        <a:buFont typeface="Symbol"/>
                        <a:buChar char=""/>
                      </a:pPr>
                      <a:r>
                        <a:rPr lang="en-US" sz="1800">
                          <a:latin typeface="Calibri" panose="020F0502020204030204" pitchFamily="34" charset="0"/>
                          <a:ea typeface="Calibri"/>
                          <a:cs typeface="Times New Roman"/>
                        </a:rPr>
                        <a:t>Too narrow</a:t>
                      </a:r>
                    </a:p>
                    <a:p>
                      <a:endParaRPr lang="en-US" sz="1800">
                        <a:latin typeface="Calibri" panose="020F0502020204030204" pitchFamily="34" charset="0"/>
                      </a:endParaRPr>
                    </a:p>
                  </a:txBody>
                  <a:tcPr/>
                </a:tc>
                <a:extLst>
                  <a:ext uri="{0D108BD9-81ED-4DB2-BD59-A6C34878D82A}">
                    <a16:rowId xmlns:a16="http://schemas.microsoft.com/office/drawing/2014/main" val="10002"/>
                  </a:ext>
                </a:extLst>
              </a:tr>
            </a:tbl>
          </a:graphicData>
        </a:graphic>
      </p:graphicFrame>
      <p:sp>
        <p:nvSpPr>
          <p:cNvPr id="2" name="Title 1"/>
          <p:cNvSpPr>
            <a:spLocks noGrp="1"/>
          </p:cNvSpPr>
          <p:nvPr>
            <p:ph type="title"/>
          </p:nvPr>
        </p:nvSpPr>
        <p:spPr/>
        <p:txBody>
          <a:bodyPr/>
          <a:lstStyle/>
          <a:p>
            <a:r>
              <a:rPr lang="en-US" b="1"/>
              <a:t>SLO Objective Statement #4</a:t>
            </a:r>
          </a:p>
        </p:txBody>
      </p:sp>
      <p:sp>
        <p:nvSpPr>
          <p:cNvPr id="4" name="Slide Number Placeholder 3"/>
          <p:cNvSpPr>
            <a:spLocks noGrp="1"/>
          </p:cNvSpPr>
          <p:nvPr>
            <p:ph type="sldNum" sz="quarter" idx="12"/>
          </p:nvPr>
        </p:nvSpPr>
        <p:spPr/>
        <p:txBody>
          <a:bodyPr/>
          <a:lstStyle/>
          <a:p>
            <a:fld id="{E3A0F8C9-0536-44E3-92CA-2798A712B5A8}" type="slidenum">
              <a:rPr lang="en-US" smtClean="0"/>
              <a:t>13</a:t>
            </a:fld>
            <a:endParaRPr lang="en-US"/>
          </a:p>
        </p:txBody>
      </p:sp>
    </p:spTree>
    <p:extLst>
      <p:ext uri="{BB962C8B-B14F-4D97-AF65-F5344CB8AC3E}">
        <p14:creationId xmlns:p14="http://schemas.microsoft.com/office/powerpoint/2010/main" val="2408962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Part I: SLO Objective Statement Activity</a:t>
            </a:r>
          </a:p>
        </p:txBody>
      </p:sp>
      <p:sp>
        <p:nvSpPr>
          <p:cNvPr id="6" name="Content Placeholder 2"/>
          <p:cNvSpPr>
            <a:spLocks noGrp="1"/>
          </p:cNvSpPr>
          <p:nvPr>
            <p:ph sz="half" idx="1"/>
          </p:nvPr>
        </p:nvSpPr>
        <p:spPr>
          <a:xfrm>
            <a:off x="1691979" y="2766218"/>
            <a:ext cx="8808041" cy="1325563"/>
          </a:xfrm>
          <a:prstGeom prst="roundRect">
            <a:avLst/>
          </a:prstGeom>
          <a:solidFill>
            <a:schemeClr val="accent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lnSpcReduction="10000"/>
          </a:bodyPr>
          <a:lstStyle/>
          <a:p>
            <a:pPr marL="0" indent="0" algn="ctr">
              <a:spcAft>
                <a:spcPts val="600"/>
              </a:spcAft>
              <a:buNone/>
            </a:pPr>
            <a:r>
              <a:rPr lang="en-US" sz="2400" b="1">
                <a:solidFill>
                  <a:schemeClr val="bg1"/>
                </a:solidFill>
                <a:latin typeface="+mj-lt"/>
                <a:cs typeface="Arial" pitchFamily="34" charset="0"/>
              </a:rPr>
              <a:t>Complete your responses for the each of the four SLO Objective Statements in Part I on the handout provided. </a:t>
            </a:r>
          </a:p>
          <a:p>
            <a:pPr marL="0" indent="0" algn="ctr">
              <a:spcAft>
                <a:spcPts val="600"/>
              </a:spcAft>
              <a:buNone/>
            </a:pPr>
            <a:r>
              <a:rPr lang="en-US" sz="2400" b="1">
                <a:solidFill>
                  <a:schemeClr val="bg1"/>
                </a:solidFill>
                <a:latin typeface="+mj-lt"/>
                <a:cs typeface="Arial" pitchFamily="34" charset="0"/>
              </a:rPr>
              <a:t>Continue onto the next section of this module.</a:t>
            </a:r>
            <a:endParaRPr lang="en-US">
              <a:latin typeface="Century Gothic" pitchFamily="34" charset="0"/>
              <a:ea typeface="ＭＳ Ｐゴシック" charset="-128"/>
            </a:endParaRPr>
          </a:p>
        </p:txBody>
      </p:sp>
    </p:spTree>
    <p:extLst>
      <p:ext uri="{BB962C8B-B14F-4D97-AF65-F5344CB8AC3E}">
        <p14:creationId xmlns:p14="http://schemas.microsoft.com/office/powerpoint/2010/main" val="20642206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Baseline Data Scenarios</a:t>
            </a:r>
          </a:p>
        </p:txBody>
      </p:sp>
      <p:sp>
        <p:nvSpPr>
          <p:cNvPr id="4" name="Slide Number Placeholder 3"/>
          <p:cNvSpPr>
            <a:spLocks noGrp="1"/>
          </p:cNvSpPr>
          <p:nvPr>
            <p:ph type="sldNum" sz="quarter" idx="12"/>
          </p:nvPr>
        </p:nvSpPr>
        <p:spPr/>
        <p:txBody>
          <a:bodyPr/>
          <a:lstStyle/>
          <a:p>
            <a:fld id="{E3A0F8C9-0536-44E3-92CA-2798A712B5A8}" type="slidenum">
              <a:rPr lang="en-US" smtClean="0"/>
              <a:t>15</a:t>
            </a:fld>
            <a:endParaRPr lang="en-US"/>
          </a:p>
        </p:txBody>
      </p:sp>
      <p:grpSp>
        <p:nvGrpSpPr>
          <p:cNvPr id="6" name="Group 5"/>
          <p:cNvGrpSpPr/>
          <p:nvPr/>
        </p:nvGrpSpPr>
        <p:grpSpPr>
          <a:xfrm>
            <a:off x="2891451" y="1690688"/>
            <a:ext cx="5638800" cy="999789"/>
            <a:chOff x="838200" y="1247946"/>
            <a:chExt cx="5638800" cy="999789"/>
          </a:xfrm>
        </p:grpSpPr>
        <p:sp>
          <p:nvSpPr>
            <p:cNvPr id="7" name="Rounded Rectangle 6"/>
            <p:cNvSpPr/>
            <p:nvPr/>
          </p:nvSpPr>
          <p:spPr bwMode="auto">
            <a:xfrm>
              <a:off x="838200" y="1251698"/>
              <a:ext cx="1600200" cy="990600"/>
            </a:xfrm>
            <a:prstGeom prst="roundRect">
              <a:avLst/>
            </a:prstGeom>
            <a:solidFill>
              <a:srgbClr val="1F497D"/>
            </a:solidFill>
            <a:ln w="19050" algn="ctr">
              <a:noFill/>
              <a:round/>
              <a:headEnd/>
              <a:tailEnd type="triangl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nchor="ctr"/>
            <a:lstStyle/>
            <a:p>
              <a:pPr algn="ctr"/>
              <a:endParaRPr lang="en-US" sz="2800">
                <a:solidFill>
                  <a:schemeClr val="bg1"/>
                </a:solidFill>
                <a:latin typeface="Calibri" panose="020F0502020204030204" pitchFamily="34" charset="0"/>
              </a:endParaRPr>
            </a:p>
            <a:p>
              <a:pPr algn="ctr"/>
              <a:r>
                <a:rPr lang="en-US" sz="2800">
                  <a:solidFill>
                    <a:schemeClr val="bg1"/>
                  </a:solidFill>
                  <a:latin typeface="Calibri" panose="020F0502020204030204" pitchFamily="34" charset="0"/>
                </a:rPr>
                <a:t>Scenario 1</a:t>
              </a:r>
            </a:p>
            <a:p>
              <a:pPr algn="ctr"/>
              <a:r>
                <a:rPr lang="en-US" sz="2400">
                  <a:solidFill>
                    <a:schemeClr val="bg1"/>
                  </a:solidFill>
                  <a:latin typeface="Calibri" panose="020F0502020204030204" pitchFamily="34" charset="0"/>
                </a:rPr>
                <a:t>Grades 9-12</a:t>
              </a:r>
            </a:p>
            <a:p>
              <a:pPr algn="ctr"/>
              <a:endParaRPr lang="en-US">
                <a:solidFill>
                  <a:schemeClr val="accent1"/>
                </a:solidFill>
                <a:latin typeface="Book Antiqua" pitchFamily="18" charset="0"/>
              </a:endParaRPr>
            </a:p>
            <a:p>
              <a:pPr algn="ctr"/>
              <a:endParaRPr lang="en-US">
                <a:solidFill>
                  <a:schemeClr val="accent1"/>
                </a:solidFill>
                <a:latin typeface="Book Antiqua" pitchFamily="18" charset="0"/>
              </a:endParaRPr>
            </a:p>
          </p:txBody>
        </p:sp>
        <p:sp>
          <p:nvSpPr>
            <p:cNvPr id="8" name="Rounded Rectangle 7"/>
            <p:cNvSpPr/>
            <p:nvPr/>
          </p:nvSpPr>
          <p:spPr bwMode="auto">
            <a:xfrm>
              <a:off x="2743200" y="1257136"/>
              <a:ext cx="1676400" cy="990599"/>
            </a:xfrm>
            <a:prstGeom prst="roundRect">
              <a:avLst/>
            </a:prstGeom>
            <a:solidFill>
              <a:srgbClr val="C0504D"/>
            </a:solidFill>
            <a:ln w="19050" algn="ctr">
              <a:noFill/>
              <a:round/>
              <a:headEnd/>
              <a:tailEnd type="triangl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nchor="ctr"/>
            <a:lstStyle/>
            <a:p>
              <a:pPr algn="ctr"/>
              <a:endParaRPr lang="en-US" sz="2800">
                <a:solidFill>
                  <a:schemeClr val="tx2"/>
                </a:solidFill>
                <a:latin typeface="Calibri" panose="020F0502020204030204" pitchFamily="34" charset="0"/>
              </a:endParaRPr>
            </a:p>
            <a:p>
              <a:pPr algn="ctr"/>
              <a:r>
                <a:rPr lang="en-US" sz="2800">
                  <a:solidFill>
                    <a:schemeClr val="bg1"/>
                  </a:solidFill>
                  <a:latin typeface="Calibri" panose="020F0502020204030204" pitchFamily="34" charset="0"/>
                </a:rPr>
                <a:t>Scenario 2</a:t>
              </a:r>
            </a:p>
            <a:p>
              <a:pPr algn="ctr"/>
              <a:r>
                <a:rPr lang="en-US" sz="2400">
                  <a:solidFill>
                    <a:schemeClr val="bg1"/>
                  </a:solidFill>
                  <a:latin typeface="Calibri" panose="020F0502020204030204" pitchFamily="34" charset="0"/>
                </a:rPr>
                <a:t>Grades K-5</a:t>
              </a:r>
            </a:p>
            <a:p>
              <a:pPr algn="ctr"/>
              <a:endParaRPr lang="en-US">
                <a:solidFill>
                  <a:schemeClr val="accent1"/>
                </a:solidFill>
                <a:latin typeface="Book Antiqua" pitchFamily="18" charset="0"/>
              </a:endParaRPr>
            </a:p>
            <a:p>
              <a:pPr algn="ctr"/>
              <a:endParaRPr lang="en-US">
                <a:solidFill>
                  <a:schemeClr val="accent1"/>
                </a:solidFill>
                <a:latin typeface="Book Antiqua" pitchFamily="18" charset="0"/>
              </a:endParaRPr>
            </a:p>
          </p:txBody>
        </p:sp>
        <p:sp>
          <p:nvSpPr>
            <p:cNvPr id="9" name="Rounded Rectangle 8"/>
            <p:cNvSpPr/>
            <p:nvPr/>
          </p:nvSpPr>
          <p:spPr bwMode="auto">
            <a:xfrm>
              <a:off x="4724400" y="1247946"/>
              <a:ext cx="1752600" cy="990600"/>
            </a:xfrm>
            <a:prstGeom prst="roundRect">
              <a:avLst/>
            </a:prstGeom>
            <a:solidFill>
              <a:srgbClr val="9BBB59"/>
            </a:solidFill>
            <a:ln w="19050" algn="ctr">
              <a:noFill/>
              <a:round/>
              <a:headEnd/>
              <a:tailEnd type="triangl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nchor="ctr"/>
            <a:lstStyle/>
            <a:p>
              <a:pPr algn="ctr"/>
              <a:endParaRPr lang="en-US" sz="2800">
                <a:solidFill>
                  <a:schemeClr val="tx2"/>
                </a:solidFill>
                <a:latin typeface="Calibri" panose="020F0502020204030204" pitchFamily="34" charset="0"/>
              </a:endParaRPr>
            </a:p>
            <a:p>
              <a:pPr algn="ctr"/>
              <a:r>
                <a:rPr lang="en-US" sz="2800">
                  <a:solidFill>
                    <a:schemeClr val="bg1"/>
                  </a:solidFill>
                  <a:latin typeface="Calibri" panose="020F0502020204030204" pitchFamily="34" charset="0"/>
                </a:rPr>
                <a:t>Scenario 3</a:t>
              </a:r>
            </a:p>
            <a:p>
              <a:pPr algn="ctr"/>
              <a:r>
                <a:rPr lang="en-US" sz="2400">
                  <a:solidFill>
                    <a:schemeClr val="bg1"/>
                  </a:solidFill>
                  <a:latin typeface="Calibri" panose="020F0502020204030204" pitchFamily="34" charset="0"/>
                </a:rPr>
                <a:t>Grades 6-8</a:t>
              </a:r>
            </a:p>
            <a:p>
              <a:pPr algn="ctr"/>
              <a:endParaRPr lang="en-US">
                <a:solidFill>
                  <a:schemeClr val="accent1"/>
                </a:solidFill>
                <a:latin typeface="Book Antiqua" pitchFamily="18" charset="0"/>
              </a:endParaRPr>
            </a:p>
            <a:p>
              <a:pPr algn="ctr"/>
              <a:endParaRPr lang="en-US">
                <a:solidFill>
                  <a:schemeClr val="accent1"/>
                </a:solidFill>
                <a:latin typeface="Book Antiqua" pitchFamily="18" charset="0"/>
              </a:endParaRPr>
            </a:p>
          </p:txBody>
        </p:sp>
      </p:grpSp>
      <p:sp>
        <p:nvSpPr>
          <p:cNvPr id="11" name="Content Placeholder 5"/>
          <p:cNvSpPr>
            <a:spLocks noGrp="1"/>
          </p:cNvSpPr>
          <p:nvPr>
            <p:ph idx="1"/>
          </p:nvPr>
        </p:nvSpPr>
        <p:spPr bwMode="auto">
          <a:xfrm>
            <a:off x="1046176" y="3212022"/>
            <a:ext cx="9926654" cy="1818370"/>
          </a:xfrm>
          <a:prstGeom prst="roundRect">
            <a:avLst/>
          </a:prstGeom>
          <a:ln>
            <a:noFill/>
            <a:headEnd/>
            <a:tailEnd type="triangl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2">
              <a:shade val="50000"/>
            </a:schemeClr>
          </a:lnRef>
          <a:fillRef idx="1">
            <a:schemeClr val="accent2"/>
          </a:fillRef>
          <a:effectRef idx="0">
            <a:schemeClr val="accent2"/>
          </a:effectRef>
          <a:fontRef idx="minor">
            <a:schemeClr val="lt1"/>
          </a:fontRef>
        </p:style>
        <p:txBody>
          <a:bodyPr wrap="square" rtlCol="0" anchor="ctr">
            <a:spAutoFit/>
          </a:bodyPr>
          <a:lstStyle/>
          <a:p>
            <a:pPr marL="0" indent="0" algn="ctr">
              <a:buNone/>
            </a:pPr>
            <a:r>
              <a:rPr lang="en-US" b="1">
                <a:solidFill>
                  <a:schemeClr val="bg1"/>
                </a:solidFill>
                <a:latin typeface="+mj-lt"/>
                <a:cs typeface="Arial" pitchFamily="34" charset="0"/>
              </a:rPr>
              <a:t>The following three slides each contain baseline scenarios by grade span. Select the scenario for the grade span in which you mostly work. After reading the scenario, be sure to capture your answers to the related questions on the handout.</a:t>
            </a:r>
          </a:p>
        </p:txBody>
      </p:sp>
    </p:spTree>
    <p:extLst>
      <p:ext uri="{BB962C8B-B14F-4D97-AF65-F5344CB8AC3E}">
        <p14:creationId xmlns:p14="http://schemas.microsoft.com/office/powerpoint/2010/main" val="31823126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588" y="14113"/>
            <a:ext cx="10515600" cy="1325563"/>
          </a:xfrm>
        </p:spPr>
        <p:txBody>
          <a:bodyPr>
            <a:normAutofit/>
          </a:bodyPr>
          <a:lstStyle/>
          <a:p>
            <a:r>
              <a:rPr lang="en-US" sz="4000" b="1"/>
              <a:t>Scenario #1 (gr. 9-12)</a:t>
            </a:r>
          </a:p>
        </p:txBody>
      </p:sp>
      <p:sp>
        <p:nvSpPr>
          <p:cNvPr id="4" name="Slide Number Placeholder 3"/>
          <p:cNvSpPr>
            <a:spLocks noGrp="1"/>
          </p:cNvSpPr>
          <p:nvPr>
            <p:ph type="sldNum" sz="quarter" idx="12"/>
          </p:nvPr>
        </p:nvSpPr>
        <p:spPr/>
        <p:txBody>
          <a:bodyPr/>
          <a:lstStyle/>
          <a:p>
            <a:fld id="{E3A0F8C9-0536-44E3-92CA-2798A712B5A8}" type="slidenum">
              <a:rPr lang="en-US" smtClean="0"/>
              <a:t>16</a:t>
            </a:fld>
            <a:endParaRPr lang="en-US"/>
          </a:p>
        </p:txBody>
      </p:sp>
      <p:sp>
        <p:nvSpPr>
          <p:cNvPr id="5" name="Content Placeholder 5"/>
          <p:cNvSpPr>
            <a:spLocks noGrp="1"/>
          </p:cNvSpPr>
          <p:nvPr>
            <p:ph idx="1"/>
          </p:nvPr>
        </p:nvSpPr>
        <p:spPr bwMode="auto">
          <a:xfrm>
            <a:off x="1484811" y="1339676"/>
            <a:ext cx="9222377" cy="3044238"/>
          </a:xfrm>
          <a:prstGeom prst="roundRect">
            <a:avLst/>
          </a:prstGeom>
          <a:solidFill>
            <a:schemeClr val="tx2"/>
          </a:solidFill>
          <a:ln>
            <a:noFill/>
            <a:headEnd/>
            <a:tailEnd type="triangl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2">
              <a:shade val="50000"/>
            </a:schemeClr>
          </a:lnRef>
          <a:fillRef idx="1">
            <a:schemeClr val="accent2"/>
          </a:fillRef>
          <a:effectRef idx="0">
            <a:schemeClr val="accent2"/>
          </a:effectRef>
          <a:fontRef idx="minor">
            <a:schemeClr val="lt1"/>
          </a:fontRef>
        </p:style>
        <p:txBody>
          <a:bodyPr wrap="square" rtlCol="0" anchor="ctr">
            <a:spAutoFit/>
          </a:bodyPr>
          <a:lstStyle/>
          <a:p>
            <a:pPr marL="0" indent="0" algn="ctr">
              <a:buNone/>
            </a:pPr>
            <a:r>
              <a:rPr lang="en-US" sz="2400" b="1">
                <a:solidFill>
                  <a:schemeClr val="bg1"/>
                </a:solidFill>
                <a:latin typeface="+mj-lt"/>
                <a:cs typeface="Arial" pitchFamily="34" charset="0"/>
              </a:rPr>
              <a:t>When you sit down with Mr. Jacobs, a Biology teacher, to talk about his SLOs, he says that he does not have any baseline data. As he puts it, this is the first Biology course his 9</a:t>
            </a:r>
            <a:r>
              <a:rPr lang="en-US" sz="2400" b="1" baseline="30000">
                <a:solidFill>
                  <a:schemeClr val="bg1"/>
                </a:solidFill>
                <a:latin typeface="+mj-lt"/>
                <a:cs typeface="Arial" pitchFamily="34" charset="0"/>
              </a:rPr>
              <a:t>th</a:t>
            </a:r>
            <a:r>
              <a:rPr lang="en-US" sz="2400" b="1">
                <a:solidFill>
                  <a:schemeClr val="bg1"/>
                </a:solidFill>
                <a:latin typeface="+mj-lt"/>
                <a:cs typeface="Arial" pitchFamily="34" charset="0"/>
              </a:rPr>
              <a:t> graders have taken and the students matriculate from three different middle schools. There is no standardized 8</a:t>
            </a:r>
            <a:r>
              <a:rPr lang="en-US" sz="2400" b="1" baseline="30000">
                <a:solidFill>
                  <a:schemeClr val="bg1"/>
                </a:solidFill>
                <a:latin typeface="+mj-lt"/>
                <a:cs typeface="Arial" pitchFamily="34" charset="0"/>
              </a:rPr>
              <a:t>th</a:t>
            </a:r>
            <a:r>
              <a:rPr lang="en-US" sz="2400" b="1">
                <a:solidFill>
                  <a:schemeClr val="bg1"/>
                </a:solidFill>
                <a:latin typeface="+mj-lt"/>
                <a:cs typeface="Arial" pitchFamily="34" charset="0"/>
              </a:rPr>
              <a:t> grade Science curriculum in your district, so his students may have learned different things last year. What guidance would you give him? What could he use as sources of baseline data/information?</a:t>
            </a:r>
            <a:endParaRPr lang="en-US" sz="2400" b="1">
              <a:solidFill>
                <a:schemeClr val="bg1"/>
              </a:solidFill>
              <a:latin typeface="+mj-lt"/>
            </a:endParaRPr>
          </a:p>
        </p:txBody>
      </p:sp>
      <p:sp>
        <p:nvSpPr>
          <p:cNvPr id="6" name="Content Placeholder 2"/>
          <p:cNvSpPr txBox="1">
            <a:spLocks/>
          </p:cNvSpPr>
          <p:nvPr/>
        </p:nvSpPr>
        <p:spPr>
          <a:xfrm>
            <a:off x="838200" y="4839499"/>
            <a:ext cx="10515600" cy="10612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200" b="1" i="1"/>
              <a:t>What guidance would you give him? What could he use as sources of baseline data/information?</a:t>
            </a:r>
          </a:p>
        </p:txBody>
      </p:sp>
    </p:spTree>
    <p:extLst>
      <p:ext uri="{BB962C8B-B14F-4D97-AF65-F5344CB8AC3E}">
        <p14:creationId xmlns:p14="http://schemas.microsoft.com/office/powerpoint/2010/main" val="4209560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714" y="195547"/>
            <a:ext cx="10515600" cy="1325563"/>
          </a:xfrm>
        </p:spPr>
        <p:txBody>
          <a:bodyPr>
            <a:normAutofit/>
          </a:bodyPr>
          <a:lstStyle/>
          <a:p>
            <a:r>
              <a:rPr lang="en-US" sz="4000" b="1"/>
              <a:t>Scenario #2 (gr. K-5)</a:t>
            </a:r>
          </a:p>
        </p:txBody>
      </p:sp>
      <p:sp>
        <p:nvSpPr>
          <p:cNvPr id="4" name="Slide Number Placeholder 3"/>
          <p:cNvSpPr>
            <a:spLocks noGrp="1"/>
          </p:cNvSpPr>
          <p:nvPr>
            <p:ph type="sldNum" sz="quarter" idx="12"/>
          </p:nvPr>
        </p:nvSpPr>
        <p:spPr/>
        <p:txBody>
          <a:bodyPr/>
          <a:lstStyle/>
          <a:p>
            <a:fld id="{E3A0F8C9-0536-44E3-92CA-2798A712B5A8}" type="slidenum">
              <a:rPr lang="en-US" smtClean="0"/>
              <a:t>17</a:t>
            </a:fld>
            <a:endParaRPr lang="en-US"/>
          </a:p>
        </p:txBody>
      </p:sp>
      <p:sp>
        <p:nvSpPr>
          <p:cNvPr id="6" name="Content Placeholder 5"/>
          <p:cNvSpPr>
            <a:spLocks noGrp="1"/>
          </p:cNvSpPr>
          <p:nvPr>
            <p:ph idx="1"/>
          </p:nvPr>
        </p:nvSpPr>
        <p:spPr bwMode="auto">
          <a:xfrm>
            <a:off x="838200" y="1276475"/>
            <a:ext cx="10515600" cy="3044238"/>
          </a:xfrm>
          <a:prstGeom prst="roundRect">
            <a:avLst/>
          </a:prstGeom>
          <a:solidFill>
            <a:srgbClr val="C00000"/>
          </a:solidFill>
          <a:ln>
            <a:noFill/>
            <a:headEnd/>
            <a:tailEnd type="triangl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2">
              <a:shade val="50000"/>
            </a:schemeClr>
          </a:lnRef>
          <a:fillRef idx="1">
            <a:schemeClr val="accent2"/>
          </a:fillRef>
          <a:effectRef idx="0">
            <a:schemeClr val="accent2"/>
          </a:effectRef>
          <a:fontRef idx="minor">
            <a:schemeClr val="lt1"/>
          </a:fontRef>
        </p:style>
        <p:txBody>
          <a:bodyPr wrap="square" rtlCol="0" anchor="ctr">
            <a:spAutoFit/>
          </a:bodyPr>
          <a:lstStyle/>
          <a:p>
            <a:pPr marL="0" indent="0" algn="ctr">
              <a:buNone/>
            </a:pPr>
            <a:r>
              <a:rPr lang="en-US" sz="2400" b="1">
                <a:solidFill>
                  <a:schemeClr val="bg1"/>
                </a:solidFill>
                <a:latin typeface="+mj-lt"/>
                <a:cs typeface="Arial" pitchFamily="34" charset="0"/>
              </a:rPr>
              <a:t>Ms. Palmer and Mrs. Gray are your two 4</a:t>
            </a:r>
            <a:r>
              <a:rPr lang="en-US" sz="2400" b="1" baseline="30000">
                <a:solidFill>
                  <a:schemeClr val="bg1"/>
                </a:solidFill>
                <a:latin typeface="+mj-lt"/>
                <a:cs typeface="Arial" pitchFamily="34" charset="0"/>
              </a:rPr>
              <a:t>th</a:t>
            </a:r>
            <a:r>
              <a:rPr lang="en-US" sz="2400" b="1">
                <a:solidFill>
                  <a:schemeClr val="bg1"/>
                </a:solidFill>
                <a:latin typeface="+mj-lt"/>
                <a:cs typeface="Arial" pitchFamily="34" charset="0"/>
              </a:rPr>
              <a:t> grade teachers. They come to you because they are overwhelmed by the amount of information they have on their incoming students. In addition to students’ official records and state assessment scores, the 3</a:t>
            </a:r>
            <a:r>
              <a:rPr lang="en-US" sz="2400" b="1" baseline="30000">
                <a:solidFill>
                  <a:schemeClr val="bg1"/>
                </a:solidFill>
                <a:latin typeface="+mj-lt"/>
                <a:cs typeface="Arial" pitchFamily="34" charset="0"/>
              </a:rPr>
              <a:t>rd</a:t>
            </a:r>
            <a:r>
              <a:rPr lang="en-US" sz="2400" b="1">
                <a:solidFill>
                  <a:schemeClr val="bg1"/>
                </a:solidFill>
                <a:latin typeface="+mj-lt"/>
                <a:cs typeface="Arial" pitchFamily="34" charset="0"/>
              </a:rPr>
              <a:t> grade teachers have passed on writing and Social Studies portfolios, EOY reading levels, and detailed comments on each child’s behavior, interests, strengths, and areas for improvement. They don’t know where to begin. What guidance would you give them? How can this information be useful to them as they write their SLOs?</a:t>
            </a:r>
          </a:p>
        </p:txBody>
      </p:sp>
      <p:sp>
        <p:nvSpPr>
          <p:cNvPr id="5" name="Content Placeholder 2"/>
          <p:cNvSpPr txBox="1">
            <a:spLocks/>
          </p:cNvSpPr>
          <p:nvPr/>
        </p:nvSpPr>
        <p:spPr>
          <a:xfrm>
            <a:off x="838200" y="4642966"/>
            <a:ext cx="10515600" cy="1061266"/>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b="1" i="1"/>
              <a:t>What guidance would you give them? How can this information be useful to them as they write their SLOs?</a:t>
            </a:r>
          </a:p>
        </p:txBody>
      </p:sp>
    </p:spTree>
    <p:extLst>
      <p:ext uri="{BB962C8B-B14F-4D97-AF65-F5344CB8AC3E}">
        <p14:creationId xmlns:p14="http://schemas.microsoft.com/office/powerpoint/2010/main" val="348845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281" y="184081"/>
            <a:ext cx="10515600" cy="1325563"/>
          </a:xfrm>
        </p:spPr>
        <p:txBody>
          <a:bodyPr>
            <a:normAutofit/>
          </a:bodyPr>
          <a:lstStyle/>
          <a:p>
            <a:r>
              <a:rPr lang="en-US" sz="4000" b="1"/>
              <a:t>Scenario #3 (gr. 6-8)</a:t>
            </a:r>
          </a:p>
        </p:txBody>
      </p:sp>
      <p:sp>
        <p:nvSpPr>
          <p:cNvPr id="4" name="Slide Number Placeholder 3"/>
          <p:cNvSpPr>
            <a:spLocks noGrp="1"/>
          </p:cNvSpPr>
          <p:nvPr>
            <p:ph type="sldNum" sz="quarter" idx="12"/>
          </p:nvPr>
        </p:nvSpPr>
        <p:spPr/>
        <p:txBody>
          <a:bodyPr/>
          <a:lstStyle/>
          <a:p>
            <a:fld id="{E3A0F8C9-0536-44E3-92CA-2798A712B5A8}" type="slidenum">
              <a:rPr lang="en-US" smtClean="0"/>
              <a:t>18</a:t>
            </a:fld>
            <a:endParaRPr lang="en-US"/>
          </a:p>
        </p:txBody>
      </p:sp>
      <p:sp>
        <p:nvSpPr>
          <p:cNvPr id="5" name="Content Placeholder 5"/>
          <p:cNvSpPr>
            <a:spLocks noGrp="1"/>
          </p:cNvSpPr>
          <p:nvPr>
            <p:ph idx="1"/>
          </p:nvPr>
        </p:nvSpPr>
        <p:spPr bwMode="auto">
          <a:xfrm>
            <a:off x="838200" y="1509644"/>
            <a:ext cx="10515600" cy="2308717"/>
          </a:xfrm>
          <a:prstGeom prst="roundRect">
            <a:avLst/>
          </a:prstGeom>
          <a:solidFill>
            <a:srgbClr val="92D050"/>
          </a:solidFill>
          <a:ln>
            <a:noFill/>
            <a:headEnd/>
            <a:tailEnd type="triangl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2">
              <a:shade val="50000"/>
            </a:schemeClr>
          </a:lnRef>
          <a:fillRef idx="1">
            <a:schemeClr val="accent2"/>
          </a:fillRef>
          <a:effectRef idx="0">
            <a:schemeClr val="accent2"/>
          </a:effectRef>
          <a:fontRef idx="minor">
            <a:schemeClr val="lt1"/>
          </a:fontRef>
        </p:style>
        <p:txBody>
          <a:bodyPr wrap="square" rtlCol="0" anchor="ctr">
            <a:spAutoFit/>
          </a:bodyPr>
          <a:lstStyle/>
          <a:p>
            <a:pPr marL="0" indent="0" algn="ctr">
              <a:buNone/>
            </a:pPr>
            <a:r>
              <a:rPr lang="en-US" sz="2400" b="1">
                <a:solidFill>
                  <a:schemeClr val="bg1"/>
                </a:solidFill>
                <a:latin typeface="+mj-lt"/>
                <a:cs typeface="Arial" pitchFamily="34" charset="0"/>
              </a:rPr>
              <a:t>Mrs. Scotto teaches French I to sixth graders at your middle school. She does not understand why she has to include baseline data in her SLO because none of her students speak any French at the beginning of the interval of instruction. How would you describe the purpose of baseline data/information to Mrs. Scotto and what recommendations might you give for possible sources that would be of use to her?</a:t>
            </a:r>
          </a:p>
        </p:txBody>
      </p:sp>
      <p:sp>
        <p:nvSpPr>
          <p:cNvPr id="6" name="Content Placeholder 2"/>
          <p:cNvSpPr txBox="1">
            <a:spLocks/>
          </p:cNvSpPr>
          <p:nvPr/>
        </p:nvSpPr>
        <p:spPr>
          <a:xfrm>
            <a:off x="937054" y="4172671"/>
            <a:ext cx="10515600" cy="1204958"/>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b="1" i="1"/>
              <a:t>How would you describe the purpose of baseline data/information to Mrs. Scotto and what recommendations might you give for possible sources that would be of use to her?</a:t>
            </a:r>
          </a:p>
        </p:txBody>
      </p:sp>
    </p:spTree>
    <p:extLst>
      <p:ext uri="{BB962C8B-B14F-4D97-AF65-F5344CB8AC3E}">
        <p14:creationId xmlns:p14="http://schemas.microsoft.com/office/powerpoint/2010/main" val="1421690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Part II: Baseline Scenario Activity</a:t>
            </a:r>
          </a:p>
        </p:txBody>
      </p:sp>
      <p:sp>
        <p:nvSpPr>
          <p:cNvPr id="6" name="Content Placeholder 2"/>
          <p:cNvSpPr>
            <a:spLocks noGrp="1"/>
          </p:cNvSpPr>
          <p:nvPr>
            <p:ph sz="half" idx="1"/>
          </p:nvPr>
        </p:nvSpPr>
        <p:spPr>
          <a:xfrm>
            <a:off x="1673469" y="2766218"/>
            <a:ext cx="8845062" cy="1325563"/>
          </a:xfrm>
          <a:prstGeom prst="roundRect">
            <a:avLst/>
          </a:prstGeom>
          <a:solidFill>
            <a:schemeClr val="accent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lnSpcReduction="10000"/>
          </a:bodyPr>
          <a:lstStyle/>
          <a:p>
            <a:pPr marL="0" indent="0" algn="ctr">
              <a:spcAft>
                <a:spcPts val="600"/>
              </a:spcAft>
              <a:buNone/>
            </a:pPr>
            <a:r>
              <a:rPr lang="en-US" sz="2400" b="1">
                <a:solidFill>
                  <a:schemeClr val="bg1"/>
                </a:solidFill>
                <a:latin typeface="+mj-lt"/>
                <a:cs typeface="Arial" pitchFamily="34" charset="0"/>
              </a:rPr>
              <a:t>Complete your responses for the </a:t>
            </a:r>
            <a:r>
              <a:rPr lang="en-US" sz="2400" b="1" i="1">
                <a:solidFill>
                  <a:schemeClr val="bg1"/>
                </a:solidFill>
                <a:latin typeface="+mj-lt"/>
                <a:cs typeface="Arial" pitchFamily="34" charset="0"/>
              </a:rPr>
              <a:t>one</a:t>
            </a:r>
            <a:r>
              <a:rPr lang="en-US" sz="2400" b="1">
                <a:solidFill>
                  <a:schemeClr val="bg1"/>
                </a:solidFill>
                <a:latin typeface="+mj-lt"/>
                <a:cs typeface="Arial" pitchFamily="34" charset="0"/>
              </a:rPr>
              <a:t> baseline data scenario in Part II that aligns with your primary grade span. </a:t>
            </a:r>
          </a:p>
          <a:p>
            <a:pPr marL="0" indent="0" algn="ctr">
              <a:spcAft>
                <a:spcPts val="600"/>
              </a:spcAft>
              <a:buNone/>
            </a:pPr>
            <a:r>
              <a:rPr lang="en-US" sz="2400" b="1">
                <a:solidFill>
                  <a:schemeClr val="bg1"/>
                </a:solidFill>
                <a:latin typeface="+mj-lt"/>
                <a:cs typeface="Arial" pitchFamily="34" charset="0"/>
              </a:rPr>
              <a:t>Continue onto the next section in this module.</a:t>
            </a:r>
            <a:endParaRPr lang="en-US">
              <a:latin typeface="Century Gothic" pitchFamily="34" charset="0"/>
              <a:ea typeface="ＭＳ Ｐゴシック" charset="-128"/>
            </a:endParaRPr>
          </a:p>
        </p:txBody>
      </p:sp>
    </p:spTree>
    <p:extLst>
      <p:ext uri="{BB962C8B-B14F-4D97-AF65-F5344CB8AC3E}">
        <p14:creationId xmlns:p14="http://schemas.microsoft.com/office/powerpoint/2010/main" val="3468499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Module 4: Intended Outcomes</a:t>
            </a:r>
          </a:p>
        </p:txBody>
      </p:sp>
      <p:sp>
        <p:nvSpPr>
          <p:cNvPr id="3" name="Content Placeholder 2"/>
          <p:cNvSpPr>
            <a:spLocks noGrp="1"/>
          </p:cNvSpPr>
          <p:nvPr>
            <p:ph idx="1"/>
          </p:nvPr>
        </p:nvSpPr>
        <p:spPr>
          <a:xfrm>
            <a:off x="838200" y="1825625"/>
            <a:ext cx="10515600" cy="3976085"/>
          </a:xfrm>
        </p:spPr>
        <p:txBody>
          <a:bodyPr>
            <a:normAutofit/>
          </a:bodyPr>
          <a:lstStyle/>
          <a:p>
            <a:pPr marL="0" indent="0">
              <a:buNone/>
            </a:pPr>
            <a:r>
              <a:rPr lang="en-US">
                <a:latin typeface="+mj-lt"/>
              </a:rPr>
              <a:t>By the end of this module, you will:</a:t>
            </a:r>
          </a:p>
          <a:p>
            <a:pPr lvl="0"/>
            <a:r>
              <a:rPr lang="en-US">
                <a:solidFill>
                  <a:prstClr val="black"/>
                </a:solidFill>
                <a:latin typeface="Calibri Light" panose="020F0302020204030204"/>
              </a:rPr>
              <a:t>Understand the anatomy of a Student Learning Objective (SLO)</a:t>
            </a:r>
          </a:p>
          <a:p>
            <a:pPr lvl="0"/>
            <a:r>
              <a:rPr lang="en-US">
                <a:solidFill>
                  <a:prstClr val="black"/>
                </a:solidFill>
                <a:latin typeface="Calibri Light" panose="020F0302020204030204"/>
              </a:rPr>
              <a:t>Understand the process for reviewing and approving SLOs</a:t>
            </a:r>
          </a:p>
          <a:p>
            <a:pPr lvl="0"/>
            <a:r>
              <a:rPr lang="en-US">
                <a:solidFill>
                  <a:prstClr val="black"/>
                </a:solidFill>
                <a:latin typeface="Calibri Light" panose="020F0302020204030204"/>
              </a:rPr>
              <a:t>Use the SLO Quality Review Tool against a sample SLO to determine approvability</a:t>
            </a:r>
          </a:p>
          <a:p>
            <a:pPr marL="0" indent="0">
              <a:buNone/>
            </a:pPr>
            <a:endParaRPr lang="en-US">
              <a:latin typeface="+mj-lt"/>
            </a:endParaRPr>
          </a:p>
        </p:txBody>
      </p:sp>
      <p:sp>
        <p:nvSpPr>
          <p:cNvPr id="4" name="Slide Number Placeholder 3"/>
          <p:cNvSpPr>
            <a:spLocks noGrp="1"/>
          </p:cNvSpPr>
          <p:nvPr>
            <p:ph type="sldNum" sz="quarter" idx="12"/>
          </p:nvPr>
        </p:nvSpPr>
        <p:spPr/>
        <p:txBody>
          <a:bodyPr/>
          <a:lstStyle/>
          <a:p>
            <a:fld id="{E3A0F8C9-0536-44E3-92CA-2798A712B5A8}" type="slidenum">
              <a:rPr lang="en-US" smtClean="0"/>
              <a:t>2</a:t>
            </a:fld>
            <a:endParaRPr lang="en-US"/>
          </a:p>
        </p:txBody>
      </p:sp>
    </p:spTree>
    <p:extLst>
      <p:ext uri="{BB962C8B-B14F-4D97-AF65-F5344CB8AC3E}">
        <p14:creationId xmlns:p14="http://schemas.microsoft.com/office/powerpoint/2010/main" val="1970724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9797" y="434798"/>
            <a:ext cx="6154003" cy="1325563"/>
          </a:xfrm>
        </p:spPr>
        <p:txBody>
          <a:bodyPr>
            <a:normAutofit/>
          </a:bodyPr>
          <a:lstStyle/>
          <a:p>
            <a:pPr algn="ctr"/>
            <a:r>
              <a:rPr lang="en-US" b="1"/>
              <a:t>The Anatomy of SLOs</a:t>
            </a:r>
          </a:p>
        </p:txBody>
      </p:sp>
      <p:sp>
        <p:nvSpPr>
          <p:cNvPr id="4" name="Slide Number Placeholder 3"/>
          <p:cNvSpPr>
            <a:spLocks noGrp="1"/>
          </p:cNvSpPr>
          <p:nvPr>
            <p:ph type="sldNum" sz="quarter" idx="12"/>
          </p:nvPr>
        </p:nvSpPr>
        <p:spPr/>
        <p:txBody>
          <a:bodyPr/>
          <a:lstStyle/>
          <a:p>
            <a:fld id="{E3A0F8C9-0536-44E3-92CA-2798A712B5A8}" type="slidenum">
              <a:rPr lang="en-US" smtClean="0"/>
              <a:t>20</a:t>
            </a:fld>
            <a:endParaRPr lang="en-US"/>
          </a:p>
        </p:txBody>
      </p:sp>
      <p:pic>
        <p:nvPicPr>
          <p:cNvPr id="6" name="Picture 2"/>
          <p:cNvPicPr>
            <a:picLocks noChangeAspect="1" noChangeArrowheads="1"/>
          </p:cNvPicPr>
          <p:nvPr/>
        </p:nvPicPr>
        <p:blipFill>
          <a:blip r:embed="rId3" cstate="print"/>
          <a:srcRect/>
          <a:stretch>
            <a:fillRect/>
          </a:stretch>
        </p:blipFill>
        <p:spPr bwMode="auto">
          <a:xfrm>
            <a:off x="671014" y="434798"/>
            <a:ext cx="4528783" cy="5597512"/>
          </a:xfrm>
          <a:prstGeom prst="rect">
            <a:avLst/>
          </a:prstGeom>
          <a:noFill/>
          <a:ln w="9525">
            <a:noFill/>
            <a:miter lim="800000"/>
            <a:headEnd/>
            <a:tailEnd/>
          </a:ln>
        </p:spPr>
      </p:pic>
      <p:sp>
        <p:nvSpPr>
          <p:cNvPr id="11" name="TextBox 10"/>
          <p:cNvSpPr txBox="1"/>
          <p:nvPr/>
        </p:nvSpPr>
        <p:spPr>
          <a:xfrm>
            <a:off x="6374674" y="1983661"/>
            <a:ext cx="3751965" cy="230832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b="1">
                <a:latin typeface="+mj-lt"/>
              </a:rPr>
              <a:t>Today, we’ll focus on the three primary areas of SLOs:</a:t>
            </a:r>
          </a:p>
          <a:p>
            <a:endParaRPr lang="en-US" sz="2400" b="1">
              <a:latin typeface="+mj-lt"/>
            </a:endParaRPr>
          </a:p>
          <a:p>
            <a:pPr marL="342900" indent="-342900">
              <a:buAutoNum type="arabicPeriod"/>
            </a:pPr>
            <a:r>
              <a:rPr lang="en-US" sz="2400" b="1">
                <a:solidFill>
                  <a:srgbClr val="FF0000"/>
                </a:solidFill>
                <a:latin typeface="+mj-lt"/>
              </a:rPr>
              <a:t>Priority of Content</a:t>
            </a:r>
          </a:p>
          <a:p>
            <a:pPr marL="342900" indent="-342900">
              <a:buAutoNum type="arabicPeriod"/>
            </a:pPr>
            <a:r>
              <a:rPr lang="en-US" sz="2400" b="1">
                <a:solidFill>
                  <a:srgbClr val="FFC000"/>
                </a:solidFill>
                <a:latin typeface="+mj-lt"/>
              </a:rPr>
              <a:t>Rigor of Target(s)</a:t>
            </a:r>
          </a:p>
          <a:p>
            <a:pPr marL="342900" indent="-342900">
              <a:buAutoNum type="arabicPeriod"/>
            </a:pPr>
            <a:r>
              <a:rPr lang="en-US" sz="2400" b="1">
                <a:solidFill>
                  <a:srgbClr val="00B050"/>
                </a:solidFill>
                <a:latin typeface="+mj-lt"/>
              </a:rPr>
              <a:t>Quality of Evidence</a:t>
            </a:r>
          </a:p>
        </p:txBody>
      </p:sp>
      <p:sp>
        <p:nvSpPr>
          <p:cNvPr id="13" name="Rectangle 12"/>
          <p:cNvSpPr/>
          <p:nvPr/>
        </p:nvSpPr>
        <p:spPr bwMode="auto">
          <a:xfrm>
            <a:off x="878005" y="3735977"/>
            <a:ext cx="4226258" cy="1463819"/>
          </a:xfrm>
          <a:prstGeom prst="rect">
            <a:avLst/>
          </a:prstGeom>
          <a:noFill/>
          <a:ln w="28575" algn="ctr">
            <a:solidFill>
              <a:srgbClr val="FFC000"/>
            </a:solidFill>
            <a:round/>
            <a:headEnd/>
            <a:tailEnd type="triangle" w="med" len="med"/>
          </a:ln>
        </p:spPr>
        <p:txBody>
          <a:bodyPr wrap="none" rtlCol="0" anchor="ctr"/>
          <a:lstStyle/>
          <a:p>
            <a:pPr algn="ctr"/>
            <a:endParaRPr lang="en-US">
              <a:latin typeface="Book Antiqua" pitchFamily="18" charset="0"/>
            </a:endParaRPr>
          </a:p>
        </p:txBody>
      </p:sp>
    </p:spTree>
    <p:extLst>
      <p:ext uri="{BB962C8B-B14F-4D97-AF65-F5344CB8AC3E}">
        <p14:creationId xmlns:p14="http://schemas.microsoft.com/office/powerpoint/2010/main" val="1140252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Setting Rigorous Targets for Student Learning</a:t>
            </a:r>
          </a:p>
        </p:txBody>
      </p:sp>
      <p:sp>
        <p:nvSpPr>
          <p:cNvPr id="4" name="Slide Number Placeholder 3"/>
          <p:cNvSpPr>
            <a:spLocks noGrp="1"/>
          </p:cNvSpPr>
          <p:nvPr>
            <p:ph type="sldNum" sz="quarter" idx="12"/>
          </p:nvPr>
        </p:nvSpPr>
        <p:spPr/>
        <p:txBody>
          <a:bodyPr/>
          <a:lstStyle/>
          <a:p>
            <a:fld id="{E3A0F8C9-0536-44E3-92CA-2798A712B5A8}" type="slidenum">
              <a:rPr lang="en-US" smtClean="0"/>
              <a:t>21</a:t>
            </a:fld>
            <a:endParaRPr lang="en-US"/>
          </a:p>
        </p:txBody>
      </p:sp>
      <p:pic>
        <p:nvPicPr>
          <p:cNvPr id="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7361" r="6528" b="5264"/>
          <a:stretch/>
        </p:blipFill>
        <p:spPr bwMode="auto">
          <a:xfrm>
            <a:off x="838200" y="1690688"/>
            <a:ext cx="8162109" cy="4281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9093925" y="2800442"/>
            <a:ext cx="2259875" cy="2062103"/>
          </a:xfrm>
          <a:prstGeom prst="rect">
            <a:avLst/>
          </a:prstGeom>
          <a:noFill/>
        </p:spPr>
        <p:txBody>
          <a:bodyPr wrap="square" rtlCol="0">
            <a:spAutoFit/>
          </a:bodyPr>
          <a:lstStyle/>
          <a:p>
            <a:pPr algn="ctr"/>
            <a:r>
              <a:rPr lang="en-US" sz="3200" b="1"/>
              <a:t>Proficiency/</a:t>
            </a:r>
          </a:p>
          <a:p>
            <a:pPr algn="ctr"/>
            <a:r>
              <a:rPr lang="en-US" sz="3200" b="1"/>
              <a:t>Mastery-Based Targets</a:t>
            </a:r>
          </a:p>
        </p:txBody>
      </p:sp>
    </p:spTree>
    <p:extLst>
      <p:ext uri="{BB962C8B-B14F-4D97-AF65-F5344CB8AC3E}">
        <p14:creationId xmlns:p14="http://schemas.microsoft.com/office/powerpoint/2010/main" val="24335721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Setting Rigorous Targets for Student Learning</a:t>
            </a:r>
          </a:p>
        </p:txBody>
      </p:sp>
      <p:sp>
        <p:nvSpPr>
          <p:cNvPr id="4" name="Slide Number Placeholder 3"/>
          <p:cNvSpPr>
            <a:spLocks noGrp="1"/>
          </p:cNvSpPr>
          <p:nvPr>
            <p:ph type="sldNum" sz="quarter" idx="12"/>
          </p:nvPr>
        </p:nvSpPr>
        <p:spPr/>
        <p:txBody>
          <a:bodyPr/>
          <a:lstStyle/>
          <a:p>
            <a:fld id="{E3A0F8C9-0536-44E3-92CA-2798A712B5A8}" type="slidenum">
              <a:rPr lang="en-US" smtClean="0"/>
              <a:t>22</a:t>
            </a:fld>
            <a:endParaRPr lang="en-US"/>
          </a:p>
        </p:txBody>
      </p:sp>
      <p:sp>
        <p:nvSpPr>
          <p:cNvPr id="7" name="TextBox 6"/>
          <p:cNvSpPr txBox="1"/>
          <p:nvPr/>
        </p:nvSpPr>
        <p:spPr>
          <a:xfrm>
            <a:off x="9093925" y="2554221"/>
            <a:ext cx="2259875" cy="2554545"/>
          </a:xfrm>
          <a:prstGeom prst="rect">
            <a:avLst/>
          </a:prstGeom>
          <a:noFill/>
        </p:spPr>
        <p:txBody>
          <a:bodyPr wrap="square" rtlCol="0">
            <a:spAutoFit/>
          </a:bodyPr>
          <a:lstStyle/>
          <a:p>
            <a:pPr algn="ctr"/>
            <a:r>
              <a:rPr lang="en-US" sz="3200" b="1"/>
              <a:t>Common Goal of One Year’s Worth of Growth</a:t>
            </a:r>
          </a:p>
        </p:txBody>
      </p:sp>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787" t="2298" r="2923" b="8334"/>
          <a:stretch/>
        </p:blipFill>
        <p:spPr bwMode="auto">
          <a:xfrm>
            <a:off x="838200" y="1690688"/>
            <a:ext cx="8162109" cy="42275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91938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Setting Rigorous Targets for Student Learning</a:t>
            </a:r>
          </a:p>
        </p:txBody>
      </p:sp>
      <p:sp>
        <p:nvSpPr>
          <p:cNvPr id="4" name="Slide Number Placeholder 3"/>
          <p:cNvSpPr>
            <a:spLocks noGrp="1"/>
          </p:cNvSpPr>
          <p:nvPr>
            <p:ph type="sldNum" sz="quarter" idx="12"/>
          </p:nvPr>
        </p:nvSpPr>
        <p:spPr/>
        <p:txBody>
          <a:bodyPr/>
          <a:lstStyle/>
          <a:p>
            <a:fld id="{E3A0F8C9-0536-44E3-92CA-2798A712B5A8}" type="slidenum">
              <a:rPr lang="en-US" smtClean="0"/>
              <a:t>23</a:t>
            </a:fld>
            <a:endParaRPr lang="en-US"/>
          </a:p>
        </p:txBody>
      </p:sp>
      <p:sp>
        <p:nvSpPr>
          <p:cNvPr id="7" name="TextBox 6"/>
          <p:cNvSpPr txBox="1"/>
          <p:nvPr/>
        </p:nvSpPr>
        <p:spPr>
          <a:xfrm>
            <a:off x="8774974" y="2317706"/>
            <a:ext cx="2414452" cy="2246769"/>
          </a:xfrm>
          <a:prstGeom prst="rect">
            <a:avLst/>
          </a:prstGeom>
          <a:noFill/>
        </p:spPr>
        <p:txBody>
          <a:bodyPr wrap="square" rtlCol="0">
            <a:spAutoFit/>
          </a:bodyPr>
          <a:lstStyle/>
          <a:p>
            <a:pPr algn="ctr"/>
            <a:r>
              <a:rPr lang="en-US" sz="2800" b="1"/>
              <a:t>Meaningfully Differentiated Targets: Rigorous Yet Attainable </a:t>
            </a:r>
          </a:p>
        </p:txBody>
      </p:sp>
      <p:pic>
        <p:nvPicPr>
          <p:cNvPr id="8" name="Content Placeholder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89183" y="1690688"/>
            <a:ext cx="8745811" cy="43459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66328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74303"/>
            <a:ext cx="10515600" cy="1325563"/>
          </a:xfrm>
        </p:spPr>
        <p:txBody>
          <a:bodyPr>
            <a:normAutofit/>
          </a:bodyPr>
          <a:lstStyle/>
          <a:p>
            <a:r>
              <a:rPr lang="en-US" sz="4000" b="1"/>
              <a:t>Sample Target #1</a:t>
            </a:r>
          </a:p>
        </p:txBody>
      </p:sp>
      <p:sp>
        <p:nvSpPr>
          <p:cNvPr id="4" name="Slide Number Placeholder 3"/>
          <p:cNvSpPr>
            <a:spLocks noGrp="1"/>
          </p:cNvSpPr>
          <p:nvPr>
            <p:ph type="sldNum" sz="quarter" idx="12"/>
          </p:nvPr>
        </p:nvSpPr>
        <p:spPr/>
        <p:txBody>
          <a:bodyPr/>
          <a:lstStyle/>
          <a:p>
            <a:fld id="{E3A0F8C9-0536-44E3-92CA-2798A712B5A8}" type="slidenum">
              <a:rPr lang="en-US" smtClean="0"/>
              <a:t>24</a:t>
            </a:fld>
            <a:endParaRPr lang="en-US"/>
          </a:p>
        </p:txBody>
      </p:sp>
      <p:sp>
        <p:nvSpPr>
          <p:cNvPr id="6" name="Content Placeholder 3"/>
          <p:cNvSpPr txBox="1">
            <a:spLocks noGrp="1"/>
          </p:cNvSpPr>
          <p:nvPr>
            <p:ph idx="1"/>
          </p:nvPr>
        </p:nvSpPr>
        <p:spPr>
          <a:xfrm>
            <a:off x="1828800" y="1690688"/>
            <a:ext cx="8534400" cy="1089529"/>
          </a:xfrm>
          <a:prstGeom prst="rect">
            <a:avLst/>
          </a:prstGeom>
          <a:noFill/>
        </p:spPr>
        <p:txBody>
          <a:bodyPr wrap="square" rtlCol="0">
            <a:spAutoFit/>
          </a:bodyPr>
          <a:lstStyle/>
          <a:p>
            <a:pPr marL="0" indent="0" algn="ctr">
              <a:buNone/>
            </a:pPr>
            <a:r>
              <a:rPr lang="en-US" sz="3600" b="1">
                <a:solidFill>
                  <a:srgbClr val="002060"/>
                </a:solidFill>
                <a:latin typeface="+mj-lt"/>
              </a:rPr>
              <a:t>Students will show growth between the pre-assessment and post-assessment</a:t>
            </a:r>
            <a:r>
              <a:rPr lang="en-US" sz="3600" b="1">
                <a:solidFill>
                  <a:srgbClr val="002060"/>
                </a:solidFill>
              </a:rPr>
              <a:t>.</a:t>
            </a:r>
          </a:p>
        </p:txBody>
      </p:sp>
      <p:sp>
        <p:nvSpPr>
          <p:cNvPr id="7" name="Content Placeholder 3"/>
          <p:cNvSpPr txBox="1">
            <a:spLocks/>
          </p:cNvSpPr>
          <p:nvPr/>
        </p:nvSpPr>
        <p:spPr bwMode="auto">
          <a:xfrm>
            <a:off x="1828800" y="3287933"/>
            <a:ext cx="8534400" cy="156966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lvl1pPr marL="228600" indent="-228600" algn="l" rtl="0" eaLnBrk="1" fontAlgn="base" hangingPunct="1">
              <a:spcBef>
                <a:spcPct val="20000"/>
              </a:spcBef>
              <a:spcAft>
                <a:spcPct val="0"/>
              </a:spcAft>
              <a:buClr>
                <a:schemeClr val="tx1"/>
              </a:buClr>
              <a:buChar char="•"/>
              <a:defRPr sz="2400">
                <a:solidFill>
                  <a:schemeClr val="tx1"/>
                </a:solidFill>
                <a:latin typeface="Century Gothic"/>
                <a:ea typeface="+mn-ea"/>
                <a:cs typeface="Century Gothic"/>
              </a:defRPr>
            </a:lvl1pPr>
            <a:lvl2pPr marL="571500" indent="-228600" algn="l" rtl="0" eaLnBrk="1" fontAlgn="base" hangingPunct="1">
              <a:spcBef>
                <a:spcPct val="20000"/>
              </a:spcBef>
              <a:spcAft>
                <a:spcPct val="0"/>
              </a:spcAft>
              <a:buClr>
                <a:schemeClr val="tx1"/>
              </a:buClr>
              <a:buChar char="o"/>
              <a:defRPr sz="2400">
                <a:solidFill>
                  <a:schemeClr val="tx1"/>
                </a:solidFill>
                <a:latin typeface="Century Gothic"/>
                <a:cs typeface="Century Gothic"/>
              </a:defRPr>
            </a:lvl2pPr>
            <a:lvl3pPr marL="914400" indent="-228600" algn="l" rtl="0" eaLnBrk="1" fontAlgn="base" hangingPunct="1">
              <a:spcBef>
                <a:spcPct val="20000"/>
              </a:spcBef>
              <a:spcAft>
                <a:spcPct val="0"/>
              </a:spcAft>
              <a:buClr>
                <a:schemeClr val="tx1"/>
              </a:buClr>
              <a:buFont typeface="Wingdings" pitchFamily="2" charset="2"/>
              <a:buChar char="§"/>
              <a:defRPr sz="2400">
                <a:solidFill>
                  <a:schemeClr val="tx1"/>
                </a:solidFill>
                <a:latin typeface="Century Gothic"/>
                <a:cs typeface="Century Gothic"/>
              </a:defRPr>
            </a:lvl3pPr>
            <a:lvl4pPr marL="1257300" indent="-228600" algn="l" rtl="0" eaLnBrk="1" fontAlgn="base" hangingPunct="1">
              <a:spcBef>
                <a:spcPct val="20000"/>
              </a:spcBef>
              <a:spcAft>
                <a:spcPct val="0"/>
              </a:spcAft>
              <a:buClr>
                <a:schemeClr val="tx1"/>
              </a:buClr>
              <a:buChar char="•"/>
              <a:defRPr sz="2400">
                <a:solidFill>
                  <a:schemeClr val="tx1"/>
                </a:solidFill>
                <a:latin typeface="Century Gothic"/>
                <a:cs typeface="Century Gothic"/>
              </a:defRPr>
            </a:lvl4pPr>
            <a:lvl5pPr marL="1600200" indent="-228600" algn="l" rtl="0" eaLnBrk="1" fontAlgn="base" hangingPunct="1">
              <a:spcBef>
                <a:spcPct val="25000"/>
              </a:spcBef>
              <a:spcAft>
                <a:spcPct val="0"/>
              </a:spcAft>
              <a:buClr>
                <a:schemeClr val="tx1"/>
              </a:buClr>
              <a:buChar char="•"/>
              <a:defRPr sz="2400">
                <a:solidFill>
                  <a:schemeClr val="tx1"/>
                </a:solidFill>
                <a:latin typeface="Century Gothic"/>
                <a:cs typeface="Century Gothic"/>
              </a:defRPr>
            </a:lvl5pPr>
            <a:lvl6pPr marL="2057400" indent="-228600" algn="l" rtl="0" eaLnBrk="1" fontAlgn="base" hangingPunct="1">
              <a:spcBef>
                <a:spcPct val="25000"/>
              </a:spcBef>
              <a:spcAft>
                <a:spcPct val="0"/>
              </a:spcAft>
              <a:buClr>
                <a:schemeClr val="tx1"/>
              </a:buClr>
              <a:buChar char="•"/>
              <a:defRPr sz="1600">
                <a:solidFill>
                  <a:schemeClr val="tx1"/>
                </a:solidFill>
                <a:latin typeface="+mn-lt"/>
                <a:cs typeface="+mn-cs"/>
              </a:defRPr>
            </a:lvl6pPr>
            <a:lvl7pPr marL="2514600" indent="-228600" algn="l" rtl="0" eaLnBrk="1" fontAlgn="base" hangingPunct="1">
              <a:spcBef>
                <a:spcPct val="25000"/>
              </a:spcBef>
              <a:spcAft>
                <a:spcPct val="0"/>
              </a:spcAft>
              <a:buClr>
                <a:schemeClr val="tx1"/>
              </a:buClr>
              <a:buChar char="•"/>
              <a:defRPr sz="1600">
                <a:solidFill>
                  <a:schemeClr val="tx1"/>
                </a:solidFill>
                <a:latin typeface="+mn-lt"/>
                <a:cs typeface="+mn-cs"/>
              </a:defRPr>
            </a:lvl7pPr>
            <a:lvl8pPr marL="2971800" indent="-228600" algn="l" rtl="0" eaLnBrk="1" fontAlgn="base" hangingPunct="1">
              <a:spcBef>
                <a:spcPct val="25000"/>
              </a:spcBef>
              <a:spcAft>
                <a:spcPct val="0"/>
              </a:spcAft>
              <a:buClr>
                <a:schemeClr val="tx1"/>
              </a:buClr>
              <a:buChar char="•"/>
              <a:defRPr sz="1600">
                <a:solidFill>
                  <a:schemeClr val="tx1"/>
                </a:solidFill>
                <a:latin typeface="+mn-lt"/>
                <a:cs typeface="+mn-cs"/>
              </a:defRPr>
            </a:lvl8pPr>
            <a:lvl9pPr marL="3429000" indent="-228600" algn="l" rtl="0" eaLnBrk="1" fontAlgn="base" hangingPunct="1">
              <a:spcBef>
                <a:spcPct val="25000"/>
              </a:spcBef>
              <a:spcAft>
                <a:spcPct val="0"/>
              </a:spcAft>
              <a:buClr>
                <a:schemeClr val="tx1"/>
              </a:buClr>
              <a:buChar char="•"/>
              <a:defRPr sz="1600">
                <a:solidFill>
                  <a:schemeClr val="tx1"/>
                </a:solidFill>
                <a:latin typeface="+mn-lt"/>
                <a:cs typeface="+mn-cs"/>
              </a:defRPr>
            </a:lvl9pPr>
          </a:lstStyle>
          <a:p>
            <a:pPr marL="0" indent="0" algn="ctr">
              <a:buNone/>
            </a:pPr>
            <a:r>
              <a:rPr lang="en-US" sz="3200" b="1" i="1">
                <a:latin typeface="Calibri" panose="020F0502020204030204" pitchFamily="34" charset="0"/>
                <a:cs typeface="Calibri" panose="020F0502020204030204" pitchFamily="34" charset="0"/>
              </a:rPr>
              <a:t>What, if anything, is concerning about this target? Please explain on the accompanying handout. </a:t>
            </a:r>
          </a:p>
        </p:txBody>
      </p:sp>
    </p:spTree>
    <p:extLst>
      <p:ext uri="{BB962C8B-B14F-4D97-AF65-F5344CB8AC3E}">
        <p14:creationId xmlns:p14="http://schemas.microsoft.com/office/powerpoint/2010/main" val="3049272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075" y="192130"/>
            <a:ext cx="10515600" cy="1325563"/>
          </a:xfrm>
        </p:spPr>
        <p:txBody>
          <a:bodyPr>
            <a:normAutofit/>
          </a:bodyPr>
          <a:lstStyle/>
          <a:p>
            <a:r>
              <a:rPr lang="en-US" sz="4000" b="1"/>
              <a:t>Sample Target #2</a:t>
            </a:r>
          </a:p>
        </p:txBody>
      </p:sp>
      <p:sp>
        <p:nvSpPr>
          <p:cNvPr id="4" name="Slide Number Placeholder 3"/>
          <p:cNvSpPr>
            <a:spLocks noGrp="1"/>
          </p:cNvSpPr>
          <p:nvPr>
            <p:ph type="sldNum" sz="quarter" idx="12"/>
          </p:nvPr>
        </p:nvSpPr>
        <p:spPr/>
        <p:txBody>
          <a:bodyPr/>
          <a:lstStyle/>
          <a:p>
            <a:fld id="{E3A0F8C9-0536-44E3-92CA-2798A712B5A8}" type="slidenum">
              <a:rPr lang="en-US" smtClean="0"/>
              <a:t>25</a:t>
            </a:fld>
            <a:endParaRPr lang="en-US"/>
          </a:p>
        </p:txBody>
      </p:sp>
      <p:sp>
        <p:nvSpPr>
          <p:cNvPr id="6" name="Content Placeholder 3"/>
          <p:cNvSpPr txBox="1">
            <a:spLocks noGrp="1"/>
          </p:cNvSpPr>
          <p:nvPr>
            <p:ph idx="1"/>
          </p:nvPr>
        </p:nvSpPr>
        <p:spPr>
          <a:xfrm>
            <a:off x="1828800" y="1690688"/>
            <a:ext cx="8534400" cy="978729"/>
          </a:xfrm>
          <a:prstGeom prst="rect">
            <a:avLst/>
          </a:prstGeom>
          <a:noFill/>
        </p:spPr>
        <p:txBody>
          <a:bodyPr wrap="square" rtlCol="0">
            <a:spAutoFit/>
          </a:bodyPr>
          <a:lstStyle/>
          <a:p>
            <a:pPr marL="0" indent="0" algn="ctr">
              <a:buNone/>
            </a:pPr>
            <a:r>
              <a:rPr lang="en-US" sz="3200" b="1">
                <a:solidFill>
                  <a:srgbClr val="002060"/>
                </a:solidFill>
                <a:latin typeface="+mj-lt"/>
              </a:rPr>
              <a:t>All students will show 25% growth between the first and fourth benchmark assessments.</a:t>
            </a:r>
          </a:p>
        </p:txBody>
      </p:sp>
      <p:pic>
        <p:nvPicPr>
          <p:cNvPr id="3" name="Picture 2"/>
          <p:cNvPicPr>
            <a:picLocks noChangeAspect="1"/>
          </p:cNvPicPr>
          <p:nvPr/>
        </p:nvPicPr>
        <p:blipFill>
          <a:blip r:embed="rId3"/>
          <a:stretch>
            <a:fillRect/>
          </a:stretch>
        </p:blipFill>
        <p:spPr>
          <a:xfrm>
            <a:off x="1606009" y="3203450"/>
            <a:ext cx="8535140" cy="1835055"/>
          </a:xfrm>
          <a:prstGeom prst="rect">
            <a:avLst/>
          </a:prstGeom>
        </p:spPr>
      </p:pic>
    </p:spTree>
    <p:extLst>
      <p:ext uri="{BB962C8B-B14F-4D97-AF65-F5344CB8AC3E}">
        <p14:creationId xmlns:p14="http://schemas.microsoft.com/office/powerpoint/2010/main" val="267017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287" y="136531"/>
            <a:ext cx="10515600" cy="1325563"/>
          </a:xfrm>
        </p:spPr>
        <p:txBody>
          <a:bodyPr>
            <a:normAutofit/>
          </a:bodyPr>
          <a:lstStyle/>
          <a:p>
            <a:r>
              <a:rPr lang="en-US" sz="4000" b="1"/>
              <a:t>Sample Target #3</a:t>
            </a:r>
          </a:p>
        </p:txBody>
      </p:sp>
      <p:sp>
        <p:nvSpPr>
          <p:cNvPr id="4" name="Slide Number Placeholder 3"/>
          <p:cNvSpPr>
            <a:spLocks noGrp="1"/>
          </p:cNvSpPr>
          <p:nvPr>
            <p:ph type="sldNum" sz="quarter" idx="12"/>
          </p:nvPr>
        </p:nvSpPr>
        <p:spPr/>
        <p:txBody>
          <a:bodyPr/>
          <a:lstStyle/>
          <a:p>
            <a:fld id="{E3A0F8C9-0536-44E3-92CA-2798A712B5A8}" type="slidenum">
              <a:rPr lang="en-US" smtClean="0"/>
              <a:t>26</a:t>
            </a:fld>
            <a:endParaRPr lang="en-US"/>
          </a:p>
        </p:txBody>
      </p:sp>
      <p:sp>
        <p:nvSpPr>
          <p:cNvPr id="6" name="Content Placeholder 3"/>
          <p:cNvSpPr txBox="1">
            <a:spLocks noGrp="1"/>
          </p:cNvSpPr>
          <p:nvPr>
            <p:ph idx="1"/>
          </p:nvPr>
        </p:nvSpPr>
        <p:spPr>
          <a:xfrm>
            <a:off x="1347299" y="1788007"/>
            <a:ext cx="9052559" cy="1089529"/>
          </a:xfrm>
          <a:prstGeom prst="rect">
            <a:avLst/>
          </a:prstGeom>
          <a:noFill/>
        </p:spPr>
        <p:txBody>
          <a:bodyPr wrap="square" rtlCol="0">
            <a:spAutoFit/>
          </a:bodyPr>
          <a:lstStyle/>
          <a:p>
            <a:pPr marL="0" indent="0" algn="ctr">
              <a:buNone/>
            </a:pPr>
            <a:r>
              <a:rPr lang="en-US" sz="3600" b="1">
                <a:solidFill>
                  <a:srgbClr val="002060"/>
                </a:solidFill>
                <a:latin typeface="+mj-lt"/>
              </a:rPr>
              <a:t>75% of students will move one level on the performance rubric.</a:t>
            </a:r>
          </a:p>
        </p:txBody>
      </p:sp>
      <p:pic>
        <p:nvPicPr>
          <p:cNvPr id="8" name="Picture 7"/>
          <p:cNvPicPr>
            <a:picLocks noChangeAspect="1"/>
          </p:cNvPicPr>
          <p:nvPr/>
        </p:nvPicPr>
        <p:blipFill>
          <a:blip r:embed="rId3"/>
          <a:stretch>
            <a:fillRect/>
          </a:stretch>
        </p:blipFill>
        <p:spPr>
          <a:xfrm>
            <a:off x="1606009" y="3203450"/>
            <a:ext cx="8535140" cy="1835055"/>
          </a:xfrm>
          <a:prstGeom prst="rect">
            <a:avLst/>
          </a:prstGeom>
        </p:spPr>
      </p:pic>
    </p:spTree>
    <p:extLst>
      <p:ext uri="{BB962C8B-B14F-4D97-AF65-F5344CB8AC3E}">
        <p14:creationId xmlns:p14="http://schemas.microsoft.com/office/powerpoint/2010/main" val="33334156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210" y="57283"/>
            <a:ext cx="10515600" cy="1325563"/>
          </a:xfrm>
        </p:spPr>
        <p:txBody>
          <a:bodyPr>
            <a:normAutofit/>
          </a:bodyPr>
          <a:lstStyle/>
          <a:p>
            <a:r>
              <a:rPr lang="en-US" sz="3600" b="1"/>
              <a:t>Sample Target #4</a:t>
            </a:r>
          </a:p>
        </p:txBody>
      </p:sp>
      <p:sp>
        <p:nvSpPr>
          <p:cNvPr id="4" name="Slide Number Placeholder 3"/>
          <p:cNvSpPr>
            <a:spLocks noGrp="1"/>
          </p:cNvSpPr>
          <p:nvPr>
            <p:ph type="sldNum" sz="quarter" idx="12"/>
          </p:nvPr>
        </p:nvSpPr>
        <p:spPr/>
        <p:txBody>
          <a:bodyPr/>
          <a:lstStyle/>
          <a:p>
            <a:fld id="{E3A0F8C9-0536-44E3-92CA-2798A712B5A8}" type="slidenum">
              <a:rPr lang="en-US" smtClean="0"/>
              <a:t>27</a:t>
            </a:fld>
            <a:endParaRPr lang="en-US"/>
          </a:p>
        </p:txBody>
      </p:sp>
      <p:sp>
        <p:nvSpPr>
          <p:cNvPr id="6" name="Content Placeholder 3"/>
          <p:cNvSpPr txBox="1">
            <a:spLocks noGrp="1"/>
          </p:cNvSpPr>
          <p:nvPr>
            <p:ph idx="1"/>
          </p:nvPr>
        </p:nvSpPr>
        <p:spPr>
          <a:xfrm>
            <a:off x="713015" y="1232422"/>
            <a:ext cx="10765970" cy="2343206"/>
          </a:xfrm>
          <a:prstGeom prst="rect">
            <a:avLst/>
          </a:prstGeom>
          <a:noFill/>
        </p:spPr>
        <p:txBody>
          <a:bodyPr wrap="square" rtlCol="0">
            <a:spAutoFit/>
          </a:bodyPr>
          <a:lstStyle/>
          <a:p>
            <a:pPr marL="0" indent="0" algn="ctr">
              <a:buNone/>
            </a:pPr>
            <a:r>
              <a:rPr lang="en-US" sz="2400" b="1">
                <a:solidFill>
                  <a:srgbClr val="002060"/>
                </a:solidFill>
              </a:rPr>
              <a:t>Students who scored 1 or 2 on the rubric will increase their overall score to 3 (Proficient).</a:t>
            </a:r>
          </a:p>
          <a:p>
            <a:pPr marL="0" indent="0" algn="ctr">
              <a:buNone/>
            </a:pPr>
            <a:r>
              <a:rPr lang="en-US" sz="2400" b="1">
                <a:solidFill>
                  <a:srgbClr val="002060"/>
                </a:solidFill>
              </a:rPr>
              <a:t>Students who scored a 3 on the rubric will increase their overall score to 4 (Above Proficient).</a:t>
            </a:r>
          </a:p>
          <a:p>
            <a:pPr marL="0" indent="0" algn="ctr">
              <a:buNone/>
            </a:pPr>
            <a:r>
              <a:rPr lang="en-US" sz="2400" b="1">
                <a:solidFill>
                  <a:srgbClr val="002060"/>
                </a:solidFill>
              </a:rPr>
              <a:t>Students who scored a 4 on the rubric will maintain their score of 4 (Above Proficient).</a:t>
            </a:r>
          </a:p>
        </p:txBody>
      </p:sp>
      <p:pic>
        <p:nvPicPr>
          <p:cNvPr id="8" name="Picture 7"/>
          <p:cNvPicPr>
            <a:picLocks noChangeAspect="1"/>
          </p:cNvPicPr>
          <p:nvPr/>
        </p:nvPicPr>
        <p:blipFill>
          <a:blip r:embed="rId3"/>
          <a:stretch>
            <a:fillRect/>
          </a:stretch>
        </p:blipFill>
        <p:spPr>
          <a:xfrm>
            <a:off x="1828430" y="3833239"/>
            <a:ext cx="8535140" cy="1835055"/>
          </a:xfrm>
          <a:prstGeom prst="rect">
            <a:avLst/>
          </a:prstGeom>
        </p:spPr>
      </p:pic>
    </p:spTree>
    <p:extLst>
      <p:ext uri="{BB962C8B-B14F-4D97-AF65-F5344CB8AC3E}">
        <p14:creationId xmlns:p14="http://schemas.microsoft.com/office/powerpoint/2010/main" val="40425280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070" y="229201"/>
            <a:ext cx="10515600" cy="1325563"/>
          </a:xfrm>
        </p:spPr>
        <p:txBody>
          <a:bodyPr>
            <a:normAutofit/>
          </a:bodyPr>
          <a:lstStyle/>
          <a:p>
            <a:r>
              <a:rPr lang="en-US" sz="4000" b="1"/>
              <a:t>Sample Target #5</a:t>
            </a:r>
          </a:p>
        </p:txBody>
      </p:sp>
      <p:sp>
        <p:nvSpPr>
          <p:cNvPr id="4" name="Slide Number Placeholder 3"/>
          <p:cNvSpPr>
            <a:spLocks noGrp="1"/>
          </p:cNvSpPr>
          <p:nvPr>
            <p:ph type="sldNum" sz="quarter" idx="12"/>
          </p:nvPr>
        </p:nvSpPr>
        <p:spPr/>
        <p:txBody>
          <a:bodyPr/>
          <a:lstStyle/>
          <a:p>
            <a:fld id="{E3A0F8C9-0536-44E3-92CA-2798A712B5A8}" type="slidenum">
              <a:rPr lang="en-US" smtClean="0"/>
              <a:t>28</a:t>
            </a:fld>
            <a:endParaRPr lang="en-US"/>
          </a:p>
        </p:txBody>
      </p:sp>
      <p:sp>
        <p:nvSpPr>
          <p:cNvPr id="6" name="Content Placeholder 3"/>
          <p:cNvSpPr txBox="1">
            <a:spLocks noGrp="1"/>
          </p:cNvSpPr>
          <p:nvPr>
            <p:ph idx="1"/>
          </p:nvPr>
        </p:nvSpPr>
        <p:spPr>
          <a:xfrm>
            <a:off x="713015" y="1643980"/>
            <a:ext cx="10765970" cy="1678408"/>
          </a:xfrm>
          <a:prstGeom prst="rect">
            <a:avLst/>
          </a:prstGeom>
          <a:noFill/>
        </p:spPr>
        <p:txBody>
          <a:bodyPr wrap="square" rtlCol="0">
            <a:spAutoFit/>
          </a:bodyPr>
          <a:lstStyle/>
          <a:p>
            <a:pPr marL="0" indent="0" algn="ctr">
              <a:buNone/>
            </a:pPr>
            <a:r>
              <a:rPr lang="en-US" sz="2400" b="1">
                <a:solidFill>
                  <a:srgbClr val="002060"/>
                </a:solidFill>
                <a:latin typeface="+mj-lt"/>
              </a:rPr>
              <a:t>All students will move up one group. </a:t>
            </a:r>
          </a:p>
          <a:p>
            <a:pPr marL="0" indent="0" algn="ctr">
              <a:buNone/>
            </a:pPr>
            <a:r>
              <a:rPr lang="en-US" sz="2400" b="1">
                <a:solidFill>
                  <a:srgbClr val="002060"/>
                </a:solidFill>
                <a:latin typeface="+mj-lt"/>
              </a:rPr>
              <a:t>Students are tiered based on their baseline performance into five groups: </a:t>
            </a:r>
          </a:p>
          <a:p>
            <a:pPr marL="0" indent="0" algn="ctr">
              <a:buNone/>
            </a:pPr>
            <a:r>
              <a:rPr lang="en-US" sz="2400" b="1">
                <a:solidFill>
                  <a:srgbClr val="002060"/>
                </a:solidFill>
                <a:latin typeface="+mj-lt"/>
              </a:rPr>
              <a:t>substantially below proficient (8 students); below proficient (5 students); near proficient (5 students); proficient (4 students); above proficient (2 students). </a:t>
            </a:r>
          </a:p>
        </p:txBody>
      </p:sp>
      <p:pic>
        <p:nvPicPr>
          <p:cNvPr id="8" name="Picture 7"/>
          <p:cNvPicPr>
            <a:picLocks noChangeAspect="1"/>
          </p:cNvPicPr>
          <p:nvPr/>
        </p:nvPicPr>
        <p:blipFill>
          <a:blip r:embed="rId3"/>
          <a:stretch>
            <a:fillRect/>
          </a:stretch>
        </p:blipFill>
        <p:spPr>
          <a:xfrm>
            <a:off x="1828430" y="3833239"/>
            <a:ext cx="8535140" cy="1835055"/>
          </a:xfrm>
          <a:prstGeom prst="rect">
            <a:avLst/>
          </a:prstGeom>
        </p:spPr>
      </p:pic>
    </p:spTree>
    <p:extLst>
      <p:ext uri="{BB962C8B-B14F-4D97-AF65-F5344CB8AC3E}">
        <p14:creationId xmlns:p14="http://schemas.microsoft.com/office/powerpoint/2010/main" val="8424040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Setting Targets: Issues-in-Review</a:t>
            </a:r>
          </a:p>
        </p:txBody>
      </p:sp>
      <p:sp>
        <p:nvSpPr>
          <p:cNvPr id="3" name="Content Placeholder 2"/>
          <p:cNvSpPr>
            <a:spLocks noGrp="1"/>
          </p:cNvSpPr>
          <p:nvPr>
            <p:ph idx="1"/>
          </p:nvPr>
        </p:nvSpPr>
        <p:spPr>
          <a:xfrm>
            <a:off x="653143" y="1515291"/>
            <a:ext cx="10700657" cy="4661672"/>
          </a:xfrm>
        </p:spPr>
        <p:txBody>
          <a:bodyPr>
            <a:normAutofit fontScale="92500" lnSpcReduction="10000"/>
          </a:bodyPr>
          <a:lstStyle/>
          <a:p>
            <a:pPr marL="0" indent="0">
              <a:buNone/>
            </a:pPr>
            <a:r>
              <a:rPr lang="en-US" b="1">
                <a:latin typeface="+mj-lt"/>
              </a:rPr>
              <a:t>1. Unclear targets</a:t>
            </a:r>
          </a:p>
          <a:p>
            <a:pPr marL="0" indent="0">
              <a:buNone/>
            </a:pPr>
            <a:r>
              <a:rPr lang="en-US">
                <a:latin typeface="+mj-lt"/>
              </a:rPr>
              <a:t>	</a:t>
            </a:r>
            <a:r>
              <a:rPr lang="en-US" i="1">
                <a:latin typeface="+mj-lt"/>
              </a:rPr>
              <a:t>Students will show growth.</a:t>
            </a:r>
          </a:p>
          <a:p>
            <a:pPr marL="0" indent="0">
              <a:buNone/>
            </a:pPr>
            <a:r>
              <a:rPr lang="en-US" b="1">
                <a:latin typeface="+mj-lt"/>
              </a:rPr>
              <a:t>2. Percentages</a:t>
            </a:r>
          </a:p>
          <a:p>
            <a:pPr marL="0" indent="0">
              <a:buNone/>
            </a:pPr>
            <a:r>
              <a:rPr lang="en-US">
                <a:latin typeface="+mj-lt"/>
              </a:rPr>
              <a:t>	</a:t>
            </a:r>
            <a:r>
              <a:rPr lang="en-US" sz="2600" i="1">
                <a:latin typeface="+mj-lt"/>
              </a:rPr>
              <a:t>Students will show 25% growth versus 75% of students will show growth</a:t>
            </a:r>
          </a:p>
          <a:p>
            <a:pPr marL="0" indent="0">
              <a:buNone/>
            </a:pPr>
            <a:r>
              <a:rPr lang="en-US" b="1">
                <a:latin typeface="+mj-lt"/>
              </a:rPr>
              <a:t>3. Maintenance targets</a:t>
            </a:r>
          </a:p>
          <a:p>
            <a:pPr marL="0" indent="0">
              <a:buNone/>
            </a:pPr>
            <a:r>
              <a:rPr lang="en-US">
                <a:latin typeface="+mj-lt"/>
              </a:rPr>
              <a:t>	</a:t>
            </a:r>
            <a:r>
              <a:rPr lang="en-US" sz="2600" i="1">
                <a:latin typeface="+mj-lt"/>
              </a:rPr>
              <a:t>Students performing above grade level will continue to perform at grade level.</a:t>
            </a:r>
          </a:p>
          <a:p>
            <a:pPr marL="0" indent="0">
              <a:buNone/>
            </a:pPr>
            <a:r>
              <a:rPr lang="en-US" b="1">
                <a:latin typeface="+mj-lt"/>
              </a:rPr>
              <a:t>4. Setting targets too low</a:t>
            </a:r>
          </a:p>
          <a:p>
            <a:pPr marL="0" indent="0">
              <a:buNone/>
            </a:pPr>
            <a:r>
              <a:rPr lang="en-US">
                <a:latin typeface="+mj-lt"/>
              </a:rPr>
              <a:t>	</a:t>
            </a:r>
            <a:r>
              <a:rPr lang="en-US" sz="2600" i="1">
                <a:latin typeface="+mj-lt"/>
              </a:rPr>
              <a:t>Students will improve 1 point on the rubric…</a:t>
            </a:r>
          </a:p>
          <a:p>
            <a:pPr marL="0" indent="0">
              <a:buNone/>
            </a:pPr>
            <a:r>
              <a:rPr lang="en-US" b="1">
                <a:latin typeface="+mj-lt"/>
              </a:rPr>
              <a:t>5. Not using meaningful tiers</a:t>
            </a:r>
          </a:p>
          <a:p>
            <a:pPr marL="0" indent="0">
              <a:buNone/>
            </a:pPr>
            <a:r>
              <a:rPr lang="en-US">
                <a:latin typeface="+mj-lt"/>
              </a:rPr>
              <a:t>	</a:t>
            </a:r>
            <a:r>
              <a:rPr lang="en-US" sz="2600" i="1">
                <a:latin typeface="+mj-lt"/>
              </a:rPr>
              <a:t>In equal groups, students will…</a:t>
            </a:r>
          </a:p>
          <a:p>
            <a:endParaRPr lang="en-US"/>
          </a:p>
        </p:txBody>
      </p:sp>
      <p:sp>
        <p:nvSpPr>
          <p:cNvPr id="4" name="Slide Number Placeholder 3"/>
          <p:cNvSpPr>
            <a:spLocks noGrp="1"/>
          </p:cNvSpPr>
          <p:nvPr>
            <p:ph type="sldNum" sz="quarter" idx="12"/>
          </p:nvPr>
        </p:nvSpPr>
        <p:spPr/>
        <p:txBody>
          <a:bodyPr/>
          <a:lstStyle/>
          <a:p>
            <a:fld id="{E3A0F8C9-0536-44E3-92CA-2798A712B5A8}" type="slidenum">
              <a:rPr lang="en-US" smtClean="0"/>
              <a:t>29</a:t>
            </a:fld>
            <a:endParaRPr lang="en-US"/>
          </a:p>
        </p:txBody>
      </p:sp>
    </p:spTree>
    <p:extLst>
      <p:ext uri="{BB962C8B-B14F-4D97-AF65-F5344CB8AC3E}">
        <p14:creationId xmlns:p14="http://schemas.microsoft.com/office/powerpoint/2010/main" val="3409943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9797" y="951979"/>
            <a:ext cx="6154003" cy="1325563"/>
          </a:xfrm>
        </p:spPr>
        <p:txBody>
          <a:bodyPr>
            <a:normAutofit fontScale="90000"/>
          </a:bodyPr>
          <a:lstStyle/>
          <a:p>
            <a:pPr algn="ctr"/>
            <a:r>
              <a:rPr lang="en-US" b="1"/>
              <a:t>Student Learning Objectives </a:t>
            </a:r>
            <a:br>
              <a:rPr lang="en-US" b="1"/>
            </a:br>
            <a:r>
              <a:rPr lang="en-US" b="1"/>
              <a:t>(SLOs)</a:t>
            </a:r>
          </a:p>
        </p:txBody>
      </p:sp>
      <p:sp>
        <p:nvSpPr>
          <p:cNvPr id="4" name="Slide Number Placeholder 3"/>
          <p:cNvSpPr>
            <a:spLocks noGrp="1"/>
          </p:cNvSpPr>
          <p:nvPr>
            <p:ph type="sldNum" sz="quarter" idx="12"/>
          </p:nvPr>
        </p:nvSpPr>
        <p:spPr/>
        <p:txBody>
          <a:bodyPr/>
          <a:lstStyle/>
          <a:p>
            <a:fld id="{E3A0F8C9-0536-44E3-92CA-2798A712B5A8}" type="slidenum">
              <a:rPr lang="en-US" smtClean="0"/>
              <a:t>3</a:t>
            </a:fld>
            <a:endParaRPr lang="en-US"/>
          </a:p>
        </p:txBody>
      </p:sp>
      <p:pic>
        <p:nvPicPr>
          <p:cNvPr id="6" name="Picture 2"/>
          <p:cNvPicPr>
            <a:picLocks noChangeAspect="1" noChangeArrowheads="1"/>
          </p:cNvPicPr>
          <p:nvPr/>
        </p:nvPicPr>
        <p:blipFill>
          <a:blip r:embed="rId3" cstate="print"/>
          <a:srcRect/>
          <a:stretch>
            <a:fillRect/>
          </a:stretch>
        </p:blipFill>
        <p:spPr bwMode="auto">
          <a:xfrm>
            <a:off x="575480" y="228599"/>
            <a:ext cx="4433248" cy="5698625"/>
          </a:xfrm>
          <a:prstGeom prst="rect">
            <a:avLst/>
          </a:prstGeom>
          <a:noFill/>
          <a:ln w="9525">
            <a:noFill/>
            <a:miter lim="800000"/>
            <a:headEnd/>
            <a:tailEnd/>
          </a:ln>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2828" y="2568574"/>
            <a:ext cx="2980560" cy="3041454"/>
          </a:xfrm>
          <a:prstGeom prst="rect">
            <a:avLst/>
          </a:prstGeom>
        </p:spPr>
      </p:pic>
      <p:grpSp>
        <p:nvGrpSpPr>
          <p:cNvPr id="10" name="Group 9"/>
          <p:cNvGrpSpPr/>
          <p:nvPr/>
        </p:nvGrpSpPr>
        <p:grpSpPr>
          <a:xfrm>
            <a:off x="6207873" y="3169021"/>
            <a:ext cx="931558" cy="920280"/>
            <a:chOff x="5921270" y="2568574"/>
            <a:chExt cx="931558" cy="920280"/>
          </a:xfrm>
        </p:grpSpPr>
        <p:sp>
          <p:nvSpPr>
            <p:cNvPr id="8" name="Left Arrow 7"/>
            <p:cNvSpPr/>
            <p:nvPr/>
          </p:nvSpPr>
          <p:spPr bwMode="auto">
            <a:xfrm rot="10800000">
              <a:off x="5921270" y="2568574"/>
              <a:ext cx="931558" cy="920280"/>
            </a:xfrm>
            <a:prstGeom prst="leftArrow">
              <a:avLst/>
            </a:prstGeom>
            <a:solidFill>
              <a:srgbClr val="FF0000"/>
            </a:solidFill>
            <a:ln>
              <a:headEnd/>
              <a:tailEnd type="triangle" w="med" len="med"/>
            </a:ln>
          </p:spPr>
          <p:style>
            <a:lnRef idx="2">
              <a:schemeClr val="accent3"/>
            </a:lnRef>
            <a:fillRef idx="1">
              <a:schemeClr val="lt1"/>
            </a:fillRef>
            <a:effectRef idx="0">
              <a:schemeClr val="accent3"/>
            </a:effectRef>
            <a:fontRef idx="minor">
              <a:schemeClr val="dk1"/>
            </a:fontRef>
          </p:style>
          <p:txBody>
            <a:bodyPr wrap="none" rtlCol="0" anchor="ctr"/>
            <a:lstStyle/>
            <a:p>
              <a:pPr algn="ctr"/>
              <a:endParaRPr lang="en-US">
                <a:latin typeface="Book Antiqua" pitchFamily="18" charset="0"/>
              </a:endParaRPr>
            </a:p>
          </p:txBody>
        </p:sp>
        <p:sp>
          <p:nvSpPr>
            <p:cNvPr id="7" name="TextBox 6"/>
            <p:cNvSpPr txBox="1"/>
            <p:nvPr/>
          </p:nvSpPr>
          <p:spPr>
            <a:xfrm>
              <a:off x="5983087" y="2859437"/>
              <a:ext cx="869741" cy="338554"/>
            </a:xfrm>
            <a:prstGeom prst="rect">
              <a:avLst/>
            </a:prstGeom>
            <a:noFill/>
          </p:spPr>
          <p:txBody>
            <a:bodyPr wrap="square" rtlCol="0">
              <a:spAutoFit/>
            </a:bodyPr>
            <a:lstStyle/>
            <a:p>
              <a:r>
                <a:rPr lang="en-US" sz="1600"/>
                <a:t>SLOs</a:t>
              </a:r>
            </a:p>
          </p:txBody>
        </p:sp>
      </p:grpSp>
    </p:spTree>
    <p:extLst>
      <p:ext uri="{BB962C8B-B14F-4D97-AF65-F5344CB8AC3E}">
        <p14:creationId xmlns:p14="http://schemas.microsoft.com/office/powerpoint/2010/main" val="8715412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Part III: Setting Targets</a:t>
            </a:r>
          </a:p>
        </p:txBody>
      </p:sp>
      <p:sp>
        <p:nvSpPr>
          <p:cNvPr id="6" name="Content Placeholder 2"/>
          <p:cNvSpPr>
            <a:spLocks noGrp="1"/>
          </p:cNvSpPr>
          <p:nvPr>
            <p:ph sz="half" idx="1"/>
          </p:nvPr>
        </p:nvSpPr>
        <p:spPr>
          <a:xfrm>
            <a:off x="1673469" y="2766218"/>
            <a:ext cx="8845062" cy="979305"/>
          </a:xfrm>
          <a:prstGeom prst="roundRect">
            <a:avLst/>
          </a:prstGeom>
          <a:solidFill>
            <a:schemeClr val="accent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p>
            <a:pPr marL="0" indent="0" algn="ctr">
              <a:spcAft>
                <a:spcPts val="600"/>
              </a:spcAft>
              <a:buNone/>
            </a:pPr>
            <a:r>
              <a:rPr lang="en-US" sz="2400" b="1">
                <a:solidFill>
                  <a:schemeClr val="bg1"/>
                </a:solidFill>
                <a:latin typeface="+mj-lt"/>
                <a:cs typeface="Arial" pitchFamily="34" charset="0"/>
              </a:rPr>
              <a:t>Complete your responses to each of the five sample in Part III. Continue onto the next and final section in this module.</a:t>
            </a:r>
            <a:endParaRPr lang="en-US">
              <a:latin typeface="Century Gothic" pitchFamily="34" charset="0"/>
              <a:ea typeface="ＭＳ Ｐゴシック" charset="-128"/>
            </a:endParaRPr>
          </a:p>
        </p:txBody>
      </p:sp>
    </p:spTree>
    <p:extLst>
      <p:ext uri="{BB962C8B-B14F-4D97-AF65-F5344CB8AC3E}">
        <p14:creationId xmlns:p14="http://schemas.microsoft.com/office/powerpoint/2010/main" val="9012754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9797" y="434798"/>
            <a:ext cx="6154003" cy="1325563"/>
          </a:xfrm>
        </p:spPr>
        <p:txBody>
          <a:bodyPr>
            <a:normAutofit/>
          </a:bodyPr>
          <a:lstStyle/>
          <a:p>
            <a:pPr algn="ctr"/>
            <a:r>
              <a:rPr lang="en-US" b="1"/>
              <a:t>The Anatomy of SLOs</a:t>
            </a:r>
          </a:p>
        </p:txBody>
      </p:sp>
      <p:sp>
        <p:nvSpPr>
          <p:cNvPr id="4" name="Slide Number Placeholder 3"/>
          <p:cNvSpPr>
            <a:spLocks noGrp="1"/>
          </p:cNvSpPr>
          <p:nvPr>
            <p:ph type="sldNum" sz="quarter" idx="12"/>
          </p:nvPr>
        </p:nvSpPr>
        <p:spPr/>
        <p:txBody>
          <a:bodyPr/>
          <a:lstStyle/>
          <a:p>
            <a:fld id="{E3A0F8C9-0536-44E3-92CA-2798A712B5A8}" type="slidenum">
              <a:rPr lang="en-US" smtClean="0"/>
              <a:t>31</a:t>
            </a:fld>
            <a:endParaRPr lang="en-US"/>
          </a:p>
        </p:txBody>
      </p:sp>
      <p:pic>
        <p:nvPicPr>
          <p:cNvPr id="6" name="Picture 2"/>
          <p:cNvPicPr>
            <a:picLocks noChangeAspect="1" noChangeArrowheads="1"/>
          </p:cNvPicPr>
          <p:nvPr/>
        </p:nvPicPr>
        <p:blipFill>
          <a:blip r:embed="rId3" cstate="print"/>
          <a:srcRect/>
          <a:stretch>
            <a:fillRect/>
          </a:stretch>
        </p:blipFill>
        <p:spPr bwMode="auto">
          <a:xfrm>
            <a:off x="671014" y="434798"/>
            <a:ext cx="4528783" cy="5597512"/>
          </a:xfrm>
          <a:prstGeom prst="rect">
            <a:avLst/>
          </a:prstGeom>
          <a:noFill/>
          <a:ln w="9525">
            <a:noFill/>
            <a:miter lim="800000"/>
            <a:headEnd/>
            <a:tailEnd/>
          </a:ln>
        </p:spPr>
      </p:pic>
      <p:sp>
        <p:nvSpPr>
          <p:cNvPr id="11" name="TextBox 10"/>
          <p:cNvSpPr txBox="1"/>
          <p:nvPr/>
        </p:nvSpPr>
        <p:spPr>
          <a:xfrm>
            <a:off x="6374674" y="1983661"/>
            <a:ext cx="3751965" cy="230832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b="1">
                <a:latin typeface="+mj-lt"/>
              </a:rPr>
              <a:t>Today, we’ll focus on the three primary areas of SLOs:</a:t>
            </a:r>
          </a:p>
          <a:p>
            <a:endParaRPr lang="en-US" sz="2400" b="1">
              <a:latin typeface="+mj-lt"/>
            </a:endParaRPr>
          </a:p>
          <a:p>
            <a:pPr marL="342900" indent="-342900">
              <a:buAutoNum type="arabicPeriod"/>
            </a:pPr>
            <a:r>
              <a:rPr lang="en-US" sz="2400" b="1">
                <a:solidFill>
                  <a:srgbClr val="FF0000"/>
                </a:solidFill>
                <a:latin typeface="+mj-lt"/>
              </a:rPr>
              <a:t>Priority of Content</a:t>
            </a:r>
          </a:p>
          <a:p>
            <a:pPr marL="342900" indent="-342900">
              <a:buAutoNum type="arabicPeriod"/>
            </a:pPr>
            <a:r>
              <a:rPr lang="en-US" sz="2400" b="1">
                <a:solidFill>
                  <a:srgbClr val="FFC000"/>
                </a:solidFill>
                <a:latin typeface="+mj-lt"/>
              </a:rPr>
              <a:t>Rigor of Target(s)</a:t>
            </a:r>
          </a:p>
          <a:p>
            <a:pPr marL="342900" indent="-342900">
              <a:buAutoNum type="arabicPeriod"/>
            </a:pPr>
            <a:r>
              <a:rPr lang="en-US" sz="2400" b="1">
                <a:solidFill>
                  <a:srgbClr val="00B050"/>
                </a:solidFill>
                <a:latin typeface="+mj-lt"/>
              </a:rPr>
              <a:t>Quality of Evidence</a:t>
            </a:r>
          </a:p>
        </p:txBody>
      </p:sp>
      <p:sp>
        <p:nvSpPr>
          <p:cNvPr id="14" name="Rectangle 13"/>
          <p:cNvSpPr/>
          <p:nvPr/>
        </p:nvSpPr>
        <p:spPr bwMode="auto">
          <a:xfrm>
            <a:off x="878005" y="5199796"/>
            <a:ext cx="4226258" cy="795270"/>
          </a:xfrm>
          <a:prstGeom prst="rect">
            <a:avLst/>
          </a:prstGeom>
          <a:noFill/>
          <a:ln w="28575" algn="ctr">
            <a:solidFill>
              <a:srgbClr val="00B050"/>
            </a:solidFill>
            <a:round/>
            <a:headEnd/>
            <a:tailEnd type="triangle" w="med" len="med"/>
          </a:ln>
        </p:spPr>
        <p:txBody>
          <a:bodyPr wrap="none" rtlCol="0" anchor="ctr"/>
          <a:lstStyle/>
          <a:p>
            <a:pPr algn="ctr"/>
            <a:endParaRPr lang="en-US">
              <a:latin typeface="Book Antiqua" pitchFamily="18" charset="0"/>
            </a:endParaRPr>
          </a:p>
        </p:txBody>
      </p:sp>
    </p:spTree>
    <p:extLst>
      <p:ext uri="{BB962C8B-B14F-4D97-AF65-F5344CB8AC3E}">
        <p14:creationId xmlns:p14="http://schemas.microsoft.com/office/powerpoint/2010/main" val="4184685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357" y="111351"/>
            <a:ext cx="10515600" cy="1325563"/>
          </a:xfrm>
        </p:spPr>
        <p:txBody>
          <a:bodyPr>
            <a:normAutofit/>
          </a:bodyPr>
          <a:lstStyle/>
          <a:p>
            <a:r>
              <a:rPr lang="en-US" sz="3600" b="1"/>
              <a:t>Quality of Evidence</a:t>
            </a:r>
          </a:p>
        </p:txBody>
      </p:sp>
      <p:sp>
        <p:nvSpPr>
          <p:cNvPr id="4" name="Slide Number Placeholder 3"/>
          <p:cNvSpPr>
            <a:spLocks noGrp="1"/>
          </p:cNvSpPr>
          <p:nvPr>
            <p:ph type="sldNum" sz="quarter" idx="12"/>
          </p:nvPr>
        </p:nvSpPr>
        <p:spPr/>
        <p:txBody>
          <a:bodyPr/>
          <a:lstStyle/>
          <a:p>
            <a:fld id="{E3A0F8C9-0536-44E3-92CA-2798A712B5A8}" type="slidenum">
              <a:rPr lang="en-US" smtClean="0"/>
              <a:t>32</a:t>
            </a:fld>
            <a:endParaRPr lang="en-US"/>
          </a:p>
        </p:txBody>
      </p:sp>
      <p:sp>
        <p:nvSpPr>
          <p:cNvPr id="6" name="Content Placeholder 1"/>
          <p:cNvSpPr>
            <a:spLocks noGrp="1"/>
          </p:cNvSpPr>
          <p:nvPr>
            <p:ph idx="1"/>
          </p:nvPr>
        </p:nvSpPr>
        <p:spPr>
          <a:xfrm>
            <a:off x="838200" y="945804"/>
            <a:ext cx="10515600" cy="3493432"/>
          </a:xfrm>
        </p:spPr>
        <p:txBody>
          <a:bodyPr>
            <a:normAutofit/>
          </a:bodyPr>
          <a:lstStyle/>
          <a:p>
            <a:pPr marL="0" indent="0">
              <a:buNone/>
            </a:pPr>
            <a:endParaRPr lang="en-US" sz="1800"/>
          </a:p>
          <a:p>
            <a:pPr marL="0" indent="0">
              <a:buNone/>
            </a:pPr>
            <a:r>
              <a:rPr lang="en-US" sz="2000"/>
              <a:t>Some open-ended questions to consider when reviewing the quality of your evidence are:</a:t>
            </a:r>
          </a:p>
          <a:p>
            <a:pPr marL="457200" indent="-457200">
              <a:buFont typeface="+mj-lt"/>
              <a:buAutoNum type="arabicPeriod"/>
            </a:pPr>
            <a:r>
              <a:rPr lang="en-US" sz="2000" i="1"/>
              <a:t>What types of assessments are used in the classroom and school?  Where are there overlaps? Where are there gaps?</a:t>
            </a:r>
          </a:p>
          <a:p>
            <a:pPr marL="457200" indent="-457200">
              <a:buFont typeface="+mj-lt"/>
              <a:buAutoNum type="arabicPeriod"/>
            </a:pPr>
            <a:r>
              <a:rPr lang="en-US" sz="2000" i="1"/>
              <a:t>What assessments are best to measure the intended learning? Worst?</a:t>
            </a:r>
            <a:endParaRPr lang="en-US" i="1"/>
          </a:p>
          <a:p>
            <a:pPr marL="457200" indent="-457200">
              <a:buFont typeface="+mj-lt"/>
              <a:buAutoNum type="arabicPeriod"/>
            </a:pPr>
            <a:r>
              <a:rPr lang="en-US" sz="2000" i="1"/>
              <a:t>What is the appropriate time between assessments to allow for informing daily practice and providing feedback to students based on the data?</a:t>
            </a:r>
          </a:p>
          <a:p>
            <a:pPr marL="457200" indent="-457200">
              <a:buFont typeface="+mj-lt"/>
              <a:buAutoNum type="arabicPeriod"/>
            </a:pPr>
            <a:r>
              <a:rPr lang="en-US" sz="2000" i="1"/>
              <a:t>How many assessments are needed to make a determination about student learning?</a:t>
            </a:r>
          </a:p>
          <a:p>
            <a:pPr marL="0" indent="0">
              <a:buNone/>
            </a:pPr>
            <a:endParaRPr lang="en-US"/>
          </a:p>
        </p:txBody>
      </p:sp>
      <p:sp>
        <p:nvSpPr>
          <p:cNvPr id="5" name="Rounded Rectangle 4"/>
          <p:cNvSpPr/>
          <p:nvPr/>
        </p:nvSpPr>
        <p:spPr>
          <a:xfrm>
            <a:off x="2685535" y="4278828"/>
            <a:ext cx="6820929" cy="1334530"/>
          </a:xfrm>
          <a:prstGeom prst="round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a:solidFill>
                  <a:srgbClr val="002060"/>
                </a:solidFill>
              </a:rPr>
              <a:t>Part IV: Why is the quality of evidence critical in determining whether or not students met their target(s)? Please explain. </a:t>
            </a:r>
          </a:p>
        </p:txBody>
      </p:sp>
    </p:spTree>
    <p:extLst>
      <p:ext uri="{BB962C8B-B14F-4D97-AF65-F5344CB8AC3E}">
        <p14:creationId xmlns:p14="http://schemas.microsoft.com/office/powerpoint/2010/main" val="31592683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168" y="179530"/>
            <a:ext cx="6187400" cy="654538"/>
          </a:xfrm>
        </p:spPr>
        <p:txBody>
          <a:bodyPr>
            <a:normAutofit fontScale="90000"/>
          </a:bodyPr>
          <a:lstStyle/>
          <a:p>
            <a:r>
              <a:rPr lang="en-US" b="1"/>
              <a:t>Approving SLOs Activity</a:t>
            </a:r>
          </a:p>
        </p:txBody>
      </p:sp>
      <p:sp>
        <p:nvSpPr>
          <p:cNvPr id="4" name="Slide Number Placeholder 3"/>
          <p:cNvSpPr>
            <a:spLocks noGrp="1"/>
          </p:cNvSpPr>
          <p:nvPr>
            <p:ph type="sldNum" sz="quarter" idx="12"/>
          </p:nvPr>
        </p:nvSpPr>
        <p:spPr/>
        <p:txBody>
          <a:bodyPr/>
          <a:lstStyle/>
          <a:p>
            <a:fld id="{E3A0F8C9-0536-44E3-92CA-2798A712B5A8}" type="slidenum">
              <a:rPr lang="en-US" smtClean="0"/>
              <a:t>33</a:t>
            </a:fld>
            <a:endParaRPr lang="en-US"/>
          </a:p>
        </p:txBody>
      </p:sp>
      <p:pic>
        <p:nvPicPr>
          <p:cNvPr id="6"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7036179" y="506799"/>
            <a:ext cx="4638737" cy="5565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8" name="Content Placeholder 3"/>
          <p:cNvGraphicFramePr>
            <a:graphicFrameLocks/>
          </p:cNvGraphicFramePr>
          <p:nvPr>
            <p:extLst>
              <p:ext uri="{D42A27DB-BD31-4B8C-83A1-F6EECF244321}">
                <p14:modId xmlns:p14="http://schemas.microsoft.com/office/powerpoint/2010/main" val="1589660191"/>
              </p:ext>
            </p:extLst>
          </p:nvPr>
        </p:nvGraphicFramePr>
        <p:xfrm>
          <a:off x="4446889" y="1100741"/>
          <a:ext cx="2856119" cy="465651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2" name="Picture 11" descr="A screenshot of a social media post&#10;&#10;Description automatically generated">
            <a:extLst>
              <a:ext uri="{FF2B5EF4-FFF2-40B4-BE49-F238E27FC236}">
                <a16:creationId xmlns:a16="http://schemas.microsoft.com/office/drawing/2014/main" id="{8A3ED84E-B6EA-1145-91F1-07971569EC42}"/>
              </a:ext>
            </a:extLst>
          </p:cNvPr>
          <p:cNvPicPr>
            <a:picLocks noChangeAspect="1"/>
          </p:cNvPicPr>
          <p:nvPr/>
        </p:nvPicPr>
        <p:blipFill rotWithShape="1">
          <a:blip r:embed="rId9">
            <a:extLst>
              <a:ext uri="{28A0092B-C50C-407E-A947-70E740481C1C}">
                <a14:useLocalDpi xmlns:a14="http://schemas.microsoft.com/office/drawing/2010/main" val="0"/>
              </a:ext>
            </a:extLst>
          </a:blip>
          <a:srcRect r="1405"/>
          <a:stretch/>
        </p:blipFill>
        <p:spPr>
          <a:xfrm>
            <a:off x="492700" y="834068"/>
            <a:ext cx="4157359" cy="5339719"/>
          </a:xfrm>
          <a:prstGeom prst="rect">
            <a:avLst/>
          </a:prstGeom>
        </p:spPr>
      </p:pic>
    </p:spTree>
    <p:extLst>
      <p:ext uri="{BB962C8B-B14F-4D97-AF65-F5344CB8AC3E}">
        <p14:creationId xmlns:p14="http://schemas.microsoft.com/office/powerpoint/2010/main" val="12041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83869" y="2177032"/>
            <a:ext cx="7189945" cy="3004568"/>
          </a:xfrm>
          <a:prstGeom prst="rect">
            <a:avLst/>
          </a:prstGeom>
        </p:spPr>
      </p:pic>
      <p:sp>
        <p:nvSpPr>
          <p:cNvPr id="4" name="Slide Number Placeholder 3"/>
          <p:cNvSpPr>
            <a:spLocks noGrp="1"/>
          </p:cNvSpPr>
          <p:nvPr>
            <p:ph type="sldNum" sz="quarter" idx="12"/>
          </p:nvPr>
        </p:nvSpPr>
        <p:spPr/>
        <p:txBody>
          <a:bodyPr/>
          <a:lstStyle/>
          <a:p>
            <a:fld id="{E3A0F8C9-0536-44E3-92CA-2798A712B5A8}" type="slidenum">
              <a:rPr lang="en-US" smtClean="0"/>
              <a:t>34</a:t>
            </a:fld>
            <a:endParaRPr lang="en-US"/>
          </a:p>
        </p:txBody>
      </p:sp>
      <p:pic>
        <p:nvPicPr>
          <p:cNvPr id="9" name="Picture 8" descr="A screenshot of a social media post&#10;&#10;Description automatically generated">
            <a:extLst>
              <a:ext uri="{FF2B5EF4-FFF2-40B4-BE49-F238E27FC236}">
                <a16:creationId xmlns:a16="http://schemas.microsoft.com/office/drawing/2014/main" id="{4EABF72B-191B-8843-8D8B-87BB4FA7B0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24398" y="239414"/>
            <a:ext cx="4659639" cy="5900758"/>
          </a:xfrm>
          <a:prstGeom prst="rect">
            <a:avLst/>
          </a:prstGeom>
        </p:spPr>
      </p:pic>
      <p:pic>
        <p:nvPicPr>
          <p:cNvPr id="11" name="Graphic 10" descr="Checkmark">
            <a:extLst>
              <a:ext uri="{FF2B5EF4-FFF2-40B4-BE49-F238E27FC236}">
                <a16:creationId xmlns:a16="http://schemas.microsoft.com/office/drawing/2014/main" id="{77E5855E-BEDF-4945-A42B-A0248D6C383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5538685" y="2415601"/>
            <a:ext cx="387096" cy="387096"/>
          </a:xfrm>
          <a:prstGeom prst="rect">
            <a:avLst/>
          </a:prstGeom>
        </p:spPr>
      </p:pic>
      <p:pic>
        <p:nvPicPr>
          <p:cNvPr id="41" name="Graphic 40" descr="Checkmark">
            <a:extLst>
              <a:ext uri="{FF2B5EF4-FFF2-40B4-BE49-F238E27FC236}">
                <a16:creationId xmlns:a16="http://schemas.microsoft.com/office/drawing/2014/main" id="{43BDE6AA-E82D-5743-9045-8641ECD3ADA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5538685" y="2802697"/>
            <a:ext cx="387096" cy="387096"/>
          </a:xfrm>
          <a:prstGeom prst="rect">
            <a:avLst/>
          </a:prstGeom>
        </p:spPr>
      </p:pic>
      <p:pic>
        <p:nvPicPr>
          <p:cNvPr id="42" name="Graphic 41" descr="Checkmark">
            <a:extLst>
              <a:ext uri="{FF2B5EF4-FFF2-40B4-BE49-F238E27FC236}">
                <a16:creationId xmlns:a16="http://schemas.microsoft.com/office/drawing/2014/main" id="{D2EF0AD3-35F2-014E-AE07-FAE9654816B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5538685" y="3394647"/>
            <a:ext cx="387096" cy="387096"/>
          </a:xfrm>
          <a:prstGeom prst="rect">
            <a:avLst/>
          </a:prstGeom>
        </p:spPr>
      </p:pic>
      <p:pic>
        <p:nvPicPr>
          <p:cNvPr id="43" name="Graphic 42" descr="Checkmark">
            <a:extLst>
              <a:ext uri="{FF2B5EF4-FFF2-40B4-BE49-F238E27FC236}">
                <a16:creationId xmlns:a16="http://schemas.microsoft.com/office/drawing/2014/main" id="{4A70BF0B-070D-1C43-9E49-C08F5A766A1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5538685" y="4166840"/>
            <a:ext cx="387096" cy="387096"/>
          </a:xfrm>
          <a:prstGeom prst="rect">
            <a:avLst/>
          </a:prstGeom>
        </p:spPr>
      </p:pic>
      <p:sp>
        <p:nvSpPr>
          <p:cNvPr id="44" name="Title 1">
            <a:extLst>
              <a:ext uri="{FF2B5EF4-FFF2-40B4-BE49-F238E27FC236}">
                <a16:creationId xmlns:a16="http://schemas.microsoft.com/office/drawing/2014/main" id="{BBE72D8E-A105-0C49-9A23-49598F1D9DE2}"/>
              </a:ext>
            </a:extLst>
          </p:cNvPr>
          <p:cNvSpPr>
            <a:spLocks noGrp="1"/>
          </p:cNvSpPr>
          <p:nvPr>
            <p:ph type="title"/>
          </p:nvPr>
        </p:nvSpPr>
        <p:spPr>
          <a:xfrm>
            <a:off x="325024" y="361720"/>
            <a:ext cx="5770976" cy="967357"/>
          </a:xfrm>
        </p:spPr>
        <p:txBody>
          <a:bodyPr>
            <a:normAutofit fontScale="90000"/>
          </a:bodyPr>
          <a:lstStyle/>
          <a:p>
            <a:r>
              <a:rPr lang="en-US" b="1"/>
              <a:t>Approving SLOs Activity: Priority of Content</a:t>
            </a:r>
          </a:p>
        </p:txBody>
      </p:sp>
      <p:pic>
        <p:nvPicPr>
          <p:cNvPr id="12" name="Graphic 42" descr="Checkmark">
            <a:extLst>
              <a:ext uri="{FF2B5EF4-FFF2-40B4-BE49-F238E27FC236}">
                <a16:creationId xmlns:a16="http://schemas.microsoft.com/office/drawing/2014/main" id="{4A70BF0B-070D-1C43-9E49-C08F5A766A1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5538685" y="4515073"/>
            <a:ext cx="387096" cy="387096"/>
          </a:xfrm>
          <a:prstGeom prst="rect">
            <a:avLst/>
          </a:prstGeom>
        </p:spPr>
      </p:pic>
      <p:pic>
        <p:nvPicPr>
          <p:cNvPr id="13" name="Graphic 41" descr="Checkmark">
            <a:extLst>
              <a:ext uri="{FF2B5EF4-FFF2-40B4-BE49-F238E27FC236}">
                <a16:creationId xmlns:a16="http://schemas.microsoft.com/office/drawing/2014/main" id="{D2EF0AD3-35F2-014E-AE07-FAE9654816B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5538685" y="3761572"/>
            <a:ext cx="387096" cy="387096"/>
          </a:xfrm>
          <a:prstGeom prst="rect">
            <a:avLst/>
          </a:prstGeom>
        </p:spPr>
      </p:pic>
    </p:spTree>
    <p:extLst>
      <p:ext uri="{BB962C8B-B14F-4D97-AF65-F5344CB8AC3E}">
        <p14:creationId xmlns:p14="http://schemas.microsoft.com/office/powerpoint/2010/main" val="39236622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25024" y="1793338"/>
            <a:ext cx="6632662" cy="2504342"/>
          </a:xfrm>
          <a:prstGeom prst="rect">
            <a:avLst/>
          </a:prstGeom>
        </p:spPr>
      </p:pic>
      <p:sp>
        <p:nvSpPr>
          <p:cNvPr id="4" name="Slide Number Placeholder 3"/>
          <p:cNvSpPr>
            <a:spLocks noGrp="1"/>
          </p:cNvSpPr>
          <p:nvPr>
            <p:ph type="sldNum" sz="quarter" idx="12"/>
          </p:nvPr>
        </p:nvSpPr>
        <p:spPr/>
        <p:txBody>
          <a:bodyPr/>
          <a:lstStyle/>
          <a:p>
            <a:fld id="{E3A0F8C9-0536-44E3-92CA-2798A712B5A8}" type="slidenum">
              <a:rPr lang="en-US" smtClean="0"/>
              <a:t>35</a:t>
            </a:fld>
            <a:endParaRPr lang="en-US"/>
          </a:p>
        </p:txBody>
      </p:sp>
      <p:pic>
        <p:nvPicPr>
          <p:cNvPr id="3" name="Picture 2" descr="A screenshot of a cell phone&#10;&#10;Description automatically generated">
            <a:extLst>
              <a:ext uri="{FF2B5EF4-FFF2-40B4-BE49-F238E27FC236}">
                <a16:creationId xmlns:a16="http://schemas.microsoft.com/office/drawing/2014/main" id="{B18170EA-69E5-E344-AF7C-E44DDAE2A9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9355" y="1418844"/>
            <a:ext cx="5178448" cy="3329002"/>
          </a:xfrm>
          <a:prstGeom prst="rect">
            <a:avLst/>
          </a:prstGeom>
        </p:spPr>
      </p:pic>
      <p:sp>
        <p:nvSpPr>
          <p:cNvPr id="21" name="Title 1">
            <a:extLst>
              <a:ext uri="{FF2B5EF4-FFF2-40B4-BE49-F238E27FC236}">
                <a16:creationId xmlns:a16="http://schemas.microsoft.com/office/drawing/2014/main" id="{C5B2A16D-7E07-8640-9736-166D2E9FDE33}"/>
              </a:ext>
            </a:extLst>
          </p:cNvPr>
          <p:cNvSpPr>
            <a:spLocks noGrp="1"/>
          </p:cNvSpPr>
          <p:nvPr>
            <p:ph type="title"/>
          </p:nvPr>
        </p:nvSpPr>
        <p:spPr>
          <a:xfrm>
            <a:off x="325024" y="303089"/>
            <a:ext cx="5362544" cy="967357"/>
          </a:xfrm>
        </p:spPr>
        <p:txBody>
          <a:bodyPr>
            <a:normAutofit fontScale="90000"/>
          </a:bodyPr>
          <a:lstStyle/>
          <a:p>
            <a:r>
              <a:rPr lang="en-US" b="1"/>
              <a:t>Approving SLOs Activity: </a:t>
            </a:r>
            <a:br>
              <a:rPr lang="en-US" b="1"/>
            </a:br>
            <a:r>
              <a:rPr lang="en-US" b="1"/>
              <a:t>Rigor of Target</a:t>
            </a:r>
          </a:p>
        </p:txBody>
      </p:sp>
      <p:pic>
        <p:nvPicPr>
          <p:cNvPr id="25" name="Graphic 24" descr="Checkmark">
            <a:extLst>
              <a:ext uri="{FF2B5EF4-FFF2-40B4-BE49-F238E27FC236}">
                <a16:creationId xmlns:a16="http://schemas.microsoft.com/office/drawing/2014/main" id="{D8E8568C-259B-384B-9E9D-BBCB4F1D520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5280660" y="2045970"/>
            <a:ext cx="387096" cy="387096"/>
          </a:xfrm>
          <a:prstGeom prst="rect">
            <a:avLst/>
          </a:prstGeom>
        </p:spPr>
      </p:pic>
      <p:pic>
        <p:nvPicPr>
          <p:cNvPr id="26" name="Graphic 25" descr="Checkmark">
            <a:extLst>
              <a:ext uri="{FF2B5EF4-FFF2-40B4-BE49-F238E27FC236}">
                <a16:creationId xmlns:a16="http://schemas.microsoft.com/office/drawing/2014/main" id="{2867C7C6-C74F-7F45-93B9-267F317803D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6055701" y="2767012"/>
            <a:ext cx="387096" cy="387096"/>
          </a:xfrm>
          <a:prstGeom prst="rect">
            <a:avLst/>
          </a:prstGeom>
        </p:spPr>
      </p:pic>
      <p:pic>
        <p:nvPicPr>
          <p:cNvPr id="27" name="Graphic 26" descr="Checkmark">
            <a:extLst>
              <a:ext uri="{FF2B5EF4-FFF2-40B4-BE49-F238E27FC236}">
                <a16:creationId xmlns:a16="http://schemas.microsoft.com/office/drawing/2014/main" id="{F2E002BC-C0B4-D54D-9EDA-AE2295042D0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6044914" y="2397633"/>
            <a:ext cx="387096" cy="387096"/>
          </a:xfrm>
          <a:prstGeom prst="rect">
            <a:avLst/>
          </a:prstGeom>
        </p:spPr>
      </p:pic>
      <p:pic>
        <p:nvPicPr>
          <p:cNvPr id="28" name="Graphic 27" descr="Checkmark">
            <a:extLst>
              <a:ext uri="{FF2B5EF4-FFF2-40B4-BE49-F238E27FC236}">
                <a16:creationId xmlns:a16="http://schemas.microsoft.com/office/drawing/2014/main" id="{DE4166C8-3B59-6844-92C7-8C852675E09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6055701" y="3114073"/>
            <a:ext cx="387096" cy="387096"/>
          </a:xfrm>
          <a:prstGeom prst="rect">
            <a:avLst/>
          </a:prstGeom>
        </p:spPr>
      </p:pic>
      <p:pic>
        <p:nvPicPr>
          <p:cNvPr id="12" name="Graphic 27" descr="Checkmark">
            <a:extLst>
              <a:ext uri="{FF2B5EF4-FFF2-40B4-BE49-F238E27FC236}">
                <a16:creationId xmlns:a16="http://schemas.microsoft.com/office/drawing/2014/main" id="{DE4166C8-3B59-6844-92C7-8C852675E09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6072036" y="3677000"/>
            <a:ext cx="387096" cy="387096"/>
          </a:xfrm>
          <a:prstGeom prst="rect">
            <a:avLst/>
          </a:prstGeom>
        </p:spPr>
      </p:pic>
    </p:spTree>
    <p:extLst>
      <p:ext uri="{BB962C8B-B14F-4D97-AF65-F5344CB8AC3E}">
        <p14:creationId xmlns:p14="http://schemas.microsoft.com/office/powerpoint/2010/main" val="29169244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325024" y="2311259"/>
            <a:ext cx="7612895" cy="3461163"/>
          </a:xfrm>
          <a:prstGeom prst="rect">
            <a:avLst/>
          </a:prstGeom>
        </p:spPr>
      </p:pic>
      <p:sp>
        <p:nvSpPr>
          <p:cNvPr id="4" name="Slide Number Placeholder 3"/>
          <p:cNvSpPr>
            <a:spLocks noGrp="1"/>
          </p:cNvSpPr>
          <p:nvPr>
            <p:ph type="sldNum" sz="quarter" idx="12"/>
          </p:nvPr>
        </p:nvSpPr>
        <p:spPr/>
        <p:txBody>
          <a:bodyPr/>
          <a:lstStyle/>
          <a:p>
            <a:fld id="{E3A0F8C9-0536-44E3-92CA-2798A712B5A8}" type="slidenum">
              <a:rPr lang="en-US" smtClean="0"/>
              <a:t>36</a:t>
            </a:fld>
            <a:endParaRPr lang="en-US"/>
          </a:p>
        </p:txBody>
      </p:sp>
      <p:sp>
        <p:nvSpPr>
          <p:cNvPr id="5" name="Title 1">
            <a:extLst>
              <a:ext uri="{FF2B5EF4-FFF2-40B4-BE49-F238E27FC236}">
                <a16:creationId xmlns:a16="http://schemas.microsoft.com/office/drawing/2014/main" id="{EA4D08DE-9200-BC4C-A7C0-D9F9F1CD83DD}"/>
              </a:ext>
            </a:extLst>
          </p:cNvPr>
          <p:cNvSpPr>
            <a:spLocks noGrp="1"/>
          </p:cNvSpPr>
          <p:nvPr>
            <p:ph type="title"/>
          </p:nvPr>
        </p:nvSpPr>
        <p:spPr>
          <a:xfrm>
            <a:off x="325024" y="303089"/>
            <a:ext cx="5362544" cy="967357"/>
          </a:xfrm>
        </p:spPr>
        <p:txBody>
          <a:bodyPr>
            <a:normAutofit fontScale="90000"/>
          </a:bodyPr>
          <a:lstStyle/>
          <a:p>
            <a:r>
              <a:rPr lang="en-US" b="1"/>
              <a:t>Approving SLOs Activity: </a:t>
            </a:r>
            <a:br>
              <a:rPr lang="en-US" b="1"/>
            </a:br>
            <a:r>
              <a:rPr lang="en-US" b="1"/>
              <a:t>Quality of Evidence</a:t>
            </a:r>
          </a:p>
        </p:txBody>
      </p:sp>
      <p:pic>
        <p:nvPicPr>
          <p:cNvPr id="8" name="Graphic 7" descr="Checkmark">
            <a:extLst>
              <a:ext uri="{FF2B5EF4-FFF2-40B4-BE49-F238E27FC236}">
                <a16:creationId xmlns:a16="http://schemas.microsoft.com/office/drawing/2014/main" id="{A729B0D7-9164-AE45-8522-DF376240DDE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7164734" y="2540346"/>
            <a:ext cx="387096" cy="387096"/>
          </a:xfrm>
          <a:prstGeom prst="rect">
            <a:avLst/>
          </a:prstGeom>
        </p:spPr>
      </p:pic>
      <p:pic>
        <p:nvPicPr>
          <p:cNvPr id="10" name="Graphic 9" descr="Checkmark">
            <a:extLst>
              <a:ext uri="{FF2B5EF4-FFF2-40B4-BE49-F238E27FC236}">
                <a16:creationId xmlns:a16="http://schemas.microsoft.com/office/drawing/2014/main" id="{84B95CFD-CEAC-634C-99A1-9831ABD8B5F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6152710" y="2927442"/>
            <a:ext cx="387096" cy="387096"/>
          </a:xfrm>
          <a:prstGeom prst="rect">
            <a:avLst/>
          </a:prstGeom>
        </p:spPr>
      </p:pic>
      <p:pic>
        <p:nvPicPr>
          <p:cNvPr id="3" name="Picture 2" descr="A screenshot of a cell phone&#10;&#10;Description automatically generated">
            <a:extLst>
              <a:ext uri="{FF2B5EF4-FFF2-40B4-BE49-F238E27FC236}">
                <a16:creationId xmlns:a16="http://schemas.microsoft.com/office/drawing/2014/main" id="{6FD50E41-C504-374A-A6EB-52EBE386605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10839" y="726831"/>
            <a:ext cx="6111414" cy="1891401"/>
          </a:xfrm>
          <a:prstGeom prst="rect">
            <a:avLst/>
          </a:prstGeom>
        </p:spPr>
      </p:pic>
      <p:pic>
        <p:nvPicPr>
          <p:cNvPr id="11" name="Graphic 10" descr="Checkmark">
            <a:extLst>
              <a:ext uri="{FF2B5EF4-FFF2-40B4-BE49-F238E27FC236}">
                <a16:creationId xmlns:a16="http://schemas.microsoft.com/office/drawing/2014/main" id="{7B159612-873C-9A41-8216-5C5381DBCCE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6152710" y="3461197"/>
            <a:ext cx="387096" cy="387096"/>
          </a:xfrm>
          <a:prstGeom prst="rect">
            <a:avLst/>
          </a:prstGeom>
        </p:spPr>
      </p:pic>
      <p:pic>
        <p:nvPicPr>
          <p:cNvPr id="12" name="Graphic 11" descr="Checkmark">
            <a:extLst>
              <a:ext uri="{FF2B5EF4-FFF2-40B4-BE49-F238E27FC236}">
                <a16:creationId xmlns:a16="http://schemas.microsoft.com/office/drawing/2014/main" id="{DDD89424-E4CE-1247-901C-EA044281ED7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7136481" y="4293743"/>
            <a:ext cx="387096" cy="387096"/>
          </a:xfrm>
          <a:prstGeom prst="rect">
            <a:avLst/>
          </a:prstGeom>
        </p:spPr>
      </p:pic>
      <p:pic>
        <p:nvPicPr>
          <p:cNvPr id="13" name="Graphic 12" descr="Checkmark">
            <a:extLst>
              <a:ext uri="{FF2B5EF4-FFF2-40B4-BE49-F238E27FC236}">
                <a16:creationId xmlns:a16="http://schemas.microsoft.com/office/drawing/2014/main" id="{29DF35E0-BCE1-2542-A5A9-A0DD7031E2F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7107994" y="5286495"/>
            <a:ext cx="387096" cy="387096"/>
          </a:xfrm>
          <a:prstGeom prst="rect">
            <a:avLst/>
          </a:prstGeom>
        </p:spPr>
      </p:pic>
      <p:sp>
        <p:nvSpPr>
          <p:cNvPr id="9" name="TextBox 8"/>
          <p:cNvSpPr txBox="1"/>
          <p:nvPr/>
        </p:nvSpPr>
        <p:spPr>
          <a:xfrm>
            <a:off x="8061721" y="4941434"/>
            <a:ext cx="3660532" cy="1077218"/>
          </a:xfrm>
          <a:prstGeom prst="rect">
            <a:avLst/>
          </a:prstGeom>
          <a:noFill/>
        </p:spPr>
        <p:txBody>
          <a:bodyPr wrap="square" rtlCol="0">
            <a:spAutoFit/>
          </a:bodyPr>
          <a:lstStyle/>
          <a:p>
            <a:r>
              <a:rPr lang="en-US" sz="1600" dirty="0" smtClean="0"/>
              <a:t>This SLO has a good foundation to build upon; it’s close! So work with this teacher to resolve each area to be sure it is a solid example before approving.</a:t>
            </a:r>
            <a:endParaRPr lang="en-US" sz="1600" dirty="0"/>
          </a:p>
        </p:txBody>
      </p:sp>
    </p:spTree>
    <p:extLst>
      <p:ext uri="{BB962C8B-B14F-4D97-AF65-F5344CB8AC3E}">
        <p14:creationId xmlns:p14="http://schemas.microsoft.com/office/powerpoint/2010/main" val="39712233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Part V: Approving SLO Activity</a:t>
            </a:r>
          </a:p>
        </p:txBody>
      </p:sp>
      <p:sp>
        <p:nvSpPr>
          <p:cNvPr id="6" name="Content Placeholder 2"/>
          <p:cNvSpPr>
            <a:spLocks noGrp="1"/>
          </p:cNvSpPr>
          <p:nvPr>
            <p:ph sz="half" idx="1"/>
          </p:nvPr>
        </p:nvSpPr>
        <p:spPr>
          <a:xfrm>
            <a:off x="1673469" y="2166143"/>
            <a:ext cx="8845062" cy="2015332"/>
          </a:xfrm>
          <a:prstGeom prst="roundRect">
            <a:avLst/>
          </a:prstGeom>
          <a:solidFill>
            <a:schemeClr val="accent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p>
            <a:pPr marL="0" indent="0" algn="ctr">
              <a:spcAft>
                <a:spcPts val="600"/>
              </a:spcAft>
              <a:buNone/>
            </a:pPr>
            <a:r>
              <a:rPr lang="en-US" sz="2400" b="1">
                <a:solidFill>
                  <a:schemeClr val="bg1"/>
                </a:solidFill>
                <a:latin typeface="+mj-lt"/>
                <a:cs typeface="Arial" pitchFamily="34" charset="0"/>
              </a:rPr>
              <a:t>Complete the SLO approval activity in Part V using your SLO Quality Review Tool. Reflect on the questions posed on the handout. </a:t>
            </a:r>
          </a:p>
          <a:p>
            <a:pPr marL="0" indent="0" algn="ctr">
              <a:spcAft>
                <a:spcPts val="600"/>
              </a:spcAft>
              <a:buNone/>
            </a:pPr>
            <a:r>
              <a:rPr lang="en-US" sz="2400" b="1">
                <a:solidFill>
                  <a:schemeClr val="bg1"/>
                </a:solidFill>
                <a:latin typeface="+mj-lt"/>
                <a:cs typeface="Arial" pitchFamily="34" charset="0"/>
              </a:rPr>
              <a:t> Once Parts I-V are completed on your handout, submit to </a:t>
            </a:r>
            <a:r>
              <a:rPr lang="en-US" sz="2400" b="1">
                <a:solidFill>
                  <a:schemeClr val="bg1"/>
                </a:solidFill>
                <a:latin typeface="+mj-lt"/>
                <a:cs typeface="Arial" pitchFamily="34" charset="0"/>
                <a:hlinkClick r:id="rId3"/>
              </a:rPr>
              <a:t>edeval@ride.ri.gov</a:t>
            </a:r>
            <a:r>
              <a:rPr lang="en-US" sz="2400" b="1">
                <a:solidFill>
                  <a:schemeClr val="bg1"/>
                </a:solidFill>
                <a:latin typeface="+mj-lt"/>
                <a:cs typeface="Arial" pitchFamily="34" charset="0"/>
              </a:rPr>
              <a:t> for proof of completion of this module.</a:t>
            </a:r>
            <a:endParaRPr lang="en-US">
              <a:latin typeface="Century Gothic" pitchFamily="34" charset="0"/>
              <a:ea typeface="ＭＳ Ｐゴシック" charset="-128"/>
            </a:endParaRPr>
          </a:p>
        </p:txBody>
      </p:sp>
    </p:spTree>
    <p:extLst>
      <p:ext uri="{BB962C8B-B14F-4D97-AF65-F5344CB8AC3E}">
        <p14:creationId xmlns:p14="http://schemas.microsoft.com/office/powerpoint/2010/main" val="3069862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9797" y="434798"/>
            <a:ext cx="6154003" cy="1325563"/>
          </a:xfrm>
        </p:spPr>
        <p:txBody>
          <a:bodyPr>
            <a:normAutofit/>
          </a:bodyPr>
          <a:lstStyle/>
          <a:p>
            <a:pPr algn="ctr"/>
            <a:r>
              <a:rPr lang="en-US" b="1"/>
              <a:t>The Anatomy of SLOs</a:t>
            </a:r>
          </a:p>
        </p:txBody>
      </p:sp>
      <p:sp>
        <p:nvSpPr>
          <p:cNvPr id="4" name="Slide Number Placeholder 3"/>
          <p:cNvSpPr>
            <a:spLocks noGrp="1"/>
          </p:cNvSpPr>
          <p:nvPr>
            <p:ph type="sldNum" sz="quarter" idx="12"/>
          </p:nvPr>
        </p:nvSpPr>
        <p:spPr/>
        <p:txBody>
          <a:bodyPr/>
          <a:lstStyle/>
          <a:p>
            <a:fld id="{E3A0F8C9-0536-44E3-92CA-2798A712B5A8}" type="slidenum">
              <a:rPr lang="en-US" smtClean="0"/>
              <a:t>4</a:t>
            </a:fld>
            <a:endParaRPr lang="en-US"/>
          </a:p>
        </p:txBody>
      </p:sp>
      <p:pic>
        <p:nvPicPr>
          <p:cNvPr id="6" name="Picture 2"/>
          <p:cNvPicPr>
            <a:picLocks noChangeAspect="1" noChangeArrowheads="1"/>
          </p:cNvPicPr>
          <p:nvPr/>
        </p:nvPicPr>
        <p:blipFill>
          <a:blip r:embed="rId3" cstate="print"/>
          <a:srcRect/>
          <a:stretch>
            <a:fillRect/>
          </a:stretch>
        </p:blipFill>
        <p:spPr bwMode="auto">
          <a:xfrm>
            <a:off x="671014" y="434798"/>
            <a:ext cx="4528783" cy="5597512"/>
          </a:xfrm>
          <a:prstGeom prst="rect">
            <a:avLst/>
          </a:prstGeom>
          <a:noFill/>
          <a:ln w="9525">
            <a:noFill/>
            <a:miter lim="800000"/>
            <a:headEnd/>
            <a:tailEnd/>
          </a:ln>
        </p:spPr>
      </p:pic>
      <p:sp>
        <p:nvSpPr>
          <p:cNvPr id="11" name="TextBox 10"/>
          <p:cNvSpPr txBox="1"/>
          <p:nvPr/>
        </p:nvSpPr>
        <p:spPr>
          <a:xfrm>
            <a:off x="6374674" y="1983661"/>
            <a:ext cx="3751965" cy="230832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b="1">
                <a:latin typeface="+mj-lt"/>
              </a:rPr>
              <a:t>Today, we’ll focus on the three primary areas of SLOs:</a:t>
            </a:r>
          </a:p>
          <a:p>
            <a:endParaRPr lang="en-US" sz="2400" b="1">
              <a:latin typeface="+mj-lt"/>
            </a:endParaRPr>
          </a:p>
          <a:p>
            <a:pPr marL="342900" indent="-342900">
              <a:buAutoNum type="arabicPeriod"/>
            </a:pPr>
            <a:r>
              <a:rPr lang="en-US" sz="2400" b="1">
                <a:solidFill>
                  <a:srgbClr val="FF0000"/>
                </a:solidFill>
                <a:latin typeface="+mj-lt"/>
              </a:rPr>
              <a:t>Priority of Content</a:t>
            </a:r>
          </a:p>
          <a:p>
            <a:pPr marL="342900" indent="-342900">
              <a:buAutoNum type="arabicPeriod"/>
            </a:pPr>
            <a:r>
              <a:rPr lang="en-US" sz="2400" b="1">
                <a:solidFill>
                  <a:srgbClr val="FFC000"/>
                </a:solidFill>
                <a:latin typeface="+mj-lt"/>
              </a:rPr>
              <a:t>Rigor of Target(s)</a:t>
            </a:r>
          </a:p>
          <a:p>
            <a:pPr marL="342900" indent="-342900">
              <a:buAutoNum type="arabicPeriod"/>
            </a:pPr>
            <a:r>
              <a:rPr lang="en-US" sz="2400" b="1">
                <a:solidFill>
                  <a:srgbClr val="00B050"/>
                </a:solidFill>
                <a:latin typeface="+mj-lt"/>
              </a:rPr>
              <a:t>Quality of Evidence</a:t>
            </a:r>
          </a:p>
        </p:txBody>
      </p:sp>
      <p:sp>
        <p:nvSpPr>
          <p:cNvPr id="12" name="Rectangle 11"/>
          <p:cNvSpPr/>
          <p:nvPr/>
        </p:nvSpPr>
        <p:spPr bwMode="auto">
          <a:xfrm>
            <a:off x="878005" y="2121090"/>
            <a:ext cx="4226258" cy="1577643"/>
          </a:xfrm>
          <a:prstGeom prst="rect">
            <a:avLst/>
          </a:prstGeom>
          <a:noFill/>
          <a:ln w="28575" algn="ctr">
            <a:solidFill>
              <a:srgbClr val="FF0000"/>
            </a:solidFill>
            <a:round/>
            <a:headEnd/>
            <a:tailEnd type="triangle" w="med" len="med"/>
          </a:ln>
        </p:spPr>
        <p:txBody>
          <a:bodyPr wrap="none" rtlCol="0" anchor="ctr"/>
          <a:lstStyle/>
          <a:p>
            <a:pPr algn="ctr"/>
            <a:endParaRPr lang="en-US">
              <a:latin typeface="Book Antiqua" pitchFamily="18" charset="0"/>
            </a:endParaRPr>
          </a:p>
        </p:txBody>
      </p:sp>
      <p:sp>
        <p:nvSpPr>
          <p:cNvPr id="13" name="Rectangle 12"/>
          <p:cNvSpPr/>
          <p:nvPr/>
        </p:nvSpPr>
        <p:spPr bwMode="auto">
          <a:xfrm>
            <a:off x="878005" y="3735977"/>
            <a:ext cx="4226258" cy="1463819"/>
          </a:xfrm>
          <a:prstGeom prst="rect">
            <a:avLst/>
          </a:prstGeom>
          <a:noFill/>
          <a:ln w="28575" algn="ctr">
            <a:solidFill>
              <a:srgbClr val="FFC000"/>
            </a:solidFill>
            <a:round/>
            <a:headEnd/>
            <a:tailEnd type="triangle" w="med" len="med"/>
          </a:ln>
        </p:spPr>
        <p:txBody>
          <a:bodyPr wrap="none" rtlCol="0" anchor="ctr"/>
          <a:lstStyle/>
          <a:p>
            <a:pPr algn="ctr"/>
            <a:endParaRPr lang="en-US">
              <a:latin typeface="Book Antiqua" pitchFamily="18" charset="0"/>
            </a:endParaRPr>
          </a:p>
        </p:txBody>
      </p:sp>
      <p:sp>
        <p:nvSpPr>
          <p:cNvPr id="14" name="Rectangle 13"/>
          <p:cNvSpPr/>
          <p:nvPr/>
        </p:nvSpPr>
        <p:spPr bwMode="auto">
          <a:xfrm>
            <a:off x="878005" y="5199796"/>
            <a:ext cx="4226258" cy="795270"/>
          </a:xfrm>
          <a:prstGeom prst="rect">
            <a:avLst/>
          </a:prstGeom>
          <a:noFill/>
          <a:ln w="28575" algn="ctr">
            <a:solidFill>
              <a:srgbClr val="00B050"/>
            </a:solidFill>
            <a:round/>
            <a:headEnd/>
            <a:tailEnd type="triangle" w="med" len="med"/>
          </a:ln>
        </p:spPr>
        <p:txBody>
          <a:bodyPr wrap="none" rtlCol="0" anchor="ctr"/>
          <a:lstStyle/>
          <a:p>
            <a:pPr algn="ctr"/>
            <a:endParaRPr lang="en-US">
              <a:latin typeface="Book Antiqua" pitchFamily="18" charset="0"/>
            </a:endParaRPr>
          </a:p>
        </p:txBody>
      </p:sp>
    </p:spTree>
    <p:extLst>
      <p:ext uri="{BB962C8B-B14F-4D97-AF65-F5344CB8AC3E}">
        <p14:creationId xmlns:p14="http://schemas.microsoft.com/office/powerpoint/2010/main" val="1411437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750" y="2237464"/>
            <a:ext cx="3310719" cy="1325563"/>
          </a:xfrm>
        </p:spPr>
        <p:txBody>
          <a:bodyPr/>
          <a:lstStyle/>
          <a:p>
            <a:pPr algn="ctr"/>
            <a:r>
              <a:rPr lang="en-US" b="1"/>
              <a:t>SLO/SOO Decision Tree</a:t>
            </a:r>
          </a:p>
        </p:txBody>
      </p:sp>
      <p:sp>
        <p:nvSpPr>
          <p:cNvPr id="4" name="Slide Number Placeholder 3"/>
          <p:cNvSpPr>
            <a:spLocks noGrp="1"/>
          </p:cNvSpPr>
          <p:nvPr>
            <p:ph type="sldNum" sz="quarter" idx="12"/>
          </p:nvPr>
        </p:nvSpPr>
        <p:spPr/>
        <p:txBody>
          <a:bodyPr/>
          <a:lstStyle/>
          <a:p>
            <a:fld id="{E3A0F8C9-0536-44E3-92CA-2798A712B5A8}" type="slidenum">
              <a:rPr lang="en-US" smtClean="0"/>
              <a:t>5</a:t>
            </a:fld>
            <a:endParaRPr lang="en-US"/>
          </a:p>
        </p:txBody>
      </p:sp>
      <p:pic>
        <p:nvPicPr>
          <p:cNvPr id="8" name="Picture 2"/>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t="7145"/>
          <a:stretch/>
        </p:blipFill>
        <p:spPr bwMode="auto">
          <a:xfrm>
            <a:off x="4823346" y="493592"/>
            <a:ext cx="5630839" cy="539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val 8"/>
          <p:cNvSpPr/>
          <p:nvPr/>
        </p:nvSpPr>
        <p:spPr bwMode="auto">
          <a:xfrm>
            <a:off x="4769703" y="1696033"/>
            <a:ext cx="1185440" cy="1082862"/>
          </a:xfrm>
          <a:prstGeom prst="ellipse">
            <a:avLst/>
          </a:prstGeom>
          <a:noFill/>
          <a:ln w="19050" algn="ctr">
            <a:solidFill>
              <a:srgbClr val="FF0000"/>
            </a:solidFill>
            <a:round/>
            <a:headEnd/>
            <a:tailEnd type="triangle" w="med" len="med"/>
          </a:ln>
        </p:spPr>
        <p:txBody>
          <a:bodyPr wrap="none" rtlCol="0" anchor="ctr"/>
          <a:lstStyle/>
          <a:p>
            <a:pPr algn="ctr"/>
            <a:endParaRPr lang="en-US">
              <a:latin typeface="Book Antiqua" pitchFamily="18" charset="0"/>
            </a:endParaRPr>
          </a:p>
        </p:txBody>
      </p:sp>
      <p:grpSp>
        <p:nvGrpSpPr>
          <p:cNvPr id="13" name="Group 12"/>
          <p:cNvGrpSpPr/>
          <p:nvPr/>
        </p:nvGrpSpPr>
        <p:grpSpPr>
          <a:xfrm>
            <a:off x="1725110" y="4069030"/>
            <a:ext cx="1524000" cy="1514596"/>
            <a:chOff x="723900" y="4627333"/>
            <a:chExt cx="1524000" cy="1514596"/>
          </a:xfrm>
        </p:grpSpPr>
        <p:sp>
          <p:nvSpPr>
            <p:cNvPr id="14" name="Rounded Rectangle 13"/>
            <p:cNvSpPr/>
            <p:nvPr/>
          </p:nvSpPr>
          <p:spPr bwMode="auto">
            <a:xfrm>
              <a:off x="723900" y="4627333"/>
              <a:ext cx="1524000" cy="1514596"/>
            </a:xfrm>
            <a:prstGeom prst="roundRect">
              <a:avLst/>
            </a:prstGeom>
            <a:noFill/>
            <a:ln w="19050" algn="ctr">
              <a:solidFill>
                <a:schemeClr val="accent1"/>
              </a:solidFill>
              <a:round/>
              <a:headEnd/>
              <a:tailEnd type="triangle" w="med" len="med"/>
            </a:ln>
          </p:spPr>
          <p:txBody>
            <a:bodyPr wrap="none" rtlCol="0" anchor="ctr"/>
            <a:lstStyle/>
            <a:p>
              <a:pPr algn="ctr"/>
              <a:endParaRPr lang="en-US">
                <a:latin typeface="Book Antiqua" pitchFamily="18" charset="0"/>
              </a:endParaRPr>
            </a:p>
          </p:txBody>
        </p:sp>
        <p:sp>
          <p:nvSpPr>
            <p:cNvPr id="15" name="TextBox 14"/>
            <p:cNvSpPr txBox="1"/>
            <p:nvPr/>
          </p:nvSpPr>
          <p:spPr>
            <a:xfrm>
              <a:off x="762000" y="4876799"/>
              <a:ext cx="1447800" cy="1015663"/>
            </a:xfrm>
            <a:prstGeom prst="rect">
              <a:avLst/>
            </a:prstGeom>
            <a:noFill/>
          </p:spPr>
          <p:txBody>
            <a:bodyPr wrap="square" rtlCol="0">
              <a:spAutoFit/>
            </a:bodyPr>
            <a:lstStyle/>
            <a:p>
              <a:pPr algn="ctr"/>
              <a:r>
                <a:rPr lang="en-US" sz="2000">
                  <a:solidFill>
                    <a:srgbClr val="FF0000"/>
                  </a:solidFill>
                </a:rPr>
                <a:t>Page 28 </a:t>
              </a:r>
              <a:r>
                <a:rPr lang="en-US" sz="2000"/>
                <a:t>in Teacher Guidebook</a:t>
              </a:r>
            </a:p>
          </p:txBody>
        </p:sp>
      </p:grpSp>
    </p:spTree>
    <p:extLst>
      <p:ext uri="{BB962C8B-B14F-4D97-AF65-F5344CB8AC3E}">
        <p14:creationId xmlns:p14="http://schemas.microsoft.com/office/powerpoint/2010/main" val="3660600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SLOs in Rhode Island</a:t>
            </a:r>
          </a:p>
        </p:txBody>
      </p:sp>
      <p:sp>
        <p:nvSpPr>
          <p:cNvPr id="4" name="Slide Number Placeholder 3"/>
          <p:cNvSpPr>
            <a:spLocks noGrp="1"/>
          </p:cNvSpPr>
          <p:nvPr>
            <p:ph type="sldNum" sz="quarter" idx="12"/>
          </p:nvPr>
        </p:nvSpPr>
        <p:spPr/>
        <p:txBody>
          <a:bodyPr/>
          <a:lstStyle/>
          <a:p>
            <a:fld id="{E3A0F8C9-0536-44E3-92CA-2798A712B5A8}" type="slidenum">
              <a:rPr lang="en-US" smtClean="0"/>
              <a:t>6</a:t>
            </a:fld>
            <a:endParaRPr lang="en-US"/>
          </a:p>
        </p:txBody>
      </p:sp>
      <p:sp>
        <p:nvSpPr>
          <p:cNvPr id="6" name="TextBox 5"/>
          <p:cNvSpPr txBox="1"/>
          <p:nvPr/>
        </p:nvSpPr>
        <p:spPr>
          <a:xfrm>
            <a:off x="838200" y="1427329"/>
            <a:ext cx="10515600" cy="919401"/>
          </a:xfrm>
          <a:prstGeom prst="roundRect">
            <a:avLst/>
          </a:prstGeom>
          <a:noFill/>
          <a:ln w="38100">
            <a:solidFill>
              <a:schemeClr val="accent1">
                <a:lumMod val="75000"/>
              </a:schemeClr>
            </a:solidFill>
          </a:ln>
        </p:spPr>
        <p:txBody>
          <a:bodyPr wrap="square" rtlCol="0">
            <a:spAutoFit/>
          </a:bodyPr>
          <a:lstStyle/>
          <a:p>
            <a:pPr algn="ctr"/>
            <a:r>
              <a:rPr lang="en-US" sz="1600" b="1">
                <a:latin typeface="+mj-lt"/>
              </a:rPr>
              <a:t>Student Learning Objectives (SLOs) are long-term, measurable academic goals that educators set for their students. They should focus on priority content, be measured by appropriate sources of evidence, and include specific targets for student mastery or progress. They are used as a measure of student learning by all educators participating in the Educator Evaluation System.</a:t>
            </a:r>
          </a:p>
        </p:txBody>
      </p:sp>
      <p:sp>
        <p:nvSpPr>
          <p:cNvPr id="7" name="TextBox 6"/>
          <p:cNvSpPr txBox="1"/>
          <p:nvPr/>
        </p:nvSpPr>
        <p:spPr>
          <a:xfrm>
            <a:off x="838199" y="2597868"/>
            <a:ext cx="3380095" cy="3507343"/>
          </a:xfrm>
          <a:prstGeom prst="roundRect">
            <a:avLst/>
          </a:prstGeom>
          <a:solidFill>
            <a:schemeClr val="accent2">
              <a:lumMod val="20000"/>
              <a:lumOff val="80000"/>
            </a:schemeClr>
          </a:solidFill>
          <a:ln w="38100">
            <a:solidFill>
              <a:schemeClr val="accent1">
                <a:lumMod val="75000"/>
              </a:schemeClr>
            </a:solidFill>
          </a:ln>
        </p:spPr>
        <p:txBody>
          <a:bodyPr wrap="square" rtlCol="0">
            <a:spAutoFit/>
          </a:bodyPr>
          <a:lstStyle/>
          <a:p>
            <a:pPr>
              <a:buFont typeface="Arial" pitchFamily="34" charset="0"/>
              <a:buChar char="•"/>
            </a:pPr>
            <a:endParaRPr lang="en-US" sz="800">
              <a:latin typeface="+mj-lt"/>
            </a:endParaRPr>
          </a:p>
          <a:p>
            <a:pPr>
              <a:buFont typeface="Arial" pitchFamily="34" charset="0"/>
              <a:buChar char="•"/>
            </a:pPr>
            <a:r>
              <a:rPr lang="en-US" sz="1600">
                <a:latin typeface="+mj-lt"/>
              </a:rPr>
              <a:t>Respects the diversity of all grades, subjects, and courses</a:t>
            </a:r>
          </a:p>
          <a:p>
            <a:endParaRPr lang="en-US" sz="800">
              <a:latin typeface="+mj-lt"/>
            </a:endParaRPr>
          </a:p>
          <a:p>
            <a:pPr>
              <a:buFont typeface="Arial" pitchFamily="34" charset="0"/>
              <a:buChar char="•"/>
            </a:pPr>
            <a:r>
              <a:rPr lang="en-US" sz="1600">
                <a:latin typeface="+mj-lt"/>
              </a:rPr>
              <a:t>Written by educators for their own students</a:t>
            </a:r>
          </a:p>
          <a:p>
            <a:pPr>
              <a:buFont typeface="Arial" pitchFamily="34" charset="0"/>
              <a:buChar char="•"/>
            </a:pPr>
            <a:endParaRPr lang="en-US" sz="800">
              <a:latin typeface="+mj-lt"/>
            </a:endParaRPr>
          </a:p>
          <a:p>
            <a:pPr>
              <a:buFont typeface="Arial" pitchFamily="34" charset="0"/>
              <a:buChar char="•"/>
            </a:pPr>
            <a:r>
              <a:rPr lang="en-US" sz="1600">
                <a:latin typeface="+mj-lt"/>
              </a:rPr>
              <a:t>Tied directly to the teaching and learning happening in every teacher’s individual classroom</a:t>
            </a:r>
          </a:p>
          <a:p>
            <a:pPr>
              <a:buFont typeface="Arial" pitchFamily="34" charset="0"/>
              <a:buChar char="•"/>
            </a:pPr>
            <a:endParaRPr lang="en-US" sz="800">
              <a:latin typeface="+mj-lt"/>
            </a:endParaRPr>
          </a:p>
          <a:p>
            <a:pPr>
              <a:buFont typeface="Arial" pitchFamily="34" charset="0"/>
              <a:buChar char="•"/>
            </a:pPr>
            <a:r>
              <a:rPr lang="en-US" sz="1600">
                <a:latin typeface="+mj-lt"/>
              </a:rPr>
              <a:t>Reflects the most important content and skills students should learn</a:t>
            </a:r>
          </a:p>
          <a:p>
            <a:endParaRPr lang="en-US" sz="800">
              <a:latin typeface="+mj-lt"/>
            </a:endParaRPr>
          </a:p>
        </p:txBody>
      </p:sp>
      <p:grpSp>
        <p:nvGrpSpPr>
          <p:cNvPr id="8" name="Group 7"/>
          <p:cNvGrpSpPr/>
          <p:nvPr/>
        </p:nvGrpSpPr>
        <p:grpSpPr>
          <a:xfrm>
            <a:off x="4967785" y="2597868"/>
            <a:ext cx="6386015" cy="3284317"/>
            <a:chOff x="4343400" y="2584093"/>
            <a:chExt cx="4191000" cy="3891201"/>
          </a:xfrm>
        </p:grpSpPr>
        <p:sp>
          <p:nvSpPr>
            <p:cNvPr id="9" name="TextBox 8"/>
            <p:cNvSpPr txBox="1"/>
            <p:nvPr/>
          </p:nvSpPr>
          <p:spPr>
            <a:xfrm>
              <a:off x="4343400" y="2584093"/>
              <a:ext cx="4191000" cy="646986"/>
            </a:xfrm>
            <a:prstGeom prst="roundRect">
              <a:avLst/>
            </a:prstGeom>
            <a:solidFill>
              <a:schemeClr val="accent2">
                <a:lumMod val="20000"/>
                <a:lumOff val="80000"/>
              </a:schemeClr>
            </a:solidFill>
            <a:ln w="38100">
              <a:solidFill>
                <a:schemeClr val="accent1">
                  <a:lumMod val="75000"/>
                </a:schemeClr>
              </a:solidFill>
            </a:ln>
          </p:spPr>
          <p:txBody>
            <a:bodyPr wrap="square" rtlCol="0">
              <a:spAutoFit/>
            </a:bodyPr>
            <a:lstStyle/>
            <a:p>
              <a:pPr algn="ctr"/>
              <a:r>
                <a:rPr lang="en-US" sz="1600">
                  <a:latin typeface="+mj-lt"/>
                </a:rPr>
                <a:t>Improving student learning is at the center of all our work.</a:t>
              </a:r>
            </a:p>
          </p:txBody>
        </p:sp>
        <p:sp>
          <p:nvSpPr>
            <p:cNvPr id="10" name="TextBox 9"/>
            <p:cNvSpPr txBox="1"/>
            <p:nvPr/>
          </p:nvSpPr>
          <p:spPr>
            <a:xfrm>
              <a:off x="4343400" y="3574693"/>
              <a:ext cx="4191000" cy="646986"/>
            </a:xfrm>
            <a:prstGeom prst="roundRect">
              <a:avLst/>
            </a:prstGeom>
            <a:solidFill>
              <a:schemeClr val="accent2">
                <a:lumMod val="40000"/>
                <a:lumOff val="60000"/>
              </a:schemeClr>
            </a:solidFill>
            <a:ln w="38100">
              <a:solidFill>
                <a:schemeClr val="accent1">
                  <a:lumMod val="75000"/>
                </a:schemeClr>
              </a:solidFill>
            </a:ln>
          </p:spPr>
          <p:txBody>
            <a:bodyPr wrap="square" rtlCol="0">
              <a:spAutoFit/>
            </a:bodyPr>
            <a:lstStyle/>
            <a:p>
              <a:pPr algn="ctr"/>
              <a:r>
                <a:rPr lang="en-US" sz="1600">
                  <a:latin typeface="+mj-lt"/>
                </a:rPr>
                <a:t>Teachers have the greatest school-based impact on student learning.</a:t>
              </a:r>
            </a:p>
          </p:txBody>
        </p:sp>
        <p:sp>
          <p:nvSpPr>
            <p:cNvPr id="11" name="TextBox 10"/>
            <p:cNvSpPr txBox="1"/>
            <p:nvPr/>
          </p:nvSpPr>
          <p:spPr>
            <a:xfrm>
              <a:off x="4343400" y="4565293"/>
              <a:ext cx="4191000" cy="646986"/>
            </a:xfrm>
            <a:prstGeom prst="roundRect">
              <a:avLst/>
            </a:prstGeom>
            <a:solidFill>
              <a:schemeClr val="accent2">
                <a:lumMod val="75000"/>
              </a:schemeClr>
            </a:solidFill>
            <a:ln w="38100">
              <a:solidFill>
                <a:schemeClr val="accent1">
                  <a:lumMod val="75000"/>
                </a:schemeClr>
              </a:solidFill>
            </a:ln>
          </p:spPr>
          <p:txBody>
            <a:bodyPr wrap="square" rtlCol="0">
              <a:spAutoFit/>
            </a:bodyPr>
            <a:lstStyle/>
            <a:p>
              <a:pPr algn="ctr"/>
              <a:r>
                <a:rPr lang="en-US" sz="1600">
                  <a:solidFill>
                    <a:schemeClr val="bg1"/>
                  </a:solidFill>
                  <a:latin typeface="+mj-lt"/>
                </a:rPr>
                <a:t>Research shows that student learning improves when teachers set goals.</a:t>
              </a:r>
            </a:p>
          </p:txBody>
        </p:sp>
        <p:sp>
          <p:nvSpPr>
            <p:cNvPr id="12" name="TextBox 11"/>
            <p:cNvSpPr txBox="1"/>
            <p:nvPr/>
          </p:nvSpPr>
          <p:spPr>
            <a:xfrm>
              <a:off x="4343400" y="5555893"/>
              <a:ext cx="4191000" cy="919401"/>
            </a:xfrm>
            <a:prstGeom prst="roundRect">
              <a:avLst/>
            </a:prstGeom>
            <a:solidFill>
              <a:schemeClr val="accent1">
                <a:lumMod val="75000"/>
              </a:schemeClr>
            </a:solidFill>
            <a:ln w="38100">
              <a:solidFill>
                <a:schemeClr val="accent2">
                  <a:lumMod val="40000"/>
                  <a:lumOff val="60000"/>
                </a:schemeClr>
              </a:solidFill>
            </a:ln>
          </p:spPr>
          <p:txBody>
            <a:bodyPr wrap="square" rtlCol="0">
              <a:spAutoFit/>
            </a:bodyPr>
            <a:lstStyle/>
            <a:p>
              <a:pPr algn="ctr"/>
              <a:r>
                <a:rPr lang="en-US" sz="1600">
                  <a:solidFill>
                    <a:schemeClr val="bg1"/>
                  </a:solidFill>
                  <a:latin typeface="+mj-lt"/>
                </a:rPr>
                <a:t>SLOs recognize and encourage the work that excellent teachers are already doing in their classrooms.</a:t>
              </a:r>
            </a:p>
          </p:txBody>
        </p:sp>
        <p:sp>
          <p:nvSpPr>
            <p:cNvPr id="13" name="Down Arrow 12"/>
            <p:cNvSpPr/>
            <p:nvPr/>
          </p:nvSpPr>
          <p:spPr bwMode="auto">
            <a:xfrm>
              <a:off x="6248400" y="3269893"/>
              <a:ext cx="304800" cy="304800"/>
            </a:xfrm>
            <a:prstGeom prst="downArrow">
              <a:avLst/>
            </a:prstGeom>
            <a:noFill/>
            <a:ln w="19050" algn="ctr">
              <a:solidFill>
                <a:schemeClr val="accent1">
                  <a:lumMod val="75000"/>
                </a:schemeClr>
              </a:solidFill>
              <a:round/>
              <a:headEnd/>
              <a:tailEnd type="triangle" w="med" len="med"/>
            </a:ln>
          </p:spPr>
          <p:txBody>
            <a:bodyPr wrap="none" rtlCol="0" anchor="ctr"/>
            <a:lstStyle/>
            <a:p>
              <a:pPr algn="ctr"/>
              <a:endParaRPr lang="en-US">
                <a:latin typeface="Book Antiqua" pitchFamily="18" charset="0"/>
              </a:endParaRPr>
            </a:p>
          </p:txBody>
        </p:sp>
        <p:sp>
          <p:nvSpPr>
            <p:cNvPr id="14" name="Down Arrow 13"/>
            <p:cNvSpPr/>
            <p:nvPr/>
          </p:nvSpPr>
          <p:spPr bwMode="auto">
            <a:xfrm>
              <a:off x="6248400" y="4260493"/>
              <a:ext cx="304800" cy="304800"/>
            </a:xfrm>
            <a:prstGeom prst="downArrow">
              <a:avLst/>
            </a:prstGeom>
            <a:noFill/>
            <a:ln w="19050" algn="ctr">
              <a:solidFill>
                <a:schemeClr val="accent1">
                  <a:lumMod val="75000"/>
                </a:schemeClr>
              </a:solidFill>
              <a:round/>
              <a:headEnd/>
              <a:tailEnd type="triangle" w="med" len="med"/>
            </a:ln>
          </p:spPr>
          <p:txBody>
            <a:bodyPr wrap="none" rtlCol="0" anchor="ctr"/>
            <a:lstStyle/>
            <a:p>
              <a:pPr algn="ctr"/>
              <a:endParaRPr lang="en-US">
                <a:latin typeface="Book Antiqua" pitchFamily="18" charset="0"/>
              </a:endParaRPr>
            </a:p>
          </p:txBody>
        </p:sp>
        <p:sp>
          <p:nvSpPr>
            <p:cNvPr id="15" name="Down Arrow 14"/>
            <p:cNvSpPr/>
            <p:nvPr/>
          </p:nvSpPr>
          <p:spPr bwMode="auto">
            <a:xfrm>
              <a:off x="6248400" y="5251093"/>
              <a:ext cx="304800" cy="304800"/>
            </a:xfrm>
            <a:prstGeom prst="downArrow">
              <a:avLst/>
            </a:prstGeom>
            <a:noFill/>
            <a:ln w="19050" algn="ctr">
              <a:solidFill>
                <a:schemeClr val="accent1">
                  <a:lumMod val="75000"/>
                </a:schemeClr>
              </a:solidFill>
              <a:round/>
              <a:headEnd/>
              <a:tailEnd type="triangle" w="med" len="med"/>
            </a:ln>
          </p:spPr>
          <p:txBody>
            <a:bodyPr wrap="none" rtlCol="0" anchor="ctr"/>
            <a:lstStyle/>
            <a:p>
              <a:pPr algn="ctr"/>
              <a:endParaRPr lang="en-US">
                <a:latin typeface="Book Antiqua" pitchFamily="18" charset="0"/>
              </a:endParaRPr>
            </a:p>
          </p:txBody>
        </p:sp>
      </p:grpSp>
    </p:spTree>
    <p:extLst>
      <p:ext uri="{BB962C8B-B14F-4D97-AF65-F5344CB8AC3E}">
        <p14:creationId xmlns:p14="http://schemas.microsoft.com/office/powerpoint/2010/main" val="762928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Three Key Takeaways:</a:t>
            </a:r>
          </a:p>
        </p:txBody>
      </p:sp>
      <p:sp>
        <p:nvSpPr>
          <p:cNvPr id="3" name="Content Placeholder 2"/>
          <p:cNvSpPr>
            <a:spLocks noGrp="1"/>
          </p:cNvSpPr>
          <p:nvPr>
            <p:ph idx="1"/>
          </p:nvPr>
        </p:nvSpPr>
        <p:spPr>
          <a:xfrm>
            <a:off x="838200" y="1501254"/>
            <a:ext cx="10515600" cy="3862316"/>
          </a:xfrm>
        </p:spPr>
        <p:style>
          <a:lnRef idx="2">
            <a:schemeClr val="accent1">
              <a:shade val="50000"/>
            </a:schemeClr>
          </a:lnRef>
          <a:fillRef idx="1">
            <a:schemeClr val="accent1"/>
          </a:fillRef>
          <a:effectRef idx="0">
            <a:schemeClr val="accent1"/>
          </a:effectRef>
          <a:fontRef idx="minor">
            <a:schemeClr val="lt1"/>
          </a:fontRef>
        </p:style>
        <p:txBody>
          <a:bodyPr>
            <a:normAutofit lnSpcReduction="10000"/>
          </a:bodyPr>
          <a:lstStyle/>
          <a:p>
            <a:pPr marL="514350" indent="-514350">
              <a:buFont typeface="+mj-lt"/>
              <a:buAutoNum type="arabicPeriod"/>
            </a:pPr>
            <a:r>
              <a:rPr lang="en-US" sz="3200" dirty="0"/>
              <a:t>SLOs should be focused on the student learning in specific content areas and grade levels.</a:t>
            </a:r>
          </a:p>
          <a:p>
            <a:pPr marL="514350" indent="-514350">
              <a:buFont typeface="+mj-lt"/>
              <a:buAutoNum type="arabicPeriod"/>
            </a:pPr>
            <a:endParaRPr lang="en-US" sz="3200" dirty="0"/>
          </a:p>
          <a:p>
            <a:pPr marL="514350" indent="-514350">
              <a:buFont typeface="+mj-lt"/>
              <a:buAutoNum type="arabicPeriod"/>
            </a:pPr>
            <a:r>
              <a:rPr lang="en-US" sz="3200" dirty="0"/>
              <a:t>SLOs should be integrated with the most important work of </a:t>
            </a:r>
            <a:r>
              <a:rPr lang="en-US" sz="3200" dirty="0" smtClean="0"/>
              <a:t>districts </a:t>
            </a:r>
            <a:r>
              <a:rPr lang="en-US" sz="3200" dirty="0"/>
              <a:t>and are not an “add-on”.</a:t>
            </a:r>
          </a:p>
          <a:p>
            <a:pPr marL="514350" indent="-514350">
              <a:buFont typeface="+mj-lt"/>
              <a:buAutoNum type="arabicPeriod"/>
            </a:pPr>
            <a:endParaRPr lang="en-US" sz="3200" dirty="0"/>
          </a:p>
          <a:p>
            <a:pPr marL="514350" indent="-514350">
              <a:buFont typeface="+mj-lt"/>
              <a:buAutoNum type="arabicPeriod"/>
            </a:pPr>
            <a:r>
              <a:rPr lang="en-US" sz="3200" dirty="0"/>
              <a:t>Goal-setting is an important part of effective teachers’ on-going practice.</a:t>
            </a:r>
          </a:p>
        </p:txBody>
      </p:sp>
      <p:sp>
        <p:nvSpPr>
          <p:cNvPr id="4" name="Slide Number Placeholder 3"/>
          <p:cNvSpPr>
            <a:spLocks noGrp="1"/>
          </p:cNvSpPr>
          <p:nvPr>
            <p:ph type="sldNum" sz="quarter" idx="12"/>
          </p:nvPr>
        </p:nvSpPr>
        <p:spPr/>
        <p:txBody>
          <a:bodyPr/>
          <a:lstStyle/>
          <a:p>
            <a:fld id="{E3A0F8C9-0536-44E3-92CA-2798A712B5A8}" type="slidenum">
              <a:rPr lang="en-US" smtClean="0"/>
              <a:t>7</a:t>
            </a:fld>
            <a:endParaRPr lang="en-US"/>
          </a:p>
        </p:txBody>
      </p:sp>
    </p:spTree>
    <p:extLst>
      <p:ext uri="{BB962C8B-B14F-4D97-AF65-F5344CB8AC3E}">
        <p14:creationId xmlns:p14="http://schemas.microsoft.com/office/powerpoint/2010/main" val="3893806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Writing SLO Objective Statements</a:t>
            </a:r>
          </a:p>
        </p:txBody>
      </p:sp>
      <p:sp>
        <p:nvSpPr>
          <p:cNvPr id="3" name="Content Placeholder 2"/>
          <p:cNvSpPr>
            <a:spLocks noGrp="1"/>
          </p:cNvSpPr>
          <p:nvPr>
            <p:ph idx="1"/>
          </p:nvPr>
        </p:nvSpPr>
        <p:spPr>
          <a:xfrm>
            <a:off x="6291618" y="1825625"/>
            <a:ext cx="5062181" cy="3183103"/>
          </a:xfrm>
        </p:spPr>
        <p:style>
          <a:lnRef idx="2">
            <a:schemeClr val="accent1"/>
          </a:lnRef>
          <a:fillRef idx="1">
            <a:schemeClr val="lt1"/>
          </a:fillRef>
          <a:effectRef idx="0">
            <a:schemeClr val="accent1"/>
          </a:effectRef>
          <a:fontRef idx="minor">
            <a:schemeClr val="dk1"/>
          </a:fontRef>
        </p:style>
        <p:txBody>
          <a:bodyPr>
            <a:normAutofit/>
          </a:bodyPr>
          <a:lstStyle/>
          <a:p>
            <a:pPr marL="0" indent="0">
              <a:buNone/>
            </a:pPr>
            <a:r>
              <a:rPr lang="en-US" dirty="0"/>
              <a:t>Educators should:</a:t>
            </a:r>
          </a:p>
          <a:p>
            <a:pPr marL="514350" indent="-514350">
              <a:buFont typeface="+mj-lt"/>
              <a:buAutoNum type="arabicPeriod"/>
            </a:pPr>
            <a:r>
              <a:rPr lang="en-US" dirty="0"/>
              <a:t>Examine &amp; review standards within their curriculum</a:t>
            </a:r>
          </a:p>
          <a:p>
            <a:pPr marL="514350" indent="-514350">
              <a:buFont typeface="+mj-lt"/>
              <a:buAutoNum type="arabicPeriod"/>
            </a:pPr>
            <a:r>
              <a:rPr lang="en-US" dirty="0"/>
              <a:t>Determine priority of content</a:t>
            </a:r>
          </a:p>
          <a:p>
            <a:pPr marL="514350" indent="-514350">
              <a:buFont typeface="+mj-lt"/>
              <a:buAutoNum type="arabicPeriod"/>
            </a:pPr>
            <a:r>
              <a:rPr lang="en-US" dirty="0"/>
              <a:t>Write an objective statement</a:t>
            </a:r>
          </a:p>
          <a:p>
            <a:pPr marL="514350" indent="-514350">
              <a:buFont typeface="+mj-lt"/>
              <a:buAutoNum type="arabicPeriod"/>
            </a:pPr>
            <a:r>
              <a:rPr lang="en-US" dirty="0"/>
              <a:t>Check the </a:t>
            </a:r>
            <a:r>
              <a:rPr lang="en-US" dirty="0" smtClean="0"/>
              <a:t>scope </a:t>
            </a:r>
            <a:r>
              <a:rPr lang="en-US" dirty="0"/>
              <a:t>or grain-size</a:t>
            </a:r>
          </a:p>
        </p:txBody>
      </p:sp>
      <p:sp>
        <p:nvSpPr>
          <p:cNvPr id="4" name="Slide Number Placeholder 3"/>
          <p:cNvSpPr>
            <a:spLocks noGrp="1"/>
          </p:cNvSpPr>
          <p:nvPr>
            <p:ph type="sldNum" sz="quarter" idx="12"/>
          </p:nvPr>
        </p:nvSpPr>
        <p:spPr/>
        <p:txBody>
          <a:bodyPr/>
          <a:lstStyle/>
          <a:p>
            <a:fld id="{E3A0F8C9-0536-44E3-92CA-2798A712B5A8}" type="slidenum">
              <a:rPr lang="en-US" smtClean="0"/>
              <a:t>8</a:t>
            </a:fld>
            <a:endParaRPr lang="en-US"/>
          </a:p>
        </p:txBody>
      </p:sp>
      <p:pic>
        <p:nvPicPr>
          <p:cNvPr id="5" name="Picture 2"/>
          <p:cNvPicPr>
            <a:picLocks noChangeAspect="1" noChangeArrowheads="1"/>
          </p:cNvPicPr>
          <p:nvPr/>
        </p:nvPicPr>
        <p:blipFill rotWithShape="1">
          <a:blip r:embed="rId3" cstate="print"/>
          <a:srcRect l="-261" t="-224" r="261" b="40839"/>
          <a:stretch/>
        </p:blipFill>
        <p:spPr bwMode="auto">
          <a:xfrm>
            <a:off x="838200" y="1388707"/>
            <a:ext cx="5238465" cy="3620021"/>
          </a:xfrm>
          <a:prstGeom prst="rect">
            <a:avLst/>
          </a:prstGeom>
          <a:noFill/>
          <a:ln w="9525">
            <a:noFill/>
            <a:miter lim="800000"/>
            <a:headEnd/>
            <a:tailEnd/>
          </a:ln>
        </p:spPr>
      </p:pic>
      <p:sp>
        <p:nvSpPr>
          <p:cNvPr id="6" name="Right Arrow 5"/>
          <p:cNvSpPr/>
          <p:nvPr/>
        </p:nvSpPr>
        <p:spPr>
          <a:xfrm>
            <a:off x="736979" y="3321547"/>
            <a:ext cx="818865" cy="48617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85645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Examining Objective Statements Activity</a:t>
            </a:r>
          </a:p>
        </p:txBody>
      </p:sp>
      <p:sp>
        <p:nvSpPr>
          <p:cNvPr id="4" name="Slide Number Placeholder 3"/>
          <p:cNvSpPr>
            <a:spLocks noGrp="1"/>
          </p:cNvSpPr>
          <p:nvPr>
            <p:ph type="sldNum" sz="quarter" idx="12"/>
          </p:nvPr>
        </p:nvSpPr>
        <p:spPr/>
        <p:txBody>
          <a:bodyPr/>
          <a:lstStyle/>
          <a:p>
            <a:fld id="{E3A0F8C9-0536-44E3-92CA-2798A712B5A8}" type="slidenum">
              <a:rPr lang="en-US" smtClean="0"/>
              <a:t>9</a:t>
            </a:fld>
            <a:endParaRPr lang="en-US"/>
          </a:p>
        </p:txBody>
      </p:sp>
      <p:sp>
        <p:nvSpPr>
          <p:cNvPr id="6" name="Content Placeholder 5"/>
          <p:cNvSpPr>
            <a:spLocks noGrp="1"/>
          </p:cNvSpPr>
          <p:nvPr>
            <p:ph idx="1"/>
          </p:nvPr>
        </p:nvSpPr>
        <p:spPr bwMode="auto">
          <a:xfrm>
            <a:off x="838200" y="2284583"/>
            <a:ext cx="10515600" cy="1960253"/>
          </a:xfrm>
          <a:prstGeom prst="roundRect">
            <a:avLst/>
          </a:prstGeom>
          <a:solidFill>
            <a:srgbClr val="D1E6F3"/>
          </a:solidFill>
          <a:ln>
            <a:noFill/>
            <a:headEnd/>
            <a:tailEnd type="triangl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2">
              <a:shade val="50000"/>
            </a:schemeClr>
          </a:lnRef>
          <a:fillRef idx="1">
            <a:schemeClr val="accent2"/>
          </a:fillRef>
          <a:effectRef idx="0">
            <a:schemeClr val="accent2"/>
          </a:effectRef>
          <a:fontRef idx="minor">
            <a:schemeClr val="lt1"/>
          </a:fontRef>
        </p:style>
        <p:txBody>
          <a:bodyPr wrap="square" rtlCol="0" anchor="ctr">
            <a:spAutoFit/>
          </a:bodyPr>
          <a:lstStyle/>
          <a:p>
            <a:pPr marL="0" indent="0" algn="ctr">
              <a:buNone/>
            </a:pPr>
            <a:r>
              <a:rPr lang="en-US">
                <a:solidFill>
                  <a:schemeClr val="tx1"/>
                </a:solidFill>
                <a:cs typeface="Arial" pitchFamily="34" charset="0"/>
              </a:rPr>
              <a:t>The next four slides each contain an SLO Objective Statement. Your job is to read through each to determine its clarity and scope. </a:t>
            </a:r>
          </a:p>
          <a:p>
            <a:pPr marL="0" indent="0" algn="ctr">
              <a:buNone/>
            </a:pPr>
            <a:r>
              <a:rPr lang="en-US">
                <a:solidFill>
                  <a:schemeClr val="tx1"/>
                </a:solidFill>
                <a:cs typeface="Arial" pitchFamily="34" charset="0"/>
              </a:rPr>
              <a:t>Note any adjustments you would suggest before approval by  answering in the space provided on the handout. </a:t>
            </a:r>
            <a:endParaRPr lang="en-US">
              <a:solidFill>
                <a:schemeClr val="tx1"/>
              </a:solidFill>
            </a:endParaRPr>
          </a:p>
        </p:txBody>
      </p:sp>
    </p:spTree>
    <p:extLst>
      <p:ext uri="{BB962C8B-B14F-4D97-AF65-F5344CB8AC3E}">
        <p14:creationId xmlns:p14="http://schemas.microsoft.com/office/powerpoint/2010/main" val="701555028"/>
      </p:ext>
    </p:extLst>
  </p:cSld>
  <p:clrMapOvr>
    <a:masterClrMapping/>
  </p:clrMapOvr>
</p:sld>
</file>

<file path=ppt/theme/theme1.xml><?xml version="1.0" encoding="utf-8"?>
<a:theme xmlns:a="http://schemas.openxmlformats.org/drawingml/2006/main" name="Office Theme">
  <a:themeElements>
    <a:clrScheme name="Custom 4">
      <a:dk1>
        <a:sysClr val="windowText" lastClr="000000"/>
      </a:dk1>
      <a:lt1>
        <a:sysClr val="window" lastClr="FFFFFF"/>
      </a:lt1>
      <a:dk2>
        <a:srgbClr val="195186"/>
      </a:dk2>
      <a:lt2>
        <a:srgbClr val="E7E6E6"/>
      </a:lt2>
      <a:accent1>
        <a:srgbClr val="1C5F8A"/>
      </a:accent1>
      <a:accent2>
        <a:srgbClr val="F46809"/>
      </a:accent2>
      <a:accent3>
        <a:srgbClr val="D8D8D8"/>
      </a:accent3>
      <a:accent4>
        <a:srgbClr val="F0AA00"/>
      </a:accent4>
      <a:accent5>
        <a:srgbClr val="008ABE"/>
      </a:accent5>
      <a:accent6>
        <a:srgbClr val="237362"/>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A5AC082FB70648849E3BE961B643A0" ma:contentTypeVersion="14" ma:contentTypeDescription="Create a new document." ma:contentTypeScope="" ma:versionID="095c7f61728396924154ed748074912b">
  <xsd:schema xmlns:xsd="http://www.w3.org/2001/XMLSchema" xmlns:xs="http://www.w3.org/2001/XMLSchema" xmlns:p="http://schemas.microsoft.com/office/2006/metadata/properties" xmlns:ns1="http://schemas.microsoft.com/sharepoint/v3" xmlns:ns2="6a1f635c-d292-4469-a7df-b4015b1ad9f2" xmlns:ns3="fb4ce569-0273-4228-9157-33b14876d013" targetNamespace="http://schemas.microsoft.com/office/2006/metadata/properties" ma:root="true" ma:fieldsID="01ac7412d27011f46d624c9e4695bf9a" ns1:_="" ns2:_="" ns3:_="">
    <xsd:import namespace="http://schemas.microsoft.com/sharepoint/v3"/>
    <xsd:import namespace="6a1f635c-d292-4469-a7df-b4015b1ad9f2"/>
    <xsd:import namespace="fb4ce569-0273-4228-9157-33b14876d013"/>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Tags" minOccurs="0"/>
                <xsd:element ref="ns2:MediaServiceLocation" minOccurs="0"/>
                <xsd:element ref="ns2:MediaServiceOCR" minOccurs="0"/>
                <xsd:element ref="ns2:MediaServiceEventHashCode" minOccurs="0"/>
                <xsd:element ref="ns2:MediaServiceGenerationTime" minOccurs="0"/>
                <xsd:element ref="ns2:MediaServiceAutoKeyPoints" minOccurs="0"/>
                <xsd:element ref="ns2:MediaServiceKeyPoint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a1f635c-d292-4469-a7df-b4015b1ad9f2"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b4ce569-0273-4228-9157-33b14876d013"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0AB9E00-97F4-4AA1-AAF1-EAC12E55E0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a1f635c-d292-4469-a7df-b4015b1ad9f2"/>
    <ds:schemaRef ds:uri="fb4ce569-0273-4228-9157-33b14876d01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5E4D046-FA9A-40D0-A3C3-F5368F1D2689}">
  <ds:schemaRefs>
    <ds:schemaRef ds:uri="6a1f635c-d292-4469-a7df-b4015b1ad9f2"/>
    <ds:schemaRef ds:uri="fb4ce569-0273-4228-9157-33b14876d013"/>
    <ds:schemaRef ds:uri="http://purl.org/dc/terms/"/>
    <ds:schemaRef ds:uri="http://schemas.microsoft.com/sharepoint/v3"/>
    <ds:schemaRef ds:uri="http://purl.org/dc/dcmitype/"/>
    <ds:schemaRef ds:uri="http://schemas.openxmlformats.org/package/2006/metadata/core-properties"/>
    <ds:schemaRef ds:uri="http://purl.org/dc/elements/1.1/"/>
    <ds:schemaRef ds:uri="http://schemas.microsoft.com/office/2006/metadata/properties"/>
    <ds:schemaRef ds:uri="http://schemas.microsoft.com/office/2006/documentManagement/typ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9CF4EF45-C52C-4EB8-BFD2-15726DD234F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178</TotalTime>
  <Words>4254</Words>
  <Application>Microsoft Office PowerPoint</Application>
  <PresentationFormat>Widescreen</PresentationFormat>
  <Paragraphs>302</Paragraphs>
  <Slides>37</Slides>
  <Notes>37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37</vt:i4>
      </vt:variant>
    </vt:vector>
  </HeadingPairs>
  <TitlesOfParts>
    <vt:vector size="46" baseType="lpstr">
      <vt:lpstr>ＭＳ Ｐゴシック</vt:lpstr>
      <vt:lpstr>Arial</vt:lpstr>
      <vt:lpstr>Book Antiqua</vt:lpstr>
      <vt:lpstr>Calibri</vt:lpstr>
      <vt:lpstr>Calibri Light</vt:lpstr>
      <vt:lpstr>Century Gothic</vt:lpstr>
      <vt:lpstr>Symbol</vt:lpstr>
      <vt:lpstr>Times New Roman</vt:lpstr>
      <vt:lpstr>Office Theme</vt:lpstr>
      <vt:lpstr>Module 4: Student Learning Objectives (SLOs)</vt:lpstr>
      <vt:lpstr>Module 4: Intended Outcomes</vt:lpstr>
      <vt:lpstr>Student Learning Objectives  (SLOs)</vt:lpstr>
      <vt:lpstr>The Anatomy of SLOs</vt:lpstr>
      <vt:lpstr>SLO/SOO Decision Tree</vt:lpstr>
      <vt:lpstr>SLOs in Rhode Island</vt:lpstr>
      <vt:lpstr>Three Key Takeaways:</vt:lpstr>
      <vt:lpstr>Writing SLO Objective Statements</vt:lpstr>
      <vt:lpstr>Examining Objective Statements Activity</vt:lpstr>
      <vt:lpstr>SLO Objective Statement #1</vt:lpstr>
      <vt:lpstr>SLO Objective Statement #2</vt:lpstr>
      <vt:lpstr>SLO Objective Statement #3</vt:lpstr>
      <vt:lpstr>SLO Objective Statement #4</vt:lpstr>
      <vt:lpstr>Part I: SLO Objective Statement Activity</vt:lpstr>
      <vt:lpstr>Baseline Data Scenarios</vt:lpstr>
      <vt:lpstr>Scenario #1 (gr. 9-12)</vt:lpstr>
      <vt:lpstr>Scenario #2 (gr. K-5)</vt:lpstr>
      <vt:lpstr>Scenario #3 (gr. 6-8)</vt:lpstr>
      <vt:lpstr>Part II: Baseline Scenario Activity</vt:lpstr>
      <vt:lpstr>The Anatomy of SLOs</vt:lpstr>
      <vt:lpstr>Setting Rigorous Targets for Student Learning</vt:lpstr>
      <vt:lpstr>Setting Rigorous Targets for Student Learning</vt:lpstr>
      <vt:lpstr>Setting Rigorous Targets for Student Learning</vt:lpstr>
      <vt:lpstr>Sample Target #1</vt:lpstr>
      <vt:lpstr>Sample Target #2</vt:lpstr>
      <vt:lpstr>Sample Target #3</vt:lpstr>
      <vt:lpstr>Sample Target #4</vt:lpstr>
      <vt:lpstr>Sample Target #5</vt:lpstr>
      <vt:lpstr>Setting Targets: Issues-in-Review</vt:lpstr>
      <vt:lpstr>Part III: Setting Targets</vt:lpstr>
      <vt:lpstr>The Anatomy of SLOs</vt:lpstr>
      <vt:lpstr>Quality of Evidence</vt:lpstr>
      <vt:lpstr>Approving SLOs Activity</vt:lpstr>
      <vt:lpstr>Approving SLOs Activity: Priority of Content</vt:lpstr>
      <vt:lpstr>Approving SLOs Activity:  Rigor of Target</vt:lpstr>
      <vt:lpstr>Approving SLOs Activity:  Quality of Evidence</vt:lpstr>
      <vt:lpstr>Part V: Approving SLO Activity</vt:lpstr>
    </vt:vector>
  </TitlesOfParts>
  <Company>RIDE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(52-60pt, normal or bold)</dc:title>
  <dc:creator>Matlach, Lauren</dc:creator>
  <cp:lastModifiedBy>LaBounty-McNair, Steven</cp:lastModifiedBy>
  <cp:revision>18</cp:revision>
  <cp:lastPrinted>2018-06-18T13:42:51Z</cp:lastPrinted>
  <dcterms:created xsi:type="dcterms:W3CDTF">2018-03-16T13:00:32Z</dcterms:created>
  <dcterms:modified xsi:type="dcterms:W3CDTF">2020-09-14T13:28:15Z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0x0101007CA5AC082FB70648849E3BE961B643A0</vt:lpwstr>
  </property>
</Properties>
</file>