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67" r:id="rId3"/>
    <p:sldId id="258" r:id="rId4"/>
    <p:sldId id="266" r:id="rId5"/>
    <p:sldId id="259" r:id="rId6"/>
    <p:sldId id="268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69B197-D992-44D1-940B-D2A64E69E920}" v="3041" dt="2020-09-16T19:28:24.953"/>
    <p1510:client id="{97B295DA-B03C-2AED-4836-6E907D4802F4}" v="862" dt="2020-09-22T14:52:09.2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5328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043023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059979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516568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67693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835564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26937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125065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88674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538047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524201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10/29/2020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1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78" r:id="rId6"/>
    <p:sldLayoutId id="2147483674" r:id="rId7"/>
    <p:sldLayoutId id="2147483675" r:id="rId8"/>
    <p:sldLayoutId id="2147483676" r:id="rId9"/>
    <p:sldLayoutId id="2147483677" r:id="rId10"/>
    <p:sldLayoutId id="214748367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ide.ri.gov/StudentsFamilies/EducationPrograms/www.bit.ly/ACN202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advancedcoursework@ride.ri.gov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AFC454B-A080-4D23-B177-6D5356C6E6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RIDE's </a:t>
            </a:r>
            <a:r>
              <a:rPr lang="en-US" dirty="0" smtClean="0"/>
              <a:t>All </a:t>
            </a:r>
            <a:r>
              <a:rPr lang="en-US" dirty="0"/>
              <a:t>Course Network (ACN)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5558697"/>
            <a:ext cx="7644627" cy="5530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dirty="0" smtClean="0"/>
              <a:t>School Presentation</a:t>
            </a:r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8029" y="3334786"/>
            <a:ext cx="1942241" cy="188955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474479" y="1096414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F5D957-CB55-4613-A55C-D4B3E83F9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9B1AAF-F033-45CA-8D44-49B2A0457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Why is this a priority RIDE initiative?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E9C46-1387-4FD6-AD45-9F19983E2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8873" y="212011"/>
            <a:ext cx="7703127" cy="614433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Enriching experiences with supplemental coursework help </a:t>
            </a:r>
            <a:r>
              <a:rPr lang="en-US" sz="2400" dirty="0" smtClean="0"/>
              <a:t>students in myriad ways - get </a:t>
            </a:r>
            <a:r>
              <a:rPr lang="en-US" sz="2400" dirty="0"/>
              <a:t>a head start on postsecondary success, master the skills required of a lifelong learner, </a:t>
            </a:r>
            <a:r>
              <a:rPr lang="en-US" sz="2400" dirty="0" smtClean="0"/>
              <a:t>develop social and emotional skills, and prepare for </a:t>
            </a:r>
            <a:r>
              <a:rPr lang="en-US" sz="2400" dirty="0"/>
              <a:t>jobs in sectors critical to Rhode Island’s future </a:t>
            </a:r>
            <a:r>
              <a:rPr lang="en-US" sz="2400" dirty="0" smtClean="0"/>
              <a:t>prosperity, to name a few. 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The </a:t>
            </a:r>
            <a:r>
              <a:rPr lang="en-US" sz="2400" dirty="0" smtClean="0"/>
              <a:t>All </a:t>
            </a:r>
            <a:r>
              <a:rPr lang="en-US" sz="2400" dirty="0"/>
              <a:t>Course Network is designed to help districts and schools meet this need by creating opportunities for </a:t>
            </a:r>
            <a:r>
              <a:rPr lang="en-US" sz="2400" i="1" dirty="0" smtClean="0"/>
              <a:t>all </a:t>
            </a:r>
            <a:r>
              <a:rPr lang="en-US" sz="2400" dirty="0" smtClean="0"/>
              <a:t>Rhode </a:t>
            </a:r>
            <a:r>
              <a:rPr lang="en-US" sz="2400" dirty="0"/>
              <a:t>Island </a:t>
            </a:r>
            <a:r>
              <a:rPr lang="en-US" sz="2400" dirty="0" smtClean="0"/>
              <a:t>public school students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The data in Rhode Island is clear. Students benefit from supplemental coursework, and during Covid19, increasing access to these opportunities are more important than ever.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0D8AE6-ED07-4971-846E-BF7040305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54181D-6920-4594-9A5D-6CE56DC9F8B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8291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9B1AAF-F033-45CA-8D44-49B2A0457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What is the ACN?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E9C46-1387-4FD6-AD45-9F19983E2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318175"/>
            <a:ext cx="7510339" cy="6333240"/>
          </a:xfrm>
        </p:spPr>
        <p:txBody>
          <a:bodyPr anchor="ctr">
            <a:normAutofit fontScale="92500" lnSpcReduction="10000"/>
          </a:bodyPr>
          <a:lstStyle/>
          <a:p>
            <a:endParaRPr lang="en-US" dirty="0" smtClean="0">
              <a:ea typeface="+mn-lt"/>
              <a:cs typeface="+mn-lt"/>
            </a:endParaRPr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 smtClean="0">
                <a:ea typeface="+mn-lt"/>
                <a:cs typeface="+mn-lt"/>
              </a:rPr>
              <a:t>The All </a:t>
            </a:r>
            <a:r>
              <a:rPr lang="en-US" dirty="0">
                <a:ea typeface="+mn-lt"/>
                <a:cs typeface="+mn-lt"/>
              </a:rPr>
              <a:t>Course Network (ACN) is a RIDE program designed to help districts and schools offer academic </a:t>
            </a:r>
            <a:r>
              <a:rPr lang="en-US" dirty="0" smtClean="0">
                <a:ea typeface="+mn-lt"/>
                <a:cs typeface="+mn-lt"/>
              </a:rPr>
              <a:t>and enrichment opportunities</a:t>
            </a:r>
            <a:r>
              <a:rPr lang="en-US" dirty="0">
                <a:ea typeface="+mn-lt"/>
                <a:cs typeface="+mn-lt"/>
              </a:rPr>
              <a:t> to their </a:t>
            </a:r>
            <a:r>
              <a:rPr lang="en-US" b="1" dirty="0" smtClean="0">
                <a:solidFill>
                  <a:srgbClr val="FF0000"/>
                </a:solidFill>
                <a:ea typeface="+mn-lt"/>
                <a:cs typeface="+mn-lt"/>
              </a:rPr>
              <a:t>K-12</a:t>
            </a:r>
            <a:r>
              <a:rPr lang="en-US" dirty="0" smtClean="0">
                <a:solidFill>
                  <a:srgbClr val="FF0000"/>
                </a:solidFill>
                <a:ea typeface="+mn-lt"/>
                <a:cs typeface="+mn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a typeface="+mn-lt"/>
                <a:cs typeface="+mn-lt"/>
              </a:rPr>
              <a:t>students</a:t>
            </a:r>
            <a:r>
              <a:rPr lang="en-US" b="1" dirty="0" smtClean="0">
                <a:ea typeface="+mn-lt"/>
                <a:cs typeface="+mn-lt"/>
              </a:rPr>
              <a:t>*</a:t>
            </a:r>
            <a:r>
              <a:rPr lang="en-US" dirty="0" smtClean="0">
                <a:ea typeface="+mn-lt"/>
                <a:cs typeface="+mn-lt"/>
              </a:rPr>
              <a:t> </a:t>
            </a:r>
            <a:r>
              <a:rPr lang="en-US" dirty="0">
                <a:ea typeface="+mn-lt"/>
                <a:cs typeface="+mn-lt"/>
              </a:rPr>
              <a:t>outside of the traditional school day.</a:t>
            </a:r>
          </a:p>
          <a:p>
            <a:endParaRPr lang="en-US" dirty="0"/>
          </a:p>
          <a:p>
            <a:r>
              <a:rPr lang="en-US" dirty="0" smtClean="0"/>
              <a:t>ACN courses include </a:t>
            </a:r>
            <a:r>
              <a:rPr lang="en-US" b="1" dirty="0" smtClean="0"/>
              <a:t>dual </a:t>
            </a:r>
            <a:r>
              <a:rPr lang="en-US" b="1" dirty="0"/>
              <a:t>enrollment</a:t>
            </a:r>
            <a:r>
              <a:rPr lang="en-US" dirty="0"/>
              <a:t>, </a:t>
            </a:r>
            <a:r>
              <a:rPr lang="en-US" b="1" dirty="0"/>
              <a:t>career credential</a:t>
            </a:r>
            <a:r>
              <a:rPr lang="en-US" dirty="0"/>
              <a:t>, </a:t>
            </a:r>
            <a:r>
              <a:rPr lang="en-US" b="1" dirty="0" smtClean="0"/>
              <a:t>work-based </a:t>
            </a:r>
            <a:r>
              <a:rPr lang="en-US" b="1" dirty="0"/>
              <a:t>learning (WBL)</a:t>
            </a:r>
            <a:r>
              <a:rPr lang="en-US" dirty="0"/>
              <a:t>, </a:t>
            </a:r>
            <a:r>
              <a:rPr lang="en-US" b="1" dirty="0" smtClean="0"/>
              <a:t>Advanced </a:t>
            </a:r>
            <a:r>
              <a:rPr lang="en-US" b="1" dirty="0"/>
              <a:t>Placement (AP) </a:t>
            </a:r>
            <a:r>
              <a:rPr lang="en-US" b="1" dirty="0" smtClean="0"/>
              <a:t>and </a:t>
            </a:r>
            <a:r>
              <a:rPr lang="en-US" b="1" dirty="0" smtClean="0">
                <a:solidFill>
                  <a:srgbClr val="FF0000"/>
                </a:solidFill>
              </a:rPr>
              <a:t>enrichment* </a:t>
            </a:r>
            <a:r>
              <a:rPr lang="en-US" dirty="0" smtClean="0"/>
              <a:t>courses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2200" i="1" dirty="0"/>
              <a:t>*new to the ACN this year as a result of Covid19</a:t>
            </a:r>
            <a:endParaRPr lang="en-US" i="1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844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9B1AAF-F033-45CA-8D44-49B2A0457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What is the ACN continued...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E9C46-1387-4FD6-AD45-9F19983E2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020" y="-1"/>
            <a:ext cx="7521020" cy="6721476"/>
          </a:xfrm>
        </p:spPr>
        <p:txBody>
          <a:bodyPr anchor="ctr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Courses </a:t>
            </a:r>
            <a:r>
              <a:rPr lang="en-US" dirty="0" smtClean="0">
                <a:ea typeface="+mn-lt"/>
                <a:cs typeface="+mn-lt"/>
              </a:rPr>
              <a:t>will </a:t>
            </a:r>
            <a:r>
              <a:rPr lang="en-US" dirty="0">
                <a:ea typeface="+mn-lt"/>
                <a:cs typeface="+mn-lt"/>
              </a:rPr>
              <a:t>be offered in person, virtually, or through a hybrid model </a:t>
            </a:r>
            <a:endParaRPr lang="en-US" dirty="0" smtClean="0">
              <a:ea typeface="+mn-lt"/>
              <a:cs typeface="+mn-lt"/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 August, 2020 RIDE received a large federal Rethink education grant to </a:t>
            </a:r>
            <a:r>
              <a:rPr lang="en-US" b="1" dirty="0"/>
              <a:t>expand the number of seats available</a:t>
            </a:r>
            <a:r>
              <a:rPr lang="en-US" dirty="0"/>
              <a:t> on the ACN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920750" indent="-457200">
              <a:buFont typeface="Courier New" panose="02070309020205020404" pitchFamily="49" charset="0"/>
              <a:buChar char="o"/>
            </a:pPr>
            <a:r>
              <a:rPr lang="en-US" dirty="0" smtClean="0"/>
              <a:t>RIDE </a:t>
            </a:r>
            <a:r>
              <a:rPr lang="en-US" dirty="0"/>
              <a:t>is conducting a rapid RFP process and application window to </a:t>
            </a:r>
            <a:r>
              <a:rPr lang="en-US" dirty="0" smtClean="0"/>
              <a:t>solicit new </a:t>
            </a:r>
            <a:r>
              <a:rPr lang="en-US" dirty="0"/>
              <a:t>Providers to offer courses beginning in </a:t>
            </a:r>
            <a:r>
              <a:rPr lang="en-US" b="1" dirty="0"/>
              <a:t>January of </a:t>
            </a:r>
            <a:r>
              <a:rPr lang="en-US" b="1" dirty="0" smtClean="0"/>
              <a:t>2021</a:t>
            </a:r>
            <a:r>
              <a:rPr lang="en-US" dirty="0" smtClean="0"/>
              <a:t>; and</a:t>
            </a:r>
          </a:p>
          <a:p>
            <a:pPr marL="920750" indent="-457200">
              <a:buFont typeface="Courier New" panose="02070309020205020404" pitchFamily="49" charset="0"/>
              <a:buChar char="o"/>
            </a:pPr>
            <a:r>
              <a:rPr lang="en-US" dirty="0" smtClean="0"/>
              <a:t>Expanding the number of seats on approved Spring 2021 courses</a:t>
            </a:r>
          </a:p>
          <a:p>
            <a:pPr lvl="1"/>
            <a:endParaRPr lang="en-US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F3EC7-9717-4F18-AB04-02C6E0C88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90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030D5E-7ABB-47D9-8C22-C11FC61E2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797" y="591344"/>
            <a:ext cx="3430437" cy="558561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S</a:t>
            </a:r>
            <a:r>
              <a:rPr lang="en-US" dirty="0" smtClean="0">
                <a:solidFill>
                  <a:srgbClr val="FFFFFF"/>
                </a:solidFill>
              </a:rPr>
              <a:t>chool requirements</a:t>
            </a:r>
            <a:r>
              <a:rPr lang="en-US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9D9B3-5F8E-4930-88FB-FF4BC7FEA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0403" y="73760"/>
            <a:ext cx="7855396" cy="664954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dirty="0" smtClean="0">
                <a:ea typeface="+mn-lt"/>
                <a:cs typeface="+mn-lt"/>
              </a:rPr>
              <a:t>School-level point of contact – this information will be shared publicly and updates reported to RIDE</a:t>
            </a:r>
          </a:p>
          <a:p>
            <a:r>
              <a:rPr lang="en-US" sz="2000" dirty="0" smtClean="0">
                <a:ea typeface="+mn-lt"/>
                <a:cs typeface="+mn-lt"/>
              </a:rPr>
              <a:t>Award middle or high school credit to all students who successfully complete an ACN course (enrichment courses do not apply)</a:t>
            </a:r>
          </a:p>
          <a:p>
            <a:r>
              <a:rPr lang="en-US" sz="2000" dirty="0" smtClean="0">
                <a:ea typeface="+mn-lt"/>
                <a:cs typeface="+mn-lt"/>
              </a:rPr>
              <a:t>Educate students about the All Course Network, including benefits and risks (permanent postsecondary transcript)</a:t>
            </a:r>
          </a:p>
          <a:p>
            <a:r>
              <a:rPr lang="en-US" sz="2000" dirty="0" smtClean="0">
                <a:ea typeface="+mn-lt"/>
                <a:cs typeface="+mn-lt"/>
              </a:rPr>
              <a:t>Support student preregistration and enrollment</a:t>
            </a:r>
          </a:p>
          <a:p>
            <a:r>
              <a:rPr lang="en-US" sz="2000" dirty="0" smtClean="0">
                <a:ea typeface="+mn-lt"/>
                <a:cs typeface="+mn-lt"/>
              </a:rPr>
              <a:t>Ensure ACN participation is aligned with students’ Individual Learning Plans (ILPs), academic and career goals, as applicable.</a:t>
            </a:r>
          </a:p>
          <a:p>
            <a:r>
              <a:rPr lang="en-US" sz="2000" dirty="0" smtClean="0">
                <a:ea typeface="+mn-lt"/>
                <a:cs typeface="+mn-lt"/>
              </a:rPr>
              <a:t>Ensure equitable access to and equitable participation in the ACN, including special education students and </a:t>
            </a:r>
            <a:r>
              <a:rPr lang="en-US" sz="2000" dirty="0" err="1" smtClean="0">
                <a:ea typeface="+mn-lt"/>
                <a:cs typeface="+mn-lt"/>
              </a:rPr>
              <a:t>and</a:t>
            </a:r>
            <a:r>
              <a:rPr lang="en-US" sz="2000" dirty="0" smtClean="0">
                <a:ea typeface="+mn-lt"/>
                <a:cs typeface="+mn-lt"/>
              </a:rPr>
              <a:t> multilingual learners</a:t>
            </a:r>
          </a:p>
          <a:p>
            <a:r>
              <a:rPr lang="en-US" sz="2000" dirty="0" smtClean="0">
                <a:ea typeface="+mn-lt"/>
                <a:cs typeface="+mn-lt"/>
              </a:rPr>
              <a:t>Ensure that students are not restricted from participating in coursework as a result of district-level or school technology</a:t>
            </a:r>
          </a:p>
          <a:p>
            <a:r>
              <a:rPr lang="en-US" sz="2000" dirty="0" smtClean="0">
                <a:ea typeface="+mn-lt"/>
                <a:cs typeface="+mn-lt"/>
              </a:rPr>
              <a:t>Participate in mandatory orientation or TA sessions offered by RIDE</a:t>
            </a:r>
          </a:p>
          <a:p>
            <a:r>
              <a:rPr lang="en-US" sz="2000" dirty="0">
                <a:ea typeface="+mn-lt"/>
                <a:cs typeface="+mn-lt"/>
              </a:rPr>
              <a:t>Approve preregistered students for courses that are academically </a:t>
            </a:r>
            <a:r>
              <a:rPr lang="en-US" sz="2000" dirty="0" err="1" smtClean="0">
                <a:ea typeface="+mn-lt"/>
                <a:cs typeface="+mn-lt"/>
              </a:rPr>
              <a:t>appropiate</a:t>
            </a:r>
            <a:r>
              <a:rPr lang="en-US" sz="2000" dirty="0">
                <a:ea typeface="+mn-lt"/>
                <a:cs typeface="+mn-lt"/>
              </a:rPr>
              <a:t>, as applicable, </a:t>
            </a:r>
            <a:r>
              <a:rPr lang="en-US" sz="2000" i="1" dirty="0">
                <a:ea typeface="+mn-lt"/>
                <a:cs typeface="+mn-lt"/>
              </a:rPr>
              <a:t>in a timely manner</a:t>
            </a:r>
          </a:p>
          <a:p>
            <a:endParaRPr lang="en-US" sz="2000" dirty="0" smtClean="0">
              <a:ea typeface="+mn-lt"/>
              <a:cs typeface="+mn-lt"/>
            </a:endParaRPr>
          </a:p>
          <a:p>
            <a:endParaRPr lang="en-US" sz="1400" dirty="0" smtClean="0">
              <a:ea typeface="+mn-lt"/>
              <a:cs typeface="+mn-lt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B6886-59F6-4C51-8B9C-9AF92EF42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54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9B1AAF-F033-45CA-8D44-49B2A0457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Approval process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E9C46-1387-4FD6-AD45-9F19983E2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020" y="-1"/>
            <a:ext cx="7521020" cy="6721476"/>
          </a:xfrm>
        </p:spPr>
        <p:txBody>
          <a:bodyPr anchor="ctr">
            <a:normAutofit/>
          </a:bodyPr>
          <a:lstStyle/>
          <a:p>
            <a:endParaRPr lang="en-US" dirty="0" smtClean="0">
              <a:ea typeface="+mn-lt"/>
              <a:cs typeface="+mn-lt"/>
            </a:endParaRPr>
          </a:p>
          <a:p>
            <a:endParaRPr lang="en-US" dirty="0">
              <a:ea typeface="+mn-lt"/>
              <a:cs typeface="+mn-lt"/>
            </a:endParaRPr>
          </a:p>
          <a:p>
            <a:r>
              <a:rPr lang="en-US" dirty="0" smtClean="0">
                <a:ea typeface="+mn-lt"/>
                <a:cs typeface="+mn-lt"/>
              </a:rPr>
              <a:t>Every student who preregisters for an ACN course must be approved by a school contact in order to be enrolled in the course</a:t>
            </a:r>
          </a:p>
          <a:p>
            <a:r>
              <a:rPr lang="en-US" dirty="0" smtClean="0">
                <a:ea typeface="+mn-lt"/>
                <a:cs typeface="+mn-lt"/>
              </a:rPr>
              <a:t>School counselors typically approve students in middle and high schools – </a:t>
            </a:r>
            <a:r>
              <a:rPr lang="en-US" i="1" dirty="0" smtClean="0">
                <a:ea typeface="+mn-lt"/>
                <a:cs typeface="+mn-lt"/>
              </a:rPr>
              <a:t>think ILP!</a:t>
            </a:r>
            <a:endParaRPr lang="en-US" dirty="0" smtClean="0">
              <a:ea typeface="+mn-lt"/>
              <a:cs typeface="+mn-lt"/>
            </a:endParaRPr>
          </a:p>
          <a:p>
            <a:r>
              <a:rPr lang="en-US" dirty="0" smtClean="0">
                <a:ea typeface="+mn-lt"/>
                <a:cs typeface="+mn-lt"/>
              </a:rPr>
              <a:t>A principal or designee must approve students in elementary schools </a:t>
            </a:r>
          </a:p>
          <a:p>
            <a:r>
              <a:rPr lang="en-US" dirty="0" smtClean="0">
                <a:ea typeface="+mn-lt"/>
                <a:cs typeface="+mn-lt"/>
              </a:rPr>
              <a:t>Note: Parents/guardians create profiles in the platform and preregister their elementary and middle school students </a:t>
            </a:r>
          </a:p>
          <a:p>
            <a:r>
              <a:rPr lang="en-US" dirty="0" smtClean="0">
                <a:ea typeface="+mn-lt"/>
                <a:cs typeface="+mn-lt"/>
              </a:rPr>
              <a:t>High school students create their own profiles and preregister themselves in the platform.</a:t>
            </a:r>
          </a:p>
          <a:p>
            <a:endParaRPr lang="en-US" dirty="0" smtClean="0">
              <a:ea typeface="+mn-lt"/>
              <a:cs typeface="+mn-lt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F3EC7-9717-4F18-AB04-02C6E0C88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3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78168C-D1CF-497B-B927-B890AED27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929" y="591344"/>
            <a:ext cx="3387305" cy="558561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Next Steps and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7D55F-1FE1-4BFD-B4C9-4FA72B642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4139" y="332552"/>
            <a:ext cx="8013546" cy="6175090"/>
          </a:xfrm>
        </p:spPr>
        <p:txBody>
          <a:bodyPr anchor="ctr">
            <a:normAutofit fontScale="92500" lnSpcReduction="10000"/>
          </a:bodyPr>
          <a:lstStyle/>
          <a:p>
            <a:pPr lvl="1">
              <a:lnSpc>
                <a:spcPct val="150000"/>
              </a:lnSpc>
            </a:pPr>
            <a:r>
              <a:rPr lang="en-US" dirty="0">
                <a:ea typeface="+mn-lt"/>
                <a:cs typeface="+mn-lt"/>
              </a:rPr>
              <a:t>October </a:t>
            </a:r>
            <a:r>
              <a:rPr lang="en-US" dirty="0" smtClean="0">
                <a:ea typeface="+mn-lt"/>
                <a:cs typeface="+mn-lt"/>
              </a:rPr>
              <a:t>29 – District/School ACN Refresher/Orientation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>
                <a:ea typeface="+mn-lt"/>
                <a:cs typeface="+mn-lt"/>
              </a:rPr>
              <a:t>December </a:t>
            </a:r>
            <a:r>
              <a:rPr lang="en-US" dirty="0">
                <a:ea typeface="+mn-lt"/>
                <a:cs typeface="+mn-lt"/>
              </a:rPr>
              <a:t>13 - District/School member orientation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ea typeface="+mn-lt"/>
                <a:cs typeface="+mn-lt"/>
              </a:rPr>
              <a:t>December </a:t>
            </a:r>
            <a:r>
              <a:rPr lang="en-US" dirty="0" smtClean="0">
                <a:ea typeface="+mn-lt"/>
                <a:cs typeface="+mn-lt"/>
              </a:rPr>
              <a:t>14 - </a:t>
            </a:r>
            <a:r>
              <a:rPr lang="en-US" dirty="0">
                <a:ea typeface="+mn-lt"/>
                <a:cs typeface="+mn-lt"/>
              </a:rPr>
              <a:t>Courses visible for student </a:t>
            </a:r>
            <a:r>
              <a:rPr lang="en-US" dirty="0" smtClean="0">
                <a:ea typeface="+mn-lt"/>
                <a:cs typeface="+mn-lt"/>
              </a:rPr>
              <a:t>browsing </a:t>
            </a:r>
            <a:r>
              <a:rPr lang="en-US" b="1" u="sng" dirty="0">
                <a:hlinkClick r:id="rId2"/>
              </a:rPr>
              <a:t>www.bit.ly/ACN2021 </a:t>
            </a:r>
            <a:endParaRPr lang="en-US" dirty="0">
              <a:ea typeface="+mn-lt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en-US" dirty="0">
                <a:ea typeface="+mn-lt"/>
                <a:cs typeface="+mn-lt"/>
              </a:rPr>
              <a:t>January 5 -11 - Condensed registration window </a:t>
            </a:r>
            <a:endParaRPr lang="en-US" dirty="0" smtClean="0">
              <a:ea typeface="+mn-lt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en-US" i="1" dirty="0" smtClean="0">
                <a:ea typeface="+mn-lt"/>
                <a:cs typeface="+mn-lt"/>
              </a:rPr>
              <a:t>Note: </a:t>
            </a:r>
            <a:r>
              <a:rPr lang="en-US" dirty="0" smtClean="0">
                <a:ea typeface="+mn-lt"/>
                <a:cs typeface="+mn-lt"/>
              </a:rPr>
              <a:t>Registration </a:t>
            </a:r>
            <a:r>
              <a:rPr lang="en-US" dirty="0">
                <a:ea typeface="+mn-lt"/>
                <a:cs typeface="+mn-lt"/>
              </a:rPr>
              <a:t>for enrichment courses opens January 5 and continues until one day prior to the course </a:t>
            </a:r>
            <a:r>
              <a:rPr lang="en-US" dirty="0" smtClean="0">
                <a:ea typeface="+mn-lt"/>
                <a:cs typeface="+mn-lt"/>
              </a:rPr>
              <a:t>start</a:t>
            </a:r>
            <a:endParaRPr lang="en-US" dirty="0">
              <a:ea typeface="+mn-lt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en-US" dirty="0">
                <a:ea typeface="+mn-lt"/>
                <a:cs typeface="+mn-lt"/>
              </a:rPr>
              <a:t>January 11 - Spring 2021 courses </a:t>
            </a:r>
            <a:r>
              <a:rPr lang="en-US" dirty="0" smtClean="0">
                <a:ea typeface="+mn-lt"/>
                <a:cs typeface="+mn-lt"/>
              </a:rPr>
              <a:t>may begin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ea typeface="+mn-lt"/>
                <a:cs typeface="+mn-lt"/>
              </a:rPr>
              <a:t> </a:t>
            </a:r>
            <a:r>
              <a:rPr lang="en-US" dirty="0">
                <a:ea typeface="+mn-lt"/>
                <a:cs typeface="+mn-lt"/>
              </a:rPr>
              <a:t>M</a:t>
            </a:r>
            <a:r>
              <a:rPr lang="en-US" dirty="0" smtClean="0">
                <a:ea typeface="+mn-lt"/>
                <a:cs typeface="+mn-lt"/>
              </a:rPr>
              <a:t>andatory two-week add/drop window that begins the first day of each course for middle and high school students </a:t>
            </a:r>
            <a:r>
              <a:rPr lang="en-US" i="1" dirty="0" smtClean="0">
                <a:ea typeface="+mn-lt"/>
                <a:cs typeface="+mn-lt"/>
              </a:rPr>
              <a:t>except enrichment classes which have no add </a:t>
            </a:r>
            <a:r>
              <a:rPr lang="en-US" i="1" smtClean="0">
                <a:ea typeface="+mn-lt"/>
                <a:cs typeface="+mn-lt"/>
              </a:rPr>
              <a:t>drop period</a:t>
            </a:r>
            <a:endParaRPr lang="en-US" i="1" dirty="0" smtClean="0">
              <a:ea typeface="+mn-lt"/>
              <a:cs typeface="+mn-lt"/>
            </a:endParaRPr>
          </a:p>
          <a:p>
            <a:endParaRPr lang="en-US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9619FA-1D0B-4162-B2A3-8279E838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9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2B30C86D-5A07-48BC-9C9D-6F9A2DB1E9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AB83C82-30AD-4DF2-A9AD-CE1547FDEDE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98DE34-715E-44F0-975B-5B1F90B73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221" y="2171507"/>
            <a:ext cx="6309559" cy="257791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7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Questions?</a:t>
            </a:r>
            <a:r>
              <a:rPr lang="en-US" sz="6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 </a:t>
            </a:r>
            <a:r>
              <a:rPr lang="en-US" sz="2900" kern="1200" dirty="0"/>
              <a:t/>
            </a:r>
            <a:br>
              <a:rPr lang="en-US" sz="2900" kern="1200" dirty="0"/>
            </a:br>
            <a:r>
              <a:rPr lang="en-US" sz="2900" kern="1200" dirty="0"/>
              <a:t/>
            </a:r>
            <a:br>
              <a:rPr lang="en-US" sz="2900" kern="1200" dirty="0"/>
            </a:br>
            <a:r>
              <a:rPr lang="en-US" sz="2900" dirty="0"/>
              <a:t/>
            </a:r>
            <a:br>
              <a:rPr lang="en-US" sz="2900" dirty="0"/>
            </a:br>
            <a:r>
              <a:rPr lang="en-US" sz="2900" dirty="0"/>
              <a:t/>
            </a:r>
            <a:br>
              <a:rPr lang="en-US" sz="2900" dirty="0"/>
            </a:br>
            <a:r>
              <a:rPr lang="en-US" sz="2900" dirty="0">
                <a:solidFill>
                  <a:srgbClr val="FFFFFF"/>
                </a:solidFill>
              </a:rPr>
              <a:t>Contact info:   </a:t>
            </a:r>
            <a:r>
              <a:rPr lang="en-US" sz="3600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  <a:hlinkClick r:id="rId2"/>
              </a:rPr>
              <a:t>acn@ride.ri.gov</a:t>
            </a:r>
            <a: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 </a:t>
            </a: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-28502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65417" y="5241988"/>
            <a:ext cx="759403" cy="7388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AEAB-D18C-47D8-8B22-AB77A8000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036596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Office Theme">
      <a:dk1>
        <a:srgbClr val="000000"/>
      </a:dk1>
      <a:lt1>
        <a:srgbClr val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2896</TotalTime>
  <Words>474</Words>
  <Application>Microsoft Office PowerPoint</Application>
  <PresentationFormat>Widescreen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Avenir Next LT Pro</vt:lpstr>
      <vt:lpstr>Calibri</vt:lpstr>
      <vt:lpstr>Courier New</vt:lpstr>
      <vt:lpstr>Tw Cen MT</vt:lpstr>
      <vt:lpstr>ShapesVTI</vt:lpstr>
      <vt:lpstr>RIDE's All Course Network (ACN)</vt:lpstr>
      <vt:lpstr>Why is this a priority RIDE initiative?</vt:lpstr>
      <vt:lpstr>What is the ACN?</vt:lpstr>
      <vt:lpstr>What is the ACN continued...</vt:lpstr>
      <vt:lpstr>School requirements?</vt:lpstr>
      <vt:lpstr>Approval process</vt:lpstr>
      <vt:lpstr>Next Steps and Timeline</vt:lpstr>
      <vt:lpstr>Questions?     Contact info:   acn@ride.ri.gov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Matzko, Marilyn</dc:creator>
  <cp:lastModifiedBy>Texeira, Elizabeth</cp:lastModifiedBy>
  <cp:revision>500</cp:revision>
  <dcterms:created xsi:type="dcterms:W3CDTF">2020-09-16T18:23:26Z</dcterms:created>
  <dcterms:modified xsi:type="dcterms:W3CDTF">2020-10-29T19:54:57Z</dcterms:modified>
</cp:coreProperties>
</file>