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71"/>
  </p:notesMasterIdLst>
  <p:handoutMasterIdLst>
    <p:handoutMasterId r:id="rId72"/>
  </p:handoutMasterIdLst>
  <p:sldIdLst>
    <p:sldId id="256" r:id="rId5"/>
    <p:sldId id="257" r:id="rId6"/>
    <p:sldId id="315" r:id="rId7"/>
    <p:sldId id="333" r:id="rId8"/>
    <p:sldId id="332" r:id="rId9"/>
    <p:sldId id="371" r:id="rId10"/>
    <p:sldId id="382" r:id="rId11"/>
    <p:sldId id="373" r:id="rId12"/>
    <p:sldId id="264" r:id="rId13"/>
    <p:sldId id="262" r:id="rId14"/>
    <p:sldId id="376" r:id="rId15"/>
    <p:sldId id="384" r:id="rId16"/>
    <p:sldId id="334" r:id="rId17"/>
    <p:sldId id="381" r:id="rId18"/>
    <p:sldId id="383" r:id="rId19"/>
    <p:sldId id="378" r:id="rId20"/>
    <p:sldId id="400" r:id="rId21"/>
    <p:sldId id="390" r:id="rId22"/>
    <p:sldId id="358" r:id="rId23"/>
    <p:sldId id="367" r:id="rId24"/>
    <p:sldId id="368" r:id="rId25"/>
    <p:sldId id="393" r:id="rId26"/>
    <p:sldId id="394" r:id="rId27"/>
    <p:sldId id="395" r:id="rId28"/>
    <p:sldId id="396" r:id="rId29"/>
    <p:sldId id="397" r:id="rId30"/>
    <p:sldId id="398" r:id="rId31"/>
    <p:sldId id="399" r:id="rId32"/>
    <p:sldId id="362" r:id="rId33"/>
    <p:sldId id="389" r:id="rId34"/>
    <p:sldId id="388" r:id="rId35"/>
    <p:sldId id="380" r:id="rId36"/>
    <p:sldId id="359" r:id="rId37"/>
    <p:sldId id="366" r:id="rId38"/>
    <p:sldId id="335" r:id="rId39"/>
    <p:sldId id="336" r:id="rId40"/>
    <p:sldId id="340" r:id="rId41"/>
    <p:sldId id="341" r:id="rId42"/>
    <p:sldId id="342" r:id="rId43"/>
    <p:sldId id="345" r:id="rId44"/>
    <p:sldId id="375" r:id="rId45"/>
    <p:sldId id="350" r:id="rId46"/>
    <p:sldId id="351" r:id="rId47"/>
    <p:sldId id="347" r:id="rId48"/>
    <p:sldId id="354" r:id="rId49"/>
    <p:sldId id="356" r:id="rId50"/>
    <p:sldId id="357" r:id="rId51"/>
    <p:sldId id="355" r:id="rId52"/>
    <p:sldId id="386" r:id="rId53"/>
    <p:sldId id="374" r:id="rId54"/>
    <p:sldId id="337" r:id="rId55"/>
    <p:sldId id="338" r:id="rId56"/>
    <p:sldId id="339" r:id="rId57"/>
    <p:sldId id="296" r:id="rId58"/>
    <p:sldId id="297" r:id="rId59"/>
    <p:sldId id="298" r:id="rId60"/>
    <p:sldId id="299" r:id="rId61"/>
    <p:sldId id="312" r:id="rId62"/>
    <p:sldId id="313" r:id="rId63"/>
    <p:sldId id="314" r:id="rId64"/>
    <p:sldId id="265" r:id="rId65"/>
    <p:sldId id="266" r:id="rId66"/>
    <p:sldId id="268" r:id="rId67"/>
    <p:sldId id="269" r:id="rId68"/>
    <p:sldId id="270" r:id="rId69"/>
    <p:sldId id="387" r:id="rId70"/>
  </p:sldIdLst>
  <p:sldSz cx="9144000" cy="6858000" type="screen4x3"/>
  <p:notesSz cx="6858000" cy="9144000"/>
  <p:embeddedFontLst>
    <p:embeddedFont>
      <p:font typeface="Calibri" panose="020F0502020204030204" pitchFamily="34" charset="0"/>
      <p:regular r:id="rId73"/>
      <p:bold r:id="rId74"/>
      <p:italic r:id="rId75"/>
      <p:boldItalic r:id="rId76"/>
    </p:embeddedFont>
    <p:embeddedFont>
      <p:font typeface="Gill Sans" panose="020B0604020202020204" charset="0"/>
      <p:regular r:id="rId77"/>
      <p:bold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B77DB-1950-5869-8559-282E923FAB8B}" v="1" dt="2019-11-01T18:11:53.803"/>
    <p1510:client id="{3CA5699B-8B78-8146-72C2-EC4AA3BF3E4A}" v="138" dt="2019-10-10T17:59:08.371"/>
    <p1510:client id="{656BBBB1-9A69-C789-CAD0-1F810186FC91}" v="1998" dt="2019-11-05T16:20:56.763"/>
    <p1510:client id="{87B3DDE0-D528-8AD3-EC23-63265DE7F6BF}" v="37" dt="2019-10-18T19:24:12.616"/>
    <p1510:client id="{A871B1A7-5D9F-70CA-BB36-0CFFCC14F30D}" v="28" dt="2019-11-01T15:55:46.984"/>
    <p1510:client id="{BD363EF0-F93F-4876-6D2A-395790EB7530}" v="392" dt="2019-10-21T16:45:39.590"/>
    <p1510:client id="{C015CDB4-C990-8FA5-50DC-54AE62D38742}" v="4" dt="2019-11-07T18:38:13.993"/>
    <p1510:client id="{C5C266BF-912C-B611-81E5-7197E6B521B7}" v="530" dt="2019-10-21T14:48:04.958"/>
    <p1510:client id="{CC1E78F4-1A2E-0660-9AC5-043FA9E3D4D8}" v="179" dt="2019-10-10T18:29:03.180"/>
    <p1510:client id="{E0A092C5-1830-3591-2036-C5A1A8A9EF04}" v="516" dt="2019-11-01T16:27:49.168"/>
    <p1510:client id="{E26410B2-A873-EC4F-1C69-B4D39E456A69}" v="271" dt="2019-10-30T17:20:09.520"/>
    <p1510:client id="{EA2167BA-9B2E-7FCD-F217-2F68B51881CF}" v="13" dt="2019-10-22T17:36:35.503"/>
    <p1510:client id="{EC86521B-C2A7-465A-8A6F-F37BC7E9076D}" v="1028" dt="2019-10-30T15:00:48.795"/>
    <p1510:client id="{FD31F020-CFC7-CA02-2AB2-C8B5D6ECDBE8}" v="1738" dt="2019-10-18T14:53:12.902"/>
  </p1510:revLst>
</p1510:revInfo>
</file>

<file path=ppt/tableStyles.xml><?xml version="1.0" encoding="utf-8"?>
<a:tblStyleLst xmlns:a="http://schemas.openxmlformats.org/drawingml/2006/main" def="{E060DF5D-999F-4395-BE8A-5353A627917C}">
  <a:tblStyle styleId="{E060DF5D-999F-4395-BE8A-5353A62791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C0B4AD-CC2E-4AE3-895B-82384FC6FDCE}"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E9"/>
          </a:solidFill>
        </a:fill>
      </a:tcStyle>
    </a:wholeTbl>
    <a:band1H>
      <a:tcTxStyle/>
      <a:tcStyle>
        <a:tcBdr/>
        <a:fill>
          <a:solidFill>
            <a:srgbClr val="CCD2D0"/>
          </a:solidFill>
        </a:fill>
      </a:tcStyle>
    </a:band1H>
    <a:band2H>
      <a:tcTxStyle/>
      <a:tcStyle>
        <a:tcBdr/>
      </a:tcStyle>
    </a:band2H>
    <a:band1V>
      <a:tcTxStyle/>
      <a:tcStyle>
        <a:tcBdr/>
        <a:fill>
          <a:solidFill>
            <a:srgbClr val="CCD2D0"/>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29" autoAdjust="0"/>
  </p:normalViewPr>
  <p:slideViewPr>
    <p:cSldViewPr snapToGrid="0">
      <p:cViewPr varScale="1">
        <p:scale>
          <a:sx n="76" d="100"/>
          <a:sy n="76" d="100"/>
        </p:scale>
        <p:origin x="9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4.fntdata"/><Relationship Id="rId8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2.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er, Carlin" userId="S::carlin.danner@ride.ri.gov::e3aa210e-fcb9-4db7-9c17-16b086b1dd4e" providerId="AD" clId="Web-{87B3DDE0-D528-8AD3-EC23-63265DE7F6BF}"/>
    <pc:docChg chg="modSld">
      <pc:chgData name="Danner, Carlin" userId="S::carlin.danner@ride.ri.gov::e3aa210e-fcb9-4db7-9c17-16b086b1dd4e" providerId="AD" clId="Web-{87B3DDE0-D528-8AD3-EC23-63265DE7F6BF}" dt="2019-10-18T19:24:12.616" v="36" actId="20577"/>
      <pc:docMkLst>
        <pc:docMk/>
      </pc:docMkLst>
      <pc:sldChg chg="modSp">
        <pc:chgData name="Danner, Carlin" userId="S::carlin.danner@ride.ri.gov::e3aa210e-fcb9-4db7-9c17-16b086b1dd4e" providerId="AD" clId="Web-{87B3DDE0-D528-8AD3-EC23-63265DE7F6BF}" dt="2019-10-18T19:24:12.616" v="36" actId="20577"/>
        <pc:sldMkLst>
          <pc:docMk/>
          <pc:sldMk cId="773363343" sldId="383"/>
        </pc:sldMkLst>
        <pc:spChg chg="mod">
          <ac:chgData name="Danner, Carlin" userId="S::carlin.danner@ride.ri.gov::e3aa210e-fcb9-4db7-9c17-16b086b1dd4e" providerId="AD" clId="Web-{87B3DDE0-D528-8AD3-EC23-63265DE7F6BF}" dt="2019-10-18T19:24:12.616" v="36" actId="20577"/>
          <ac:spMkLst>
            <pc:docMk/>
            <pc:sldMk cId="773363343" sldId="383"/>
            <ac:spMk id="3" creationId="{4E718972-19F1-4B7C-85F0-4CADBAC7FCA6}"/>
          </ac:spMkLst>
        </pc:spChg>
      </pc:sldChg>
    </pc:docChg>
  </pc:docChgLst>
  <pc:docChgLst>
    <pc:chgData name="Guest User" userId="S::urn:spo:anon#b48a5d1f1cb39f2ce6a113e7d8b2058937f884ca9657bcc908ccb7a45c099327::" providerId="AD" clId="Web-{56FC15BA-C4F0-4D83-A52C-F1CE08196F30}"/>
    <pc:docChg chg="modSld">
      <pc:chgData name="Guest User" userId="S::urn:spo:anon#b48a5d1f1cb39f2ce6a113e7d8b2058937f884ca9657bcc908ccb7a45c099327::" providerId="AD" clId="Web-{56FC15BA-C4F0-4D83-A52C-F1CE08196F30}" dt="2019-03-14T18:50:21.256" v="0"/>
      <pc:docMkLst>
        <pc:docMk/>
      </pc:docMkLst>
      <pc:sldChg chg="modNotes">
        <pc:chgData name="Guest User" userId="S::urn:spo:anon#b48a5d1f1cb39f2ce6a113e7d8b2058937f884ca9657bcc908ccb7a45c099327::" providerId="AD" clId="Web-{56FC15BA-C4F0-4D83-A52C-F1CE08196F30}" dt="2019-03-14T18:50:21.256" v="0"/>
        <pc:sldMkLst>
          <pc:docMk/>
          <pc:sldMk cId="0" sldId="256"/>
        </pc:sldMkLst>
      </pc:sldChg>
    </pc:docChg>
  </pc:docChgLst>
  <pc:docChgLst>
    <pc:chgData name="Heineke, Heather" userId="S::heather.heineke@ride.ri.gov::b3e78bc3-1843-456d-9519-a6e9f3eeff52" providerId="AD" clId="Web-{D13E5D37-7217-46CC-898C-370FDD7678EC}"/>
    <pc:docChg chg="modSld">
      <pc:chgData name="Heineke, Heather" userId="S::heather.heineke@ride.ri.gov::b3e78bc3-1843-456d-9519-a6e9f3eeff52" providerId="AD" clId="Web-{D13E5D37-7217-46CC-898C-370FDD7678EC}" dt="2019-05-24T13:27:02.395" v="1" actId="20577"/>
      <pc:docMkLst>
        <pc:docMk/>
      </pc:docMkLst>
      <pc:sldChg chg="modSp">
        <pc:chgData name="Heineke, Heather" userId="S::heather.heineke@ride.ri.gov::b3e78bc3-1843-456d-9519-a6e9f3eeff52" providerId="AD" clId="Web-{D13E5D37-7217-46CC-898C-370FDD7678EC}" dt="2019-05-24T13:27:02.395" v="1" actId="20577"/>
        <pc:sldMkLst>
          <pc:docMk/>
          <pc:sldMk cId="0" sldId="257"/>
        </pc:sldMkLst>
        <pc:spChg chg="mod">
          <ac:chgData name="Heineke, Heather" userId="S::heather.heineke@ride.ri.gov::b3e78bc3-1843-456d-9519-a6e9f3eeff52" providerId="AD" clId="Web-{D13E5D37-7217-46CC-898C-370FDD7678EC}" dt="2019-05-24T13:27:02.395" v="1" actId="20577"/>
          <ac:spMkLst>
            <pc:docMk/>
            <pc:sldMk cId="0" sldId="257"/>
            <ac:spMk id="108" creationId="{00000000-0000-0000-0000-000000000000}"/>
          </ac:spMkLst>
        </pc:spChg>
      </pc:sldChg>
    </pc:docChg>
  </pc:docChgLst>
  <pc:docChgLst>
    <pc:chgData name="Heineke, Heather" userId="S::heather.heineke@ride.ri.gov::b3e78bc3-1843-456d-9519-a6e9f3eeff52" providerId="AD" clId="Web-{A871B1A7-5D9F-70CA-BB36-0CFFCC14F30D}"/>
    <pc:docChg chg="delSld modSld sldOrd">
      <pc:chgData name="Heineke, Heather" userId="S::heather.heineke@ride.ri.gov::b3e78bc3-1843-456d-9519-a6e9f3eeff52" providerId="AD" clId="Web-{A871B1A7-5D9F-70CA-BB36-0CFFCC14F30D}" dt="2019-11-01T15:55:46.984" v="22"/>
      <pc:docMkLst>
        <pc:docMk/>
      </pc:docMkLst>
      <pc:sldChg chg="ord">
        <pc:chgData name="Heineke, Heather" userId="S::heather.heineke@ride.ri.gov::b3e78bc3-1843-456d-9519-a6e9f3eeff52" providerId="AD" clId="Web-{A871B1A7-5D9F-70CA-BB36-0CFFCC14F30D}" dt="2019-11-01T15:55:46.984" v="22"/>
        <pc:sldMkLst>
          <pc:docMk/>
          <pc:sldMk cId="3808943723" sldId="359"/>
        </pc:sldMkLst>
      </pc:sldChg>
      <pc:sldChg chg="del">
        <pc:chgData name="Heineke, Heather" userId="S::heather.heineke@ride.ri.gov::b3e78bc3-1843-456d-9519-a6e9f3eeff52" providerId="AD" clId="Web-{A871B1A7-5D9F-70CA-BB36-0CFFCC14F30D}" dt="2019-11-01T15:46:39.754" v="0"/>
        <pc:sldMkLst>
          <pc:docMk/>
          <pc:sldMk cId="400819950" sldId="361"/>
        </pc:sldMkLst>
      </pc:sldChg>
      <pc:sldChg chg="modSp">
        <pc:chgData name="Heineke, Heather" userId="S::heather.heineke@ride.ri.gov::b3e78bc3-1843-456d-9519-a6e9f3eeff52" providerId="AD" clId="Web-{A871B1A7-5D9F-70CA-BB36-0CFFCC14F30D}" dt="2019-11-01T15:49:28.778" v="11" actId="20577"/>
        <pc:sldMkLst>
          <pc:docMk/>
          <pc:sldMk cId="2388129848" sldId="388"/>
        </pc:sldMkLst>
        <pc:spChg chg="mod">
          <ac:chgData name="Heineke, Heather" userId="S::heather.heineke@ride.ri.gov::b3e78bc3-1843-456d-9519-a6e9f3eeff52" providerId="AD" clId="Web-{A871B1A7-5D9F-70CA-BB36-0CFFCC14F30D}" dt="2019-11-01T15:49:18.449" v="6" actId="20577"/>
          <ac:spMkLst>
            <pc:docMk/>
            <pc:sldMk cId="2388129848" sldId="388"/>
            <ac:spMk id="6" creationId="{070B0FFB-D9C7-4389-94E1-3767BB9C765C}"/>
          </ac:spMkLst>
        </pc:spChg>
        <pc:spChg chg="mod">
          <ac:chgData name="Heineke, Heather" userId="S::heather.heineke@ride.ri.gov::b3e78bc3-1843-456d-9519-a6e9f3eeff52" providerId="AD" clId="Web-{A871B1A7-5D9F-70CA-BB36-0CFFCC14F30D}" dt="2019-11-01T15:49:28.778" v="11" actId="20577"/>
          <ac:spMkLst>
            <pc:docMk/>
            <pc:sldMk cId="2388129848" sldId="388"/>
            <ac:spMk id="9" creationId="{B11FCE90-50CB-4267-8131-89BC52D70EDA}"/>
          </ac:spMkLst>
        </pc:spChg>
      </pc:sldChg>
      <pc:sldChg chg="modSp ord">
        <pc:chgData name="Heineke, Heather" userId="S::heather.heineke@ride.ri.gov::b3e78bc3-1843-456d-9519-a6e9f3eeff52" providerId="AD" clId="Web-{A871B1A7-5D9F-70CA-BB36-0CFFCC14F30D}" dt="2019-11-01T15:54:52.418" v="20"/>
        <pc:sldMkLst>
          <pc:docMk/>
          <pc:sldMk cId="2095844189" sldId="389"/>
        </pc:sldMkLst>
        <pc:graphicFrameChg chg="mod modGraphic">
          <ac:chgData name="Heineke, Heather" userId="S::heather.heineke@ride.ri.gov::b3e78bc3-1843-456d-9519-a6e9f3eeff52" providerId="AD" clId="Web-{A871B1A7-5D9F-70CA-BB36-0CFFCC14F30D}" dt="2019-11-01T15:54:14.323" v="19"/>
          <ac:graphicFrameMkLst>
            <pc:docMk/>
            <pc:sldMk cId="2095844189" sldId="389"/>
            <ac:graphicFrameMk id="6" creationId="{D32A32AE-FEE4-412C-A50F-0794EDF2159B}"/>
          </ac:graphicFrameMkLst>
        </pc:graphicFrameChg>
      </pc:sldChg>
    </pc:docChg>
  </pc:docChgLst>
  <pc:docChgLst>
    <pc:chgData name="Danner, Carlin" userId="S::carlin.danner@ride.ri.gov::e3aa210e-fcb9-4db7-9c17-16b086b1dd4e" providerId="AD" clId="Web-{BD363EF0-F93F-4876-6D2A-395790EB7530}"/>
    <pc:docChg chg="addSld modSld">
      <pc:chgData name="Danner, Carlin" userId="S::carlin.danner@ride.ri.gov::e3aa210e-fcb9-4db7-9c17-16b086b1dd4e" providerId="AD" clId="Web-{BD363EF0-F93F-4876-6D2A-395790EB7530}" dt="2019-10-21T16:45:39.590" v="391" actId="20577"/>
      <pc:docMkLst>
        <pc:docMk/>
      </pc:docMkLst>
      <pc:sldChg chg="modSp new">
        <pc:chgData name="Danner, Carlin" userId="S::carlin.danner@ride.ri.gov::e3aa210e-fcb9-4db7-9c17-16b086b1dd4e" providerId="AD" clId="Web-{BD363EF0-F93F-4876-6D2A-395790EB7530}" dt="2019-10-21T16:36:36.865" v="242" actId="20577"/>
        <pc:sldMkLst>
          <pc:docMk/>
          <pc:sldMk cId="2080577769" sldId="384"/>
        </pc:sldMkLst>
        <pc:spChg chg="mod">
          <ac:chgData name="Danner, Carlin" userId="S::carlin.danner@ride.ri.gov::e3aa210e-fcb9-4db7-9c17-16b086b1dd4e" providerId="AD" clId="Web-{BD363EF0-F93F-4876-6D2A-395790EB7530}" dt="2019-10-21T16:30:34.554" v="7" actId="20577"/>
          <ac:spMkLst>
            <pc:docMk/>
            <pc:sldMk cId="2080577769" sldId="384"/>
            <ac:spMk id="2" creationId="{BF9DA223-60F5-4FE0-8D8C-534722CF63F1}"/>
          </ac:spMkLst>
        </pc:spChg>
        <pc:spChg chg="mod">
          <ac:chgData name="Danner, Carlin" userId="S::carlin.danner@ride.ri.gov::e3aa210e-fcb9-4db7-9c17-16b086b1dd4e" providerId="AD" clId="Web-{BD363EF0-F93F-4876-6D2A-395790EB7530}" dt="2019-10-21T16:36:36.865" v="242" actId="20577"/>
          <ac:spMkLst>
            <pc:docMk/>
            <pc:sldMk cId="2080577769" sldId="384"/>
            <ac:spMk id="3" creationId="{AEE783A6-E689-44B1-B377-DAA56E4C590A}"/>
          </ac:spMkLst>
        </pc:spChg>
      </pc:sldChg>
      <pc:sldChg chg="modSp new">
        <pc:chgData name="Danner, Carlin" userId="S::carlin.danner@ride.ri.gov::e3aa210e-fcb9-4db7-9c17-16b086b1dd4e" providerId="AD" clId="Web-{BD363EF0-F93F-4876-6D2A-395790EB7530}" dt="2019-10-21T16:35:04.564" v="182" actId="20577"/>
        <pc:sldMkLst>
          <pc:docMk/>
          <pc:sldMk cId="2611087981" sldId="385"/>
        </pc:sldMkLst>
        <pc:spChg chg="mod">
          <ac:chgData name="Danner, Carlin" userId="S::carlin.danner@ride.ri.gov::e3aa210e-fcb9-4db7-9c17-16b086b1dd4e" providerId="AD" clId="Web-{BD363EF0-F93F-4876-6D2A-395790EB7530}" dt="2019-10-21T16:32:04.307" v="60" actId="20577"/>
          <ac:spMkLst>
            <pc:docMk/>
            <pc:sldMk cId="2611087981" sldId="385"/>
            <ac:spMk id="2" creationId="{0924F70B-4173-4D2D-AACA-870EE195B349}"/>
          </ac:spMkLst>
        </pc:spChg>
        <pc:spChg chg="mod">
          <ac:chgData name="Danner, Carlin" userId="S::carlin.danner@ride.ri.gov::e3aa210e-fcb9-4db7-9c17-16b086b1dd4e" providerId="AD" clId="Web-{BD363EF0-F93F-4876-6D2A-395790EB7530}" dt="2019-10-21T16:35:04.564" v="182" actId="20577"/>
          <ac:spMkLst>
            <pc:docMk/>
            <pc:sldMk cId="2611087981" sldId="385"/>
            <ac:spMk id="3" creationId="{5FC9767B-E3DF-4EF5-BB6C-A48ABB2C4CE2}"/>
          </ac:spMkLst>
        </pc:spChg>
      </pc:sldChg>
      <pc:sldChg chg="modSp new">
        <pc:chgData name="Danner, Carlin" userId="S::carlin.danner@ride.ri.gov::e3aa210e-fcb9-4db7-9c17-16b086b1dd4e" providerId="AD" clId="Web-{BD363EF0-F93F-4876-6D2A-395790EB7530}" dt="2019-10-21T16:40:02.264" v="305" actId="20577"/>
        <pc:sldMkLst>
          <pc:docMk/>
          <pc:sldMk cId="820375909" sldId="386"/>
        </pc:sldMkLst>
        <pc:spChg chg="mod">
          <ac:chgData name="Danner, Carlin" userId="S::carlin.danner@ride.ri.gov::e3aa210e-fcb9-4db7-9c17-16b086b1dd4e" providerId="AD" clId="Web-{BD363EF0-F93F-4876-6D2A-395790EB7530}" dt="2019-10-21T16:39:31.153" v="250" actId="20577"/>
          <ac:spMkLst>
            <pc:docMk/>
            <pc:sldMk cId="820375909" sldId="386"/>
            <ac:spMk id="2" creationId="{5F854975-CDF4-49DD-85C6-4FD544415B57}"/>
          </ac:spMkLst>
        </pc:spChg>
        <pc:spChg chg="mod">
          <ac:chgData name="Danner, Carlin" userId="S::carlin.danner@ride.ri.gov::e3aa210e-fcb9-4db7-9c17-16b086b1dd4e" providerId="AD" clId="Web-{BD363EF0-F93F-4876-6D2A-395790EB7530}" dt="2019-10-21T16:40:02.264" v="305" actId="20577"/>
          <ac:spMkLst>
            <pc:docMk/>
            <pc:sldMk cId="820375909" sldId="386"/>
            <ac:spMk id="3" creationId="{24DE425A-21BB-4508-9BDA-4AF0F5F51802}"/>
          </ac:spMkLst>
        </pc:spChg>
      </pc:sldChg>
      <pc:sldChg chg="modSp new">
        <pc:chgData name="Danner, Carlin" userId="S::carlin.danner@ride.ri.gov::e3aa210e-fcb9-4db7-9c17-16b086b1dd4e" providerId="AD" clId="Web-{BD363EF0-F93F-4876-6D2A-395790EB7530}" dt="2019-10-21T16:45:39.590" v="391" actId="20577"/>
        <pc:sldMkLst>
          <pc:docMk/>
          <pc:sldMk cId="2542289841" sldId="387"/>
        </pc:sldMkLst>
        <pc:spChg chg="mod">
          <ac:chgData name="Danner, Carlin" userId="S::carlin.danner@ride.ri.gov::e3aa210e-fcb9-4db7-9c17-16b086b1dd4e" providerId="AD" clId="Web-{BD363EF0-F93F-4876-6D2A-395790EB7530}" dt="2019-10-21T16:43:59.148" v="316" actId="20577"/>
          <ac:spMkLst>
            <pc:docMk/>
            <pc:sldMk cId="2542289841" sldId="387"/>
            <ac:spMk id="2" creationId="{C8C51F6D-5A84-4881-B1DE-1594B1C19D07}"/>
          </ac:spMkLst>
        </pc:spChg>
        <pc:spChg chg="mod">
          <ac:chgData name="Danner, Carlin" userId="S::carlin.danner@ride.ri.gov::e3aa210e-fcb9-4db7-9c17-16b086b1dd4e" providerId="AD" clId="Web-{BD363EF0-F93F-4876-6D2A-395790EB7530}" dt="2019-10-21T16:45:39.590" v="391" actId="20577"/>
          <ac:spMkLst>
            <pc:docMk/>
            <pc:sldMk cId="2542289841" sldId="387"/>
            <ac:spMk id="3" creationId="{EE6612B9-576D-410B-BF78-85FE3EE84281}"/>
          </ac:spMkLst>
        </pc:spChg>
      </pc:sldChg>
    </pc:docChg>
  </pc:docChgLst>
  <pc:docChgLst>
    <pc:chgData name="Danner, Carlin" userId="S::carlin.danner@ride.ri.gov::e3aa210e-fcb9-4db7-9c17-16b086b1dd4e" providerId="AD" clId="Web-{CC1E78F4-1A2E-0660-9AC5-043FA9E3D4D8}"/>
    <pc:docChg chg="modSld">
      <pc:chgData name="Danner, Carlin" userId="S::carlin.danner@ride.ri.gov::e3aa210e-fcb9-4db7-9c17-16b086b1dd4e" providerId="AD" clId="Web-{CC1E78F4-1A2E-0660-9AC5-043FA9E3D4D8}" dt="2019-10-10T18:29:03.180" v="176" actId="20577"/>
      <pc:docMkLst>
        <pc:docMk/>
      </pc:docMkLst>
      <pc:sldChg chg="modSp">
        <pc:chgData name="Danner, Carlin" userId="S::carlin.danner@ride.ri.gov::e3aa210e-fcb9-4db7-9c17-16b086b1dd4e" providerId="AD" clId="Web-{CC1E78F4-1A2E-0660-9AC5-043FA9E3D4D8}" dt="2019-10-10T18:29:03.180" v="176" actId="20577"/>
        <pc:sldMkLst>
          <pc:docMk/>
          <pc:sldMk cId="0" sldId="257"/>
        </pc:sldMkLst>
        <pc:spChg chg="mod">
          <ac:chgData name="Danner, Carlin" userId="S::carlin.danner@ride.ri.gov::e3aa210e-fcb9-4db7-9c17-16b086b1dd4e" providerId="AD" clId="Web-{CC1E78F4-1A2E-0660-9AC5-043FA9E3D4D8}" dt="2019-10-10T18:29:03.180" v="176" actId="20577"/>
          <ac:spMkLst>
            <pc:docMk/>
            <pc:sldMk cId="0" sldId="257"/>
            <ac:spMk id="108" creationId="{00000000-0000-0000-0000-000000000000}"/>
          </ac:spMkLst>
        </pc:spChg>
      </pc:sldChg>
    </pc:docChg>
  </pc:docChgLst>
  <pc:docChgLst>
    <pc:chgData name="Danner, Carlin" userId="S::carlin.danner@ride.ri.gov::e3aa210e-fcb9-4db7-9c17-16b086b1dd4e" providerId="AD" clId="Web-{EA2167BA-9B2E-7FCD-F217-2F68B51881CF}"/>
    <pc:docChg chg="modSld">
      <pc:chgData name="Danner, Carlin" userId="S::carlin.danner@ride.ri.gov::e3aa210e-fcb9-4db7-9c17-16b086b1dd4e" providerId="AD" clId="Web-{EA2167BA-9B2E-7FCD-F217-2F68B51881CF}" dt="2019-10-22T17:36:35.503" v="12" actId="20577"/>
      <pc:docMkLst>
        <pc:docMk/>
      </pc:docMkLst>
      <pc:sldChg chg="modSp">
        <pc:chgData name="Danner, Carlin" userId="S::carlin.danner@ride.ri.gov::e3aa210e-fcb9-4db7-9c17-16b086b1dd4e" providerId="AD" clId="Web-{EA2167BA-9B2E-7FCD-F217-2F68B51881CF}" dt="2019-10-22T17:35:41.001" v="7" actId="20577"/>
        <pc:sldMkLst>
          <pc:docMk/>
          <pc:sldMk cId="0" sldId="262"/>
        </pc:sldMkLst>
        <pc:spChg chg="mod">
          <ac:chgData name="Danner, Carlin" userId="S::carlin.danner@ride.ri.gov::e3aa210e-fcb9-4db7-9c17-16b086b1dd4e" providerId="AD" clId="Web-{EA2167BA-9B2E-7FCD-F217-2F68B51881CF}" dt="2019-10-22T17:35:41.001" v="7" actId="20577"/>
          <ac:spMkLst>
            <pc:docMk/>
            <pc:sldMk cId="0" sldId="262"/>
            <ac:spMk id="141" creationId="{00000000-0000-0000-0000-000000000000}"/>
          </ac:spMkLst>
        </pc:spChg>
      </pc:sldChg>
      <pc:sldChg chg="modSp">
        <pc:chgData name="Danner, Carlin" userId="S::carlin.danner@ride.ri.gov::e3aa210e-fcb9-4db7-9c17-16b086b1dd4e" providerId="AD" clId="Web-{EA2167BA-9B2E-7FCD-F217-2F68B51881CF}" dt="2019-10-22T17:36:35.503" v="12" actId="20577"/>
        <pc:sldMkLst>
          <pc:docMk/>
          <pc:sldMk cId="0" sldId="264"/>
        </pc:sldMkLst>
        <pc:spChg chg="mod">
          <ac:chgData name="Danner, Carlin" userId="S::carlin.danner@ride.ri.gov::e3aa210e-fcb9-4db7-9c17-16b086b1dd4e" providerId="AD" clId="Web-{EA2167BA-9B2E-7FCD-F217-2F68B51881CF}" dt="2019-10-22T17:36:35.503" v="12" actId="20577"/>
          <ac:spMkLst>
            <pc:docMk/>
            <pc:sldMk cId="0" sldId="264"/>
            <ac:spMk id="155" creationId="{00000000-0000-0000-0000-000000000000}"/>
          </ac:spMkLst>
        </pc:spChg>
      </pc:sldChg>
    </pc:docChg>
  </pc:docChgLst>
  <pc:docChgLst>
    <pc:chgData name="Heineke, Heather" userId="S::heather.heineke@ride.ri.gov::b3e78bc3-1843-456d-9519-a6e9f3eeff52" providerId="AD" clId="Web-{EC86521B-C2A7-465A-8A6F-F37BC7E9076D}"/>
    <pc:docChg chg="addSld modSld sldOrd">
      <pc:chgData name="Heineke, Heather" userId="S::heather.heineke@ride.ri.gov::b3e78bc3-1843-456d-9519-a6e9f3eeff52" providerId="AD" clId="Web-{EC86521B-C2A7-465A-8A6F-F37BC7E9076D}" dt="2019-10-30T15:00:48.795" v="996" actId="1076"/>
      <pc:docMkLst>
        <pc:docMk/>
      </pc:docMkLst>
      <pc:sldChg chg="modSp">
        <pc:chgData name="Heineke, Heather" userId="S::heather.heineke@ride.ri.gov::b3e78bc3-1843-456d-9519-a6e9f3eeff52" providerId="AD" clId="Web-{EC86521B-C2A7-465A-8A6F-F37BC7E9076D}" dt="2019-10-30T14:31:02.123" v="150" actId="14100"/>
        <pc:sldMkLst>
          <pc:docMk/>
          <pc:sldMk cId="2546417020" sldId="362"/>
        </pc:sldMkLst>
        <pc:picChg chg="mod">
          <ac:chgData name="Heineke, Heather" userId="S::heather.heineke@ride.ri.gov::b3e78bc3-1843-456d-9519-a6e9f3eeff52" providerId="AD" clId="Web-{EC86521B-C2A7-465A-8A6F-F37BC7E9076D}" dt="2019-10-30T14:31:02.123" v="150" actId="14100"/>
          <ac:picMkLst>
            <pc:docMk/>
            <pc:sldMk cId="2546417020" sldId="362"/>
            <ac:picMk id="9" creationId="{00000000-0000-0000-0000-000000000000}"/>
          </ac:picMkLst>
        </pc:picChg>
      </pc:sldChg>
      <pc:sldChg chg="modSp ord">
        <pc:chgData name="Heineke, Heather" userId="S::heather.heineke@ride.ri.gov::b3e78bc3-1843-456d-9519-a6e9f3eeff52" providerId="AD" clId="Web-{EC86521B-C2A7-465A-8A6F-F37BC7E9076D}" dt="2019-10-30T14:56:31.333" v="794" actId="20577"/>
        <pc:sldMkLst>
          <pc:docMk/>
          <pc:sldMk cId="2271906099" sldId="380"/>
        </pc:sldMkLst>
        <pc:spChg chg="mod">
          <ac:chgData name="Heineke, Heather" userId="S::heather.heineke@ride.ri.gov::b3e78bc3-1843-456d-9519-a6e9f3eeff52" providerId="AD" clId="Web-{EC86521B-C2A7-465A-8A6F-F37BC7E9076D}" dt="2019-10-30T14:56:31.333" v="794" actId="20577"/>
          <ac:spMkLst>
            <pc:docMk/>
            <pc:sldMk cId="2271906099" sldId="380"/>
            <ac:spMk id="3" creationId="{00000000-0000-0000-0000-000000000000}"/>
          </ac:spMkLst>
        </pc:spChg>
      </pc:sldChg>
      <pc:sldChg chg="addSp delSp modSp new">
        <pc:chgData name="Heineke, Heather" userId="S::heather.heineke@ride.ri.gov::b3e78bc3-1843-456d-9519-a6e9f3eeff52" providerId="AD" clId="Web-{EC86521B-C2A7-465A-8A6F-F37BC7E9076D}" dt="2019-10-30T14:50:08.429" v="612" actId="1076"/>
        <pc:sldMkLst>
          <pc:docMk/>
          <pc:sldMk cId="2388129848" sldId="388"/>
        </pc:sldMkLst>
        <pc:spChg chg="mod">
          <ac:chgData name="Heineke, Heather" userId="S::heather.heineke@ride.ri.gov::b3e78bc3-1843-456d-9519-a6e9f3eeff52" providerId="AD" clId="Web-{EC86521B-C2A7-465A-8A6F-F37BC7E9076D}" dt="2019-10-30T14:28:14.273" v="7" actId="20577"/>
          <ac:spMkLst>
            <pc:docMk/>
            <pc:sldMk cId="2388129848" sldId="388"/>
            <ac:spMk id="2" creationId="{64EC32F3-7486-4441-9A22-164B1403ED21}"/>
          </ac:spMkLst>
        </pc:spChg>
        <pc:spChg chg="mod">
          <ac:chgData name="Heineke, Heather" userId="S::heather.heineke@ride.ri.gov::b3e78bc3-1843-456d-9519-a6e9f3eeff52" providerId="AD" clId="Web-{EC86521B-C2A7-465A-8A6F-F37BC7E9076D}" dt="2019-10-30T14:49:47.100" v="601" actId="1076"/>
          <ac:spMkLst>
            <pc:docMk/>
            <pc:sldMk cId="2388129848" sldId="388"/>
            <ac:spMk id="3" creationId="{206BFD2A-D627-4E68-B368-8B7EF24DE7F5}"/>
          </ac:spMkLst>
        </pc:spChg>
        <pc:spChg chg="add mod">
          <ac:chgData name="Heineke, Heather" userId="S::heather.heineke@ride.ri.gov::b3e78bc3-1843-456d-9519-a6e9f3eeff52" providerId="AD" clId="Web-{EC86521B-C2A7-465A-8A6F-F37BC7E9076D}" dt="2019-10-30T14:49:51.272" v="602" actId="1076"/>
          <ac:spMkLst>
            <pc:docMk/>
            <pc:sldMk cId="2388129848" sldId="388"/>
            <ac:spMk id="6" creationId="{070B0FFB-D9C7-4389-94E1-3767BB9C765C}"/>
          </ac:spMkLst>
        </pc:spChg>
        <pc:spChg chg="add del">
          <ac:chgData name="Heineke, Heather" userId="S::heather.heineke@ride.ri.gov::b3e78bc3-1843-456d-9519-a6e9f3eeff52" providerId="AD" clId="Web-{EC86521B-C2A7-465A-8A6F-F37BC7E9076D}" dt="2019-10-30T14:40:58.612" v="456"/>
          <ac:spMkLst>
            <pc:docMk/>
            <pc:sldMk cId="2388129848" sldId="388"/>
            <ac:spMk id="7" creationId="{00CACC64-1A5D-47B8-B360-5C16FD36286C}"/>
          </ac:spMkLst>
        </pc:spChg>
        <pc:spChg chg="add del">
          <ac:chgData name="Heineke, Heather" userId="S::heather.heineke@ride.ri.gov::b3e78bc3-1843-456d-9519-a6e9f3eeff52" providerId="AD" clId="Web-{EC86521B-C2A7-465A-8A6F-F37BC7E9076D}" dt="2019-10-30T14:40:55.362" v="455"/>
          <ac:spMkLst>
            <pc:docMk/>
            <pc:sldMk cId="2388129848" sldId="388"/>
            <ac:spMk id="8" creationId="{0CAF3BBE-6440-4112-8A26-EF8882B765B0}"/>
          </ac:spMkLst>
        </pc:spChg>
        <pc:spChg chg="add mod">
          <ac:chgData name="Heineke, Heather" userId="S::heather.heineke@ride.ri.gov::b3e78bc3-1843-456d-9519-a6e9f3eeff52" providerId="AD" clId="Web-{EC86521B-C2A7-465A-8A6F-F37BC7E9076D}" dt="2019-10-30T14:50:08.429" v="612" actId="1076"/>
          <ac:spMkLst>
            <pc:docMk/>
            <pc:sldMk cId="2388129848" sldId="388"/>
            <ac:spMk id="9" creationId="{B11FCE90-50CB-4267-8131-89BC52D70EDA}"/>
          </ac:spMkLst>
        </pc:spChg>
      </pc:sldChg>
      <pc:sldChg chg="addSp delSp modSp new">
        <pc:chgData name="Heineke, Heather" userId="S::heather.heineke@ride.ri.gov::b3e78bc3-1843-456d-9519-a6e9f3eeff52" providerId="AD" clId="Web-{EC86521B-C2A7-465A-8A6F-F37BC7E9076D}" dt="2019-10-30T15:00:48.795" v="996" actId="1076"/>
        <pc:sldMkLst>
          <pc:docMk/>
          <pc:sldMk cId="2095844189" sldId="389"/>
        </pc:sldMkLst>
        <pc:spChg chg="mod">
          <ac:chgData name="Heineke, Heather" userId="S::heather.heineke@ride.ri.gov::b3e78bc3-1843-456d-9519-a6e9f3eeff52" providerId="AD" clId="Web-{EC86521B-C2A7-465A-8A6F-F37BC7E9076D}" dt="2019-10-30T14:58:46.259" v="809" actId="20577"/>
          <ac:spMkLst>
            <pc:docMk/>
            <pc:sldMk cId="2095844189" sldId="389"/>
            <ac:spMk id="2" creationId="{49765761-704A-4071-BD2D-F6D8E2937E99}"/>
          </ac:spMkLst>
        </pc:spChg>
        <pc:spChg chg="del">
          <ac:chgData name="Heineke, Heather" userId="S::heather.heineke@ride.ri.gov::b3e78bc3-1843-456d-9519-a6e9f3eeff52" providerId="AD" clId="Web-{EC86521B-C2A7-465A-8A6F-F37BC7E9076D}" dt="2019-10-30T14:58:53.619" v="811"/>
          <ac:spMkLst>
            <pc:docMk/>
            <pc:sldMk cId="2095844189" sldId="389"/>
            <ac:spMk id="3" creationId="{071C2ADF-39B7-48D1-A37C-22FA557D753D}"/>
          </ac:spMkLst>
        </pc:spChg>
        <pc:graphicFrameChg chg="add mod modGraphic">
          <ac:chgData name="Heineke, Heather" userId="S::heather.heineke@ride.ri.gov::b3e78bc3-1843-456d-9519-a6e9f3eeff52" providerId="AD" clId="Web-{EC86521B-C2A7-465A-8A6F-F37BC7E9076D}" dt="2019-10-30T15:00:48.795" v="996" actId="1076"/>
          <ac:graphicFrameMkLst>
            <pc:docMk/>
            <pc:sldMk cId="2095844189" sldId="389"/>
            <ac:graphicFrameMk id="6" creationId="{D32A32AE-FEE4-412C-A50F-0794EDF2159B}"/>
          </ac:graphicFrameMkLst>
        </pc:graphicFrameChg>
      </pc:sldChg>
    </pc:docChg>
  </pc:docChgLst>
  <pc:docChgLst>
    <pc:chgData name="Heineke, Heather" userId="S::heather.heineke@ride.ri.gov::b3e78bc3-1843-456d-9519-a6e9f3eeff52" providerId="AD" clId="Web-{C5C266BF-912C-B611-81E5-7197E6B521B7}"/>
    <pc:docChg chg="modSld">
      <pc:chgData name="Heineke, Heather" userId="S::heather.heineke@ride.ri.gov::b3e78bc3-1843-456d-9519-a6e9f3eeff52" providerId="AD" clId="Web-{C5C266BF-912C-B611-81E5-7197E6B521B7}" dt="2019-10-21T14:48:04.958" v="527" actId="20577"/>
      <pc:docMkLst>
        <pc:docMk/>
      </pc:docMkLst>
      <pc:sldChg chg="modSp">
        <pc:chgData name="Heineke, Heather" userId="S::heather.heineke@ride.ri.gov::b3e78bc3-1843-456d-9519-a6e9f3eeff52" providerId="AD" clId="Web-{C5C266BF-912C-B611-81E5-7197E6B521B7}" dt="2019-10-21T14:31:37.109" v="1" actId="20577"/>
        <pc:sldMkLst>
          <pc:docMk/>
          <pc:sldMk cId="0" sldId="264"/>
        </pc:sldMkLst>
        <pc:spChg chg="mod">
          <ac:chgData name="Heineke, Heather" userId="S::heather.heineke@ride.ri.gov::b3e78bc3-1843-456d-9519-a6e9f3eeff52" providerId="AD" clId="Web-{C5C266BF-912C-B611-81E5-7197E6B521B7}" dt="2019-10-21T14:31:37.109" v="1" actId="20577"/>
          <ac:spMkLst>
            <pc:docMk/>
            <pc:sldMk cId="0" sldId="264"/>
            <ac:spMk id="154" creationId="{00000000-0000-0000-0000-000000000000}"/>
          </ac:spMkLst>
        </pc:spChg>
      </pc:sldChg>
      <pc:sldChg chg="modSp">
        <pc:chgData name="Heineke, Heather" userId="S::heather.heineke@ride.ri.gov::b3e78bc3-1843-456d-9519-a6e9f3eeff52" providerId="AD" clId="Web-{C5C266BF-912C-B611-81E5-7197E6B521B7}" dt="2019-10-21T14:40:05.799" v="150" actId="20577"/>
        <pc:sldMkLst>
          <pc:docMk/>
          <pc:sldMk cId="1429695674" sldId="376"/>
        </pc:sldMkLst>
        <pc:spChg chg="mod">
          <ac:chgData name="Heineke, Heather" userId="S::heather.heineke@ride.ri.gov::b3e78bc3-1843-456d-9519-a6e9f3eeff52" providerId="AD" clId="Web-{C5C266BF-912C-B611-81E5-7197E6B521B7}" dt="2019-10-21T14:40:05.799" v="150" actId="20577"/>
          <ac:spMkLst>
            <pc:docMk/>
            <pc:sldMk cId="1429695674" sldId="376"/>
            <ac:spMk id="3" creationId="{00000000-0000-0000-0000-000000000000}"/>
          </ac:spMkLst>
        </pc:spChg>
      </pc:sldChg>
      <pc:sldChg chg="modSp">
        <pc:chgData name="Heineke, Heather" userId="S::heather.heineke@ride.ri.gov::b3e78bc3-1843-456d-9519-a6e9f3eeff52" providerId="AD" clId="Web-{C5C266BF-912C-B611-81E5-7197E6B521B7}" dt="2019-10-21T14:40:23.269" v="151" actId="20577"/>
        <pc:sldMkLst>
          <pc:docMk/>
          <pc:sldMk cId="2281862459" sldId="378"/>
        </pc:sldMkLst>
        <pc:spChg chg="mod">
          <ac:chgData name="Heineke, Heather" userId="S::heather.heineke@ride.ri.gov::b3e78bc3-1843-456d-9519-a6e9f3eeff52" providerId="AD" clId="Web-{C5C266BF-912C-B611-81E5-7197E6B521B7}" dt="2019-10-21T14:40:23.269" v="151" actId="20577"/>
          <ac:spMkLst>
            <pc:docMk/>
            <pc:sldMk cId="2281862459" sldId="378"/>
            <ac:spMk id="3" creationId="{00000000-0000-0000-0000-000000000000}"/>
          </ac:spMkLst>
        </pc:spChg>
      </pc:sldChg>
      <pc:sldChg chg="modSp">
        <pc:chgData name="Heineke, Heather" userId="S::heather.heineke@ride.ri.gov::b3e78bc3-1843-456d-9519-a6e9f3eeff52" providerId="AD" clId="Web-{C5C266BF-912C-B611-81E5-7197E6B521B7}" dt="2019-10-21T14:48:04.958" v="527" actId="20577"/>
        <pc:sldMkLst>
          <pc:docMk/>
          <pc:sldMk cId="2271906099" sldId="380"/>
        </pc:sldMkLst>
        <pc:spChg chg="mod">
          <ac:chgData name="Heineke, Heather" userId="S::heather.heineke@ride.ri.gov::b3e78bc3-1843-456d-9519-a6e9f3eeff52" providerId="AD" clId="Web-{C5C266BF-912C-B611-81E5-7197E6B521B7}" dt="2019-10-21T14:43:48.839" v="157" actId="20577"/>
          <ac:spMkLst>
            <pc:docMk/>
            <pc:sldMk cId="2271906099" sldId="380"/>
            <ac:spMk id="2" creationId="{00000000-0000-0000-0000-000000000000}"/>
          </ac:spMkLst>
        </pc:spChg>
        <pc:spChg chg="mod">
          <ac:chgData name="Heineke, Heather" userId="S::heather.heineke@ride.ri.gov::b3e78bc3-1843-456d-9519-a6e9f3eeff52" providerId="AD" clId="Web-{C5C266BF-912C-B611-81E5-7197E6B521B7}" dt="2019-10-21T14:48:04.958" v="527" actId="20577"/>
          <ac:spMkLst>
            <pc:docMk/>
            <pc:sldMk cId="2271906099" sldId="380"/>
            <ac:spMk id="3" creationId="{00000000-0000-0000-0000-000000000000}"/>
          </ac:spMkLst>
        </pc:spChg>
      </pc:sldChg>
    </pc:docChg>
  </pc:docChgLst>
  <pc:docChgLst>
    <pc:chgData name="Heineke, Heather" userId="S::heather.heineke@ride.ri.gov::b3e78bc3-1843-456d-9519-a6e9f3eeff52" providerId="AD" clId="Web-{E26410B2-A873-EC4F-1C69-B4D39E456A69}"/>
    <pc:docChg chg="modSld">
      <pc:chgData name="Heineke, Heather" userId="S::heather.heineke@ride.ri.gov::b3e78bc3-1843-456d-9519-a6e9f3eeff52" providerId="AD" clId="Web-{E26410B2-A873-EC4F-1C69-B4D39E456A69}" dt="2019-10-30T17:20:09.520" v="257"/>
      <pc:docMkLst>
        <pc:docMk/>
      </pc:docMkLst>
      <pc:sldChg chg="modSp">
        <pc:chgData name="Heineke, Heather" userId="S::heather.heineke@ride.ri.gov::b3e78bc3-1843-456d-9519-a6e9f3eeff52" providerId="AD" clId="Web-{E26410B2-A873-EC4F-1C69-B4D39E456A69}" dt="2019-10-30T17:10:53.279" v="0" actId="1076"/>
        <pc:sldMkLst>
          <pc:docMk/>
          <pc:sldMk cId="2388129848" sldId="388"/>
        </pc:sldMkLst>
        <pc:spChg chg="mod">
          <ac:chgData name="Heineke, Heather" userId="S::heather.heineke@ride.ri.gov::b3e78bc3-1843-456d-9519-a6e9f3eeff52" providerId="AD" clId="Web-{E26410B2-A873-EC4F-1C69-B4D39E456A69}" dt="2019-10-30T17:10:53.279" v="0" actId="1076"/>
          <ac:spMkLst>
            <pc:docMk/>
            <pc:sldMk cId="2388129848" sldId="388"/>
            <ac:spMk id="9" creationId="{B11FCE90-50CB-4267-8131-89BC52D70EDA}"/>
          </ac:spMkLst>
        </pc:spChg>
      </pc:sldChg>
      <pc:sldChg chg="modSp modNotes">
        <pc:chgData name="Heineke, Heather" userId="S::heather.heineke@ride.ri.gov::b3e78bc3-1843-456d-9519-a6e9f3eeff52" providerId="AD" clId="Web-{E26410B2-A873-EC4F-1C69-B4D39E456A69}" dt="2019-10-30T17:20:09.520" v="257"/>
        <pc:sldMkLst>
          <pc:docMk/>
          <pc:sldMk cId="2095844189" sldId="389"/>
        </pc:sldMkLst>
        <pc:graphicFrameChg chg="mod modGraphic">
          <ac:chgData name="Heineke, Heather" userId="S::heather.heineke@ride.ri.gov::b3e78bc3-1843-456d-9519-a6e9f3eeff52" providerId="AD" clId="Web-{E26410B2-A873-EC4F-1C69-B4D39E456A69}" dt="2019-10-30T17:19:53.457" v="256"/>
          <ac:graphicFrameMkLst>
            <pc:docMk/>
            <pc:sldMk cId="2095844189" sldId="389"/>
            <ac:graphicFrameMk id="6" creationId="{D32A32AE-FEE4-412C-A50F-0794EDF2159B}"/>
          </ac:graphicFrameMkLst>
        </pc:graphicFrameChg>
      </pc:sldChg>
    </pc:docChg>
  </pc:docChgLst>
  <pc:docChgLst>
    <pc:chgData name="Heineke, Heather" userId="S::heather.heineke@ride.ri.gov::b3e78bc3-1843-456d-9519-a6e9f3eeff52" providerId="AD" clId="Web-{388B77DB-1950-5869-8559-282E923FAB8B}"/>
    <pc:docChg chg="delSld">
      <pc:chgData name="Heineke, Heather" userId="S::heather.heineke@ride.ri.gov::b3e78bc3-1843-456d-9519-a6e9f3eeff52" providerId="AD" clId="Web-{388B77DB-1950-5869-8559-282E923FAB8B}" dt="2019-11-01T18:11:53.803" v="0"/>
      <pc:docMkLst>
        <pc:docMk/>
      </pc:docMkLst>
      <pc:sldChg chg="del">
        <pc:chgData name="Heineke, Heather" userId="S::heather.heineke@ride.ri.gov::b3e78bc3-1843-456d-9519-a6e9f3eeff52" providerId="AD" clId="Web-{388B77DB-1950-5869-8559-282E923FAB8B}" dt="2019-11-01T18:11:53.803" v="0"/>
        <pc:sldMkLst>
          <pc:docMk/>
          <pc:sldMk cId="2608083928" sldId="391"/>
        </pc:sldMkLst>
      </pc:sldChg>
    </pc:docChg>
  </pc:docChgLst>
  <pc:docChgLst>
    <pc:chgData name="Danner, Carlin" userId="S::carlin.danner@ride.ri.gov::e3aa210e-fcb9-4db7-9c17-16b086b1dd4e" providerId="AD" clId="Web-{FD31F020-CFC7-CA02-2AB2-C8B5D6ECDBE8}"/>
    <pc:docChg chg="addSld delSld modSld sldOrd">
      <pc:chgData name="Danner, Carlin" userId="S::carlin.danner@ride.ri.gov::e3aa210e-fcb9-4db7-9c17-16b086b1dd4e" providerId="AD" clId="Web-{FD31F020-CFC7-CA02-2AB2-C8B5D6ECDBE8}" dt="2019-10-18T14:53:12.902" v="1736" actId="20577"/>
      <pc:docMkLst>
        <pc:docMk/>
      </pc:docMkLst>
      <pc:sldChg chg="ord">
        <pc:chgData name="Danner, Carlin" userId="S::carlin.danner@ride.ri.gov::e3aa210e-fcb9-4db7-9c17-16b086b1dd4e" providerId="AD" clId="Web-{FD31F020-CFC7-CA02-2AB2-C8B5D6ECDBE8}" dt="2019-10-18T13:16:57.230" v="4"/>
        <pc:sldMkLst>
          <pc:docMk/>
          <pc:sldMk cId="0" sldId="264"/>
        </pc:sldMkLst>
      </pc:sldChg>
      <pc:sldChg chg="modSp">
        <pc:chgData name="Danner, Carlin" userId="S::carlin.danner@ride.ri.gov::e3aa210e-fcb9-4db7-9c17-16b086b1dd4e" providerId="AD" clId="Web-{FD31F020-CFC7-CA02-2AB2-C8B5D6ECDBE8}" dt="2019-10-18T13:54:27.253" v="986" actId="20577"/>
        <pc:sldMkLst>
          <pc:docMk/>
          <pc:sldMk cId="1429695674" sldId="376"/>
        </pc:sldMkLst>
        <pc:spChg chg="mod">
          <ac:chgData name="Danner, Carlin" userId="S::carlin.danner@ride.ri.gov::e3aa210e-fcb9-4db7-9c17-16b086b1dd4e" providerId="AD" clId="Web-{FD31F020-CFC7-CA02-2AB2-C8B5D6ECDBE8}" dt="2019-10-18T13:54:27.253" v="986" actId="20577"/>
          <ac:spMkLst>
            <pc:docMk/>
            <pc:sldMk cId="1429695674" sldId="376"/>
            <ac:spMk id="3" creationId="{00000000-0000-0000-0000-000000000000}"/>
          </ac:spMkLst>
        </pc:spChg>
      </pc:sldChg>
      <pc:sldChg chg="modSp">
        <pc:chgData name="Danner, Carlin" userId="S::carlin.danner@ride.ri.gov::e3aa210e-fcb9-4db7-9c17-16b086b1dd4e" providerId="AD" clId="Web-{FD31F020-CFC7-CA02-2AB2-C8B5D6ECDBE8}" dt="2019-10-18T14:48:57.690" v="1588" actId="20577"/>
        <pc:sldMkLst>
          <pc:docMk/>
          <pc:sldMk cId="2281862459" sldId="378"/>
        </pc:sldMkLst>
        <pc:spChg chg="mod">
          <ac:chgData name="Danner, Carlin" userId="S::carlin.danner@ride.ri.gov::e3aa210e-fcb9-4db7-9c17-16b086b1dd4e" providerId="AD" clId="Web-{FD31F020-CFC7-CA02-2AB2-C8B5D6ECDBE8}" dt="2019-10-18T14:48:57.690" v="1588" actId="20577"/>
          <ac:spMkLst>
            <pc:docMk/>
            <pc:sldMk cId="2281862459" sldId="378"/>
            <ac:spMk id="3" creationId="{00000000-0000-0000-0000-000000000000}"/>
          </ac:spMkLst>
        </pc:spChg>
      </pc:sldChg>
      <pc:sldChg chg="modSp new ord">
        <pc:chgData name="Danner, Carlin" userId="S::carlin.danner@ride.ri.gov::e3aa210e-fcb9-4db7-9c17-16b086b1dd4e" providerId="AD" clId="Web-{FD31F020-CFC7-CA02-2AB2-C8B5D6ECDBE8}" dt="2019-10-18T14:23:26.889" v="1214" actId="20577"/>
        <pc:sldMkLst>
          <pc:docMk/>
          <pc:sldMk cId="1147627554" sldId="381"/>
        </pc:sldMkLst>
        <pc:spChg chg="mod">
          <ac:chgData name="Danner, Carlin" userId="S::carlin.danner@ride.ri.gov::e3aa210e-fcb9-4db7-9c17-16b086b1dd4e" providerId="AD" clId="Web-{FD31F020-CFC7-CA02-2AB2-C8B5D6ECDBE8}" dt="2019-10-18T13:28:14.810" v="455" actId="20577"/>
          <ac:spMkLst>
            <pc:docMk/>
            <pc:sldMk cId="1147627554" sldId="381"/>
            <ac:spMk id="2" creationId="{FD0AD8A3-EE31-480E-98DA-642909002E8D}"/>
          </ac:spMkLst>
        </pc:spChg>
        <pc:spChg chg="mod">
          <ac:chgData name="Danner, Carlin" userId="S::carlin.danner@ride.ri.gov::e3aa210e-fcb9-4db7-9c17-16b086b1dd4e" providerId="AD" clId="Web-{FD31F020-CFC7-CA02-2AB2-C8B5D6ECDBE8}" dt="2019-10-18T14:23:26.889" v="1214" actId="20577"/>
          <ac:spMkLst>
            <pc:docMk/>
            <pc:sldMk cId="1147627554" sldId="381"/>
            <ac:spMk id="3" creationId="{4E7164F5-4BAB-489C-BCD1-942EABEC2A8C}"/>
          </ac:spMkLst>
        </pc:spChg>
      </pc:sldChg>
      <pc:sldChg chg="modSp new del">
        <pc:chgData name="Danner, Carlin" userId="S::carlin.danner@ride.ri.gov::e3aa210e-fcb9-4db7-9c17-16b086b1dd4e" providerId="AD" clId="Web-{FD31F020-CFC7-CA02-2AB2-C8B5D6ECDBE8}" dt="2019-10-18T14:26:47.427" v="1215"/>
        <pc:sldMkLst>
          <pc:docMk/>
          <pc:sldMk cId="1962354620" sldId="382"/>
        </pc:sldMkLst>
        <pc:spChg chg="mod">
          <ac:chgData name="Danner, Carlin" userId="S::carlin.danner@ride.ri.gov::e3aa210e-fcb9-4db7-9c17-16b086b1dd4e" providerId="AD" clId="Web-{FD31F020-CFC7-CA02-2AB2-C8B5D6ECDBE8}" dt="2019-10-18T13:56:07.522" v="1001" actId="20577"/>
          <ac:spMkLst>
            <pc:docMk/>
            <pc:sldMk cId="1962354620" sldId="382"/>
            <ac:spMk id="2" creationId="{5EAAE763-FCB8-429A-B442-DDA465CFF81F}"/>
          </ac:spMkLst>
        </pc:spChg>
        <pc:spChg chg="mod">
          <ac:chgData name="Danner, Carlin" userId="S::carlin.danner@ride.ri.gov::e3aa210e-fcb9-4db7-9c17-16b086b1dd4e" providerId="AD" clId="Web-{FD31F020-CFC7-CA02-2AB2-C8B5D6ECDBE8}" dt="2019-10-18T14:07:23.654" v="1206" actId="20577"/>
          <ac:spMkLst>
            <pc:docMk/>
            <pc:sldMk cId="1962354620" sldId="382"/>
            <ac:spMk id="3" creationId="{BAFBC267-AB00-4969-8966-7C0315116B0D}"/>
          </ac:spMkLst>
        </pc:spChg>
      </pc:sldChg>
      <pc:sldChg chg="modSp new">
        <pc:chgData name="Danner, Carlin" userId="S::carlin.danner@ride.ri.gov::e3aa210e-fcb9-4db7-9c17-16b086b1dd4e" providerId="AD" clId="Web-{FD31F020-CFC7-CA02-2AB2-C8B5D6ECDBE8}" dt="2019-10-18T14:53:12.902" v="1736" actId="20577"/>
        <pc:sldMkLst>
          <pc:docMk/>
          <pc:sldMk cId="4294571014" sldId="382"/>
        </pc:sldMkLst>
        <pc:spChg chg="mod">
          <ac:chgData name="Danner, Carlin" userId="S::carlin.danner@ride.ri.gov::e3aa210e-fcb9-4db7-9c17-16b086b1dd4e" providerId="AD" clId="Web-{FD31F020-CFC7-CA02-2AB2-C8B5D6ECDBE8}" dt="2019-10-18T14:49:53.536" v="1594" actId="20577"/>
          <ac:spMkLst>
            <pc:docMk/>
            <pc:sldMk cId="4294571014" sldId="382"/>
            <ac:spMk id="2" creationId="{E56A3469-25DD-4344-ADC9-2F61022414A3}"/>
          </ac:spMkLst>
        </pc:spChg>
        <pc:spChg chg="mod">
          <ac:chgData name="Danner, Carlin" userId="S::carlin.danner@ride.ri.gov::e3aa210e-fcb9-4db7-9c17-16b086b1dd4e" providerId="AD" clId="Web-{FD31F020-CFC7-CA02-2AB2-C8B5D6ECDBE8}" dt="2019-10-18T14:53:12.902" v="1736" actId="20577"/>
          <ac:spMkLst>
            <pc:docMk/>
            <pc:sldMk cId="4294571014" sldId="382"/>
            <ac:spMk id="3" creationId="{469468AF-9ACD-4AF1-9560-52CE333B1C08}"/>
          </ac:spMkLst>
        </pc:spChg>
      </pc:sldChg>
    </pc:docChg>
  </pc:docChgLst>
  <pc:docChgLst>
    <pc:chgData name="Guest User" userId="S::urn:spo:anon#b48a5d1f1cb39f2ce6a113e7d8b2058937f884ca9657bcc908ccb7a45c099327::" providerId="AD" clId="Web-{42922D1F-1524-77EB-DFC9-0067646EAA46}"/>
    <pc:docChg chg="modSld">
      <pc:chgData name="Guest User" userId="S::urn:spo:anon#b48a5d1f1cb39f2ce6a113e7d8b2058937f884ca9657bcc908ccb7a45c099327::" providerId="AD" clId="Web-{42922D1F-1524-77EB-DFC9-0067646EAA46}" dt="2019-03-18T01:57:42.998" v="117" actId="20577"/>
      <pc:docMkLst>
        <pc:docMk/>
      </pc:docMkLst>
      <pc:sldChg chg="modSp">
        <pc:chgData name="Guest User" userId="S::urn:spo:anon#b48a5d1f1cb39f2ce6a113e7d8b2058937f884ca9657bcc908ccb7a45c099327::" providerId="AD" clId="Web-{42922D1F-1524-77EB-DFC9-0067646EAA46}" dt="2019-03-18T01:57:42.998" v="117" actId="20577"/>
        <pc:sldMkLst>
          <pc:docMk/>
          <pc:sldMk cId="0" sldId="288"/>
        </pc:sldMkLst>
        <pc:spChg chg="mod">
          <ac:chgData name="Guest User" userId="S::urn:spo:anon#b48a5d1f1cb39f2ce6a113e7d8b2058937f884ca9657bcc908ccb7a45c099327::" providerId="AD" clId="Web-{42922D1F-1524-77EB-DFC9-0067646EAA46}" dt="2019-03-18T01:57:42.998" v="117" actId="20577"/>
          <ac:spMkLst>
            <pc:docMk/>
            <pc:sldMk cId="0" sldId="288"/>
            <ac:spMk id="365" creationId="{00000000-0000-0000-0000-000000000000}"/>
          </ac:spMkLst>
        </pc:spChg>
      </pc:sldChg>
    </pc:docChg>
  </pc:docChgLst>
  <pc:docChgLst>
    <pc:chgData name="Danner, Carlin" userId="S::carlin.danner@ride.ri.gov::e3aa210e-fcb9-4db7-9c17-16b086b1dd4e" providerId="AD" clId="Web-{C015CDB4-C990-8FA5-50DC-54AE62D38742}"/>
    <pc:docChg chg="modSld">
      <pc:chgData name="Danner, Carlin" userId="S::carlin.danner@ride.ri.gov::e3aa210e-fcb9-4db7-9c17-16b086b1dd4e" providerId="AD" clId="Web-{C015CDB4-C990-8FA5-50DC-54AE62D38742}" dt="2019-11-07T18:38:13.993" v="3" actId="20577"/>
      <pc:docMkLst>
        <pc:docMk/>
      </pc:docMkLst>
      <pc:sldChg chg="modSp">
        <pc:chgData name="Danner, Carlin" userId="S::carlin.danner@ride.ri.gov::e3aa210e-fcb9-4db7-9c17-16b086b1dd4e" providerId="AD" clId="Web-{C015CDB4-C990-8FA5-50DC-54AE62D38742}" dt="2019-11-07T18:38:13.977" v="2" actId="20577"/>
        <pc:sldMkLst>
          <pc:docMk/>
          <pc:sldMk cId="3368904173" sldId="351"/>
        </pc:sldMkLst>
        <pc:spChg chg="mod">
          <ac:chgData name="Danner, Carlin" userId="S::carlin.danner@ride.ri.gov::e3aa210e-fcb9-4db7-9c17-16b086b1dd4e" providerId="AD" clId="Web-{C015CDB4-C990-8FA5-50DC-54AE62D38742}" dt="2019-11-07T18:38:13.977" v="2" actId="20577"/>
          <ac:spMkLst>
            <pc:docMk/>
            <pc:sldMk cId="3368904173" sldId="351"/>
            <ac:spMk id="2" creationId="{00000000-0000-0000-0000-000000000000}"/>
          </ac:spMkLst>
        </pc:spChg>
      </pc:sldChg>
    </pc:docChg>
  </pc:docChgLst>
  <pc:docChgLst>
    <pc:chgData name="Heineke, Heather" userId="S::heather.heineke@ride.ri.gov::b3e78bc3-1843-456d-9519-a6e9f3eeff52" providerId="AD" clId="Web-{E0A092C5-1830-3591-2036-C5A1A8A9EF04}"/>
    <pc:docChg chg="delSld modSld sldOrd">
      <pc:chgData name="Heineke, Heather" userId="S::heather.heineke@ride.ri.gov::b3e78bc3-1843-456d-9519-a6e9f3eeff52" providerId="AD" clId="Web-{E0A092C5-1830-3591-2036-C5A1A8A9EF04}" dt="2019-11-01T16:27:49.168" v="500" actId="20577"/>
      <pc:docMkLst>
        <pc:docMk/>
      </pc:docMkLst>
      <pc:sldChg chg="modSp">
        <pc:chgData name="Heineke, Heather" userId="S::heather.heineke@ride.ri.gov::b3e78bc3-1843-456d-9519-a6e9f3eeff52" providerId="AD" clId="Web-{E0A092C5-1830-3591-2036-C5A1A8A9EF04}" dt="2019-11-01T16:17:05.065" v="192" actId="14100"/>
        <pc:sldMkLst>
          <pc:docMk/>
          <pc:sldMk cId="0" sldId="266"/>
        </pc:sldMkLst>
        <pc:spChg chg="mod">
          <ac:chgData name="Heineke, Heather" userId="S::heather.heineke@ride.ri.gov::b3e78bc3-1843-456d-9519-a6e9f3eeff52" providerId="AD" clId="Web-{E0A092C5-1830-3591-2036-C5A1A8A9EF04}" dt="2019-11-01T16:17:05.065" v="192" actId="14100"/>
          <ac:spMkLst>
            <pc:docMk/>
            <pc:sldMk cId="0" sldId="266"/>
            <ac:spMk id="171" creationId="{00000000-0000-0000-0000-000000000000}"/>
          </ac:spMkLst>
        </pc:spChg>
      </pc:sldChg>
      <pc:sldChg chg="ord">
        <pc:chgData name="Heineke, Heather" userId="S::heather.heineke@ride.ri.gov::b3e78bc3-1843-456d-9519-a6e9f3eeff52" providerId="AD" clId="Web-{E0A092C5-1830-3591-2036-C5A1A8A9EF04}" dt="2019-11-01T16:20:02.915" v="195"/>
        <pc:sldMkLst>
          <pc:docMk/>
          <pc:sldMk cId="0" sldId="296"/>
        </pc:sldMkLst>
      </pc:sldChg>
      <pc:sldChg chg="ord">
        <pc:chgData name="Heineke, Heather" userId="S::heather.heineke@ride.ri.gov::b3e78bc3-1843-456d-9519-a6e9f3eeff52" providerId="AD" clId="Web-{E0A092C5-1830-3591-2036-C5A1A8A9EF04}" dt="2019-11-01T16:20:02.915" v="194"/>
        <pc:sldMkLst>
          <pc:docMk/>
          <pc:sldMk cId="0" sldId="297"/>
        </pc:sldMkLst>
      </pc:sldChg>
      <pc:sldChg chg="ord">
        <pc:chgData name="Heineke, Heather" userId="S::heather.heineke@ride.ri.gov::b3e78bc3-1843-456d-9519-a6e9f3eeff52" providerId="AD" clId="Web-{E0A092C5-1830-3591-2036-C5A1A8A9EF04}" dt="2019-11-01T16:20:02.915" v="193"/>
        <pc:sldMkLst>
          <pc:docMk/>
          <pc:sldMk cId="0" sldId="298"/>
        </pc:sldMkLst>
      </pc:sldChg>
      <pc:sldChg chg="modSp">
        <pc:chgData name="Heineke, Heather" userId="S::heather.heineke@ride.ri.gov::b3e78bc3-1843-456d-9519-a6e9f3eeff52" providerId="AD" clId="Web-{E0A092C5-1830-3591-2036-C5A1A8A9EF04}" dt="2019-11-01T16:06:12.789" v="32" actId="20577"/>
        <pc:sldMkLst>
          <pc:docMk/>
          <pc:sldMk cId="4167096647" sldId="335"/>
        </pc:sldMkLst>
        <pc:spChg chg="mod">
          <ac:chgData name="Heineke, Heather" userId="S::heather.heineke@ride.ri.gov::b3e78bc3-1843-456d-9519-a6e9f3eeff52" providerId="AD" clId="Web-{E0A092C5-1830-3591-2036-C5A1A8A9EF04}" dt="2019-11-01T16:06:12.789" v="32" actId="20577"/>
          <ac:spMkLst>
            <pc:docMk/>
            <pc:sldMk cId="4167096647" sldId="335"/>
            <ac:spMk id="2" creationId="{00000000-0000-0000-0000-000000000000}"/>
          </ac:spMkLst>
        </pc:spChg>
      </pc:sldChg>
      <pc:sldChg chg="modSp">
        <pc:chgData name="Heineke, Heather" userId="S::heather.heineke@ride.ri.gov::b3e78bc3-1843-456d-9519-a6e9f3eeff52" providerId="AD" clId="Web-{E0A092C5-1830-3591-2036-C5A1A8A9EF04}" dt="2019-11-01T16:06:23.227" v="41" actId="20577"/>
        <pc:sldMkLst>
          <pc:docMk/>
          <pc:sldMk cId="3875552091" sldId="336"/>
        </pc:sldMkLst>
        <pc:spChg chg="mod">
          <ac:chgData name="Heineke, Heather" userId="S::heather.heineke@ride.ri.gov::b3e78bc3-1843-456d-9519-a6e9f3eeff52" providerId="AD" clId="Web-{E0A092C5-1830-3591-2036-C5A1A8A9EF04}" dt="2019-11-01T16:06:23.227" v="41" actId="20577"/>
          <ac:spMkLst>
            <pc:docMk/>
            <pc:sldMk cId="3875552091" sldId="336"/>
            <ac:spMk id="231" creationId="{00000000-0000-0000-0000-000000000000}"/>
          </ac:spMkLst>
        </pc:spChg>
      </pc:sldChg>
      <pc:sldChg chg="del">
        <pc:chgData name="Heineke, Heather" userId="S::heather.heineke@ride.ri.gov::b3e78bc3-1843-456d-9519-a6e9f3eeff52" providerId="AD" clId="Web-{E0A092C5-1830-3591-2036-C5A1A8A9EF04}" dt="2019-11-01T16:08:11.637" v="42"/>
        <pc:sldMkLst>
          <pc:docMk/>
          <pc:sldMk cId="2611087981" sldId="385"/>
        </pc:sldMkLst>
      </pc:sldChg>
      <pc:sldChg chg="modSp ord">
        <pc:chgData name="Heineke, Heather" userId="S::heather.heineke@ride.ri.gov::b3e78bc3-1843-456d-9519-a6e9f3eeff52" providerId="AD" clId="Web-{E0A092C5-1830-3591-2036-C5A1A8A9EF04}" dt="2019-11-01T16:10:38.409" v="158"/>
        <pc:sldMkLst>
          <pc:docMk/>
          <pc:sldMk cId="820375909" sldId="386"/>
        </pc:sldMkLst>
        <pc:spChg chg="mod">
          <ac:chgData name="Heineke, Heather" userId="S::heather.heineke@ride.ri.gov::b3e78bc3-1843-456d-9519-a6e9f3eeff52" providerId="AD" clId="Web-{E0A092C5-1830-3591-2036-C5A1A8A9EF04}" dt="2019-11-01T16:10:13.564" v="157" actId="20577"/>
          <ac:spMkLst>
            <pc:docMk/>
            <pc:sldMk cId="820375909" sldId="386"/>
            <ac:spMk id="3" creationId="{24DE425A-21BB-4508-9BDA-4AF0F5F51802}"/>
          </ac:spMkLst>
        </pc:spChg>
      </pc:sldChg>
      <pc:sldChg chg="modSp">
        <pc:chgData name="Heineke, Heather" userId="S::heather.heineke@ride.ri.gov::b3e78bc3-1843-456d-9519-a6e9f3eeff52" providerId="AD" clId="Web-{E0A092C5-1830-3591-2036-C5A1A8A9EF04}" dt="2019-11-01T16:27:49.168" v="500" actId="20577"/>
        <pc:sldMkLst>
          <pc:docMk/>
          <pc:sldMk cId="2542289841" sldId="387"/>
        </pc:sldMkLst>
        <pc:spChg chg="mod">
          <ac:chgData name="Heineke, Heather" userId="S::heather.heineke@ride.ri.gov::b3e78bc3-1843-456d-9519-a6e9f3eeff52" providerId="AD" clId="Web-{E0A092C5-1830-3591-2036-C5A1A8A9EF04}" dt="2019-11-01T16:22:02.342" v="202" actId="20577"/>
          <ac:spMkLst>
            <pc:docMk/>
            <pc:sldMk cId="2542289841" sldId="387"/>
            <ac:spMk id="2" creationId="{C8C51F6D-5A84-4881-B1DE-1594B1C19D07}"/>
          </ac:spMkLst>
        </pc:spChg>
        <pc:spChg chg="mod">
          <ac:chgData name="Heineke, Heather" userId="S::heather.heineke@ride.ri.gov::b3e78bc3-1843-456d-9519-a6e9f3eeff52" providerId="AD" clId="Web-{E0A092C5-1830-3591-2036-C5A1A8A9EF04}" dt="2019-11-01T16:27:49.168" v="500" actId="20577"/>
          <ac:spMkLst>
            <pc:docMk/>
            <pc:sldMk cId="2542289841" sldId="387"/>
            <ac:spMk id="3" creationId="{EE6612B9-576D-410B-BF78-85FE3EE84281}"/>
          </ac:spMkLst>
        </pc:spChg>
      </pc:sldChg>
      <pc:sldChg chg="delSp modSp delAnim">
        <pc:chgData name="Heineke, Heather" userId="S::heather.heineke@ride.ri.gov::b3e78bc3-1843-456d-9519-a6e9f3eeff52" providerId="AD" clId="Web-{E0A092C5-1830-3591-2036-C5A1A8A9EF04}" dt="2019-11-01T16:05:51.882" v="31"/>
        <pc:sldMkLst>
          <pc:docMk/>
          <pc:sldMk cId="2095844189" sldId="389"/>
        </pc:sldMkLst>
        <pc:spChg chg="del">
          <ac:chgData name="Heineke, Heather" userId="S::heather.heineke@ride.ri.gov::b3e78bc3-1843-456d-9519-a6e9f3eeff52" providerId="AD" clId="Web-{E0A092C5-1830-3591-2036-C5A1A8A9EF04}" dt="2019-11-01T16:05:09.255" v="0"/>
          <ac:spMkLst>
            <pc:docMk/>
            <pc:sldMk cId="2095844189" sldId="389"/>
            <ac:spMk id="7" creationId="{00000000-0000-0000-0000-000000000000}"/>
          </ac:spMkLst>
        </pc:spChg>
        <pc:spChg chg="del">
          <ac:chgData name="Heineke, Heather" userId="S::heather.heineke@ride.ri.gov::b3e78bc3-1843-456d-9519-a6e9f3eeff52" providerId="AD" clId="Web-{E0A092C5-1830-3591-2036-C5A1A8A9EF04}" dt="2019-11-01T16:05:29.318" v="17"/>
          <ac:spMkLst>
            <pc:docMk/>
            <pc:sldMk cId="2095844189" sldId="389"/>
            <ac:spMk id="8" creationId="{00000000-0000-0000-0000-000000000000}"/>
          </ac:spMkLst>
        </pc:spChg>
        <pc:spChg chg="del">
          <ac:chgData name="Heineke, Heather" userId="S::heather.heineke@ride.ri.gov::b3e78bc3-1843-456d-9519-a6e9f3eeff52" providerId="AD" clId="Web-{E0A092C5-1830-3591-2036-C5A1A8A9EF04}" dt="2019-11-01T16:05:11.224" v="1"/>
          <ac:spMkLst>
            <pc:docMk/>
            <pc:sldMk cId="2095844189" sldId="389"/>
            <ac:spMk id="9" creationId="{00000000-0000-0000-0000-000000000000}"/>
          </ac:spMkLst>
        </pc:spChg>
        <pc:spChg chg="del">
          <ac:chgData name="Heineke, Heather" userId="S::heather.heineke@ride.ri.gov::b3e78bc3-1843-456d-9519-a6e9f3eeff52" providerId="AD" clId="Web-{E0A092C5-1830-3591-2036-C5A1A8A9EF04}" dt="2019-11-01T16:05:13.662" v="5"/>
          <ac:spMkLst>
            <pc:docMk/>
            <pc:sldMk cId="2095844189" sldId="389"/>
            <ac:spMk id="10" creationId="{00000000-0000-0000-0000-000000000000}"/>
          </ac:spMkLst>
        </pc:spChg>
        <pc:spChg chg="del">
          <ac:chgData name="Heineke, Heather" userId="S::heather.heineke@ride.ri.gov::b3e78bc3-1843-456d-9519-a6e9f3eeff52" providerId="AD" clId="Web-{E0A092C5-1830-3591-2036-C5A1A8A9EF04}" dt="2019-11-01T16:05:11.365" v="2"/>
          <ac:spMkLst>
            <pc:docMk/>
            <pc:sldMk cId="2095844189" sldId="389"/>
            <ac:spMk id="11" creationId="{00000000-0000-0000-0000-000000000000}"/>
          </ac:spMkLst>
        </pc:spChg>
        <pc:spChg chg="del">
          <ac:chgData name="Heineke, Heather" userId="S::heather.heineke@ride.ri.gov::b3e78bc3-1843-456d-9519-a6e9f3eeff52" providerId="AD" clId="Web-{E0A092C5-1830-3591-2036-C5A1A8A9EF04}" dt="2019-11-01T16:05:16.224" v="6"/>
          <ac:spMkLst>
            <pc:docMk/>
            <pc:sldMk cId="2095844189" sldId="389"/>
            <ac:spMk id="12" creationId="{00000000-0000-0000-0000-000000000000}"/>
          </ac:spMkLst>
        </pc:spChg>
        <pc:spChg chg="del">
          <ac:chgData name="Heineke, Heather" userId="S::heather.heineke@ride.ri.gov::b3e78bc3-1843-456d-9519-a6e9f3eeff52" providerId="AD" clId="Web-{E0A092C5-1830-3591-2036-C5A1A8A9EF04}" dt="2019-11-01T16:05:11.849" v="3"/>
          <ac:spMkLst>
            <pc:docMk/>
            <pc:sldMk cId="2095844189" sldId="389"/>
            <ac:spMk id="13" creationId="{00000000-0000-0000-0000-000000000000}"/>
          </ac:spMkLst>
        </pc:spChg>
        <pc:spChg chg="del">
          <ac:chgData name="Heineke, Heather" userId="S::heather.heineke@ride.ri.gov::b3e78bc3-1843-456d-9519-a6e9f3eeff52" providerId="AD" clId="Web-{E0A092C5-1830-3591-2036-C5A1A8A9EF04}" dt="2019-11-01T16:05:12.396" v="4"/>
          <ac:spMkLst>
            <pc:docMk/>
            <pc:sldMk cId="2095844189" sldId="389"/>
            <ac:spMk id="14" creationId="{00000000-0000-0000-0000-000000000000}"/>
          </ac:spMkLst>
        </pc:spChg>
        <pc:spChg chg="del">
          <ac:chgData name="Heineke, Heather" userId="S::heather.heineke@ride.ri.gov::b3e78bc3-1843-456d-9519-a6e9f3eeff52" providerId="AD" clId="Web-{E0A092C5-1830-3591-2036-C5A1A8A9EF04}" dt="2019-11-01T16:05:19.224" v="7"/>
          <ac:spMkLst>
            <pc:docMk/>
            <pc:sldMk cId="2095844189" sldId="389"/>
            <ac:spMk id="15" creationId="{00000000-0000-0000-0000-000000000000}"/>
          </ac:spMkLst>
        </pc:spChg>
        <pc:spChg chg="del">
          <ac:chgData name="Heineke, Heather" userId="S::heather.heineke@ride.ri.gov::b3e78bc3-1843-456d-9519-a6e9f3eeff52" providerId="AD" clId="Web-{E0A092C5-1830-3591-2036-C5A1A8A9EF04}" dt="2019-11-01T16:05:21.381" v="8"/>
          <ac:spMkLst>
            <pc:docMk/>
            <pc:sldMk cId="2095844189" sldId="389"/>
            <ac:spMk id="16" creationId="{00000000-0000-0000-0000-000000000000}"/>
          </ac:spMkLst>
        </pc:spChg>
        <pc:graphicFrameChg chg="mod modGraphic">
          <ac:chgData name="Heineke, Heather" userId="S::heather.heineke@ride.ri.gov::b3e78bc3-1843-456d-9519-a6e9f3eeff52" providerId="AD" clId="Web-{E0A092C5-1830-3591-2036-C5A1A8A9EF04}" dt="2019-11-01T16:05:51.882" v="31"/>
          <ac:graphicFrameMkLst>
            <pc:docMk/>
            <pc:sldMk cId="2095844189" sldId="389"/>
            <ac:graphicFrameMk id="6" creationId="{D32A32AE-FEE4-412C-A50F-0794EDF2159B}"/>
          </ac:graphicFrameMkLst>
        </pc:graphicFrameChg>
      </pc:sldChg>
    </pc:docChg>
  </pc:docChgLst>
  <pc:docChgLst>
    <pc:chgData name="Danner, Carlin" userId="S::carlin.danner@ride.ri.gov::e3aa210e-fcb9-4db7-9c17-16b086b1dd4e" providerId="AD" clId="Web-{656BBBB1-9A69-C789-CAD0-1F810186FC91}"/>
    <pc:docChg chg="modSld">
      <pc:chgData name="Danner, Carlin" userId="S::carlin.danner@ride.ri.gov::e3aa210e-fcb9-4db7-9c17-16b086b1dd4e" providerId="AD" clId="Web-{656BBBB1-9A69-C789-CAD0-1F810186FC91}" dt="2019-11-05T16:20:56.763" v="1986"/>
      <pc:docMkLst>
        <pc:docMk/>
      </pc:docMkLst>
      <pc:sldChg chg="modSp modNotes">
        <pc:chgData name="Danner, Carlin" userId="S::carlin.danner@ride.ri.gov::e3aa210e-fcb9-4db7-9c17-16b086b1dd4e" providerId="AD" clId="Web-{656BBBB1-9A69-C789-CAD0-1F810186FC91}" dt="2019-11-05T14:12:37.882" v="1212"/>
        <pc:sldMkLst>
          <pc:docMk/>
          <pc:sldMk cId="0" sldId="262"/>
        </pc:sldMkLst>
        <pc:spChg chg="mod">
          <ac:chgData name="Danner, Carlin" userId="S::carlin.danner@ride.ri.gov::e3aa210e-fcb9-4db7-9c17-16b086b1dd4e" providerId="AD" clId="Web-{656BBBB1-9A69-C789-CAD0-1F810186FC91}" dt="2019-11-05T14:08:50.918" v="900" actId="20577"/>
          <ac:spMkLst>
            <pc:docMk/>
            <pc:sldMk cId="0" sldId="262"/>
            <ac:spMk id="141" creationId="{00000000-0000-0000-0000-000000000000}"/>
          </ac:spMkLst>
        </pc:spChg>
      </pc:sldChg>
      <pc:sldChg chg="modSp modNotes">
        <pc:chgData name="Danner, Carlin" userId="S::carlin.danner@ride.ri.gov::e3aa210e-fcb9-4db7-9c17-16b086b1dd4e" providerId="AD" clId="Web-{656BBBB1-9A69-C789-CAD0-1F810186FC91}" dt="2019-11-05T13:58:25.968" v="829"/>
        <pc:sldMkLst>
          <pc:docMk/>
          <pc:sldMk cId="0" sldId="264"/>
        </pc:sldMkLst>
        <pc:spChg chg="mod">
          <ac:chgData name="Danner, Carlin" userId="S::carlin.danner@ride.ri.gov::e3aa210e-fcb9-4db7-9c17-16b086b1dd4e" providerId="AD" clId="Web-{656BBBB1-9A69-C789-CAD0-1F810186FC91}" dt="2019-11-05T13:54:42.333" v="588" actId="20577"/>
          <ac:spMkLst>
            <pc:docMk/>
            <pc:sldMk cId="0" sldId="264"/>
            <ac:spMk id="155" creationId="{00000000-0000-0000-0000-000000000000}"/>
          </ac:spMkLst>
        </pc:spChg>
      </pc:sldChg>
      <pc:sldChg chg="modNotes">
        <pc:chgData name="Danner, Carlin" userId="S::carlin.danner@ride.ri.gov::e3aa210e-fcb9-4db7-9c17-16b086b1dd4e" providerId="AD" clId="Web-{656BBBB1-9A69-C789-CAD0-1F810186FC91}" dt="2019-11-05T13:41:01.217" v="69"/>
        <pc:sldMkLst>
          <pc:docMk/>
          <pc:sldMk cId="75236250" sldId="315"/>
        </pc:sldMkLst>
      </pc:sldChg>
      <pc:sldChg chg="modNotes">
        <pc:chgData name="Danner, Carlin" userId="S::carlin.danner@ride.ri.gov::e3aa210e-fcb9-4db7-9c17-16b086b1dd4e" providerId="AD" clId="Web-{656BBBB1-9A69-C789-CAD0-1F810186FC91}" dt="2019-11-05T13:49:23.866" v="491"/>
        <pc:sldMkLst>
          <pc:docMk/>
          <pc:sldMk cId="1538754855" sldId="332"/>
        </pc:sldMkLst>
      </pc:sldChg>
      <pc:sldChg chg="modNotes">
        <pc:chgData name="Danner, Carlin" userId="S::carlin.danner@ride.ri.gov::e3aa210e-fcb9-4db7-9c17-16b086b1dd4e" providerId="AD" clId="Web-{656BBBB1-9A69-C789-CAD0-1F810186FC91}" dt="2019-11-05T13:48:28.581" v="402"/>
        <pc:sldMkLst>
          <pc:docMk/>
          <pc:sldMk cId="1722554412" sldId="333"/>
        </pc:sldMkLst>
      </pc:sldChg>
      <pc:sldChg chg="modNotes">
        <pc:chgData name="Danner, Carlin" userId="S::carlin.danner@ride.ri.gov::e3aa210e-fcb9-4db7-9c17-16b086b1dd4e" providerId="AD" clId="Web-{656BBBB1-9A69-C789-CAD0-1F810186FC91}" dt="2019-11-05T14:16:44.018" v="1390"/>
        <pc:sldMkLst>
          <pc:docMk/>
          <pc:sldMk cId="1287609752" sldId="334"/>
        </pc:sldMkLst>
      </pc:sldChg>
      <pc:sldChg chg="modNotes">
        <pc:chgData name="Danner, Carlin" userId="S::carlin.danner@ride.ri.gov::e3aa210e-fcb9-4db7-9c17-16b086b1dd4e" providerId="AD" clId="Web-{656BBBB1-9A69-C789-CAD0-1F810186FC91}" dt="2019-11-05T13:51:55.856" v="586"/>
        <pc:sldMkLst>
          <pc:docMk/>
          <pc:sldMk cId="476410122" sldId="373"/>
        </pc:sldMkLst>
      </pc:sldChg>
      <pc:sldChg chg="modNotes">
        <pc:chgData name="Danner, Carlin" userId="S::carlin.danner@ride.ri.gov::e3aa210e-fcb9-4db7-9c17-16b086b1dd4e" providerId="AD" clId="Web-{656BBBB1-9A69-C789-CAD0-1F810186FC91}" dt="2019-11-05T16:20:56.763" v="1986"/>
        <pc:sldMkLst>
          <pc:docMk/>
          <pc:sldMk cId="2263310593" sldId="375"/>
        </pc:sldMkLst>
      </pc:sldChg>
      <pc:sldChg chg="modNotes">
        <pc:chgData name="Danner, Carlin" userId="S::carlin.danner@ride.ri.gov::e3aa210e-fcb9-4db7-9c17-16b086b1dd4e" providerId="AD" clId="Web-{656BBBB1-9A69-C789-CAD0-1F810186FC91}" dt="2019-11-05T14:14:26.621" v="1349"/>
        <pc:sldMkLst>
          <pc:docMk/>
          <pc:sldMk cId="1429695674" sldId="376"/>
        </pc:sldMkLst>
      </pc:sldChg>
      <pc:sldChg chg="modNotes">
        <pc:chgData name="Danner, Carlin" userId="S::carlin.danner@ride.ri.gov::e3aa210e-fcb9-4db7-9c17-16b086b1dd4e" providerId="AD" clId="Web-{656BBBB1-9A69-C789-CAD0-1F810186FC91}" dt="2019-11-05T14:26:58.030" v="1842"/>
        <pc:sldMkLst>
          <pc:docMk/>
          <pc:sldMk cId="1147627554" sldId="381"/>
        </pc:sldMkLst>
      </pc:sldChg>
    </pc:docChg>
  </pc:docChgLst>
  <pc:docChgLst>
    <pc:chgData name="Heineke, Heather" userId="S::heather.heineke@ride.ri.gov::b3e78bc3-1843-456d-9519-a6e9f3eeff52" providerId="AD" clId="Web-{9970DE71-7CC7-4928-8080-260FCD22D161}"/>
    <pc:docChg chg="delSld modSld">
      <pc:chgData name="Heineke, Heather" userId="S::heather.heineke@ride.ri.gov::b3e78bc3-1843-456d-9519-a6e9f3eeff52" providerId="AD" clId="Web-{9970DE71-7CC7-4928-8080-260FCD22D161}" dt="2019-05-22T15:02:33.380" v="618"/>
      <pc:docMkLst>
        <pc:docMk/>
      </pc:docMkLst>
      <pc:sldChg chg="modSp">
        <pc:chgData name="Heineke, Heather" userId="S::heather.heineke@ride.ri.gov::b3e78bc3-1843-456d-9519-a6e9f3eeff52" providerId="AD" clId="Web-{9970DE71-7CC7-4928-8080-260FCD22D161}" dt="2019-05-22T14:22:36.177" v="4" actId="20577"/>
        <pc:sldMkLst>
          <pc:docMk/>
          <pc:sldMk cId="0" sldId="288"/>
        </pc:sldMkLst>
        <pc:spChg chg="mod">
          <ac:chgData name="Heineke, Heather" userId="S::heather.heineke@ride.ri.gov::b3e78bc3-1843-456d-9519-a6e9f3eeff52" providerId="AD" clId="Web-{9970DE71-7CC7-4928-8080-260FCD22D161}" dt="2019-05-22T14:22:36.177" v="4" actId="20577"/>
          <ac:spMkLst>
            <pc:docMk/>
            <pc:sldMk cId="0" sldId="288"/>
            <ac:spMk id="365" creationId="{00000000-0000-0000-0000-000000000000}"/>
          </ac:spMkLst>
        </pc:spChg>
      </pc:sldChg>
      <pc:sldChg chg="modSp modNotes">
        <pc:chgData name="Heineke, Heather" userId="S::heather.heineke@ride.ri.gov::b3e78bc3-1843-456d-9519-a6e9f3eeff52" providerId="AD" clId="Web-{9970DE71-7CC7-4928-8080-260FCD22D161}" dt="2019-05-22T15:02:33.380" v="618"/>
        <pc:sldMkLst>
          <pc:docMk/>
          <pc:sldMk cId="3975155438" sldId="308"/>
        </pc:sldMkLst>
        <pc:spChg chg="mod">
          <ac:chgData name="Heineke, Heather" userId="S::heather.heineke@ride.ri.gov::b3e78bc3-1843-456d-9519-a6e9f3eeff52" providerId="AD" clId="Web-{9970DE71-7CC7-4928-8080-260FCD22D161}" dt="2019-05-22T14:33:06.416" v="25" actId="20577"/>
          <ac:spMkLst>
            <pc:docMk/>
            <pc:sldMk cId="3975155438" sldId="308"/>
            <ac:spMk id="2" creationId="{00000000-0000-0000-0000-000000000000}"/>
          </ac:spMkLst>
        </pc:spChg>
        <pc:spChg chg="mod">
          <ac:chgData name="Heineke, Heather" userId="S::heather.heineke@ride.ri.gov::b3e78bc3-1843-456d-9519-a6e9f3eeff52" providerId="AD" clId="Web-{9970DE71-7CC7-4928-8080-260FCD22D161}" dt="2019-05-22T14:44:52.142" v="555" actId="1076"/>
          <ac:spMkLst>
            <pc:docMk/>
            <pc:sldMk cId="3975155438" sldId="308"/>
            <ac:spMk id="3" creationId="{00000000-0000-0000-0000-000000000000}"/>
          </ac:spMkLst>
        </pc:spChg>
      </pc:sldChg>
      <pc:sldChg chg="modSp">
        <pc:chgData name="Heineke, Heather" userId="S::heather.heineke@ride.ri.gov::b3e78bc3-1843-456d-9519-a6e9f3eeff52" providerId="AD" clId="Web-{9970DE71-7CC7-4928-8080-260FCD22D161}" dt="2019-05-22T14:27:39.952" v="14" actId="20577"/>
        <pc:sldMkLst>
          <pc:docMk/>
          <pc:sldMk cId="2795852388" sldId="310"/>
        </pc:sldMkLst>
        <pc:spChg chg="mod">
          <ac:chgData name="Heineke, Heather" userId="S::heather.heineke@ride.ri.gov::b3e78bc3-1843-456d-9519-a6e9f3eeff52" providerId="AD" clId="Web-{9970DE71-7CC7-4928-8080-260FCD22D161}" dt="2019-05-22T14:27:39.952" v="14" actId="20577"/>
          <ac:spMkLst>
            <pc:docMk/>
            <pc:sldMk cId="2795852388" sldId="310"/>
            <ac:spMk id="2" creationId="{00000000-0000-0000-0000-000000000000}"/>
          </ac:spMkLst>
        </pc:spChg>
        <pc:spChg chg="mod">
          <ac:chgData name="Heineke, Heather" userId="S::heather.heineke@ride.ri.gov::b3e78bc3-1843-456d-9519-a6e9f3eeff52" providerId="AD" clId="Web-{9970DE71-7CC7-4928-8080-260FCD22D161}" dt="2019-05-22T14:25:31.042" v="5" actId="1076"/>
          <ac:spMkLst>
            <pc:docMk/>
            <pc:sldMk cId="2795852388" sldId="310"/>
            <ac:spMk id="3" creationId="{00000000-0000-0000-0000-000000000000}"/>
          </ac:spMkLst>
        </pc:spChg>
      </pc:sldChg>
      <pc:sldChg chg="del">
        <pc:chgData name="Heineke, Heather" userId="S::heather.heineke@ride.ri.gov::b3e78bc3-1843-456d-9519-a6e9f3eeff52" providerId="AD" clId="Web-{9970DE71-7CC7-4928-8080-260FCD22D161}" dt="2019-05-22T14:27:12.529" v="6"/>
        <pc:sldMkLst>
          <pc:docMk/>
          <pc:sldMk cId="1662091965" sldId="311"/>
        </pc:sldMkLst>
      </pc:sldChg>
    </pc:docChg>
  </pc:docChgLst>
  <pc:docChgLst>
    <pc:chgData name="Heineke, Heather" userId="S::heather.heineke@ride.ri.gov::b3e78bc3-1843-456d-9519-a6e9f3eeff52" providerId="AD" clId="Web-{87204C31-D7E9-37AB-9F02-408238100309}"/>
    <pc:docChg chg="modSld">
      <pc:chgData name="Heineke, Heather" userId="S::heather.heineke@ride.ri.gov::b3e78bc3-1843-456d-9519-a6e9f3eeff52" providerId="AD" clId="Web-{87204C31-D7E9-37AB-9F02-408238100309}" dt="2019-05-23T18:48:19.252" v="31" actId="20577"/>
      <pc:docMkLst>
        <pc:docMk/>
      </pc:docMkLst>
      <pc:sldChg chg="modSp">
        <pc:chgData name="Heineke, Heather" userId="S::heather.heineke@ride.ri.gov::b3e78bc3-1843-456d-9519-a6e9f3eeff52" providerId="AD" clId="Web-{87204C31-D7E9-37AB-9F02-408238100309}" dt="2019-05-23T18:48:19.252" v="31" actId="20577"/>
        <pc:sldMkLst>
          <pc:docMk/>
          <pc:sldMk cId="0" sldId="256"/>
        </pc:sldMkLst>
        <pc:spChg chg="mod">
          <ac:chgData name="Heineke, Heather" userId="S::heather.heineke@ride.ri.gov::b3e78bc3-1843-456d-9519-a6e9f3eeff52" providerId="AD" clId="Web-{87204C31-D7E9-37AB-9F02-408238100309}" dt="2019-05-23T18:48:19.252" v="31" actId="20577"/>
          <ac:spMkLst>
            <pc:docMk/>
            <pc:sldMk cId="0" sldId="256"/>
            <ac:spMk id="2" creationId="{00000000-0000-0000-0000-000000000000}"/>
          </ac:spMkLst>
        </pc:spChg>
      </pc:sldChg>
    </pc:docChg>
  </pc:docChgLst>
  <pc:docChgLst>
    <pc:chgData name="Heineke, Heather" userId="S::heather.heineke@ride.ri.gov::b3e78bc3-1843-456d-9519-a6e9f3eeff52" providerId="AD" clId="Web-{3CA5699B-8B78-8146-72C2-EC4AA3BF3E4A}"/>
    <pc:docChg chg="modSld">
      <pc:chgData name="Heineke, Heather" userId="S::heather.heineke@ride.ri.gov::b3e78bc3-1843-456d-9519-a6e9f3eeff52" providerId="AD" clId="Web-{3CA5699B-8B78-8146-72C2-EC4AA3BF3E4A}" dt="2019-10-10T17:59:08.371" v="137" actId="20577"/>
      <pc:docMkLst>
        <pc:docMk/>
      </pc:docMkLst>
      <pc:sldChg chg="modSp">
        <pc:chgData name="Heineke, Heather" userId="S::heather.heineke@ride.ri.gov::b3e78bc3-1843-456d-9519-a6e9f3eeff52" providerId="AD" clId="Web-{3CA5699B-8B78-8146-72C2-EC4AA3BF3E4A}" dt="2019-10-10T17:59:08.371" v="137" actId="20577"/>
        <pc:sldMkLst>
          <pc:docMk/>
          <pc:sldMk cId="0" sldId="257"/>
        </pc:sldMkLst>
        <pc:spChg chg="mod">
          <ac:chgData name="Heineke, Heather" userId="S::heather.heineke@ride.ri.gov::b3e78bc3-1843-456d-9519-a6e9f3eeff52" providerId="AD" clId="Web-{3CA5699B-8B78-8146-72C2-EC4AA3BF3E4A}" dt="2019-10-10T17:59:08.371" v="137" actId="20577"/>
          <ac:spMkLst>
            <pc:docMk/>
            <pc:sldMk cId="0" sldId="257"/>
            <ac:spMk id="108" creationId="{00000000-0000-0000-0000-000000000000}"/>
          </ac:spMkLst>
        </pc:spChg>
      </pc:sldChg>
    </pc:docChg>
  </pc:docChgLst>
  <pc:docChgLst>
    <pc:chgData name="Heineke, Heather" userId="S::heather.heineke@ride.ri.gov::b3e78bc3-1843-456d-9519-a6e9f3eeff52" providerId="AD" clId="Web-{AC89544B-DC61-CEAE-3F1E-B1723BA2F61D}"/>
    <pc:docChg chg="modSld">
      <pc:chgData name="Heineke, Heather" userId="S::heather.heineke@ride.ri.gov::b3e78bc3-1843-456d-9519-a6e9f3eeff52" providerId="AD" clId="Web-{AC89544B-DC61-CEAE-3F1E-B1723BA2F61D}" dt="2019-05-22T18:46:43.061" v="36" actId="20577"/>
      <pc:docMkLst>
        <pc:docMk/>
      </pc:docMkLst>
      <pc:sldChg chg="modSp">
        <pc:chgData name="Heineke, Heather" userId="S::heather.heineke@ride.ri.gov::b3e78bc3-1843-456d-9519-a6e9f3eeff52" providerId="AD" clId="Web-{AC89544B-DC61-CEAE-3F1E-B1723BA2F61D}" dt="2019-05-22T18:46:43.061" v="36" actId="20577"/>
        <pc:sldMkLst>
          <pc:docMk/>
          <pc:sldMk cId="2795852388" sldId="310"/>
        </pc:sldMkLst>
        <pc:spChg chg="mod">
          <ac:chgData name="Heineke, Heather" userId="S::heather.heineke@ride.ri.gov::b3e78bc3-1843-456d-9519-a6e9f3eeff52" providerId="AD" clId="Web-{AC89544B-DC61-CEAE-3F1E-B1723BA2F61D}" dt="2019-05-22T18:46:43.061" v="36" actId="20577"/>
          <ac:spMkLst>
            <pc:docMk/>
            <pc:sldMk cId="2795852388" sldId="310"/>
            <ac:spMk id="3" creationId="{00000000-0000-0000-0000-000000000000}"/>
          </ac:spMkLst>
        </pc:spChg>
      </pc:sldChg>
    </pc:docChg>
  </pc:docChgLst>
  <pc:docChgLst>
    <pc:chgData clId="Web-{56FC15BA-C4F0-4D83-A52C-F1CE08196F30}"/>
    <pc:docChg chg="modSld">
      <pc:chgData name="" userId="" providerId="" clId="Web-{56FC15BA-C4F0-4D83-A52C-F1CE08196F30}" dt="2019-03-14T18:50:06.693" v="1"/>
      <pc:docMkLst>
        <pc:docMk/>
      </pc:docMkLst>
      <pc:sldChg chg="modNotes">
        <pc:chgData name="" userId="" providerId="" clId="Web-{56FC15BA-C4F0-4D83-A52C-F1CE08196F30}" dt="2019-03-14T18:50:06.693" v="1"/>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A61947-5D86-4AF2-B7FF-6F34EA4FBE7A}" type="datetimeFigureOut">
              <a:rPr lang="en-US" smtClean="0"/>
              <a:t>11/12/2019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726E2E-D5B0-45A5-AF9C-C39717DC1042}" type="slidenum">
              <a:rPr lang="en-US" smtClean="0"/>
              <a:t>‹#›</a:t>
            </a:fld>
            <a:endParaRPr lang="en-US"/>
          </a:p>
        </p:txBody>
      </p:sp>
    </p:spTree>
    <p:extLst>
      <p:ext uri="{BB962C8B-B14F-4D97-AF65-F5344CB8AC3E}">
        <p14:creationId xmlns:p14="http://schemas.microsoft.com/office/powerpoint/2010/main" val="321425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229558e90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229558e9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To begin the IEP writing process the initial or 3 year re-eval should be considered, state and classroom testing, work samples, interviews with the student, progress monitoring data, and checklists should be considered.  This along with observations by teachers, parents, paraprofessionals, related services providers, administration, and other should be considered.  All of this information is helpful in creating the present levels of performance that will provide a clear picture of how the student is currently performing. </a:t>
            </a:r>
            <a:endParaRPr/>
          </a:p>
        </p:txBody>
      </p:sp>
      <p:sp>
        <p:nvSpPr>
          <p:cNvPr id="138" name="Google Shape;138;g5229558e9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information should act as a funnel to inform goal/objective writing.  When revising goals, case mangers should consider the questions outlined on this slide.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648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27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Selecting accommodations should also be a process that uses data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015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balance between over accommodating and under accommodating.  Because of this balance, it is essential to ensure special educators are using data to make these decisions.  Observational data can be collected and the accuracy of the assignment calculated with and without the accommodation.  Also it should be considered if the student could use a less invasive form of an accommodation and still be successful.  Having an accommodation placed in an IEP requires instruction for the student in order to fully understand how to use the accommodation and when it would be useful.  Because our goal should be to increase the independence of the student.  These questions should be considered.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02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1995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725" indent="-342900">
              <a:buFont typeface="+mj-lt"/>
              <a:buAutoNum type="arabicPeriod"/>
            </a:pPr>
            <a:r>
              <a:rPr lang="en-US"/>
              <a:t>Accommodations should be used during instruction, therefore all instructional supports should be provided during testing:</a:t>
            </a:r>
          </a:p>
          <a:p>
            <a:pPr lvl="1" indent="-333375"/>
            <a:r>
              <a:rPr lang="en-US"/>
              <a:t>“All of my students use spell checkers when they are writing in class so why can’t they have them during the test?” </a:t>
            </a:r>
          </a:p>
          <a:p>
            <a:pPr lvl="1" indent="-333375"/>
            <a:r>
              <a:rPr lang="en-US"/>
              <a:t>“The teachers read the math problems during instruction every day so all of the students need the math test read out loud.” </a:t>
            </a:r>
          </a:p>
          <a:p>
            <a:pPr marL="466725" indent="-342900">
              <a:buFont typeface="+mj-lt"/>
              <a:buAutoNum type="arabicPeriod"/>
            </a:pPr>
            <a:r>
              <a:rPr lang="en-US"/>
              <a:t>Including accommodations in the IEP "Just in Case" the student needs it. </a:t>
            </a:r>
          </a:p>
          <a:p>
            <a:pPr marL="466725" indent="-342900">
              <a:buFont typeface="+mj-lt"/>
              <a:buAutoNum type="arabicPeriod"/>
            </a:pPr>
            <a:r>
              <a:rPr lang="en-US"/>
              <a:t>Extended time will help low-performing students get more answers correct.</a:t>
            </a:r>
          </a:p>
          <a:p>
            <a:pPr marL="923925" lvl="1" indent="-342900">
              <a:buFont typeface="+mj-lt"/>
              <a:buAutoNum type="arabicPeriod"/>
            </a:pPr>
            <a:r>
              <a:rPr lang="en-US"/>
              <a:t>Only good instruction will help students get more answers correct.</a:t>
            </a:r>
          </a:p>
          <a:p>
            <a:pPr marL="923925" lvl="1" indent="-342900">
              <a:buFont typeface="+mj-lt"/>
              <a:buAutoNum type="arabicPeriod"/>
            </a:pPr>
            <a:r>
              <a:rPr lang="en-US"/>
              <a:t>Accommodations will not take the place of good instruction.</a:t>
            </a:r>
          </a:p>
          <a:p>
            <a:pPr marL="466725" indent="-342900">
              <a:buFont typeface="+mj-lt"/>
              <a:buAutoNum type="arabicPeriod"/>
            </a:pPr>
            <a:r>
              <a:rPr lang="en-US"/>
              <a:t>Educators misunderstand what is required of the student to manage those accommodations on the test.</a:t>
            </a:r>
          </a:p>
          <a:p>
            <a:pPr marL="466725" indent="-342900">
              <a:buFont typeface="+mj-lt"/>
              <a:buAutoNum type="arabicPeriod"/>
            </a:pPr>
            <a:r>
              <a:rPr lang="en-US"/>
              <a:t>Waiting too long to figure out what the student’s needs are for the test.</a:t>
            </a:r>
          </a:p>
          <a:p>
            <a:pPr lvl="1" indent="-333375"/>
            <a:r>
              <a:rPr lang="en-US"/>
              <a:t>AT doesn't work with the test platform</a:t>
            </a:r>
          </a:p>
          <a:p>
            <a:pPr lvl="1" indent="-333375"/>
            <a:r>
              <a:rPr lang="en-US"/>
              <a:t>Not enough time to practice on the online platform with accommodations</a:t>
            </a:r>
          </a:p>
          <a:p>
            <a:pPr lvl="1" indent="-333375"/>
            <a:r>
              <a:rPr lang="en-US"/>
              <a:t>Accommodation is not in the IEP</a:t>
            </a:r>
          </a:p>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29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0690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16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627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a:t>
            </a:r>
            <a:r>
              <a:rPr lang="en-US" baseline="0" dirty="0"/>
              <a:t> Map provides the larger </a:t>
            </a:r>
            <a:r>
              <a:rPr lang="en-US" baseline="0" dirty="0" smtClean="0"/>
              <a:t>structure </a:t>
            </a:r>
            <a:r>
              <a:rPr lang="en-US" baseline="0" dirty="0"/>
              <a:t>of skills and knowledge that the DLM assesses. Each point on that learning </a:t>
            </a:r>
            <a:r>
              <a:rPr lang="en-US" baseline="0" dirty="0" smtClean="0"/>
              <a:t>map represents a single skill. Each point </a:t>
            </a:r>
            <a:r>
              <a:rPr lang="en-US" baseline="0" dirty="0"/>
              <a:t>is called </a:t>
            </a:r>
            <a:r>
              <a:rPr lang="en-US" baseline="0" dirty="0" smtClean="0"/>
              <a:t>a node. </a:t>
            </a:r>
          </a:p>
          <a:p>
            <a:r>
              <a:rPr lang="en-US" baseline="0" dirty="0" smtClean="0"/>
              <a:t>Each Essential Element has a “mini-map” made up of nodes, or skills, that are arranged from a beginning skill to a more complex skill. Each level of complexity is called a linkage level. There are five linkage levels for each Essential Element.</a:t>
            </a:r>
            <a:endParaRPr lang="en-US" dirty="0"/>
          </a:p>
        </p:txBody>
      </p:sp>
      <p:sp>
        <p:nvSpPr>
          <p:cNvPr id="4" name="Slide Number Placeholder 3"/>
          <p:cNvSpPr>
            <a:spLocks noGrp="1"/>
          </p:cNvSpPr>
          <p:nvPr>
            <p:ph type="sldNum" sz="quarter" idx="10"/>
          </p:nvPr>
        </p:nvSpPr>
        <p:spPr/>
        <p:txBody>
          <a:bodyPr/>
          <a:lstStyle/>
          <a:p>
            <a:fld id="{02B494BF-0FCA-454D-8046-3C64AC03CD9D}" type="slidenum">
              <a:rPr lang="en-US" smtClean="0"/>
              <a:t>20</a:t>
            </a:fld>
            <a:endParaRPr lang="en-US"/>
          </a:p>
        </p:txBody>
      </p:sp>
    </p:spTree>
    <p:extLst>
      <p:ext uri="{BB962C8B-B14F-4D97-AF65-F5344CB8AC3E}">
        <p14:creationId xmlns:p14="http://schemas.microsoft.com/office/powerpoint/2010/main" val="228004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Shown </a:t>
            </a:r>
            <a:r>
              <a:rPr lang="en-US" baseline="0" dirty="0"/>
              <a:t>here is one small portion of the learning map for ELA. Each rectangle is a </a:t>
            </a:r>
            <a:r>
              <a:rPr lang="en-US" baseline="0" dirty="0" smtClean="0"/>
              <a:t>node. It </a:t>
            </a:r>
            <a:r>
              <a:rPr lang="en-US" baseline="0" dirty="0"/>
              <a:t>is not important that the nodes are not legible here. This view is shown simply to point out the multiple arrows between nodes representing the multiple pathways of </a:t>
            </a:r>
            <a:r>
              <a:rPr lang="en-US" baseline="0" dirty="0" smtClean="0"/>
              <a:t>learning and that skills are connected to one another, each skill supporting and touching another. These nodes are organized into smaller, mini-maps, that are more useful for teachers to use when designing instructional plans for students and for measuring the </a:t>
            </a:r>
            <a:r>
              <a:rPr lang="en-US" baseline="0" smtClean="0"/>
              <a:t>Essential Elements.</a:t>
            </a:r>
            <a:endParaRPr lang="en-US"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21</a:t>
            </a:fld>
            <a:endParaRPr lang="en-US"/>
          </a:p>
        </p:txBody>
      </p:sp>
      <p:sp>
        <p:nvSpPr>
          <p:cNvPr id="5" name="Footer Placeholder 4"/>
          <p:cNvSpPr>
            <a:spLocks noGrp="1"/>
          </p:cNvSpPr>
          <p:nvPr>
            <p:ph type="ftr" sz="quarter" idx="11"/>
          </p:nvPr>
        </p:nvSpPr>
        <p:spPr/>
        <p:txBody>
          <a:bodyPr/>
          <a:lstStyle/>
          <a:p>
            <a:r>
              <a:rPr lang="en-US"/>
              <a:t>DLM® Required Test Administration Training Module 1</a:t>
            </a:r>
          </a:p>
        </p:txBody>
      </p:sp>
    </p:spTree>
    <p:extLst>
      <p:ext uri="{BB962C8B-B14F-4D97-AF65-F5344CB8AC3E}">
        <p14:creationId xmlns:p14="http://schemas.microsoft.com/office/powerpoint/2010/main" val="233192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8026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9437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99963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158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14796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14B247-3EF4-4B92-B384-051E3FA20BBF}"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9021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714B247-3EF4-4B92-B384-051E3FA20BBF}"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40148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855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Throughout this presentation we will be reviewing the data necessary to make a variety of decisions.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6134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they don't master a linkage level, they drop one linkage level for next </a:t>
            </a:r>
            <a:r>
              <a:rPr lang="en-US" err="1"/>
              <a:t>testlet</a:t>
            </a:r>
            <a:r>
              <a:rPr lang="en-US"/>
              <a:t> but they would drop down two for scoring because they didn't show mastery at either linkage level.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27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8592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5324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6180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1030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2983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892830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873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first criteria: </a:t>
            </a:r>
            <a:r>
              <a:rPr lang="en-US" b="1"/>
              <a:t>Student has a disability, or disabilities, that significantly impacts cognitive function and adaptive behavior.</a:t>
            </a:r>
            <a:r>
              <a:rPr lang="en-US"/>
              <a:t> This means</a:t>
            </a:r>
            <a:r>
              <a:rPr lang="en-US" b="0"/>
              <a:t> that the student may have one or more disabilities that prevents them from participating in standard academic classes and course work. That a student is deaf or hard-of-hearing, blind or visually impaired, has limited or no use of their arms, legs, hands, or has poor motor skills, are not considered disabilities that should be used in evaluating whether or not a student would meet this criteria.</a:t>
            </a:r>
            <a:r>
              <a:rPr lang="en-US"/>
              <a:t>  The disability, or disabilities, that should be considered here include those that affect their cognitive functioning and adaptive behavior.</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A note on communication: A student may lack adequate communication abilities for a variety of reasons. Because it may be difficult to understand what a student is trying to communicate, it may cause an error in finding a student eligible for the alternate assessment. Without the ability to express their needs, wants, and what they know, it is impossible to know what they understand. While communication ability is not part of the criteria for alternate assessment, it is important that all students have access to </a:t>
            </a:r>
            <a:r>
              <a:rPr lang="en-US"/>
              <a:t>an</a:t>
            </a:r>
            <a:r>
              <a:rPr lang="en-US" b="0"/>
              <a:t> effective communication system they will use. </a:t>
            </a:r>
            <a:r>
              <a:rPr lang="en-US"/>
              <a:t>While lack of a communication system may make the eligibility decision difficult, the absence of a communication system alone is not reason enough to find a student eligible for the alternate assessment.</a:t>
            </a:r>
            <a:endParaRPr b="0"/>
          </a:p>
          <a:p>
            <a:pPr marL="0" lvl="0" indent="0" algn="l" rtl="0">
              <a:spcBef>
                <a:spcPts val="0"/>
              </a:spcBef>
              <a:spcAft>
                <a:spcPts val="0"/>
              </a:spcAft>
              <a:buNone/>
            </a:pPr>
            <a:endParaRPr b="0"/>
          </a:p>
        </p:txBody>
      </p:sp>
      <p:sp>
        <p:nvSpPr>
          <p:cNvPr id="300" name="Google Shape;30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366178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01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already know, data is an essential component of the IEP process.  It should be used to create IEP goals/objectives, determine instructional and testing accommodations/modifications, and to determine eligibility for the alternate assessment.  By creating these "data stories" for students from multiple sources of materials, we are creating a clear understanding of how the student is performing and what they might need to improve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9064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As documented in the IEP, the student’s present levels of academic achievement indicate their ability to make progress through the alternate achievement standards (EEs) </a:t>
            </a:r>
            <a:r>
              <a:rPr lang="en-US" i="1"/>
              <a:t>and</a:t>
            </a:r>
            <a:r>
              <a:rPr lang="en-US"/>
              <a:t> the short term objectives include skills and concepts reflected in the steps found in the alternate achievement standard (EEs) learning maps, </a:t>
            </a:r>
            <a:r>
              <a:rPr lang="en-US" i="1"/>
              <a:t>and </a:t>
            </a:r>
            <a:r>
              <a:rPr lang="en-US"/>
              <a:t>the annual academic goals are closely aligned to grade-level alternate achievement standards.  In order to accomplish this, there should be a clear picture in the present levels that is data driven which demonstrates that the student's ability is within the realm of Essential Elements.</a:t>
            </a:r>
            <a:endParaRPr/>
          </a:p>
        </p:txBody>
      </p:sp>
      <p:sp>
        <p:nvSpPr>
          <p:cNvPr id="344" name="Google Shape;34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669416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261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a:t>This criteria</a:t>
            </a:r>
            <a:r>
              <a:rPr lang="en-US" b="0" baseline="0"/>
              <a:t> references the level of difficulty a student may have learning and may be, more than the other criteria, the hallmark of students who benefit from taking the alternate assessment. While every student, regardless their disability status, may be challenged when learning particular content or skill, a student eligible for the alternate assessment may need a level of very intense, repetitive instruction over the course of many weeks, months, or, in some cases, years, before they achieve mastery.</a:t>
            </a:r>
            <a:r>
              <a:rPr lang="en-US"/>
              <a:t> </a:t>
            </a:r>
            <a:endParaRPr lang="en-US" b="0" baseline="0">
              <a:cs typeface="Calibri"/>
            </a:endParaRPr>
          </a:p>
          <a:p>
            <a:pPr>
              <a:defRPr/>
            </a:pPr>
            <a:endParaRPr lang="en-US" b="0" baseline="0">
              <a:cs typeface="Calibri"/>
            </a:endParaRPr>
          </a:p>
          <a:p>
            <a:pPr>
              <a:defRPr/>
            </a:pPr>
            <a:r>
              <a:rPr lang="en-US" b="0" baseline="0"/>
              <a:t>What this means is that students who are eligible for the alternate assessment typically have a lot of trouble generalizing skills and knowledge from setting-to-setting and from one circumstance to another. In evaluating evidence for this criteria, Teams should consider the types of skills and knowledge that the student is have difficulty transferring from one setting to another. Teams should look for many skills, both academic skills and life skills, that the student needs consistent, intensive reminding, repeating, and </a:t>
            </a:r>
            <a:r>
              <a:rPr lang="en-US" err="1"/>
              <a:t>reteaching</a:t>
            </a:r>
            <a:r>
              <a:rPr lang="en-US" b="0" baseline="0"/>
              <a:t> in order to learn and to maintain.</a:t>
            </a:r>
            <a:endParaRPr lang="en-US" b="0" baseline="0">
              <a:cs typeface="Calibri"/>
            </a:endParaRPr>
          </a:p>
          <a:p>
            <a:pPr defTabSz="931774">
              <a:defRPr/>
            </a:pPr>
            <a:endParaRPr lang="en-US" b="0" baseline="0"/>
          </a:p>
          <a:p>
            <a:pPr>
              <a:defRPr/>
            </a:pPr>
            <a:r>
              <a:rPr lang="en-US" b="0" baseline="0"/>
              <a:t>Students who are eligible for the alternate assessment also require extensive modifications to classroom materials</a:t>
            </a:r>
            <a:r>
              <a:rPr lang="en-US"/>
              <a:t>.</a:t>
            </a:r>
            <a:r>
              <a:rPr lang="en-US" b="0" baseline="0"/>
              <a:t> </a:t>
            </a:r>
            <a:r>
              <a:rPr lang="en-US"/>
              <a:t>Typical</a:t>
            </a:r>
            <a:r>
              <a:rPr lang="en-US" b="0" baseline="0"/>
              <a:t> materials </a:t>
            </a:r>
            <a:r>
              <a:rPr lang="en-US"/>
              <a:t>may </a:t>
            </a:r>
            <a:r>
              <a:rPr lang="en-US" b="0" baseline="0"/>
              <a:t>not</a:t>
            </a:r>
            <a:r>
              <a:rPr lang="en-US"/>
              <a:t> be able to isolate</a:t>
            </a:r>
            <a:r>
              <a:rPr lang="en-US" b="0" baseline="0"/>
              <a:t> specific skills or content that the student is working on. The alteration of materials for a student being considered for the alternate assessment is vastly different from their typical peers. Tools that are modified to mitigate the effects of a student’s physical or sensory </a:t>
            </a:r>
            <a:r>
              <a:rPr lang="en-US"/>
              <a:t>disability</a:t>
            </a:r>
            <a:r>
              <a:rPr lang="en-US" b="0" baseline="0"/>
              <a:t> do not fall into this category even though </a:t>
            </a:r>
            <a:r>
              <a:rPr lang="en-US"/>
              <a:t>materials</a:t>
            </a:r>
            <a:r>
              <a:rPr lang="en-US" b="0" baseline="0"/>
              <a:t> often </a:t>
            </a:r>
            <a:r>
              <a:rPr lang="en-US"/>
              <a:t>take these challenges into account</a:t>
            </a:r>
            <a:r>
              <a:rPr lang="en-US" b="0" baseline="0"/>
              <a:t>.</a:t>
            </a:r>
            <a:endParaRPr lang="en-US" b="0" baseline="0">
              <a:cs typeface="Calibri"/>
            </a:endParaRPr>
          </a:p>
          <a:p>
            <a:pPr defTabSz="931774">
              <a:defRPr/>
            </a:pPr>
            <a:endParaRPr lang="en-US" b="0" baseline="0"/>
          </a:p>
          <a:p>
            <a:endParaRPr lang="en-US"/>
          </a:p>
        </p:txBody>
      </p:sp>
      <p:sp>
        <p:nvSpPr>
          <p:cNvPr id="4" name="Slide Number Placeholder 3"/>
          <p:cNvSpPr>
            <a:spLocks noGrp="1"/>
          </p:cNvSpPr>
          <p:nvPr>
            <p:ph type="sldNum" sz="quarter" idx="10"/>
          </p:nvPr>
        </p:nvSpPr>
        <p:spPr/>
        <p:txBody>
          <a:bodyPr/>
          <a:lstStyle/>
          <a:p>
            <a:fld id="{7FCD1C7C-B614-4321-A65F-6C7E68AACA16}" type="slidenum">
              <a:rPr lang="en-US" smtClean="0"/>
              <a:t>43</a:t>
            </a:fld>
            <a:endParaRPr lang="en-US"/>
          </a:p>
        </p:txBody>
      </p:sp>
    </p:spTree>
    <p:extLst>
      <p:ext uri="{BB962C8B-B14F-4D97-AF65-F5344CB8AC3E}">
        <p14:creationId xmlns:p14="http://schemas.microsoft.com/office/powerpoint/2010/main" val="3876684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baseline="0"/>
          </a:p>
        </p:txBody>
      </p:sp>
      <p:sp>
        <p:nvSpPr>
          <p:cNvPr id="362" name="Google Shape;36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255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FCD1C7C-B614-4321-A65F-6C7E68AACA16}" type="slidenum">
              <a:rPr lang="en-US" smtClean="0"/>
              <a:t>45</a:t>
            </a:fld>
            <a:endParaRPr lang="en-US"/>
          </a:p>
        </p:txBody>
      </p:sp>
    </p:spTree>
    <p:extLst>
      <p:ext uri="{BB962C8B-B14F-4D97-AF65-F5344CB8AC3E}">
        <p14:creationId xmlns:p14="http://schemas.microsoft.com/office/powerpoint/2010/main" val="1979663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7761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6737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By following this process and using the evidence form, then these factors never come into the conversation – they aren't needed.</a:t>
            </a:r>
            <a:endParaRPr lang="en-US" baseline="0">
              <a:cs typeface="Calibri"/>
            </a:endParaRPr>
          </a:p>
          <a:p>
            <a:pPr defTabSz="931774">
              <a:defRPr/>
            </a:pPr>
            <a:endParaRPr lang="en-US"/>
          </a:p>
          <a:p>
            <a:endParaRPr lang="en-US"/>
          </a:p>
        </p:txBody>
      </p:sp>
      <p:sp>
        <p:nvSpPr>
          <p:cNvPr id="4" name="Slide Number Placeholder 3"/>
          <p:cNvSpPr>
            <a:spLocks noGrp="1"/>
          </p:cNvSpPr>
          <p:nvPr>
            <p:ph type="sldNum" sz="quarter" idx="10"/>
          </p:nvPr>
        </p:nvSpPr>
        <p:spPr/>
        <p:txBody>
          <a:bodyPr/>
          <a:lstStyle/>
          <a:p>
            <a:fld id="{7FCD1C7C-B614-4321-A65F-6C7E68AACA16}" type="slidenum">
              <a:rPr lang="en-US" smtClean="0"/>
              <a:t>48</a:t>
            </a:fld>
            <a:endParaRPr lang="en-US"/>
          </a:p>
        </p:txBody>
      </p:sp>
    </p:spTree>
    <p:extLst>
      <p:ext uri="{BB962C8B-B14F-4D97-AF65-F5344CB8AC3E}">
        <p14:creationId xmlns:p14="http://schemas.microsoft.com/office/powerpoint/2010/main" val="1526685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91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This list is not exhaustive of the possible data used for IEPs.   It should be noted that psychological</a:t>
            </a:r>
            <a:r>
              <a:rPr lang="en-US" sz="1200" b="1" i="0" u="none" strike="noStrike" cap="none">
                <a:solidFill>
                  <a:schemeClr val="dk1"/>
                </a:solidFill>
                <a:effectLst/>
                <a:latin typeface="Calibri"/>
                <a:ea typeface="Calibri"/>
                <a:cs typeface="Calibri"/>
                <a:sym typeface="Calibri"/>
              </a:rPr>
              <a:t> assessments and evaluations, including information associated with IQ tests. </a:t>
            </a:r>
            <a:r>
              <a:rPr lang="en-US" sz="1200" b="0" i="0" u="none" strike="noStrike" cap="none">
                <a:solidFill>
                  <a:schemeClr val="dk1"/>
                </a:solidFill>
                <a:effectLst/>
                <a:latin typeface="Calibri"/>
                <a:ea typeface="Calibri"/>
                <a:cs typeface="Calibri"/>
                <a:sym typeface="Calibri"/>
              </a:rPr>
              <a:t>It is important to not use the IQ score as a qualifying measure but to use the descriptive information in the evaluation on what the student can and cannot do.</a:t>
            </a:r>
          </a:p>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0734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686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32800269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Actual attachment of IEP pages – NOT "See IEP"</a:t>
            </a:r>
            <a:endParaRPr/>
          </a:p>
          <a:p>
            <a:pPr marL="0" lvl="0" indent="0" algn="l" rtl="0">
              <a:spcBef>
                <a:spcPts val="0"/>
              </a:spcBef>
              <a:spcAft>
                <a:spcPts val="0"/>
              </a:spcAft>
              <a:buNone/>
            </a:pPr>
            <a:endParaRPr/>
          </a:p>
          <a:p>
            <a:pPr marL="0" lvl="0" indent="0" algn="l" rtl="0">
              <a:spcBef>
                <a:spcPts val="0"/>
              </a:spcBef>
              <a:spcAft>
                <a:spcPts val="0"/>
              </a:spcAft>
              <a:buNone/>
            </a:pPr>
            <a:r>
              <a:rPr lang="en-US"/>
              <a:t>Acquiring skills; especially academic skills</a:t>
            </a:r>
            <a:endParaRPr/>
          </a:p>
          <a:p>
            <a:pPr marL="0" lvl="0" indent="0" algn="l" rtl="0">
              <a:spcBef>
                <a:spcPts val="0"/>
              </a:spcBef>
              <a:spcAft>
                <a:spcPts val="0"/>
              </a:spcAft>
              <a:buNone/>
            </a:pPr>
            <a:r>
              <a:rPr lang="en-US"/>
              <a:t>Look at functional skills in how they affect the student's ability to learn academic concepts; especially abstract academic concepts and their ability to generalize.</a:t>
            </a:r>
            <a:endParaRPr/>
          </a:p>
        </p:txBody>
      </p:sp>
      <p:sp>
        <p:nvSpPr>
          <p:cNvPr id="274" name="Google Shape;2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438439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Application of skills</a:t>
            </a:r>
            <a:endParaRPr/>
          </a:p>
          <a:p>
            <a:pPr marL="0" lvl="0" indent="0" algn="l" rtl="0">
              <a:spcBef>
                <a:spcPts val="0"/>
              </a:spcBef>
              <a:spcAft>
                <a:spcPts val="0"/>
              </a:spcAft>
              <a:buNone/>
            </a:pPr>
            <a:endParaRPr/>
          </a:p>
        </p:txBody>
      </p:sp>
      <p:sp>
        <p:nvSpPr>
          <p:cNvPr id="284" name="Google Shape;28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1137346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8: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simpler form and does not include a place to list specific evidence. The Documentation Form is where IEP Teams can list the evidence they use and align that evidence to the specific criteria.</a:t>
            </a:r>
            <a:endParaRPr/>
          </a:p>
        </p:txBody>
      </p:sp>
      <p:sp>
        <p:nvSpPr>
          <p:cNvPr id="429" name="Google Shape;4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9: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explaining to parents about graduation options: explain the differences in graduation requirements such whether or not the student will get a diploma when they graduate, if there are specific requirements such as an exit portfolio or other presentation or credit/course requirements that students would have meet and how those requirements will be modified for their needs.</a:t>
            </a:r>
            <a:endParaRPr/>
          </a:p>
        </p:txBody>
      </p:sp>
      <p:sp>
        <p:nvSpPr>
          <p:cNvPr id="438" name="Google Shape;43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728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708025"/>
            <a:ext cx="4754563" cy="3567113"/>
          </a:xfrm>
        </p:spPr>
      </p:sp>
      <p:sp>
        <p:nvSpPr>
          <p:cNvPr id="3" name="Notes Placeholder 2"/>
          <p:cNvSpPr>
            <a:spLocks noGrp="1"/>
          </p:cNvSpPr>
          <p:nvPr>
            <p:ph type="body" idx="1"/>
          </p:nvPr>
        </p:nvSpPr>
        <p:spPr/>
        <p:txBody>
          <a:bodyPr/>
          <a:lstStyle/>
          <a:p>
            <a:r>
              <a:rPr lang="en-US"/>
              <a:t>All</a:t>
            </a:r>
            <a:r>
              <a:rPr lang="en-US" baseline="0"/>
              <a:t> states are required to assess students with disabilities, including students with the most significant cognitive disabilities, and to include them in</a:t>
            </a:r>
            <a:r>
              <a:rPr lang="en-US"/>
              <a:t> </a:t>
            </a:r>
            <a:r>
              <a:rPr lang="en-US" baseline="0"/>
              <a:t>accountability</a:t>
            </a:r>
            <a:r>
              <a:rPr lang="en-US"/>
              <a:t> calculations</a:t>
            </a:r>
            <a:r>
              <a:rPr lang="en-US" baseline="0"/>
              <a:t>. In other words, the academic progress of students with significant cognitive disabilities is important in determining the overall performance of schools and districts across the country. </a:t>
            </a:r>
            <a:r>
              <a:rPr lang="en-US"/>
              <a:t>The goals and</a:t>
            </a:r>
            <a:r>
              <a:rPr lang="en-US" baseline="0"/>
              <a:t> outcomes of the alternate assessment program are the same as for any other state test given to any other student: to ensure that standards-based skills and content are taught at levels that are meaningful and challenging</a:t>
            </a:r>
            <a:r>
              <a:rPr lang="en-US"/>
              <a:t> </a:t>
            </a:r>
            <a:r>
              <a:rPr lang="en-US" baseline="0"/>
              <a:t>and to determine which knowledge and skills students have learned. Given information about what students know and can do, educators can make changes in programs and instruction that increase learning for students.</a:t>
            </a:r>
            <a:endParaRPr lang="en-US"/>
          </a:p>
        </p:txBody>
      </p:sp>
      <p:sp>
        <p:nvSpPr>
          <p:cNvPr id="4" name="Slide Number Placeholder 3"/>
          <p:cNvSpPr>
            <a:spLocks noGrp="1"/>
          </p:cNvSpPr>
          <p:nvPr>
            <p:ph type="sldNum" sz="quarter" idx="10"/>
          </p:nvPr>
        </p:nvSpPr>
        <p:spPr/>
        <p:txBody>
          <a:bodyPr/>
          <a:lstStyle/>
          <a:p>
            <a:fld id="{7FCD1C7C-B614-4321-A65F-6C7E68AACA16}" type="slidenum">
              <a:rPr lang="en-US" smtClean="0"/>
              <a:t>58</a:t>
            </a:fld>
            <a:endParaRPr lang="en-US"/>
          </a:p>
        </p:txBody>
      </p:sp>
    </p:spTree>
    <p:extLst>
      <p:ext uri="{BB962C8B-B14F-4D97-AF65-F5344CB8AC3E}">
        <p14:creationId xmlns:p14="http://schemas.microsoft.com/office/powerpoint/2010/main" val="5525043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708025"/>
            <a:ext cx="4754563" cy="3567113"/>
          </a:xfrm>
        </p:spPr>
      </p:sp>
      <p:sp>
        <p:nvSpPr>
          <p:cNvPr id="3" name="Notes Placeholder 2"/>
          <p:cNvSpPr>
            <a:spLocks noGrp="1"/>
          </p:cNvSpPr>
          <p:nvPr>
            <p:ph type="body" idx="1"/>
          </p:nvPr>
        </p:nvSpPr>
        <p:spPr/>
        <p:txBody>
          <a:bodyPr/>
          <a:lstStyle/>
          <a:p>
            <a:r>
              <a:rPr lang="en-US"/>
              <a:t>The one major outcome of the </a:t>
            </a:r>
            <a:r>
              <a:rPr lang="en-US" baseline="0"/>
              <a:t>ESSA one percent rule is to ensure that all students, regardless of disability </a:t>
            </a:r>
            <a:r>
              <a:rPr lang="en-US"/>
              <a:t>status</a:t>
            </a:r>
            <a:r>
              <a:rPr lang="en-US" baseline="0"/>
              <a:t>, income level, or race</a:t>
            </a:r>
            <a:r>
              <a:rPr lang="en-US"/>
              <a:t>/</a:t>
            </a:r>
            <a:r>
              <a:rPr lang="en-US" baseline="0"/>
              <a:t>ethnicity receive access to the general education curriculum. Access to the general education curriculum looks different for every student. </a:t>
            </a:r>
            <a:r>
              <a:rPr lang="en-US"/>
              <a:t>However, even for students with significant cognitive disabilities, </a:t>
            </a:r>
            <a:r>
              <a:rPr lang="en-US" baseline="0"/>
              <a:t>access to the </a:t>
            </a:r>
            <a:r>
              <a:rPr lang="en-US"/>
              <a:t>curriculum is essential because without it</a:t>
            </a:r>
            <a:r>
              <a:rPr lang="en-US" baseline="0"/>
              <a:t>, no student can or will make progress towards mastering any of </a:t>
            </a:r>
            <a:r>
              <a:rPr lang="en-US"/>
              <a:t>the</a:t>
            </a:r>
            <a:r>
              <a:rPr lang="en-US" baseline="0"/>
              <a:t> skills or knowledge required for a fulfilling life outside of school. </a:t>
            </a:r>
          </a:p>
          <a:p>
            <a:endParaRPr lang="en-US" baseline="0">
              <a:cs typeface="Calibri"/>
            </a:endParaRPr>
          </a:p>
          <a:p>
            <a:r>
              <a:rPr lang="en-US" baseline="0">
                <a:cs typeface="Calibri"/>
              </a:rPr>
              <a:t>ESSA outlines many requirements for states and LEAs that I will cover later in this presentation but the over-arching goal is to ensure appropriate educational opportunities for each student enrolled in our schools.</a:t>
            </a:r>
          </a:p>
          <a:p>
            <a:endParaRPr lang="en-US" baseline="0">
              <a:cs typeface="Calibri"/>
            </a:endParaRPr>
          </a:p>
        </p:txBody>
      </p:sp>
      <p:sp>
        <p:nvSpPr>
          <p:cNvPr id="4" name="Slide Number Placeholder 3"/>
          <p:cNvSpPr>
            <a:spLocks noGrp="1"/>
          </p:cNvSpPr>
          <p:nvPr>
            <p:ph type="sldNum" sz="quarter" idx="10"/>
          </p:nvPr>
        </p:nvSpPr>
        <p:spPr/>
        <p:txBody>
          <a:bodyPr/>
          <a:lstStyle/>
          <a:p>
            <a:fld id="{7FCD1C7C-B614-4321-A65F-6C7E68AACA16}" type="slidenum">
              <a:rPr lang="en-US" smtClean="0"/>
              <a:t>59</a:t>
            </a:fld>
            <a:endParaRPr lang="en-US"/>
          </a:p>
        </p:txBody>
      </p:sp>
    </p:spTree>
    <p:extLst>
      <p:ext uri="{BB962C8B-B14F-4D97-AF65-F5344CB8AC3E}">
        <p14:creationId xmlns:p14="http://schemas.microsoft.com/office/powerpoint/2010/main" val="174938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7FCD1C7C-B614-4321-A65F-6C7E68AACA16}" type="slidenum">
              <a:rPr lang="en-US" smtClean="0"/>
              <a:t>6</a:t>
            </a:fld>
            <a:endParaRPr lang="en-US"/>
          </a:p>
        </p:txBody>
      </p:sp>
    </p:spTree>
    <p:extLst>
      <p:ext uri="{BB962C8B-B14F-4D97-AF65-F5344CB8AC3E}">
        <p14:creationId xmlns:p14="http://schemas.microsoft.com/office/powerpoint/2010/main" val="1303492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85000" lnSpcReduction="20000"/>
          </a:bodyPr>
          <a:lstStyle/>
          <a:p>
            <a:pPr>
              <a:defRPr/>
            </a:pPr>
            <a:r>
              <a:rPr lang="en-US"/>
              <a:t>Prior t</a:t>
            </a:r>
            <a:r>
              <a:rPr lang="en-US" baseline="0"/>
              <a:t>o Congress passing ESSA, there were no requirements for IEP teams to be </a:t>
            </a:r>
            <a:r>
              <a:rPr lang="en-US"/>
              <a:t>formally trained</a:t>
            </a:r>
            <a:r>
              <a:rPr lang="en-US" baseline="0"/>
              <a:t> </a:t>
            </a:r>
            <a:r>
              <a:rPr lang="en-US"/>
              <a:t>on</a:t>
            </a:r>
            <a:r>
              <a:rPr lang="en-US" baseline="0"/>
              <a:t> how to apply or interpret the criteria for participating in the alternate assessments. This led to many different </a:t>
            </a:r>
            <a:r>
              <a:rPr lang="en-US"/>
              <a:t>interpretations</a:t>
            </a:r>
            <a:r>
              <a:rPr lang="en-US" baseline="0"/>
              <a:t> and resulted in some places over-identifying students for </a:t>
            </a:r>
            <a:r>
              <a:rPr lang="en-US"/>
              <a:t>these tests</a:t>
            </a:r>
            <a:r>
              <a:rPr lang="en-US" baseline="0"/>
              <a:t>. In order to address this issue, ESSA requires that IEP teams be trained, that parents be notified of the potential impact of the eligibility decision on their child’s education, and to document that districts have applied the criteria appropriately to all students being considered for the alternate assessment.</a:t>
            </a:r>
          </a:p>
          <a:p>
            <a:pPr defTabSz="931774">
              <a:defRPr/>
            </a:pPr>
            <a:endParaRPr lang="en-US" baseline="0"/>
          </a:p>
          <a:p>
            <a:pPr>
              <a:defRPr/>
            </a:pPr>
            <a:r>
              <a:rPr lang="en-US" baseline="0"/>
              <a:t>States are required to test all students in mathematics, English language arts, and science. The only way an LEA may be able to test more than 1% of students</a:t>
            </a:r>
            <a:r>
              <a:rPr lang="en-US"/>
              <a:t> </a:t>
            </a:r>
            <a:r>
              <a:rPr lang="en-US" baseline="0"/>
              <a:t>is if the LEA </a:t>
            </a:r>
            <a:r>
              <a:rPr lang="en-US"/>
              <a:t>submits a waiver to</a:t>
            </a:r>
            <a:r>
              <a:rPr lang="en-US" baseline="0"/>
              <a:t> the SEA (to the state). There will more on the waiver process for LEAs a little later in the presentation.</a:t>
            </a:r>
          </a:p>
          <a:p>
            <a:pPr>
              <a:defRPr/>
            </a:pPr>
            <a:endParaRPr lang="en-US"/>
          </a:p>
          <a:p>
            <a:pPr>
              <a:defRPr/>
            </a:pPr>
            <a:r>
              <a:rPr lang="en-US" baseline="0"/>
              <a:t>As we discussed last year, LEAs may exceed the one percent but only under two conditions. One is that LEA’s total enrollment is very small – between zero and 1,000 students in grades K-12. This would mean that </a:t>
            </a:r>
            <a:r>
              <a:rPr lang="en-US"/>
              <a:t>finding </a:t>
            </a:r>
            <a:r>
              <a:rPr lang="en-US" baseline="0"/>
              <a:t>a few students eligible would </a:t>
            </a:r>
            <a:r>
              <a:rPr lang="en-US">
                <a:cs typeface="Calibri"/>
              </a:rPr>
              <a:t>push the LEA over the 1% threshold.</a:t>
            </a:r>
            <a:endParaRPr lang="en-US" baseline="0">
              <a:cs typeface="Calibri"/>
            </a:endParaRPr>
          </a:p>
          <a:p>
            <a:pPr defTabSz="931774">
              <a:defRPr/>
            </a:pPr>
            <a:endParaRPr lang="en-US" baseline="0"/>
          </a:p>
          <a:p>
            <a:pPr>
              <a:defRPr/>
            </a:pPr>
            <a:r>
              <a:rPr lang="en-US" baseline="0"/>
              <a:t>The other reason is that the </a:t>
            </a:r>
            <a:r>
              <a:rPr lang="en-US"/>
              <a:t>primary purpose of the LEA is to provide specialized</a:t>
            </a:r>
            <a:r>
              <a:rPr lang="en-US" baseline="0"/>
              <a:t> programs for students with disabilities. </a:t>
            </a:r>
            <a:r>
              <a:rPr lang="en-US"/>
              <a:t>The only LEA in Rhode Island meeting that criteria is the Rhode Island School for the Deaf.</a:t>
            </a:r>
            <a:endParaRPr lang="en-US">
              <a:cs typeface="Calibri"/>
            </a:endParaRPr>
          </a:p>
          <a:p>
            <a:pPr>
              <a:defRPr/>
            </a:pPr>
            <a:endParaRPr lang="en-US">
              <a:cs typeface="Calibri"/>
            </a:endParaRPr>
          </a:p>
          <a:p>
            <a:pPr>
              <a:defRPr/>
            </a:pPr>
            <a:r>
              <a:rPr lang="en-US"/>
              <a:t>However, while LEAs may apply for a waiver from the state, states may not exceed the 1% cap unless they also request a waiver from the US Department of Education. However, states may only request</a:t>
            </a:r>
            <a:r>
              <a:rPr lang="en-US" baseline="0"/>
              <a:t> a waiver if </a:t>
            </a:r>
            <a:r>
              <a:rPr lang="en-US"/>
              <a:t>95% of all Rhode Island’s students were assessed. This</a:t>
            </a:r>
            <a:r>
              <a:rPr lang="en-US" baseline="0"/>
              <a:t> is the same 95% participation rate that all schools must meet for accountability purposes. </a:t>
            </a:r>
            <a:endParaRPr lang="en-US">
              <a:cs typeface="Calibri"/>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pPr/>
              <a:t>60</a:t>
            </a:fld>
            <a:endParaRPr lang="en-US"/>
          </a:p>
        </p:txBody>
      </p:sp>
    </p:spTree>
    <p:extLst>
      <p:ext uri="{BB962C8B-B14F-4D97-AF65-F5344CB8AC3E}">
        <p14:creationId xmlns:p14="http://schemas.microsoft.com/office/powerpoint/2010/main" val="27099936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LEA requirements on this slide will all be included as section in the action plans LEAs over 1% will be required to submit. </a:t>
            </a: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1110"/>
              <a:t>The first step to take is to find out if your LEA will be likely to exceed the one percent threshold for the alternate assessment. Use the calculation slide earlier in this presentation to gather the necessary information and determine if your LEA may exceed the one percent threshold. If your LEA is likely to, someone in your LEA must complete the One Percent Justification Form by March 23, 2018. Once we receive your application for a waiver, we will review that information and discuss any extenuating circumstances before we approve or deny the application. There will be more guidance coming on this aspect of the process at a later date.</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Also, from this point forward, as IEP Team meetings are scheduled, you can use this recorded presentation for training if you wish. IEP Teams where students clearly do not meet the criteria for the alternate assessment do not need to view this presentation. IEP Teams for students who are already on the alternate assessment or where there are questions about whether the student does or does not meet the criteria, must view this presentation.</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The same applies to the IEP Team Assurances Form. If a student is being considered for the alternate assessment, that form must be signed and included in the student's records.</a:t>
            </a:r>
            <a:endParaRPr/>
          </a:p>
          <a:p>
            <a:pPr marL="0" lvl="0" indent="0" algn="l" rtl="0">
              <a:lnSpc>
                <a:spcPct val="80000"/>
              </a:lnSpc>
              <a:spcBef>
                <a:spcPts val="0"/>
              </a:spcBef>
              <a:spcAft>
                <a:spcPts val="0"/>
              </a:spcAft>
              <a:buNone/>
            </a:pPr>
            <a:endParaRPr sz="1110"/>
          </a:p>
          <a:p>
            <a:pPr marL="0" lvl="0" indent="0" algn="l" rtl="0">
              <a:lnSpc>
                <a:spcPct val="80000"/>
              </a:lnSpc>
              <a:spcBef>
                <a:spcPts val="0"/>
              </a:spcBef>
              <a:spcAft>
                <a:spcPts val="0"/>
              </a:spcAft>
              <a:buNone/>
            </a:pPr>
            <a:r>
              <a:rPr lang="en-US" sz="1110"/>
              <a:t>It is also important that educators and parents of students with disabilities are aware of the accommodations available on all statewide assessments. There are many ways to combine accommodations and test supports during testing that can increase access for students. All of our state assessments also have a Unique Accommodations Form that can be completed for any accommodation not specifically named in the accommodations manual. If you have any questions, please do not hesitate to ask.</a:t>
            </a:r>
            <a:endParaRPr/>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shows how we calculated the percentage of students who tested using the alternate assessment for each LEA. We performed these calculations after we received the testing files for the DLM, RICAS, and SAT assessments. </a:t>
            </a:r>
            <a:endParaRPr/>
          </a:p>
          <a:p>
            <a:pPr marL="0" lvl="0" indent="0" algn="l" rtl="0">
              <a:spcBef>
                <a:spcPts val="0"/>
              </a:spcBef>
              <a:spcAft>
                <a:spcPts val="0"/>
              </a:spcAft>
              <a:buNone/>
            </a:pPr>
            <a:endParaRPr/>
          </a:p>
          <a:p>
            <a:pPr marL="0" lvl="0" indent="0" algn="l" rtl="0">
              <a:spcBef>
                <a:spcPts val="0"/>
              </a:spcBef>
              <a:spcAft>
                <a:spcPts val="0"/>
              </a:spcAft>
              <a:buNone/>
            </a:pPr>
            <a:r>
              <a:rPr lang="en-US"/>
              <a:t>The formula on this slide is fairly straightforward. RIDE used the number of students who took the DLM assessments, by content area, across the tested grade levels and divide that number by the total number of students in the LEA who took each content area assessment. Remember:</a:t>
            </a:r>
            <a:endParaRPr/>
          </a:p>
          <a:p>
            <a:pPr marL="171450" lvl="0" indent="-171450" algn="l" rtl="0">
              <a:spcBef>
                <a:spcPts val="0"/>
              </a:spcBef>
              <a:spcAft>
                <a:spcPts val="0"/>
              </a:spcAft>
              <a:buClr>
                <a:schemeClr val="dk1"/>
              </a:buClr>
              <a:buSzPts val="1200"/>
              <a:buFont typeface="Arial"/>
              <a:buChar char="•"/>
            </a:pPr>
            <a:r>
              <a:rPr lang="en-US"/>
              <a:t>Grade 10 students are not be included since no alternate assessment is given at that grade level.</a:t>
            </a:r>
            <a:endParaRPr/>
          </a:p>
          <a:p>
            <a:pPr marL="171450" lvl="0" indent="-171450" algn="l" rtl="0">
              <a:spcBef>
                <a:spcPts val="0"/>
              </a:spcBef>
              <a:spcAft>
                <a:spcPts val="0"/>
              </a:spcAft>
              <a:buClr>
                <a:schemeClr val="dk1"/>
              </a:buClr>
              <a:buSzPts val="1200"/>
              <a:buFont typeface="Arial"/>
              <a:buChar char="•"/>
            </a:pPr>
            <a:r>
              <a:rPr lang="en-US"/>
              <a:t>Students who took the DLM, or any other state assessment, who were </a:t>
            </a:r>
            <a:r>
              <a:rPr lang="en-US" err="1"/>
              <a:t>tuitioned</a:t>
            </a:r>
            <a:r>
              <a:rPr lang="en-US"/>
              <a:t> by your LEA to an outplacement school, were also included.</a:t>
            </a:r>
            <a:endParaRPr/>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chart shows the number of LEAs at various participation rates. There are 22 LEAs that did not have any students taking the DLM last year and there are nine LEAs who are either at 1.0% or below. These LEAs will not have to submit an action plan to RIDE. However, the majority of RI LEAs, 27 in total, are above the 1% cap. Twelve LEAs have rates at or above 1.6%. </a:t>
            </a:r>
            <a:endParaRPr/>
          </a:p>
        </p:txBody>
      </p:sp>
      <p:sp>
        <p:nvSpPr>
          <p:cNvPr id="199" name="Google Shape;19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a:spLocks noGrp="1" noRot="1" noChangeAspect="1"/>
          </p:cNvSpPr>
          <p:nvPr>
            <p:ph type="sldImg" idx="2"/>
          </p:nvPr>
        </p:nvSpPr>
        <p:spPr>
          <a:xfrm>
            <a:off x="1079500" y="708025"/>
            <a:ext cx="4754563" cy="356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compares 2016-17 school year to the 2017-18 school year. You can see the overall number of students tested in grades 3-8 and 11 decreased and yet the number of students taking the alternate assessments increased by almost 100 students. This, of course, increased the percent of students taking the alternate assessment from 1.2% to 1.3%. The number of LEAs over the 1% didn’t change too much but what is surprising is that 24 of those 27 districts increased the total number of students taking the DLM last year. This is explored further on the next slide.</a:t>
            </a:r>
            <a:endParaRPr/>
          </a:p>
        </p:txBody>
      </p:sp>
      <p:sp>
        <p:nvSpPr>
          <p:cNvPr id="210" name="Google Shape;21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550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010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already know data is an integral process for developing IEP goals and objectives for the IEP.   We will quickly review what this could look like because this information will help to inform alternate assessment decisions.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84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229558e90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229558e90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a:t>The IEP should be a clear picture of the student.  When thinking about the relationship between differently abled students and the general education students how much the student was considered to participate in the general education setting should be considered.  When students are not include there should be specific data and reasoning behind this decision which should be included in the IEP.</a:t>
            </a:r>
            <a:endParaRPr/>
          </a:p>
        </p:txBody>
      </p:sp>
      <p:sp>
        <p:nvSpPr>
          <p:cNvPr id="152" name="Google Shape;152;g5229558e90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448091" y="3085765"/>
            <a:ext cx="8240108"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2" y="990600"/>
            <a:ext cx="7989752" cy="150484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2" y="2495444"/>
            <a:ext cx="7989752" cy="590321"/>
          </a:xfrm>
          <a:prstGeom prst="rect">
            <a:avLst/>
          </a:prstGeom>
          <a:noFill/>
          <a:ln>
            <a:noFill/>
          </a:ln>
        </p:spPr>
        <p:txBody>
          <a:bodyPr spcFirstLastPara="1" wrap="square" lIns="91425" tIns="45700" rIns="91425" bIns="45700" anchor="t" anchorCtr="0"/>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
          <p:cNvSpPr txBox="1">
            <a:spLocks noGrp="1"/>
          </p:cNvSpPr>
          <p:nvPr>
            <p:ph type="ftr" idx="11"/>
          </p:nvPr>
        </p:nvSpPr>
        <p:spPr>
          <a:xfrm>
            <a:off x="581192" y="6390564"/>
            <a:ext cx="710202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b="1">
              <a:solidFill>
                <a:srgbClr val="FF0000"/>
              </a:solidFill>
            </a:endParaRPr>
          </a:p>
        </p:txBody>
      </p:sp>
      <p:sp>
        <p:nvSpPr>
          <p:cNvPr id="23" name="Google Shape;23;p2"/>
          <p:cNvSpPr txBox="1">
            <a:spLocks noGrp="1"/>
          </p:cNvSpPr>
          <p:nvPr>
            <p:ph type="sldNum" idx="12"/>
          </p:nvPr>
        </p:nvSpPr>
        <p:spPr>
          <a:xfrm>
            <a:off x="7800476" y="6390565"/>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539F8A"/>
                </a:solidFill>
                <a:latin typeface="Gill Sans"/>
                <a:ea typeface="Gill Sans"/>
                <a:cs typeface="Gill Sans"/>
                <a:sym typeface="Gill Sans"/>
              </a:defRPr>
            </a:lvl1pPr>
            <a:lvl2pPr marL="0" lvl="1" indent="0" algn="r">
              <a:spcBef>
                <a:spcPts val="0"/>
              </a:spcBef>
              <a:buNone/>
              <a:defRPr sz="900" b="0" i="0" u="none" strike="noStrike" cap="none">
                <a:solidFill>
                  <a:srgbClr val="539F8A"/>
                </a:solidFill>
                <a:latin typeface="Gill Sans"/>
                <a:ea typeface="Gill Sans"/>
                <a:cs typeface="Gill Sans"/>
                <a:sym typeface="Gill Sans"/>
              </a:defRPr>
            </a:lvl2pPr>
            <a:lvl3pPr marL="0" lvl="2" indent="0" algn="r">
              <a:spcBef>
                <a:spcPts val="0"/>
              </a:spcBef>
              <a:buNone/>
              <a:defRPr sz="900" b="0" i="0" u="none" strike="noStrike" cap="none">
                <a:solidFill>
                  <a:srgbClr val="539F8A"/>
                </a:solidFill>
                <a:latin typeface="Gill Sans"/>
                <a:ea typeface="Gill Sans"/>
                <a:cs typeface="Gill Sans"/>
                <a:sym typeface="Gill Sans"/>
              </a:defRPr>
            </a:lvl3pPr>
            <a:lvl4pPr marL="0" lvl="3" indent="0" algn="r">
              <a:spcBef>
                <a:spcPts val="0"/>
              </a:spcBef>
              <a:buNone/>
              <a:defRPr sz="900" b="0" i="0" u="none" strike="noStrike" cap="none">
                <a:solidFill>
                  <a:srgbClr val="539F8A"/>
                </a:solidFill>
                <a:latin typeface="Gill Sans"/>
                <a:ea typeface="Gill Sans"/>
                <a:cs typeface="Gill Sans"/>
                <a:sym typeface="Gill Sans"/>
              </a:defRPr>
            </a:lvl4pPr>
            <a:lvl5pPr marL="0" lvl="4" indent="0" algn="r">
              <a:spcBef>
                <a:spcPts val="0"/>
              </a:spcBef>
              <a:buNone/>
              <a:defRPr sz="900" b="0" i="0" u="none" strike="noStrike" cap="none">
                <a:solidFill>
                  <a:srgbClr val="539F8A"/>
                </a:solidFill>
                <a:latin typeface="Gill Sans"/>
                <a:ea typeface="Gill Sans"/>
                <a:cs typeface="Gill Sans"/>
                <a:sym typeface="Gill Sans"/>
              </a:defRPr>
            </a:lvl5pPr>
            <a:lvl6pPr marL="0" lvl="5" indent="0" algn="r">
              <a:spcBef>
                <a:spcPts val="0"/>
              </a:spcBef>
              <a:buNone/>
              <a:defRPr sz="900" b="0" i="0" u="none" strike="noStrike" cap="none">
                <a:solidFill>
                  <a:srgbClr val="539F8A"/>
                </a:solidFill>
                <a:latin typeface="Gill Sans"/>
                <a:ea typeface="Gill Sans"/>
                <a:cs typeface="Gill Sans"/>
                <a:sym typeface="Gill Sans"/>
              </a:defRPr>
            </a:lvl6pPr>
            <a:lvl7pPr marL="0" lvl="6" indent="0" algn="r">
              <a:spcBef>
                <a:spcPts val="0"/>
              </a:spcBef>
              <a:buNone/>
              <a:defRPr sz="900" b="0" i="0" u="none" strike="noStrike" cap="none">
                <a:solidFill>
                  <a:srgbClr val="539F8A"/>
                </a:solidFill>
                <a:latin typeface="Gill Sans"/>
                <a:ea typeface="Gill Sans"/>
                <a:cs typeface="Gill Sans"/>
                <a:sym typeface="Gill Sans"/>
              </a:defRPr>
            </a:lvl7pPr>
            <a:lvl8pPr marL="0" lvl="7" indent="0" algn="r">
              <a:spcBef>
                <a:spcPts val="0"/>
              </a:spcBef>
              <a:buNone/>
              <a:defRPr sz="900" b="0" i="0" u="none" strike="noStrike" cap="none">
                <a:solidFill>
                  <a:srgbClr val="539F8A"/>
                </a:solidFill>
                <a:latin typeface="Gill Sans"/>
                <a:ea typeface="Gill Sans"/>
                <a:cs typeface="Gill Sans"/>
                <a:sym typeface="Gill Sans"/>
              </a:defRPr>
            </a:lvl8pPr>
            <a:lvl9pPr marL="0" lvl="8" indent="0" algn="r">
              <a:spcBef>
                <a:spcPts val="0"/>
              </a:spcBef>
              <a:buNone/>
              <a:defRPr sz="900" b="0" i="0" u="none" strike="noStrike" cap="none">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39704" y="6041362"/>
            <a:ext cx="6848720" cy="365125"/>
          </a:xfrm>
          <a:prstGeom prst="rect">
            <a:avLst/>
          </a:prstGeom>
        </p:spPr>
        <p:txBody>
          <a:bodyPr/>
          <a:lstStyle/>
          <a:p>
            <a:r>
              <a:rPr lang="en-US"/>
              <a:t>Rhode Island Department of Education  255 Westminster Street  Providence, RI 02903  www.ride.ri.gov/RIAA</a:t>
            </a:r>
          </a:p>
        </p:txBody>
      </p:sp>
      <p:sp>
        <p:nvSpPr>
          <p:cNvPr id="6" name="Slide Number Placeholder 5"/>
          <p:cNvSpPr>
            <a:spLocks noGrp="1"/>
          </p:cNvSpPr>
          <p:nvPr>
            <p:ph type="sldNum" sz="quarter" idx="12"/>
          </p:nvPr>
        </p:nvSpPr>
        <p:spPr>
          <a:xfrm>
            <a:off x="8401066" y="6041362"/>
            <a:ext cx="512638" cy="365125"/>
          </a:xfrm>
          <a:prstGeom prst="rect">
            <a:avLst/>
          </a:prstGeom>
        </p:spPr>
        <p:txBody>
          <a:bodyPr/>
          <a:lstStyle/>
          <a:p>
            <a:fld id="{4FAB73BC-B049-4115-A692-8D63A059BFB8}" type="slidenum">
              <a:rPr lang="en-US" smtClean="0"/>
              <a:pPr/>
              <a:t>‹#›</a:t>
            </a:fld>
            <a:endParaRPr lang="en-US"/>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r="66236"/>
          <a:stretch/>
        </p:blipFill>
        <p:spPr bwMode="auto">
          <a:xfrm>
            <a:off x="609599" y="5861508"/>
            <a:ext cx="730104" cy="724831"/>
          </a:xfrm>
          <a:prstGeom prst="rect">
            <a:avLst/>
          </a:prstGeom>
          <a:noFill/>
          <a:ln>
            <a:noFill/>
          </a:ln>
          <a:extLst>
            <a:ext uri="{53640926-AAD7-44D8-BBD7-CCE9431645EC}">
              <a14:shadowObscured xmlns:a14="http://schemas.microsoft.com/office/drawing/2010/main"/>
            </a:ext>
          </a:extLst>
        </p:spPr>
      </p:pic>
      <p:sp>
        <p:nvSpPr>
          <p:cNvPr id="8" name="Title 7"/>
          <p:cNvSpPr>
            <a:spLocks noGrp="1"/>
          </p:cNvSpPr>
          <p:nvPr>
            <p:ph type="title"/>
          </p:nvPr>
        </p:nvSpPr>
        <p:spPr/>
        <p:txBody>
          <a:bodyPr>
            <a:normAutofit/>
          </a:bodyPr>
          <a:lstStyle>
            <a:lvl1pPr>
              <a:defRPr sz="2800">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73610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39704" y="6041362"/>
            <a:ext cx="6848720" cy="365125"/>
          </a:xfrm>
          <a:prstGeom prst="rect">
            <a:avLst/>
          </a:prstGeom>
        </p:spPr>
        <p:txBody>
          <a:bodyPr/>
          <a:lstStyle/>
          <a:p>
            <a:r>
              <a:rPr lang="en-US"/>
              <a:t>Rhode Island Department of Education  255 Westminster Street  Providence, RI 02903  www.ride.ri.gov/RIAA</a:t>
            </a:r>
          </a:p>
        </p:txBody>
      </p:sp>
      <p:sp>
        <p:nvSpPr>
          <p:cNvPr id="6" name="Slide Number Placeholder 5"/>
          <p:cNvSpPr>
            <a:spLocks noGrp="1"/>
          </p:cNvSpPr>
          <p:nvPr>
            <p:ph type="sldNum" sz="quarter" idx="12"/>
          </p:nvPr>
        </p:nvSpPr>
        <p:spPr>
          <a:xfrm>
            <a:off x="8401066" y="6041362"/>
            <a:ext cx="512638" cy="365125"/>
          </a:xfrm>
          <a:prstGeom prst="rect">
            <a:avLst/>
          </a:prstGeom>
        </p:spPr>
        <p:txBody>
          <a:bodyPr/>
          <a:lstStyle/>
          <a:p>
            <a:fld id="{4FAB73BC-B049-4115-A692-8D63A059BFB8}" type="slidenum">
              <a:rPr lang="en-US" smtClean="0"/>
              <a:pPr/>
              <a:t>‹#›</a:t>
            </a:fld>
            <a:endParaRPr lang="en-US"/>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r="66236"/>
          <a:stretch/>
        </p:blipFill>
        <p:spPr bwMode="auto">
          <a:xfrm>
            <a:off x="609599" y="5861508"/>
            <a:ext cx="730104" cy="724831"/>
          </a:xfrm>
          <a:prstGeom prst="rect">
            <a:avLst/>
          </a:prstGeom>
          <a:noFill/>
          <a:ln>
            <a:noFill/>
          </a:ln>
          <a:extLst>
            <a:ext uri="{53640926-AAD7-44D8-BBD7-CCE9431645EC}">
              <a14:shadowObscured xmlns:a14="http://schemas.microsoft.com/office/drawing/2010/main"/>
            </a:ext>
          </a:extLst>
        </p:spPr>
      </p:pic>
      <p:sp>
        <p:nvSpPr>
          <p:cNvPr id="8" name="Title 7"/>
          <p:cNvSpPr>
            <a:spLocks noGrp="1"/>
          </p:cNvSpPr>
          <p:nvPr>
            <p:ph type="title"/>
          </p:nvPr>
        </p:nvSpPr>
        <p:spPr/>
        <p:txBody>
          <a:bodyPr>
            <a:normAutofit/>
          </a:bodyPr>
          <a:lstStyle>
            <a:lvl1pPr>
              <a:defRPr sz="2800">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250424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39704" y="6041362"/>
            <a:ext cx="6848720" cy="365125"/>
          </a:xfrm>
          <a:prstGeom prst="rect">
            <a:avLst/>
          </a:prstGeom>
        </p:spPr>
        <p:txBody>
          <a:bodyPr/>
          <a:lstStyle/>
          <a:p>
            <a:r>
              <a:rPr lang="en-US"/>
              <a:t>Rhode Island Department of Education  255 Westminster Street  Providence, RI 02903  www.ride.ri.gov/RIAA</a:t>
            </a:r>
          </a:p>
        </p:txBody>
      </p:sp>
      <p:sp>
        <p:nvSpPr>
          <p:cNvPr id="6" name="Slide Number Placeholder 5"/>
          <p:cNvSpPr>
            <a:spLocks noGrp="1"/>
          </p:cNvSpPr>
          <p:nvPr>
            <p:ph type="sldNum" sz="quarter" idx="12"/>
          </p:nvPr>
        </p:nvSpPr>
        <p:spPr>
          <a:xfrm>
            <a:off x="8401066" y="6041362"/>
            <a:ext cx="512638" cy="365125"/>
          </a:xfrm>
          <a:prstGeom prst="rect">
            <a:avLst/>
          </a:prstGeom>
        </p:spPr>
        <p:txBody>
          <a:bodyPr/>
          <a:lstStyle/>
          <a:p>
            <a:fld id="{4FAB73BC-B049-4115-A692-8D63A059BFB8}" type="slidenum">
              <a:rPr lang="en-US" smtClean="0"/>
              <a:pPr/>
              <a:t>‹#›</a:t>
            </a:fld>
            <a:endParaRPr lang="en-US"/>
          </a:p>
        </p:txBody>
      </p:sp>
      <p:pic>
        <p:nvPicPr>
          <p:cNvPr id="7" name="Picture 6"/>
          <p:cNvPicPr/>
          <p:nvPr userDrawn="1"/>
        </p:nvPicPr>
        <p:blipFill rotWithShape="1">
          <a:blip r:embed="rId2">
            <a:extLst>
              <a:ext uri="{28A0092B-C50C-407E-A947-70E740481C1C}">
                <a14:useLocalDpi xmlns:a14="http://schemas.microsoft.com/office/drawing/2010/main" val="0"/>
              </a:ext>
            </a:extLst>
          </a:blip>
          <a:srcRect r="66236"/>
          <a:stretch/>
        </p:blipFill>
        <p:spPr bwMode="auto">
          <a:xfrm>
            <a:off x="609599" y="5861508"/>
            <a:ext cx="730104" cy="724831"/>
          </a:xfrm>
          <a:prstGeom prst="rect">
            <a:avLst/>
          </a:prstGeom>
          <a:noFill/>
          <a:ln>
            <a:noFill/>
          </a:ln>
          <a:extLst>
            <a:ext uri="{53640926-AAD7-44D8-BBD7-CCE9431645EC}">
              <a14:shadowObscured xmlns:a14="http://schemas.microsoft.com/office/drawing/2010/main"/>
            </a:ext>
          </a:extLst>
        </p:spPr>
      </p:pic>
      <p:sp>
        <p:nvSpPr>
          <p:cNvPr id="8" name="Title 7"/>
          <p:cNvSpPr>
            <a:spLocks noGrp="1"/>
          </p:cNvSpPr>
          <p:nvPr>
            <p:ph type="title"/>
          </p:nvPr>
        </p:nvSpPr>
        <p:spPr/>
        <p:txBody>
          <a:bodyPr>
            <a:normAutofit/>
          </a:bodyPr>
          <a:lstStyle>
            <a:lvl1pPr>
              <a:defRPr sz="2800">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1301621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8"/>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0286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81192" y="2228003"/>
            <a:ext cx="7989752" cy="3630795"/>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8" name="Google Shape;28;p3"/>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p:nvPr/>
        </p:nvSpPr>
        <p:spPr>
          <a:xfrm>
            <a:off x="452646" y="5141973"/>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4" name="Google Shape;34;p4"/>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9F8A"/>
                </a:solidFill>
                <a:latin typeface="Gill Sans"/>
                <a:ea typeface="Gill Sans"/>
                <a:cs typeface="Gill Sans"/>
                <a:sym typeface="Gill Sans"/>
              </a:defRPr>
            </a:lvl1pPr>
            <a:lvl2pPr marL="0" lvl="1" indent="0" algn="r">
              <a:spcBef>
                <a:spcPts val="0"/>
              </a:spcBef>
              <a:buNone/>
              <a:defRPr sz="900">
                <a:solidFill>
                  <a:srgbClr val="539F8A"/>
                </a:solidFill>
                <a:latin typeface="Gill Sans"/>
                <a:ea typeface="Gill Sans"/>
                <a:cs typeface="Gill Sans"/>
                <a:sym typeface="Gill Sans"/>
              </a:defRPr>
            </a:lvl2pPr>
            <a:lvl3pPr marL="0" lvl="2" indent="0" algn="r">
              <a:spcBef>
                <a:spcPts val="0"/>
              </a:spcBef>
              <a:buNone/>
              <a:defRPr sz="900">
                <a:solidFill>
                  <a:srgbClr val="539F8A"/>
                </a:solidFill>
                <a:latin typeface="Gill Sans"/>
                <a:ea typeface="Gill Sans"/>
                <a:cs typeface="Gill Sans"/>
                <a:sym typeface="Gill Sans"/>
              </a:defRPr>
            </a:lvl3pPr>
            <a:lvl4pPr marL="0" lvl="3" indent="0" algn="r">
              <a:spcBef>
                <a:spcPts val="0"/>
              </a:spcBef>
              <a:buNone/>
              <a:defRPr sz="900">
                <a:solidFill>
                  <a:srgbClr val="539F8A"/>
                </a:solidFill>
                <a:latin typeface="Gill Sans"/>
                <a:ea typeface="Gill Sans"/>
                <a:cs typeface="Gill Sans"/>
                <a:sym typeface="Gill Sans"/>
              </a:defRPr>
            </a:lvl4pPr>
            <a:lvl5pPr marL="0" lvl="4" indent="0" algn="r">
              <a:spcBef>
                <a:spcPts val="0"/>
              </a:spcBef>
              <a:buNone/>
              <a:defRPr sz="900">
                <a:solidFill>
                  <a:srgbClr val="539F8A"/>
                </a:solidFill>
                <a:latin typeface="Gill Sans"/>
                <a:ea typeface="Gill Sans"/>
                <a:cs typeface="Gill Sans"/>
                <a:sym typeface="Gill Sans"/>
              </a:defRPr>
            </a:lvl5pPr>
            <a:lvl6pPr marL="0" lvl="5" indent="0" algn="r">
              <a:spcBef>
                <a:spcPts val="0"/>
              </a:spcBef>
              <a:buNone/>
              <a:defRPr sz="900">
                <a:solidFill>
                  <a:srgbClr val="539F8A"/>
                </a:solidFill>
                <a:latin typeface="Gill Sans"/>
                <a:ea typeface="Gill Sans"/>
                <a:cs typeface="Gill Sans"/>
                <a:sym typeface="Gill Sans"/>
              </a:defRPr>
            </a:lvl6pPr>
            <a:lvl7pPr marL="0" lvl="6" indent="0" algn="r">
              <a:spcBef>
                <a:spcPts val="0"/>
              </a:spcBef>
              <a:buNone/>
              <a:defRPr sz="900">
                <a:solidFill>
                  <a:srgbClr val="539F8A"/>
                </a:solidFill>
                <a:latin typeface="Gill Sans"/>
                <a:ea typeface="Gill Sans"/>
                <a:cs typeface="Gill Sans"/>
                <a:sym typeface="Gill Sans"/>
              </a:defRPr>
            </a:lvl7pPr>
            <a:lvl8pPr marL="0" lvl="7" indent="0" algn="r">
              <a:spcBef>
                <a:spcPts val="0"/>
              </a:spcBef>
              <a:buNone/>
              <a:defRPr sz="900">
                <a:solidFill>
                  <a:srgbClr val="539F8A"/>
                </a:solidFill>
                <a:latin typeface="Gill Sans"/>
                <a:ea typeface="Gill Sans"/>
                <a:cs typeface="Gill Sans"/>
                <a:sym typeface="Gill Sans"/>
              </a:defRPr>
            </a:lvl8pPr>
            <a:lvl9pPr marL="0" lvl="8" indent="0" algn="r">
              <a:spcBef>
                <a:spcPts val="0"/>
              </a:spcBef>
              <a:buNone/>
              <a:defRPr sz="900">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581192" y="2228002"/>
            <a:ext cx="3899527" cy="3633047"/>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5" name="Google Shape;45;p6"/>
          <p:cNvSpPr txBox="1">
            <a:spLocks noGrp="1"/>
          </p:cNvSpPr>
          <p:nvPr>
            <p:ph type="body" idx="2"/>
          </p:nvPr>
        </p:nvSpPr>
        <p:spPr>
          <a:xfrm>
            <a:off x="4663282" y="2228003"/>
            <a:ext cx="3907662" cy="3633047"/>
          </a:xfrm>
          <a:prstGeom prst="rect">
            <a:avLst/>
          </a:prstGeom>
          <a:noFill/>
          <a:ln>
            <a:noFill/>
          </a:ln>
        </p:spPr>
        <p:txBody>
          <a:bodyPr spcFirstLastPara="1" wrap="square" lIns="91425" tIns="45700" rIns="91425" bIns="45700" anchor="ctr"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6" name="Google Shape;46;p6"/>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p:nvPr/>
        </p:nvSpPr>
        <p:spPr>
          <a:xfrm>
            <a:off x="452646" y="5141973"/>
            <a:ext cx="8238707"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581352" y="5262296"/>
            <a:ext cx="3536625" cy="689514"/>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539F8A"/>
              </a:buClr>
              <a:buSzPts val="2000"/>
              <a:buFont typeface="Gill Sans"/>
              <a:buNone/>
              <a:defRPr sz="2000" b="0">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446399" y="601200"/>
            <a:ext cx="8240400" cy="4204800"/>
          </a:xfrm>
          <a:prstGeom prst="rect">
            <a:avLst/>
          </a:prstGeom>
          <a:noFill/>
          <a:ln>
            <a:noFill/>
          </a:ln>
        </p:spPr>
        <p:txBody>
          <a:bodyPr spcFirstLastPara="1" wrap="square" lIns="91425" tIns="45700" rIns="91425" bIns="45700" anchor="ctr" anchorCtr="0"/>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69" name="Google Shape;69;p9"/>
          <p:cNvSpPr txBox="1">
            <a:spLocks noGrp="1"/>
          </p:cNvSpPr>
          <p:nvPr>
            <p:ph type="body" idx="2"/>
          </p:nvPr>
        </p:nvSpPr>
        <p:spPr>
          <a:xfrm>
            <a:off x="4305617" y="5262295"/>
            <a:ext cx="4265327" cy="689515"/>
          </a:xfrm>
          <a:prstGeom prst="rect">
            <a:avLst/>
          </a:prstGeom>
          <a:noFill/>
          <a:ln>
            <a:noFill/>
          </a:ln>
        </p:spPr>
        <p:txBody>
          <a:bodyPr spcFirstLastPara="1" wrap="square" lIns="91425" tIns="45700" rIns="91425" bIns="45700" anchor="ctr" anchorCtr="0"/>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0" name="Google Shape;70;p9"/>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9F8A"/>
                </a:solidFill>
                <a:latin typeface="Gill Sans"/>
                <a:ea typeface="Gill Sans"/>
                <a:cs typeface="Gill Sans"/>
                <a:sym typeface="Gill Sans"/>
              </a:defRPr>
            </a:lvl1pPr>
            <a:lvl2pPr marL="0" lvl="1" indent="0" algn="r">
              <a:spcBef>
                <a:spcPts val="0"/>
              </a:spcBef>
              <a:buNone/>
              <a:defRPr sz="900">
                <a:solidFill>
                  <a:srgbClr val="539F8A"/>
                </a:solidFill>
                <a:latin typeface="Gill Sans"/>
                <a:ea typeface="Gill Sans"/>
                <a:cs typeface="Gill Sans"/>
                <a:sym typeface="Gill Sans"/>
              </a:defRPr>
            </a:lvl2pPr>
            <a:lvl3pPr marL="0" lvl="2" indent="0" algn="r">
              <a:spcBef>
                <a:spcPts val="0"/>
              </a:spcBef>
              <a:buNone/>
              <a:defRPr sz="900">
                <a:solidFill>
                  <a:srgbClr val="539F8A"/>
                </a:solidFill>
                <a:latin typeface="Gill Sans"/>
                <a:ea typeface="Gill Sans"/>
                <a:cs typeface="Gill Sans"/>
                <a:sym typeface="Gill Sans"/>
              </a:defRPr>
            </a:lvl3pPr>
            <a:lvl4pPr marL="0" lvl="3" indent="0" algn="r">
              <a:spcBef>
                <a:spcPts val="0"/>
              </a:spcBef>
              <a:buNone/>
              <a:defRPr sz="900">
                <a:solidFill>
                  <a:srgbClr val="539F8A"/>
                </a:solidFill>
                <a:latin typeface="Gill Sans"/>
                <a:ea typeface="Gill Sans"/>
                <a:cs typeface="Gill Sans"/>
                <a:sym typeface="Gill Sans"/>
              </a:defRPr>
            </a:lvl4pPr>
            <a:lvl5pPr marL="0" lvl="4" indent="0" algn="r">
              <a:spcBef>
                <a:spcPts val="0"/>
              </a:spcBef>
              <a:buNone/>
              <a:defRPr sz="900">
                <a:solidFill>
                  <a:srgbClr val="539F8A"/>
                </a:solidFill>
                <a:latin typeface="Gill Sans"/>
                <a:ea typeface="Gill Sans"/>
                <a:cs typeface="Gill Sans"/>
                <a:sym typeface="Gill Sans"/>
              </a:defRPr>
            </a:lvl5pPr>
            <a:lvl6pPr marL="0" lvl="5" indent="0" algn="r">
              <a:spcBef>
                <a:spcPts val="0"/>
              </a:spcBef>
              <a:buNone/>
              <a:defRPr sz="900">
                <a:solidFill>
                  <a:srgbClr val="539F8A"/>
                </a:solidFill>
                <a:latin typeface="Gill Sans"/>
                <a:ea typeface="Gill Sans"/>
                <a:cs typeface="Gill Sans"/>
                <a:sym typeface="Gill Sans"/>
              </a:defRPr>
            </a:lvl6pPr>
            <a:lvl7pPr marL="0" lvl="6" indent="0" algn="r">
              <a:spcBef>
                <a:spcPts val="0"/>
              </a:spcBef>
              <a:buNone/>
              <a:defRPr sz="900">
                <a:solidFill>
                  <a:srgbClr val="539F8A"/>
                </a:solidFill>
                <a:latin typeface="Gill Sans"/>
                <a:ea typeface="Gill Sans"/>
                <a:cs typeface="Gill Sans"/>
                <a:sym typeface="Gill Sans"/>
              </a:defRPr>
            </a:lvl7pPr>
            <a:lvl8pPr marL="0" lvl="7" indent="0" algn="r">
              <a:spcBef>
                <a:spcPts val="0"/>
              </a:spcBef>
              <a:buNone/>
              <a:defRPr sz="900">
                <a:solidFill>
                  <a:srgbClr val="539F8A"/>
                </a:solidFill>
                <a:latin typeface="Gill Sans"/>
                <a:ea typeface="Gill Sans"/>
                <a:cs typeface="Gill Sans"/>
                <a:sym typeface="Gill Sans"/>
              </a:defRPr>
            </a:lvl8pPr>
            <a:lvl9pPr marL="0" lvl="8" indent="0" algn="r">
              <a:spcBef>
                <a:spcPts val="0"/>
              </a:spcBef>
              <a:buNone/>
              <a:defRPr sz="900">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581192" y="4693389"/>
            <a:ext cx="7989752"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a:spLocks noGrp="1"/>
          </p:cNvSpPr>
          <p:nvPr>
            <p:ph type="pic" idx="2"/>
          </p:nvPr>
        </p:nvSpPr>
        <p:spPr>
          <a:xfrm>
            <a:off x="448093" y="599725"/>
            <a:ext cx="8238706"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76" name="Google Shape;76;p10"/>
          <p:cNvSpPr txBox="1">
            <a:spLocks noGrp="1"/>
          </p:cNvSpPr>
          <p:nvPr>
            <p:ph type="body" idx="1"/>
          </p:nvPr>
        </p:nvSpPr>
        <p:spPr>
          <a:xfrm>
            <a:off x="581192" y="5260126"/>
            <a:ext cx="7989752" cy="598671"/>
          </a:xfrm>
          <a:prstGeom prst="rect">
            <a:avLst/>
          </a:prstGeom>
          <a:noFill/>
          <a:ln>
            <a:noFill/>
          </a:ln>
        </p:spPr>
        <p:txBody>
          <a:bodyPr spcFirstLastPara="1" wrap="square" lIns="91425" tIns="45700" rIns="91425" bIns="45700" anchor="ctr" anchorCtr="0"/>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7" name="Google Shape;77;p10"/>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79" name="Google Shape;79;p10"/>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1"/>
          <p:cNvSpPr/>
          <p:nvPr/>
        </p:nvSpPr>
        <p:spPr>
          <a:xfrm>
            <a:off x="448092" y="599725"/>
            <a:ext cx="8238707"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rot="5400000">
            <a:off x="2760671" y="48524"/>
            <a:ext cx="3630794" cy="7989752"/>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4" name="Google Shape;84;p1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DRAFT: NOT FOR DISTRIBUTION (5/22/2019)</a:t>
            </a:r>
            <a:endParaRPr/>
          </a:p>
        </p:txBody>
      </p:sp>
      <p:sp>
        <p:nvSpPr>
          <p:cNvPr id="86" name="Google Shape;86;p1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2"/>
          <p:cNvSpPr/>
          <p:nvPr/>
        </p:nvSpPr>
        <p:spPr>
          <a:xfrm>
            <a:off x="6629400" y="599725"/>
            <a:ext cx="20573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2"/>
          <p:cNvSpPr txBox="1">
            <a:spLocks noGrp="1"/>
          </p:cNvSpPr>
          <p:nvPr>
            <p:ph type="title"/>
          </p:nvPr>
        </p:nvSpPr>
        <p:spPr>
          <a:xfrm rot="5400000">
            <a:off x="4789425" y="2515700"/>
            <a:ext cx="5183073" cy="1503123"/>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950760" y="306157"/>
            <a:ext cx="5183073" cy="5922209"/>
          </a:xfrm>
          <a:prstGeom prst="rect">
            <a:avLst/>
          </a:prstGeom>
          <a:noFill/>
          <a:ln>
            <a:noFill/>
          </a:ln>
        </p:spPr>
        <p:txBody>
          <a:bodyPr spcFirstLastPara="1" wrap="square" lIns="91425" tIns="45700" rIns="91425" bIns="45700" anchor="t" anchorCtr="0"/>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1" name="Google Shape;91;p12"/>
          <p:cNvSpPr txBox="1">
            <a:spLocks noGrp="1"/>
          </p:cNvSpPr>
          <p:nvPr>
            <p:ph type="dt" idx="10"/>
          </p:nvPr>
        </p:nvSpPr>
        <p:spPr>
          <a:xfrm>
            <a:off x="6745255" y="5956136"/>
            <a:ext cx="947672"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539F8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581192" y="5951810"/>
            <a:ext cx="5922209"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539F8A"/>
                </a:solidFill>
                <a:latin typeface="Gill Sans"/>
                <a:ea typeface="Gill Sans"/>
                <a:cs typeface="Gill Sans"/>
                <a:sym typeface="Gill Sans"/>
              </a:defRPr>
            </a:lvl1pPr>
            <a:lvl2pPr marL="0" lvl="1" indent="0" algn="r">
              <a:spcBef>
                <a:spcPts val="0"/>
              </a:spcBef>
              <a:buNone/>
              <a:defRPr sz="900">
                <a:solidFill>
                  <a:srgbClr val="539F8A"/>
                </a:solidFill>
                <a:latin typeface="Gill Sans"/>
                <a:ea typeface="Gill Sans"/>
                <a:cs typeface="Gill Sans"/>
                <a:sym typeface="Gill Sans"/>
              </a:defRPr>
            </a:lvl2pPr>
            <a:lvl3pPr marL="0" lvl="2" indent="0" algn="r">
              <a:spcBef>
                <a:spcPts val="0"/>
              </a:spcBef>
              <a:buNone/>
              <a:defRPr sz="900">
                <a:solidFill>
                  <a:srgbClr val="539F8A"/>
                </a:solidFill>
                <a:latin typeface="Gill Sans"/>
                <a:ea typeface="Gill Sans"/>
                <a:cs typeface="Gill Sans"/>
                <a:sym typeface="Gill Sans"/>
              </a:defRPr>
            </a:lvl3pPr>
            <a:lvl4pPr marL="0" lvl="3" indent="0" algn="r">
              <a:spcBef>
                <a:spcPts val="0"/>
              </a:spcBef>
              <a:buNone/>
              <a:defRPr sz="900">
                <a:solidFill>
                  <a:srgbClr val="539F8A"/>
                </a:solidFill>
                <a:latin typeface="Gill Sans"/>
                <a:ea typeface="Gill Sans"/>
                <a:cs typeface="Gill Sans"/>
                <a:sym typeface="Gill Sans"/>
              </a:defRPr>
            </a:lvl4pPr>
            <a:lvl5pPr marL="0" lvl="4" indent="0" algn="r">
              <a:spcBef>
                <a:spcPts val="0"/>
              </a:spcBef>
              <a:buNone/>
              <a:defRPr sz="900">
                <a:solidFill>
                  <a:srgbClr val="539F8A"/>
                </a:solidFill>
                <a:latin typeface="Gill Sans"/>
                <a:ea typeface="Gill Sans"/>
                <a:cs typeface="Gill Sans"/>
                <a:sym typeface="Gill Sans"/>
              </a:defRPr>
            </a:lvl5pPr>
            <a:lvl6pPr marL="0" lvl="5" indent="0" algn="r">
              <a:spcBef>
                <a:spcPts val="0"/>
              </a:spcBef>
              <a:buNone/>
              <a:defRPr sz="900">
                <a:solidFill>
                  <a:srgbClr val="539F8A"/>
                </a:solidFill>
                <a:latin typeface="Gill Sans"/>
                <a:ea typeface="Gill Sans"/>
                <a:cs typeface="Gill Sans"/>
                <a:sym typeface="Gill Sans"/>
              </a:defRPr>
            </a:lvl6pPr>
            <a:lvl7pPr marL="0" lvl="6" indent="0" algn="r">
              <a:spcBef>
                <a:spcPts val="0"/>
              </a:spcBef>
              <a:buNone/>
              <a:defRPr sz="900">
                <a:solidFill>
                  <a:srgbClr val="539F8A"/>
                </a:solidFill>
                <a:latin typeface="Gill Sans"/>
                <a:ea typeface="Gill Sans"/>
                <a:cs typeface="Gill Sans"/>
                <a:sym typeface="Gill Sans"/>
              </a:defRPr>
            </a:lvl7pPr>
            <a:lvl8pPr marL="0" lvl="7" indent="0" algn="r">
              <a:spcBef>
                <a:spcPts val="0"/>
              </a:spcBef>
              <a:buNone/>
              <a:defRPr sz="900">
                <a:solidFill>
                  <a:srgbClr val="539F8A"/>
                </a:solidFill>
                <a:latin typeface="Gill Sans"/>
                <a:ea typeface="Gill Sans"/>
                <a:cs typeface="Gill Sans"/>
                <a:sym typeface="Gill Sans"/>
              </a:defRPr>
            </a:lvl8pPr>
            <a:lvl9pPr marL="0" lvl="8" indent="0" algn="r">
              <a:spcBef>
                <a:spcPts val="0"/>
              </a:spcBef>
              <a:buNone/>
              <a:defRPr sz="900">
                <a:solidFill>
                  <a:srgbClr val="539F8A"/>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228003"/>
            <a:ext cx="7989752" cy="3630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5559327" y="5956136"/>
            <a:ext cx="2133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US"/>
              <a:t>DRAFT: NOT FOR DISTRIBUTION (5/22/2019)</a:t>
            </a:r>
            <a:endParaRPr/>
          </a:p>
        </p:txBody>
      </p:sp>
      <p:sp>
        <p:nvSpPr>
          <p:cNvPr id="14" name="Google Shape;14;p1"/>
          <p:cNvSpPr txBox="1">
            <a:spLocks noGrp="1"/>
          </p:cNvSpPr>
          <p:nvPr>
            <p:ph type="sldNum" idx="12"/>
          </p:nvPr>
        </p:nvSpPr>
        <p:spPr>
          <a:xfrm>
            <a:off x="7800476" y="5956136"/>
            <a:ext cx="7704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448091" y="441325"/>
            <a:ext cx="2719909" cy="10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976001" y="441325"/>
            <a:ext cx="2710800" cy="10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216601" y="441325"/>
            <a:ext cx="2710800" cy="10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tmp"/><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ride.ri.gov/ria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ride.ri.gov/dl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ctrTitle"/>
          </p:nvPr>
        </p:nvSpPr>
        <p:spPr>
          <a:xfrm>
            <a:off x="581192" y="1520952"/>
            <a:ext cx="7989752" cy="1504844"/>
          </a:xfrm>
        </p:spPr>
        <p:txBody>
          <a:bodyPr/>
          <a:lstStyle/>
          <a:p>
            <a:pPr lvl="0"/>
            <a:r>
              <a:rPr lang="en-US" sz="3200"/>
              <a:t>Rhode Island Alternate Assessment System</a:t>
            </a:r>
          </a:p>
        </p:txBody>
      </p:sp>
      <p:sp>
        <p:nvSpPr>
          <p:cNvPr id="2" name="Subtitle 1"/>
          <p:cNvSpPr>
            <a:spLocks noGrp="1"/>
          </p:cNvSpPr>
          <p:nvPr>
            <p:ph type="subTitle" idx="1"/>
          </p:nvPr>
        </p:nvSpPr>
        <p:spPr>
          <a:xfrm>
            <a:off x="581192" y="5055764"/>
            <a:ext cx="7989752" cy="1226164"/>
          </a:xfrm>
        </p:spPr>
        <p:txBody>
          <a:bodyPr/>
          <a:lstStyle/>
          <a:p>
            <a:r>
              <a:rPr lang="en-US"/>
              <a:t>November 6, 2019</a:t>
            </a:r>
          </a:p>
          <a:p>
            <a:r>
              <a:rPr lang="en-US"/>
              <a:t>Heather Heineke, Office of Instruction, Assessment, and Curriculum</a:t>
            </a:r>
          </a:p>
          <a:p>
            <a:r>
              <a:rPr lang="en-US"/>
              <a:t>Carlin, Danner, </a:t>
            </a:r>
            <a:r>
              <a:rPr lang="en-US" err="1"/>
              <a:t>EdD</a:t>
            </a:r>
            <a:r>
              <a:rPr lang="en-US"/>
              <a:t>., Office of Student, Community, and Academic Supports</a:t>
            </a:r>
          </a:p>
          <a:p>
            <a:r>
              <a:rPr lang="en-US"/>
              <a:t>Rhode Island Department of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p:txBody>
          <a:bodyPr/>
          <a:lstStyle/>
          <a:p>
            <a:pPr lvl="0"/>
            <a:r>
              <a:rPr lang="en-US"/>
              <a:t>DEVELOPMENT OF THE IEP</a:t>
            </a:r>
          </a:p>
        </p:txBody>
      </p:sp>
      <p:sp>
        <p:nvSpPr>
          <p:cNvPr id="141" name="Google Shape;141;p19"/>
          <p:cNvSpPr txBox="1">
            <a:spLocks noGrp="1"/>
          </p:cNvSpPr>
          <p:nvPr>
            <p:ph type="body" idx="1"/>
          </p:nvPr>
        </p:nvSpPr>
        <p:spPr/>
        <p:txBody>
          <a:bodyPr/>
          <a:lstStyle/>
          <a:p>
            <a:pPr indent="-333375"/>
            <a:r>
              <a:rPr lang="en-US">
                <a:sym typeface="Arial"/>
              </a:rPr>
              <a:t>To help decide what special education and related services the student needs, generally the IEP team will begin by looking at the following:</a:t>
            </a:r>
            <a:endParaRPr lang="en-US"/>
          </a:p>
          <a:p>
            <a:pPr lvl="1" indent="-333375"/>
            <a:r>
              <a:rPr lang="en-US"/>
              <a:t>the child's evaluation results, state testing, classroom tests, work samples, interviews, progress monitoring, and checklists given to establish the student's eligibility</a:t>
            </a:r>
          </a:p>
          <a:p>
            <a:pPr lvl="1" indent="-333375"/>
            <a:r>
              <a:rPr lang="en-US"/>
              <a:t>observations by teachers, parents, paraprofessionals, related service providers, administrators, and others,</a:t>
            </a:r>
          </a:p>
          <a:p>
            <a:pPr lvl="0" indent="-333375"/>
            <a:r>
              <a:rPr lang="en-US">
                <a:sym typeface="Arial"/>
              </a:rPr>
              <a:t>This information will help the team describe the student's "present levels of educational performance." In other words, how the student is currently doing in school. Knowing how the student is currently performing in school will help the team develop annual goals to address those areas where the student has an identified educational need.</a:t>
            </a:r>
            <a:endParaRPr lang="en-US"/>
          </a:p>
          <a:p>
            <a:pPr lvl="0" indent="-333375"/>
            <a:endParaRPr lang="en-US"/>
          </a:p>
        </p:txBody>
      </p:sp>
      <p:sp>
        <p:nvSpPr>
          <p:cNvPr id="3" name="Footer Placeholder 2"/>
          <p:cNvSpPr>
            <a:spLocks noGrp="1"/>
          </p:cNvSpPr>
          <p:nvPr>
            <p:ph type="ftr" idx="11"/>
          </p:nvPr>
        </p:nvSpPr>
        <p:spPr/>
        <p:txBody>
          <a:bodyPr/>
          <a:lstStyle/>
          <a:p>
            <a:endParaRPr lang="en-US"/>
          </a:p>
        </p:txBody>
      </p:sp>
      <p:sp>
        <p:nvSpPr>
          <p:cNvPr id="4" name="Slide Number Placeholder 3"/>
          <p:cNvSpPr>
            <a:spLocks noGrp="1"/>
          </p:cNvSpPr>
          <p:nvPr>
            <p:ph type="sldNum" idx="12"/>
          </p:nvPr>
        </p:nvSpPr>
        <p:spPr/>
        <p:txBody>
          <a:bodyPr/>
          <a:lstStyle/>
          <a:p>
            <a:pPr lvl="0"/>
            <a:fld id="{00000000-1234-1234-1234-123412341234}" type="slidenum">
              <a:rPr lang="en-US" smtClean="0"/>
              <a:pPr lvl="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 Writing: Task Analysis/What is the skill being asked of the student?</a:t>
            </a:r>
          </a:p>
        </p:txBody>
      </p:sp>
      <p:sp>
        <p:nvSpPr>
          <p:cNvPr id="3" name="Text Placeholder 2"/>
          <p:cNvSpPr>
            <a:spLocks noGrp="1"/>
          </p:cNvSpPr>
          <p:nvPr>
            <p:ph type="body" idx="1"/>
          </p:nvPr>
        </p:nvSpPr>
        <p:spPr/>
        <p:txBody>
          <a:bodyPr spcFirstLastPara="1" wrap="square" lIns="91425" tIns="45700" rIns="91425" bIns="45700" anchor="t" anchorCtr="0"/>
          <a:lstStyle/>
          <a:p>
            <a:pPr indent="-333375"/>
            <a:r>
              <a:rPr lang="en-US" sz="1600"/>
              <a:t>The Present Levels and Area of Need set the stage for goal writing by providing the appropriate data from multiple sources.  It acts as a funnel of information to inform the goals that will be created.  It should be noted that the IEP is not a curriculum for the student but part of a systematic  intervention process.</a:t>
            </a:r>
          </a:p>
          <a:p>
            <a:pPr indent="-333375"/>
            <a:r>
              <a:rPr lang="en-US" sz="1600"/>
              <a:t>Case managers should choose one skill to begin and ask themselves: </a:t>
            </a:r>
          </a:p>
          <a:p>
            <a:pPr lvl="1" indent="-333375"/>
            <a:r>
              <a:rPr lang="en-US" sz="1400"/>
              <a:t>What sub-skills are needed to achieve this goal?</a:t>
            </a:r>
          </a:p>
          <a:p>
            <a:pPr lvl="1" indent="-333375"/>
            <a:r>
              <a:rPr lang="en-US" sz="1400"/>
              <a:t>How can these subskills be made into manageable objectives that the student can accomplish throughout the year?</a:t>
            </a:r>
          </a:p>
          <a:p>
            <a:pPr lvl="1" indent="-333375"/>
            <a:r>
              <a:rPr lang="en-US" sz="1400"/>
              <a:t>Can the goal be achieved within the year? </a:t>
            </a:r>
          </a:p>
          <a:p>
            <a:pPr lvl="1" indent="-333375"/>
            <a:r>
              <a:rPr lang="en-US" sz="1400"/>
              <a:t>Has the goal been continued from year to year?  Should it be broken down further to ensure the student sees success?</a:t>
            </a:r>
          </a:p>
          <a:p>
            <a:pPr lvl="1" indent="-333375"/>
            <a:r>
              <a:rPr lang="en-US" sz="1400"/>
              <a:t>If there are no subskills associated with the goal, what percentage of accuracy and/or number of trials will give that student success?</a:t>
            </a:r>
          </a:p>
          <a:p>
            <a:pPr lvl="1" indent="-333375"/>
            <a:endParaRPr lang="en-US"/>
          </a:p>
        </p:txBody>
      </p:sp>
      <p:sp>
        <p:nvSpPr>
          <p:cNvPr id="4" name="Footer Placeholder 3"/>
          <p:cNvSpPr>
            <a:spLocks noGrp="1"/>
          </p:cNvSpPr>
          <p:nvPr>
            <p:ph type="ftr" idx="11"/>
          </p:nvPr>
        </p:nvSpPr>
        <p:spPr>
          <a:xfrm>
            <a:off x="609600" y="5951810"/>
            <a:ext cx="7109861" cy="365125"/>
          </a:xfrm>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42969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A223-60F5-4FE0-8D8C-534722CF63F1}"/>
              </a:ext>
            </a:extLst>
          </p:cNvPr>
          <p:cNvSpPr>
            <a:spLocks noGrp="1"/>
          </p:cNvSpPr>
          <p:nvPr>
            <p:ph type="title"/>
          </p:nvPr>
        </p:nvSpPr>
        <p:spPr/>
        <p:txBody>
          <a:bodyPr/>
          <a:lstStyle/>
          <a:p>
            <a:r>
              <a:rPr lang="en-US"/>
              <a:t>Turn and Talk!</a:t>
            </a:r>
          </a:p>
        </p:txBody>
      </p:sp>
      <p:sp>
        <p:nvSpPr>
          <p:cNvPr id="3" name="Text Placeholder 2">
            <a:extLst>
              <a:ext uri="{FF2B5EF4-FFF2-40B4-BE49-F238E27FC236}">
                <a16:creationId xmlns:a16="http://schemas.microsoft.com/office/drawing/2014/main" id="{AEE783A6-E689-44B1-B377-DAA56E4C590A}"/>
              </a:ext>
            </a:extLst>
          </p:cNvPr>
          <p:cNvSpPr>
            <a:spLocks noGrp="1"/>
          </p:cNvSpPr>
          <p:nvPr>
            <p:ph type="body" idx="1"/>
          </p:nvPr>
        </p:nvSpPr>
        <p:spPr/>
        <p:txBody>
          <a:bodyPr/>
          <a:lstStyle/>
          <a:p>
            <a:pPr indent="-333375"/>
            <a:r>
              <a:rPr lang="en-US"/>
              <a:t>In your spreadsheet, put a check next to each type of data used to inform decision-making in each area.</a:t>
            </a:r>
          </a:p>
          <a:p>
            <a:pPr marL="123825" indent="0">
              <a:buNone/>
            </a:pPr>
            <a:endParaRPr lang="en-US"/>
          </a:p>
          <a:p>
            <a:pPr marL="466725" indent="-342900">
              <a:buFont typeface="Wingdings" panose="05000000000000000000" pitchFamily="2" charset="2"/>
              <a:buChar char="§"/>
            </a:pPr>
            <a:r>
              <a:rPr lang="en-US"/>
              <a:t>Discuss the following questions with your district colleagues and those at your table:</a:t>
            </a:r>
          </a:p>
          <a:p>
            <a:pPr marL="923925" lvl="1" indent="-342900">
              <a:buFont typeface="Arial" panose="020B0604020202020204" pitchFamily="34" charset="0"/>
              <a:buChar char="•"/>
            </a:pPr>
            <a:r>
              <a:rPr lang="en-US"/>
              <a:t>Is the type of evidence or data used varied?</a:t>
            </a:r>
          </a:p>
          <a:p>
            <a:pPr marL="923925" lvl="1" indent="-342900">
              <a:buFont typeface="Arial" panose="020B0604020202020204" pitchFamily="34" charset="0"/>
              <a:buChar char="•"/>
            </a:pPr>
            <a:r>
              <a:rPr lang="en-US"/>
              <a:t>Is there a reliance on one or two types of data?</a:t>
            </a:r>
          </a:p>
          <a:p>
            <a:pPr marL="923925" lvl="1" indent="-342900">
              <a:buFont typeface="Arial" panose="020B0604020202020204" pitchFamily="34" charset="0"/>
              <a:buChar char="•"/>
            </a:pPr>
            <a:r>
              <a:rPr lang="en-US"/>
              <a:t>Is there data or evidence that isn’t used that should be considered in developing goals and objectives?</a:t>
            </a:r>
          </a:p>
        </p:txBody>
      </p:sp>
      <p:sp>
        <p:nvSpPr>
          <p:cNvPr id="4" name="Footer Placeholder 3">
            <a:extLst>
              <a:ext uri="{FF2B5EF4-FFF2-40B4-BE49-F238E27FC236}">
                <a16:creationId xmlns:a16="http://schemas.microsoft.com/office/drawing/2014/main" id="{3E22B3EB-28E9-425A-80B5-307B018310E2}"/>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7E77F16C-D5AA-436A-9626-6983F056E1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Tree>
    <p:extLst>
      <p:ext uri="{BB962C8B-B14F-4D97-AF65-F5344CB8AC3E}">
        <p14:creationId xmlns:p14="http://schemas.microsoft.com/office/powerpoint/2010/main" val="208057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Select Accommodations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28760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AD8A3-EE31-480E-98DA-642909002E8D}"/>
              </a:ext>
            </a:extLst>
          </p:cNvPr>
          <p:cNvSpPr>
            <a:spLocks noGrp="1"/>
          </p:cNvSpPr>
          <p:nvPr>
            <p:ph type="title"/>
          </p:nvPr>
        </p:nvSpPr>
        <p:spPr/>
        <p:txBody>
          <a:bodyPr/>
          <a:lstStyle/>
          <a:p>
            <a:r>
              <a:rPr lang="en-US"/>
              <a:t>Classroom Accommodation Selection</a:t>
            </a:r>
          </a:p>
        </p:txBody>
      </p:sp>
      <p:sp>
        <p:nvSpPr>
          <p:cNvPr id="3" name="Text Placeholder 2">
            <a:extLst>
              <a:ext uri="{FF2B5EF4-FFF2-40B4-BE49-F238E27FC236}">
                <a16:creationId xmlns:a16="http://schemas.microsoft.com/office/drawing/2014/main" id="{4E7164F5-4BAB-489C-BCD1-942EABEC2A8C}"/>
              </a:ext>
            </a:extLst>
          </p:cNvPr>
          <p:cNvSpPr>
            <a:spLocks noGrp="1"/>
          </p:cNvSpPr>
          <p:nvPr>
            <p:ph type="body" idx="1"/>
          </p:nvPr>
        </p:nvSpPr>
        <p:spPr>
          <a:xfrm>
            <a:off x="581192" y="2043746"/>
            <a:ext cx="7989752" cy="3908064"/>
          </a:xfrm>
        </p:spPr>
        <p:txBody>
          <a:bodyPr spcFirstLastPara="1" wrap="square" lIns="91425" tIns="45700" rIns="91425" bIns="45700" anchor="t" anchorCtr="0"/>
          <a:lstStyle/>
          <a:p>
            <a:pPr indent="-333375"/>
            <a:r>
              <a:rPr lang="en-US" sz="1600"/>
              <a:t>After teaching the use of an accommodation there should be observational and trial data with an accuracy component to determine if an accommodation is successful.  </a:t>
            </a:r>
          </a:p>
          <a:p>
            <a:pPr lvl="1" indent="-333375"/>
            <a:r>
              <a:rPr lang="en-US"/>
              <a:t>On the other hand, the accommodation should not be a crutch that the student is not encouraged to grow academically.</a:t>
            </a:r>
          </a:p>
          <a:p>
            <a:pPr indent="-333375"/>
            <a:r>
              <a:rPr lang="en-US" sz="1600"/>
              <a:t>It is important to keep in mind that as the student is seeing success with an accommodation and the special educator is encouraging the student to use the accommodation in a less invasive way with more independence.</a:t>
            </a:r>
          </a:p>
          <a:p>
            <a:pPr indent="-333375"/>
            <a:r>
              <a:rPr lang="en-US" sz="1600"/>
              <a:t>Some questions to ask case managers:</a:t>
            </a:r>
          </a:p>
          <a:p>
            <a:pPr lvl="1" indent="-333375"/>
            <a:r>
              <a:rPr lang="en-US"/>
              <a:t>Are the accommodations in the IEP historical?</a:t>
            </a:r>
          </a:p>
          <a:p>
            <a:pPr lvl="1" indent="-333375"/>
            <a:r>
              <a:rPr lang="en-US"/>
              <a:t>Is there empirical evidence that demonstrated that the accommodation is necessary?</a:t>
            </a:r>
          </a:p>
          <a:p>
            <a:pPr lvl="1" indent="-333375"/>
            <a:r>
              <a:rPr lang="en-US"/>
              <a:t>Is there room to improve independence? </a:t>
            </a:r>
          </a:p>
          <a:p>
            <a:pPr lvl="1" indent="-333375"/>
            <a:r>
              <a:rPr lang="en-US"/>
              <a:t>Is there productive struggle happening for the student with accommodations?</a:t>
            </a:r>
          </a:p>
        </p:txBody>
      </p:sp>
      <p:sp>
        <p:nvSpPr>
          <p:cNvPr id="4" name="Footer Placeholder 3">
            <a:extLst>
              <a:ext uri="{FF2B5EF4-FFF2-40B4-BE49-F238E27FC236}">
                <a16:creationId xmlns:a16="http://schemas.microsoft.com/office/drawing/2014/main" id="{A458C798-74AF-4D98-8102-4B45CE0BCE98}"/>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A24C7AB2-04D6-4715-B032-879611BAFD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a:p>
        </p:txBody>
      </p:sp>
    </p:spTree>
    <p:extLst>
      <p:ext uri="{BB962C8B-B14F-4D97-AF65-F5344CB8AC3E}">
        <p14:creationId xmlns:p14="http://schemas.microsoft.com/office/powerpoint/2010/main" val="114762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94CE-EB8B-4824-9CAF-AF01D71C2362}"/>
              </a:ext>
            </a:extLst>
          </p:cNvPr>
          <p:cNvSpPr>
            <a:spLocks noGrp="1"/>
          </p:cNvSpPr>
          <p:nvPr>
            <p:ph type="title"/>
          </p:nvPr>
        </p:nvSpPr>
        <p:spPr/>
        <p:txBody>
          <a:bodyPr/>
          <a:lstStyle/>
          <a:p>
            <a:r>
              <a:rPr lang="en-US"/>
              <a:t>Testing Accommodation Selection </a:t>
            </a:r>
          </a:p>
        </p:txBody>
      </p:sp>
      <p:sp>
        <p:nvSpPr>
          <p:cNvPr id="3" name="Text Placeholder 2">
            <a:extLst>
              <a:ext uri="{FF2B5EF4-FFF2-40B4-BE49-F238E27FC236}">
                <a16:creationId xmlns:a16="http://schemas.microsoft.com/office/drawing/2014/main" id="{4E718972-19F1-4B7C-85F0-4CADBAC7FCA6}"/>
              </a:ext>
            </a:extLst>
          </p:cNvPr>
          <p:cNvSpPr>
            <a:spLocks noGrp="1"/>
          </p:cNvSpPr>
          <p:nvPr>
            <p:ph type="body" idx="1"/>
          </p:nvPr>
        </p:nvSpPr>
        <p:spPr/>
        <p:txBody>
          <a:bodyPr spcFirstLastPara="1" wrap="square" lIns="91425" tIns="45700" rIns="91425" bIns="45700" anchor="t" anchorCtr="0"/>
          <a:lstStyle/>
          <a:p>
            <a:pPr indent="-333375"/>
            <a:r>
              <a:rPr lang="en-US"/>
              <a:t>Data should be used to inform testing accommodations as well. </a:t>
            </a:r>
          </a:p>
          <a:p>
            <a:pPr indent="-333375"/>
            <a:r>
              <a:rPr lang="en-US"/>
              <a:t>All accommodations used during classroom assessments should be considered for state testing. </a:t>
            </a:r>
          </a:p>
          <a:p>
            <a:pPr indent="-333375"/>
            <a:r>
              <a:rPr lang="en-US"/>
              <a:t>These accommodations should be:</a:t>
            </a:r>
          </a:p>
          <a:p>
            <a:pPr lvl="1" indent="-333375"/>
            <a:r>
              <a:rPr lang="en-US"/>
              <a:t>Identified in the IEP</a:t>
            </a:r>
          </a:p>
          <a:p>
            <a:pPr lvl="1" indent="-333375"/>
            <a:r>
              <a:rPr lang="en-US"/>
              <a:t>In line with state assessment accommodations</a:t>
            </a:r>
          </a:p>
          <a:p>
            <a:pPr lvl="1" indent="-333375"/>
            <a:r>
              <a:rPr lang="en-US"/>
              <a:t>Allow the student to demonstrate their independence to the best of their ability</a:t>
            </a:r>
          </a:p>
          <a:p>
            <a:pPr lvl="1" indent="-333375"/>
            <a:r>
              <a:rPr lang="en-US"/>
              <a:t>Familiar to the student prior to testing</a:t>
            </a:r>
          </a:p>
        </p:txBody>
      </p:sp>
      <p:sp>
        <p:nvSpPr>
          <p:cNvPr id="4" name="Footer Placeholder 3">
            <a:extLst>
              <a:ext uri="{FF2B5EF4-FFF2-40B4-BE49-F238E27FC236}">
                <a16:creationId xmlns:a16="http://schemas.microsoft.com/office/drawing/2014/main" id="{98334F61-67D4-4255-A58E-8E90AFC4C8DF}"/>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19B181ED-6143-47FA-9375-B4B9510C5D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Tree>
    <p:extLst>
      <p:ext uri="{BB962C8B-B14F-4D97-AF65-F5344CB8AC3E}">
        <p14:creationId xmlns:p14="http://schemas.microsoft.com/office/powerpoint/2010/main" val="77336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THREE FALLACIES AND TWO MISUNDERSTANDINGS ABOUT ACCOMMODATIONS AND STATE ASSESSMENTS</a:t>
            </a:r>
          </a:p>
        </p:txBody>
      </p:sp>
      <p:sp>
        <p:nvSpPr>
          <p:cNvPr id="3" name="Text Placeholder 2"/>
          <p:cNvSpPr>
            <a:spLocks noGrp="1"/>
          </p:cNvSpPr>
          <p:nvPr>
            <p:ph type="body" idx="1"/>
          </p:nvPr>
        </p:nvSpPr>
        <p:spPr>
          <a:xfrm>
            <a:off x="581192" y="1895496"/>
            <a:ext cx="7989752" cy="3991662"/>
          </a:xfrm>
        </p:spPr>
        <p:txBody>
          <a:bodyPr spcFirstLastPara="1" wrap="square" lIns="91425" tIns="45700" rIns="91425" bIns="45700" anchor="t" anchorCtr="0"/>
          <a:lstStyle/>
          <a:p>
            <a:pPr marL="466725" indent="-342900">
              <a:buFont typeface="+mj-lt"/>
              <a:buAutoNum type="arabicPeriod"/>
            </a:pPr>
            <a:r>
              <a:rPr lang="en-US" sz="1600"/>
              <a:t>The “We Do X Every Day During Instruction” Fallacy. </a:t>
            </a:r>
            <a:r>
              <a:rPr lang="en-US" sz="1600" i="1"/>
              <a:t>While accommodations should be used by the student every day, that doesn't mean include replicating instructional strategies during testing.</a:t>
            </a:r>
            <a:endParaRPr lang="en-US" sz="1600"/>
          </a:p>
          <a:p>
            <a:pPr marL="466725" indent="-342900">
              <a:buFont typeface="+mj-lt"/>
              <a:buAutoNum type="arabicPeriod"/>
            </a:pPr>
            <a:r>
              <a:rPr lang="en-US" sz="1600"/>
              <a:t>The “Just In Case” Fallacy: </a:t>
            </a:r>
            <a:r>
              <a:rPr lang="en-US" sz="1600" i="1"/>
              <a:t>I added everything he might need "Just in Case“. </a:t>
            </a:r>
          </a:p>
          <a:p>
            <a:pPr marL="466725" indent="-342900">
              <a:buFont typeface="+mj-lt"/>
              <a:buAutoNum type="arabicPeriod"/>
            </a:pPr>
            <a:r>
              <a:rPr lang="en-US" sz="1600"/>
              <a:t>The “Extended Time” Fallacy: </a:t>
            </a:r>
            <a:r>
              <a:rPr lang="en-US" sz="1600" i="1"/>
              <a:t>If I give extra time to all students, they will get more answers correct</a:t>
            </a:r>
            <a:r>
              <a:rPr lang="en-US" sz="1600"/>
              <a:t>.</a:t>
            </a:r>
          </a:p>
          <a:p>
            <a:pPr marL="466725" indent="-342900">
              <a:buFont typeface="+mj-lt"/>
              <a:buAutoNum type="arabicPeriod"/>
            </a:pPr>
            <a:r>
              <a:rPr lang="en-US" sz="1600"/>
              <a:t>Not reading the accommodations documents to fully understand the accommodations for the tests being given.</a:t>
            </a:r>
          </a:p>
          <a:p>
            <a:pPr marL="466725" indent="-342900">
              <a:buFont typeface="+mj-lt"/>
              <a:buAutoNum type="arabicPeriod"/>
            </a:pPr>
            <a:r>
              <a:rPr lang="en-US" sz="1600"/>
              <a:t>Waiting too long to figure out what the student’s needs are OR waiting too long to figure out how  the accommodations will work on the test:</a:t>
            </a:r>
          </a:p>
          <a:p>
            <a:pPr lvl="1" indent="-333375"/>
            <a:r>
              <a:rPr lang="en-US" sz="1400"/>
              <a:t>AT doesn't work with the test platform</a:t>
            </a:r>
          </a:p>
          <a:p>
            <a:pPr lvl="1" indent="-333375"/>
            <a:r>
              <a:rPr lang="en-US" sz="1400"/>
              <a:t>Not enough time to practice on the online platform with accommodations</a:t>
            </a:r>
          </a:p>
          <a:p>
            <a:pPr lvl="1" indent="-333375"/>
            <a:r>
              <a:rPr lang="en-US" sz="1400"/>
              <a:t>Accommodation is not in the IEP</a:t>
            </a:r>
          </a:p>
          <a:p>
            <a:pPr indent="-333375"/>
            <a:endParaRPr lang="en-US"/>
          </a:p>
          <a:p>
            <a:pPr marL="123825" indent="0">
              <a:buNone/>
            </a:pPr>
            <a:endParaRPr lang="en-US"/>
          </a:p>
          <a:p>
            <a:pPr indent="-333375"/>
            <a:endParaRPr lang="en-US"/>
          </a:p>
          <a:p>
            <a:pPr indent="-333375"/>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228186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Evidence to Make Accommodations Decisions for State Assessment</a:t>
            </a:r>
          </a:p>
        </p:txBody>
      </p:sp>
      <p:sp>
        <p:nvSpPr>
          <p:cNvPr id="3" name="Text Placeholder 2"/>
          <p:cNvSpPr>
            <a:spLocks noGrp="1"/>
          </p:cNvSpPr>
          <p:nvPr>
            <p:ph type="body" idx="1"/>
          </p:nvPr>
        </p:nvSpPr>
        <p:spPr/>
        <p:txBody>
          <a:bodyPr/>
          <a:lstStyle/>
          <a:p>
            <a:r>
              <a:rPr lang="en-US"/>
              <a:t>In most cases, decisions about what a student will need during state assessments will be fairly straightforward.</a:t>
            </a:r>
          </a:p>
          <a:p>
            <a:r>
              <a:rPr lang="en-US"/>
              <a:t>However, for some accommodations, what evidence to use may not be so straightforward:</a:t>
            </a:r>
          </a:p>
          <a:p>
            <a:pPr lvl="1"/>
            <a:r>
              <a:rPr lang="en-US"/>
              <a:t>Extended Time</a:t>
            </a:r>
          </a:p>
          <a:p>
            <a:pPr lvl="1"/>
            <a:r>
              <a:rPr lang="en-US"/>
              <a:t>Read aloud for mathematics or science</a:t>
            </a:r>
          </a:p>
          <a:p>
            <a:pPr lvl="1"/>
            <a:r>
              <a:rPr lang="en-US"/>
              <a:t>Calculator use on non-calculator section of the test</a:t>
            </a:r>
          </a:p>
          <a:p>
            <a:r>
              <a:rPr lang="en-US"/>
              <a:t>How would you evaluate whether or not a student would benefit (or has benefitted) from one of those accommodations?</a:t>
            </a:r>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012656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A223-60F5-4FE0-8D8C-534722CF63F1}"/>
              </a:ext>
            </a:extLst>
          </p:cNvPr>
          <p:cNvSpPr>
            <a:spLocks noGrp="1"/>
          </p:cNvSpPr>
          <p:nvPr>
            <p:ph type="title"/>
          </p:nvPr>
        </p:nvSpPr>
        <p:spPr/>
        <p:txBody>
          <a:bodyPr/>
          <a:lstStyle/>
          <a:p>
            <a:r>
              <a:rPr lang="en-US"/>
              <a:t>Turn and Talk! (Option1 slide)</a:t>
            </a:r>
          </a:p>
        </p:txBody>
      </p:sp>
      <p:sp>
        <p:nvSpPr>
          <p:cNvPr id="3" name="Text Placeholder 2">
            <a:extLst>
              <a:ext uri="{FF2B5EF4-FFF2-40B4-BE49-F238E27FC236}">
                <a16:creationId xmlns:a16="http://schemas.microsoft.com/office/drawing/2014/main" id="{AEE783A6-E689-44B1-B377-DAA56E4C590A}"/>
              </a:ext>
            </a:extLst>
          </p:cNvPr>
          <p:cNvSpPr>
            <a:spLocks noGrp="1"/>
          </p:cNvSpPr>
          <p:nvPr>
            <p:ph type="body" idx="1"/>
          </p:nvPr>
        </p:nvSpPr>
        <p:spPr/>
        <p:txBody>
          <a:bodyPr/>
          <a:lstStyle/>
          <a:p>
            <a:pPr marL="466725" indent="-342900">
              <a:buFont typeface="Wingdings" panose="05000000000000000000" pitchFamily="2" charset="2"/>
              <a:buChar char="§"/>
            </a:pPr>
            <a:r>
              <a:rPr lang="en-US"/>
              <a:t>Discuss the following questions with your district colleagues and those at your table:</a:t>
            </a:r>
          </a:p>
          <a:p>
            <a:pPr marL="923925" lvl="1" indent="-342900">
              <a:buFont typeface="Arial" panose="020B0604020202020204" pitchFamily="34" charset="0"/>
              <a:buChar char="•"/>
            </a:pPr>
            <a:r>
              <a:rPr lang="en-US"/>
              <a:t>Is the type of evidence or data used varied?</a:t>
            </a:r>
          </a:p>
          <a:p>
            <a:pPr marL="923925" lvl="1" indent="-342900">
              <a:buFont typeface="Arial" panose="020B0604020202020204" pitchFamily="34" charset="0"/>
              <a:buChar char="•"/>
            </a:pPr>
            <a:r>
              <a:rPr lang="en-US"/>
              <a:t>Is there a reliance on one or two types of data?</a:t>
            </a:r>
          </a:p>
          <a:p>
            <a:pPr marL="923925" lvl="1" indent="-342900">
              <a:buFont typeface="Arial" panose="020B0604020202020204" pitchFamily="34" charset="0"/>
              <a:buChar char="•"/>
            </a:pPr>
            <a:r>
              <a:rPr lang="en-US"/>
              <a:t>Is there data or evidence that isn’t used that should be considered in deciding which classroom accommodations/modifications would be most beneficial?</a:t>
            </a:r>
          </a:p>
          <a:p>
            <a:pPr marL="923925" lvl="1" indent="-342900">
              <a:buFont typeface="Arial" panose="020B0604020202020204" pitchFamily="34" charset="0"/>
              <a:buChar char="•"/>
            </a:pPr>
            <a:r>
              <a:rPr lang="en-US"/>
              <a:t>Is there data or evidence that could be used to evaluate how beneficial an accommodation or modification is for a student?</a:t>
            </a:r>
          </a:p>
        </p:txBody>
      </p:sp>
      <p:sp>
        <p:nvSpPr>
          <p:cNvPr id="4" name="Footer Placeholder 3">
            <a:extLst>
              <a:ext uri="{FF2B5EF4-FFF2-40B4-BE49-F238E27FC236}">
                <a16:creationId xmlns:a16="http://schemas.microsoft.com/office/drawing/2014/main" id="{3E22B3EB-28E9-425A-80B5-307B018310E2}"/>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7E77F16C-D5AA-436A-9626-6983F056E1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Tree>
    <p:extLst>
      <p:ext uri="{BB962C8B-B14F-4D97-AF65-F5344CB8AC3E}">
        <p14:creationId xmlns:p14="http://schemas.microsoft.com/office/powerpoint/2010/main" val="317969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DLM and the Essential Elements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75124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AGENDA</a:t>
            </a:r>
            <a:endParaRPr/>
          </a:p>
        </p:txBody>
      </p:sp>
      <p:sp>
        <p:nvSpPr>
          <p:cNvPr id="108" name="Google Shape;108;p14"/>
          <p:cNvSpPr txBox="1">
            <a:spLocks noGrp="1"/>
          </p:cNvSpPr>
          <p:nvPr>
            <p:ph type="body" idx="1"/>
          </p:nvPr>
        </p:nvSpPr>
        <p:spPr>
          <a:xfrm>
            <a:off x="581192" y="1987778"/>
            <a:ext cx="7989752" cy="4029918"/>
          </a:xfrm>
          <a:prstGeom prst="rect">
            <a:avLst/>
          </a:prstGeom>
          <a:noFill/>
          <a:ln>
            <a:noFill/>
          </a:ln>
        </p:spPr>
        <p:txBody>
          <a:bodyPr spcFirstLastPara="1" wrap="square" lIns="91425" tIns="45700" rIns="91425" bIns="45700" anchor="t" anchorCtr="0">
            <a:noAutofit/>
          </a:bodyPr>
          <a:lstStyle/>
          <a:p>
            <a:pPr marL="390525" indent="-285750">
              <a:lnSpc>
                <a:spcPct val="150000"/>
              </a:lnSpc>
              <a:spcBef>
                <a:spcPts val="0"/>
              </a:spcBef>
            </a:pPr>
            <a:r>
              <a:rPr lang="en-US" dirty="0"/>
              <a:t>Welcome and introduction </a:t>
            </a:r>
          </a:p>
          <a:p>
            <a:pPr marL="390525" indent="-285750">
              <a:lnSpc>
                <a:spcPct val="150000"/>
              </a:lnSpc>
              <a:spcBef>
                <a:spcPts val="0"/>
              </a:spcBef>
            </a:pPr>
            <a:r>
              <a:rPr lang="en-US" dirty="0"/>
              <a:t>Using Evidence and Data to Drive Decision-Making</a:t>
            </a:r>
          </a:p>
          <a:p>
            <a:pPr marL="390525" indent="-285750">
              <a:lnSpc>
                <a:spcPct val="150000"/>
              </a:lnSpc>
              <a:spcBef>
                <a:spcPts val="0"/>
              </a:spcBef>
            </a:pPr>
            <a:r>
              <a:rPr lang="en-US" dirty="0" smtClean="0"/>
              <a:t>Developing IEP Goals and Objectives </a:t>
            </a:r>
          </a:p>
          <a:p>
            <a:pPr marL="390525" indent="-285750">
              <a:lnSpc>
                <a:spcPct val="150000"/>
              </a:lnSpc>
              <a:spcBef>
                <a:spcPts val="0"/>
              </a:spcBef>
            </a:pPr>
            <a:r>
              <a:rPr lang="en-US" dirty="0" smtClean="0"/>
              <a:t>How </a:t>
            </a:r>
            <a:r>
              <a:rPr lang="en-US" dirty="0"/>
              <a:t>to Select Accommodations </a:t>
            </a:r>
          </a:p>
          <a:p>
            <a:pPr marL="390525" indent="-285750">
              <a:lnSpc>
                <a:spcPct val="150000"/>
              </a:lnSpc>
              <a:spcBef>
                <a:spcPts val="0"/>
              </a:spcBef>
            </a:pPr>
            <a:r>
              <a:rPr lang="en-US" dirty="0"/>
              <a:t>Overview of DLM and Essential Elements</a:t>
            </a:r>
          </a:p>
          <a:p>
            <a:pPr marL="390525" indent="-285750">
              <a:lnSpc>
                <a:spcPct val="150000"/>
              </a:lnSpc>
              <a:spcBef>
                <a:spcPts val="0"/>
              </a:spcBef>
            </a:pPr>
            <a:r>
              <a:rPr lang="en-US" dirty="0"/>
              <a:t>Overview of Eligibility Criteria for Alternate Assessment</a:t>
            </a:r>
          </a:p>
          <a:p>
            <a:pPr marL="390525" indent="-285750">
              <a:lnSpc>
                <a:spcPct val="150000"/>
              </a:lnSpc>
              <a:spcBef>
                <a:spcPts val="0"/>
              </a:spcBef>
            </a:pPr>
            <a:r>
              <a:rPr lang="en-US" dirty="0" smtClean="0"/>
              <a:t>Overview </a:t>
            </a:r>
            <a:r>
              <a:rPr lang="en-US" dirty="0"/>
              <a:t>of the ESSA 1% Rule </a:t>
            </a:r>
          </a:p>
        </p:txBody>
      </p:sp>
      <p:sp>
        <p:nvSpPr>
          <p:cNvPr id="3" name="Footer Placeholder 2"/>
          <p:cNvSpPr>
            <a:spLocks noGrp="1"/>
          </p:cNvSpPr>
          <p:nvPr>
            <p:ph type="ftr" idx="11"/>
          </p:nvPr>
        </p:nvSpPr>
        <p:spPr>
          <a:xfrm>
            <a:off x="581192" y="6017696"/>
            <a:ext cx="7138269" cy="365125"/>
          </a:xfrm>
        </p:spPr>
        <p:txBody>
          <a:bodyPr/>
          <a:lstStyle/>
          <a:p>
            <a:endParaRPr lang="en-US">
              <a:solidFill>
                <a:schemeClr val="accent2">
                  <a:lumMod val="75000"/>
                </a:schemeClr>
              </a:solidFill>
            </a:endParaRPr>
          </a:p>
        </p:txBody>
      </p:sp>
      <p:sp>
        <p:nvSpPr>
          <p:cNvPr id="4" name="Slide Number Placeholder 3"/>
          <p:cNvSpPr>
            <a:spLocks noGrp="1"/>
          </p:cNvSpPr>
          <p:nvPr>
            <p:ph type="sldNum" idx="12"/>
          </p:nvPr>
        </p:nvSpPr>
        <p:spPr>
          <a:xfrm>
            <a:off x="7800476" y="6017696"/>
            <a:ext cx="770468" cy="365125"/>
          </a:xfrm>
        </p:spPr>
        <p:txBody>
          <a:bodyPr/>
          <a:lstStyle/>
          <a:p>
            <a:pPr marL="0" lvl="0" indent="0" algn="r" rtl="0">
              <a:spcBef>
                <a:spcPts val="0"/>
              </a:spcBef>
              <a:spcAft>
                <a:spcPts val="0"/>
              </a:spcAft>
              <a:buNone/>
            </a:pPr>
            <a:fld id="{00000000-1234-1234-1234-123412341234}"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1977887"/>
            <a:ext cx="7989752" cy="4607739"/>
          </a:xfrm>
        </p:spPr>
        <p:txBody>
          <a:bodyPr anchor="t"/>
          <a:lstStyle/>
          <a:p>
            <a:r>
              <a:rPr lang="en-US" b="1" dirty="0"/>
              <a:t>Learning </a:t>
            </a:r>
            <a:r>
              <a:rPr lang="en-US" b="1" dirty="0" smtClean="0"/>
              <a:t>Map</a:t>
            </a:r>
          </a:p>
          <a:p>
            <a:pPr lvl="1"/>
            <a:r>
              <a:rPr lang="en-US" dirty="0" smtClean="0"/>
              <a:t>Contains the individual skills that students need to master an Essential Element (or standard). Each skill is linked to multiple other skills. Individual skills are not separate from one another but become the basis for more complex skills.</a:t>
            </a:r>
          </a:p>
          <a:p>
            <a:r>
              <a:rPr lang="en-US" b="1" dirty="0" smtClean="0"/>
              <a:t>Nodes</a:t>
            </a:r>
            <a:endParaRPr lang="en-US" b="1" dirty="0"/>
          </a:p>
          <a:p>
            <a:pPr lvl="1"/>
            <a:r>
              <a:rPr lang="en-US" dirty="0" smtClean="0"/>
              <a:t>Each individual skill on </a:t>
            </a:r>
            <a:r>
              <a:rPr lang="en-US" dirty="0"/>
              <a:t>the Learning Map </a:t>
            </a:r>
            <a:r>
              <a:rPr lang="en-US" dirty="0" smtClean="0"/>
              <a:t>is</a:t>
            </a:r>
            <a:r>
              <a:rPr lang="en-US" dirty="0" smtClean="0"/>
              <a:t> </a:t>
            </a:r>
            <a:r>
              <a:rPr lang="en-US" dirty="0"/>
              <a:t>called a </a:t>
            </a:r>
            <a:r>
              <a:rPr lang="en-US" i="1" dirty="0"/>
              <a:t>Node.</a:t>
            </a:r>
          </a:p>
          <a:p>
            <a:pPr lvl="1"/>
            <a:r>
              <a:rPr lang="en-US" dirty="0" smtClean="0"/>
              <a:t>Nodes are linked together to show possible ways a student can learn an Essential Element.</a:t>
            </a:r>
          </a:p>
          <a:p>
            <a:pPr lvl="1"/>
            <a:r>
              <a:rPr lang="en-US" dirty="0" smtClean="0"/>
              <a:t>Are designed to help teachers find access points to develop instructional plans.</a:t>
            </a:r>
            <a:endParaRPr lang="en-US" dirty="0"/>
          </a:p>
          <a:p>
            <a:r>
              <a:rPr lang="en-US" b="1" dirty="0" smtClean="0"/>
              <a:t>Linkage </a:t>
            </a:r>
            <a:r>
              <a:rPr lang="en-US" b="1" dirty="0"/>
              <a:t>Level</a:t>
            </a:r>
          </a:p>
          <a:p>
            <a:pPr lvl="1"/>
            <a:r>
              <a:rPr lang="en-US" dirty="0" smtClean="0"/>
              <a:t>Nodes </a:t>
            </a:r>
            <a:r>
              <a:rPr lang="en-US" dirty="0"/>
              <a:t>are </a:t>
            </a:r>
            <a:r>
              <a:rPr lang="en-US" dirty="0" smtClean="0"/>
              <a:t>grouped to </a:t>
            </a:r>
            <a:r>
              <a:rPr lang="en-US" dirty="0"/>
              <a:t>show the steps a student might take towards learning an essential element. </a:t>
            </a:r>
            <a:r>
              <a:rPr lang="en-US" dirty="0" smtClean="0"/>
              <a:t>There is a beginning </a:t>
            </a:r>
            <a:r>
              <a:rPr lang="en-US" dirty="0"/>
              <a:t>(easiest) skill and then </a:t>
            </a:r>
            <a:r>
              <a:rPr lang="en-US" dirty="0" smtClean="0"/>
              <a:t>it increases </a:t>
            </a:r>
            <a:r>
              <a:rPr lang="en-US" dirty="0"/>
              <a:t>in difficulty with the last skill being the most complex</a:t>
            </a:r>
            <a:r>
              <a:rPr lang="en-US" dirty="0" smtClean="0"/>
              <a:t>. Each step is called a linkage level.</a:t>
            </a:r>
            <a:endParaRPr lang="en-US" dirty="0"/>
          </a:p>
          <a:p>
            <a:pPr lvl="1"/>
            <a:r>
              <a:rPr lang="en-US" dirty="0" smtClean="0"/>
              <a:t>There are five linkage levels (skills) for each Essential Element.</a:t>
            </a:r>
            <a:endParaRPr lang="en-US" dirty="0"/>
          </a:p>
          <a:p>
            <a:endParaRPr lang="en-US" dirty="0"/>
          </a:p>
        </p:txBody>
      </p:sp>
      <p:sp>
        <p:nvSpPr>
          <p:cNvPr id="5" name="Slide Number Placeholder 4"/>
          <p:cNvSpPr>
            <a:spLocks noGrp="1"/>
          </p:cNvSpPr>
          <p:nvPr>
            <p:ph type="sldNum" sz="quarter" idx="12"/>
          </p:nvPr>
        </p:nvSpPr>
        <p:spPr/>
        <p:txBody>
          <a:bodyPr/>
          <a:lstStyle/>
          <a:p>
            <a:fld id="{5CDFB1E5-1733-4AA9-8826-2F5D40658553}" type="slidenum">
              <a:rPr lang="en-US" smtClean="0"/>
              <a:pPr/>
              <a:t>20</a:t>
            </a:fld>
            <a:endParaRPr lang="en-US" dirty="0"/>
          </a:p>
        </p:txBody>
      </p:sp>
      <p:sp>
        <p:nvSpPr>
          <p:cNvPr id="6" name="Google Shape;370;p46"/>
          <p:cNvSpPr txBox="1">
            <a:spLocks/>
          </p:cNvSpPr>
          <p:nvPr/>
        </p:nvSpPr>
        <p:spPr>
          <a:xfrm>
            <a:off x="581192" y="730146"/>
            <a:ext cx="7989752" cy="1083329"/>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SzPts val="2800"/>
            </a:pPr>
            <a:r>
              <a:rPr lang="en-US"/>
              <a:t>Overview of the DLM </a:t>
            </a:r>
          </a:p>
        </p:txBody>
      </p:sp>
    </p:spTree>
    <p:extLst>
      <p:ext uri="{BB962C8B-B14F-4D97-AF65-F5344CB8AC3E}">
        <p14:creationId xmlns:p14="http://schemas.microsoft.com/office/powerpoint/2010/main" val="3863605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4113" y="687388"/>
            <a:ext cx="7989887" cy="1082675"/>
          </a:xfrm>
        </p:spPr>
        <p:txBody>
          <a:bodyPr/>
          <a:lstStyle/>
          <a:p>
            <a:r>
              <a:rPr lang="en-US"/>
              <a:t>Learning Map Models</a:t>
            </a:r>
          </a:p>
        </p:txBody>
      </p:sp>
      <p:pic>
        <p:nvPicPr>
          <p:cNvPr id="4" name="Picture 3" descr="Screen Shot 2015-04-02 at 5.48.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95" y="818942"/>
            <a:ext cx="8828989" cy="4915108"/>
          </a:xfrm>
          <a:prstGeom prst="rect">
            <a:avLst/>
          </a:prstGeom>
        </p:spPr>
      </p:pic>
    </p:spTree>
    <p:extLst>
      <p:ext uri="{BB962C8B-B14F-4D97-AF65-F5344CB8AC3E}">
        <p14:creationId xmlns:p14="http://schemas.microsoft.com/office/powerpoint/2010/main" val="41907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Mini-Map for Mathematics: M.EE.</a:t>
            </a:r>
            <a:r>
              <a:rPr lang="en-US">
                <a:solidFill>
                  <a:schemeClr val="bg1"/>
                </a:solidFill>
              </a:rPr>
              <a:t>5.G.1-4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626" y="2002594"/>
            <a:ext cx="4508883" cy="4674651"/>
          </a:xfrm>
          <a:prstGeom prst="rect">
            <a:avLst/>
          </a:prstGeom>
        </p:spPr>
      </p:pic>
    </p:spTree>
    <p:extLst>
      <p:ext uri="{BB962C8B-B14F-4D97-AF65-F5344CB8AC3E}">
        <p14:creationId xmlns:p14="http://schemas.microsoft.com/office/powerpoint/2010/main" val="198012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8612" y="4514196"/>
            <a:ext cx="2129242" cy="707886"/>
          </a:xfrm>
          <a:prstGeom prst="rect">
            <a:avLst/>
          </a:prstGeom>
          <a:noFill/>
          <a:ln w="38100" cmpd="sng">
            <a:solidFill>
              <a:srgbClr val="FF0000"/>
            </a:solidFill>
          </a:ln>
        </p:spPr>
        <p:txBody>
          <a:bodyPr wrap="square" rtlCol="0">
            <a:spAutoFit/>
          </a:bodyPr>
          <a:lstStyle/>
          <a:p>
            <a:pPr algn="r"/>
            <a:r>
              <a:rPr lang="en-US" sz="2000"/>
              <a:t>F-2         </a:t>
            </a:r>
            <a:r>
              <a:rPr lang="en-US" sz="2000" b="1" i="1">
                <a:solidFill>
                  <a:srgbClr val="FF0000"/>
                </a:solidFill>
              </a:rPr>
              <a:t>IP</a:t>
            </a:r>
            <a:r>
              <a:rPr lang="en-US" sz="2000"/>
              <a:t> </a:t>
            </a:r>
          </a:p>
          <a:p>
            <a:pPr algn="ctr"/>
            <a:r>
              <a:rPr lang="en-US" sz="2000"/>
              <a:t>recognize same</a:t>
            </a:r>
          </a:p>
        </p:txBody>
      </p:sp>
      <p:sp>
        <p:nvSpPr>
          <p:cNvPr id="7" name="TextBox 6"/>
          <p:cNvSpPr txBox="1"/>
          <p:nvPr/>
        </p:nvSpPr>
        <p:spPr>
          <a:xfrm>
            <a:off x="4503675" y="4534720"/>
            <a:ext cx="2396543" cy="707886"/>
          </a:xfrm>
          <a:prstGeom prst="rect">
            <a:avLst/>
          </a:prstGeom>
          <a:noFill/>
          <a:ln w="38100" cmpd="sng">
            <a:solidFill>
              <a:srgbClr val="FF0000"/>
            </a:solidFill>
          </a:ln>
        </p:spPr>
        <p:txBody>
          <a:bodyPr wrap="square" rtlCol="0">
            <a:spAutoFit/>
          </a:bodyPr>
          <a:lstStyle/>
          <a:p>
            <a:pPr algn="r"/>
            <a:r>
              <a:rPr lang="en-US" sz="2000"/>
              <a:t>F-76           </a:t>
            </a:r>
            <a:r>
              <a:rPr lang="en-US" sz="2000" b="1" i="1">
                <a:solidFill>
                  <a:srgbClr val="FF0000"/>
                </a:solidFill>
              </a:rPr>
              <a:t>IP</a:t>
            </a:r>
          </a:p>
          <a:p>
            <a:pPr algn="ctr"/>
            <a:r>
              <a:rPr lang="en-US" sz="2000"/>
              <a:t>recognize different</a:t>
            </a:r>
          </a:p>
        </p:txBody>
      </p:sp>
      <p:cxnSp>
        <p:nvCxnSpPr>
          <p:cNvPr id="27" name="Straight Connector 26"/>
          <p:cNvCxnSpPr/>
          <p:nvPr/>
        </p:nvCxnSpPr>
        <p:spPr>
          <a:xfrm flipH="1">
            <a:off x="3944905" y="2049454"/>
            <a:ext cx="2656909" cy="22045"/>
          </a:xfrm>
          <a:prstGeom prst="line">
            <a:avLst/>
          </a:prstGeom>
          <a:ln w="57150" cmpd="sng">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956093" y="2049454"/>
            <a:ext cx="0" cy="1145344"/>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2443233" y="3194798"/>
            <a:ext cx="1501674" cy="113221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944905" y="3194798"/>
            <a:ext cx="1594658" cy="113221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838369" y="5822367"/>
            <a:ext cx="5330612" cy="553998"/>
          </a:xfrm>
          <a:prstGeom prst="rect">
            <a:avLst/>
          </a:prstGeom>
          <a:noFill/>
        </p:spPr>
        <p:txBody>
          <a:bodyPr wrap="square" rtlCol="0">
            <a:spAutoFit/>
          </a:bodyPr>
          <a:lstStyle/>
          <a:p>
            <a:pPr algn="ctr"/>
            <a:r>
              <a:rPr lang="en-US" sz="3000" b="1"/>
              <a:t>Initial Precursor Nodes (IP)</a:t>
            </a:r>
          </a:p>
        </p:txBody>
      </p:sp>
      <p:sp>
        <p:nvSpPr>
          <p:cNvPr id="15" name="Title 1">
            <a:extLst>
              <a:ext uri="{FF2B5EF4-FFF2-40B4-BE49-F238E27FC236}">
                <a16:creationId xmlns:a16="http://schemas.microsoft.com/office/drawing/2014/main" id="{9C875188-B897-D249-9E2E-864521868BE6}"/>
              </a:ext>
            </a:extLst>
          </p:cNvPr>
          <p:cNvSpPr>
            <a:spLocks noGrp="1"/>
          </p:cNvSpPr>
          <p:nvPr>
            <p:ph type="title"/>
          </p:nvPr>
        </p:nvSpPr>
        <p:spPr>
          <a:xfrm>
            <a:off x="553134" y="1020365"/>
            <a:ext cx="8229600" cy="857250"/>
          </a:xfrm>
        </p:spPr>
        <p:txBody>
          <a:bodyPr/>
          <a:lstStyle/>
          <a:p>
            <a:r>
              <a:rPr lang="en-US"/>
              <a:t>Sample Mini-Map for Mathematics</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001" y="1937255"/>
            <a:ext cx="2305015" cy="2389759"/>
          </a:xfrm>
          <a:prstGeom prst="rect">
            <a:avLst/>
          </a:prstGeom>
        </p:spPr>
      </p:pic>
    </p:spTree>
    <p:extLst>
      <p:ext uri="{BB962C8B-B14F-4D97-AF65-F5344CB8AC3E}">
        <p14:creationId xmlns:p14="http://schemas.microsoft.com/office/powerpoint/2010/main" val="98448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104992" y="6044650"/>
            <a:ext cx="5330612" cy="553998"/>
          </a:xfrm>
          <a:prstGeom prst="rect">
            <a:avLst/>
          </a:prstGeom>
          <a:noFill/>
        </p:spPr>
        <p:txBody>
          <a:bodyPr wrap="square" rtlCol="0">
            <a:spAutoFit/>
          </a:bodyPr>
          <a:lstStyle/>
          <a:p>
            <a:pPr algn="ctr"/>
            <a:r>
              <a:rPr lang="en-US" sz="3000" b="1"/>
              <a:t>Distal Precursor Nodes (DP)</a:t>
            </a:r>
          </a:p>
        </p:txBody>
      </p:sp>
      <p:sp>
        <p:nvSpPr>
          <p:cNvPr id="13" name="TextBox 12"/>
          <p:cNvSpPr txBox="1"/>
          <p:nvPr/>
        </p:nvSpPr>
        <p:spPr>
          <a:xfrm>
            <a:off x="265471" y="4685872"/>
            <a:ext cx="3956639" cy="1323439"/>
          </a:xfrm>
          <a:prstGeom prst="rect">
            <a:avLst/>
          </a:prstGeom>
          <a:solidFill>
            <a:srgbClr val="FFFFFF"/>
          </a:solidFill>
          <a:ln w="38100" cmpd="sng">
            <a:solidFill>
              <a:srgbClr val="FF0000"/>
            </a:solidFill>
          </a:ln>
        </p:spPr>
        <p:txBody>
          <a:bodyPr wrap="square" rtlCol="0">
            <a:spAutoFit/>
          </a:bodyPr>
          <a:lstStyle/>
          <a:p>
            <a:pPr algn="r"/>
            <a:r>
              <a:rPr lang="en-US" sz="2000"/>
              <a:t>M-2635               </a:t>
            </a:r>
            <a:r>
              <a:rPr lang="en-US" sz="2000" b="1" i="1">
                <a:solidFill>
                  <a:srgbClr val="FF0000"/>
                </a:solidFill>
              </a:rPr>
              <a:t>DP</a:t>
            </a:r>
          </a:p>
          <a:p>
            <a:pPr algn="ctr"/>
            <a:r>
              <a:rPr lang="en-US" sz="2000"/>
              <a:t>Classify same two-dimensional shapes with different size and/or different orientation</a:t>
            </a:r>
          </a:p>
        </p:txBody>
      </p:sp>
      <p:sp>
        <p:nvSpPr>
          <p:cNvPr id="18" name="TextBox 17"/>
          <p:cNvSpPr txBox="1"/>
          <p:nvPr/>
        </p:nvSpPr>
        <p:spPr>
          <a:xfrm>
            <a:off x="4984955" y="4685871"/>
            <a:ext cx="3933061" cy="1323439"/>
          </a:xfrm>
          <a:prstGeom prst="rect">
            <a:avLst/>
          </a:prstGeom>
          <a:noFill/>
          <a:ln w="38100" cmpd="sng">
            <a:solidFill>
              <a:srgbClr val="FF0000"/>
            </a:solidFill>
          </a:ln>
        </p:spPr>
        <p:txBody>
          <a:bodyPr wrap="square" rtlCol="0">
            <a:spAutoFit/>
          </a:bodyPr>
          <a:lstStyle/>
          <a:p>
            <a:pPr algn="r"/>
            <a:r>
              <a:rPr lang="en-US" sz="2000"/>
              <a:t>M-2634             </a:t>
            </a:r>
            <a:r>
              <a:rPr lang="en-US" sz="2000" b="1" i="1">
                <a:solidFill>
                  <a:srgbClr val="FF0000"/>
                </a:solidFill>
              </a:rPr>
              <a:t>DP</a:t>
            </a:r>
            <a:endParaRPr lang="en-US" sz="2000"/>
          </a:p>
          <a:p>
            <a:pPr algn="ctr"/>
            <a:r>
              <a:rPr lang="en-US" sz="2000"/>
              <a:t>Classify same two-dimensional shapes with same size and/or same orientation</a:t>
            </a:r>
          </a:p>
        </p:txBody>
      </p:sp>
      <p:cxnSp>
        <p:nvCxnSpPr>
          <p:cNvPr id="10" name="Straight Arrow Connector 9"/>
          <p:cNvCxnSpPr/>
          <p:nvPr/>
        </p:nvCxnSpPr>
        <p:spPr>
          <a:xfrm>
            <a:off x="6878486" y="4208889"/>
            <a:ext cx="16252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612172" y="3607520"/>
            <a:ext cx="372218" cy="253916"/>
          </a:xfrm>
          <a:prstGeom prst="rect">
            <a:avLst/>
          </a:prstGeom>
          <a:noFill/>
        </p:spPr>
        <p:txBody>
          <a:bodyPr wrap="none" rtlCol="0">
            <a:spAutoFit/>
          </a:bodyPr>
          <a:lstStyle/>
          <a:p>
            <a:r>
              <a:rPr lang="en-US" sz="1050" b="1" i="1">
                <a:solidFill>
                  <a:srgbClr val="FF0000"/>
                </a:solidFill>
              </a:rPr>
              <a:t>DP</a:t>
            </a:r>
          </a:p>
        </p:txBody>
      </p:sp>
      <p:cxnSp>
        <p:nvCxnSpPr>
          <p:cNvPr id="20" name="Straight Arrow Connector 19"/>
          <p:cNvCxnSpPr/>
          <p:nvPr/>
        </p:nvCxnSpPr>
        <p:spPr>
          <a:xfrm flipH="1">
            <a:off x="4770298" y="3108022"/>
            <a:ext cx="1838291" cy="24112"/>
          </a:xfrm>
          <a:prstGeom prst="straightConnector1">
            <a:avLst/>
          </a:prstGeom>
          <a:ln w="57150" cmpd="sng">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31" idx="1"/>
          </p:cNvCxnSpPr>
          <p:nvPr/>
        </p:nvCxnSpPr>
        <p:spPr>
          <a:xfrm>
            <a:off x="4770298" y="3103329"/>
            <a:ext cx="0" cy="106930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1" name="Right Brace 30"/>
          <p:cNvSpPr/>
          <p:nvPr/>
        </p:nvSpPr>
        <p:spPr>
          <a:xfrm rot="16200000">
            <a:off x="4556282" y="2392438"/>
            <a:ext cx="428032" cy="3988432"/>
          </a:xfrm>
          <a:prstGeom prst="rightBrac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a:p>
        </p:txBody>
      </p:sp>
      <p:sp>
        <p:nvSpPr>
          <p:cNvPr id="21" name="Title 1">
            <a:extLst>
              <a:ext uri="{FF2B5EF4-FFF2-40B4-BE49-F238E27FC236}">
                <a16:creationId xmlns:a16="http://schemas.microsoft.com/office/drawing/2014/main" id="{EFEC9652-04B1-404F-871D-1A2FFC304360}"/>
              </a:ext>
            </a:extLst>
          </p:cNvPr>
          <p:cNvSpPr>
            <a:spLocks noGrp="1"/>
          </p:cNvSpPr>
          <p:nvPr>
            <p:ph type="title"/>
          </p:nvPr>
        </p:nvSpPr>
        <p:spPr>
          <a:xfrm>
            <a:off x="905108" y="1020365"/>
            <a:ext cx="8229600" cy="857250"/>
          </a:xfrm>
        </p:spPr>
        <p:txBody>
          <a:bodyPr/>
          <a:lstStyle/>
          <a:p>
            <a:r>
              <a:rPr lang="en-US"/>
              <a:t>Sample Mini-Map for Mathematics</a:t>
            </a:r>
          </a:p>
        </p:txBody>
      </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001" y="1937255"/>
            <a:ext cx="2305015" cy="2389759"/>
          </a:xfrm>
          <a:prstGeom prst="rect">
            <a:avLst/>
          </a:prstGeom>
        </p:spPr>
      </p:pic>
    </p:spTree>
    <p:extLst>
      <p:ext uri="{BB962C8B-B14F-4D97-AF65-F5344CB8AC3E}">
        <p14:creationId xmlns:p14="http://schemas.microsoft.com/office/powerpoint/2010/main" val="1157614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55191" y="5901418"/>
            <a:ext cx="6040021" cy="553998"/>
          </a:xfrm>
          <a:prstGeom prst="rect">
            <a:avLst/>
          </a:prstGeom>
          <a:noFill/>
        </p:spPr>
        <p:txBody>
          <a:bodyPr wrap="square" rtlCol="0">
            <a:spAutoFit/>
          </a:bodyPr>
          <a:lstStyle/>
          <a:p>
            <a:pPr algn="ctr"/>
            <a:r>
              <a:rPr lang="en-US" sz="3000" b="1"/>
              <a:t>Proximal Precursor Nodes (PP)</a:t>
            </a:r>
          </a:p>
        </p:txBody>
      </p:sp>
      <p:sp>
        <p:nvSpPr>
          <p:cNvPr id="29" name="Title 1">
            <a:extLst>
              <a:ext uri="{FF2B5EF4-FFF2-40B4-BE49-F238E27FC236}">
                <a16:creationId xmlns:a16="http://schemas.microsoft.com/office/drawing/2014/main" id="{C29072B5-524E-0045-877D-A780E6D797AC}"/>
              </a:ext>
            </a:extLst>
          </p:cNvPr>
          <p:cNvSpPr>
            <a:spLocks noGrp="1"/>
          </p:cNvSpPr>
          <p:nvPr>
            <p:ph type="title"/>
          </p:nvPr>
        </p:nvSpPr>
        <p:spPr>
          <a:xfrm>
            <a:off x="905108" y="1020365"/>
            <a:ext cx="8229600" cy="857250"/>
          </a:xfrm>
        </p:spPr>
        <p:txBody>
          <a:bodyPr/>
          <a:lstStyle/>
          <a:p>
            <a:r>
              <a:rPr lang="en-US"/>
              <a:t>Sample Mini-Map for Mathematics</a:t>
            </a:r>
          </a:p>
        </p:txBody>
      </p:sp>
      <p:pic>
        <p:nvPicPr>
          <p:cNvPr id="27" name="Picture 2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704" y="2020900"/>
            <a:ext cx="2305015" cy="2389759"/>
          </a:xfrm>
          <a:prstGeom prst="rect">
            <a:avLst/>
          </a:prstGeom>
        </p:spPr>
      </p:pic>
      <p:sp>
        <p:nvSpPr>
          <p:cNvPr id="2" name="Line Callout 3 1"/>
          <p:cNvSpPr/>
          <p:nvPr/>
        </p:nvSpPr>
        <p:spPr>
          <a:xfrm>
            <a:off x="634181" y="4092031"/>
            <a:ext cx="3585541" cy="863427"/>
          </a:xfrm>
          <a:prstGeom prst="borderCallout3">
            <a:avLst>
              <a:gd name="adj1" fmla="val 41750"/>
              <a:gd name="adj2" fmla="val 106440"/>
              <a:gd name="adj3" fmla="val 40750"/>
              <a:gd name="adj4" fmla="val 120833"/>
              <a:gd name="adj5" fmla="val -33416"/>
              <a:gd name="adj6" fmla="val 137286"/>
              <a:gd name="adj7" fmla="val -35869"/>
              <a:gd name="adj8" fmla="val 18488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a:solidFill>
                  <a:schemeClr val="tx1"/>
                </a:solidFill>
              </a:rPr>
              <a:t>M-119                </a:t>
            </a:r>
            <a:r>
              <a:rPr lang="en-US" sz="2000" b="1" i="1">
                <a:solidFill>
                  <a:srgbClr val="FF0000"/>
                </a:solidFill>
              </a:rPr>
              <a:t>PP</a:t>
            </a:r>
          </a:p>
          <a:p>
            <a:pPr algn="ctr"/>
            <a:r>
              <a:rPr lang="en-US" sz="2000">
                <a:solidFill>
                  <a:schemeClr val="tx1"/>
                </a:solidFill>
              </a:rPr>
              <a:t>describe attributes of shapes</a:t>
            </a:r>
          </a:p>
        </p:txBody>
      </p:sp>
    </p:spTree>
    <p:extLst>
      <p:ext uri="{BB962C8B-B14F-4D97-AF65-F5344CB8AC3E}">
        <p14:creationId xmlns:p14="http://schemas.microsoft.com/office/powerpoint/2010/main" val="93465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704" y="2020900"/>
            <a:ext cx="2305015" cy="2389759"/>
          </a:xfrm>
          <a:prstGeom prst="rect">
            <a:avLst/>
          </a:prstGeom>
        </p:spPr>
      </p:pic>
      <p:sp>
        <p:nvSpPr>
          <p:cNvPr id="28" name="TextBox 27"/>
          <p:cNvSpPr txBox="1"/>
          <p:nvPr/>
        </p:nvSpPr>
        <p:spPr>
          <a:xfrm>
            <a:off x="1655095" y="5643158"/>
            <a:ext cx="5330612" cy="553998"/>
          </a:xfrm>
          <a:prstGeom prst="rect">
            <a:avLst/>
          </a:prstGeom>
          <a:noFill/>
        </p:spPr>
        <p:txBody>
          <a:bodyPr wrap="square" rtlCol="0">
            <a:spAutoFit/>
          </a:bodyPr>
          <a:lstStyle/>
          <a:p>
            <a:pPr algn="ctr"/>
            <a:r>
              <a:rPr lang="en-US" sz="3000" b="1"/>
              <a:t>Target Node (T)</a:t>
            </a:r>
          </a:p>
        </p:txBody>
      </p:sp>
      <p:sp>
        <p:nvSpPr>
          <p:cNvPr id="10" name="Title 1">
            <a:extLst>
              <a:ext uri="{FF2B5EF4-FFF2-40B4-BE49-F238E27FC236}">
                <a16:creationId xmlns:a16="http://schemas.microsoft.com/office/drawing/2014/main" id="{16116242-17BF-034E-976F-BC92712E1064}"/>
              </a:ext>
            </a:extLst>
          </p:cNvPr>
          <p:cNvSpPr>
            <a:spLocks noGrp="1"/>
          </p:cNvSpPr>
          <p:nvPr>
            <p:ph type="title"/>
          </p:nvPr>
        </p:nvSpPr>
        <p:spPr>
          <a:xfrm>
            <a:off x="905108" y="1020365"/>
            <a:ext cx="8229600" cy="857250"/>
          </a:xfrm>
        </p:spPr>
        <p:txBody>
          <a:bodyPr/>
          <a:lstStyle/>
          <a:p>
            <a:r>
              <a:rPr lang="en-US"/>
              <a:t>Sample Mini-Map for Mathematics</a:t>
            </a:r>
          </a:p>
        </p:txBody>
      </p:sp>
      <p:sp>
        <p:nvSpPr>
          <p:cNvPr id="3" name="Line Callout 3 2"/>
          <p:cNvSpPr/>
          <p:nvPr/>
        </p:nvSpPr>
        <p:spPr>
          <a:xfrm>
            <a:off x="1655095" y="4094401"/>
            <a:ext cx="3136310" cy="1051757"/>
          </a:xfrm>
          <a:prstGeom prst="borderCallout3">
            <a:avLst>
              <a:gd name="adj1" fmla="val 46672"/>
              <a:gd name="adj2" fmla="val 104121"/>
              <a:gd name="adj3" fmla="val 46713"/>
              <a:gd name="adj4" fmla="val 126261"/>
              <a:gd name="adj5" fmla="val -5661"/>
              <a:gd name="adj6" fmla="val 125683"/>
              <a:gd name="adj7" fmla="val -7603"/>
              <a:gd name="adj8" fmla="val 17647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a:solidFill>
                  <a:schemeClr val="tx1"/>
                </a:solidFill>
              </a:rPr>
              <a:t>M – 120           </a:t>
            </a:r>
            <a:r>
              <a:rPr lang="en-US" sz="2000" b="1" i="1">
                <a:solidFill>
                  <a:srgbClr val="FF0000"/>
                </a:solidFill>
              </a:rPr>
              <a:t>T</a:t>
            </a:r>
          </a:p>
          <a:p>
            <a:pPr algn="ctr"/>
            <a:r>
              <a:rPr lang="en-US" sz="2000">
                <a:solidFill>
                  <a:schemeClr val="tx1"/>
                </a:solidFill>
              </a:rPr>
              <a:t>analyze shapes to identify common attributes</a:t>
            </a:r>
          </a:p>
        </p:txBody>
      </p:sp>
    </p:spTree>
    <p:extLst>
      <p:ext uri="{BB962C8B-B14F-4D97-AF65-F5344CB8AC3E}">
        <p14:creationId xmlns:p14="http://schemas.microsoft.com/office/powerpoint/2010/main" val="2784497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294" y="1974751"/>
            <a:ext cx="2305015" cy="2389759"/>
          </a:xfrm>
          <a:prstGeom prst="rect">
            <a:avLst/>
          </a:prstGeom>
        </p:spPr>
      </p:pic>
      <p:cxnSp>
        <p:nvCxnSpPr>
          <p:cNvPr id="7" name="Straight Arrow Connector 6"/>
          <p:cNvCxnSpPr>
            <a:endCxn id="20" idx="3"/>
          </p:cNvCxnSpPr>
          <p:nvPr/>
        </p:nvCxnSpPr>
        <p:spPr>
          <a:xfrm flipH="1">
            <a:off x="5691879" y="4224079"/>
            <a:ext cx="1506364" cy="438556"/>
          </a:xfrm>
          <a:prstGeom prst="straightConnector1">
            <a:avLst/>
          </a:prstGeom>
          <a:ln w="57150" cmpd="sng">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157870" y="4293303"/>
            <a:ext cx="2534009" cy="738664"/>
          </a:xfrm>
          <a:prstGeom prst="rect">
            <a:avLst/>
          </a:prstGeom>
          <a:noFill/>
          <a:ln w="38100" cmpd="sng">
            <a:solidFill>
              <a:srgbClr val="FF0000"/>
            </a:solidFill>
          </a:ln>
        </p:spPr>
        <p:txBody>
          <a:bodyPr wrap="square" rtlCol="0">
            <a:spAutoFit/>
          </a:bodyPr>
          <a:lstStyle/>
          <a:p>
            <a:pPr algn="r"/>
            <a:r>
              <a:rPr lang="en-US"/>
              <a:t>M-687              </a:t>
            </a:r>
            <a:r>
              <a:rPr lang="en-US" b="1" i="1">
                <a:solidFill>
                  <a:srgbClr val="FF0000"/>
                </a:solidFill>
              </a:rPr>
              <a:t>S</a:t>
            </a:r>
          </a:p>
          <a:p>
            <a:pPr algn="ctr"/>
            <a:r>
              <a:rPr lang="en-US"/>
              <a:t>Explain attribute relationships between shapes</a:t>
            </a:r>
          </a:p>
        </p:txBody>
      </p:sp>
      <p:sp>
        <p:nvSpPr>
          <p:cNvPr id="23" name="TextBox 22"/>
          <p:cNvSpPr txBox="1"/>
          <p:nvPr/>
        </p:nvSpPr>
        <p:spPr>
          <a:xfrm>
            <a:off x="1759568" y="5582240"/>
            <a:ext cx="5330612" cy="553998"/>
          </a:xfrm>
          <a:prstGeom prst="rect">
            <a:avLst/>
          </a:prstGeom>
          <a:noFill/>
        </p:spPr>
        <p:txBody>
          <a:bodyPr wrap="square" rtlCol="0">
            <a:spAutoFit/>
          </a:bodyPr>
          <a:lstStyle/>
          <a:p>
            <a:pPr algn="ctr"/>
            <a:r>
              <a:rPr lang="en-US" sz="3000" b="1"/>
              <a:t>Successor Node (S)</a:t>
            </a:r>
          </a:p>
        </p:txBody>
      </p:sp>
      <p:sp>
        <p:nvSpPr>
          <p:cNvPr id="10" name="Title 1">
            <a:extLst>
              <a:ext uri="{FF2B5EF4-FFF2-40B4-BE49-F238E27FC236}">
                <a16:creationId xmlns:a16="http://schemas.microsoft.com/office/drawing/2014/main" id="{E8CD19A6-3342-6C4E-B47C-ACBD6A990D24}"/>
              </a:ext>
            </a:extLst>
          </p:cNvPr>
          <p:cNvSpPr>
            <a:spLocks noGrp="1"/>
          </p:cNvSpPr>
          <p:nvPr>
            <p:ph type="title"/>
          </p:nvPr>
        </p:nvSpPr>
        <p:spPr>
          <a:xfrm>
            <a:off x="905108" y="1020365"/>
            <a:ext cx="8229600" cy="857250"/>
          </a:xfrm>
        </p:spPr>
        <p:txBody>
          <a:bodyPr/>
          <a:lstStyle/>
          <a:p>
            <a:r>
              <a:rPr lang="en-US"/>
              <a:t>Sample Mini-Map for Mathematics</a:t>
            </a:r>
          </a:p>
        </p:txBody>
      </p:sp>
    </p:spTree>
    <p:extLst>
      <p:ext uri="{BB962C8B-B14F-4D97-AF65-F5344CB8AC3E}">
        <p14:creationId xmlns:p14="http://schemas.microsoft.com/office/powerpoint/2010/main" val="2231194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90E2BB4-3420-0249-B283-8E66E95BB28B}"/>
              </a:ext>
            </a:extLst>
          </p:cNvPr>
          <p:cNvSpPr>
            <a:spLocks noGrp="1"/>
          </p:cNvSpPr>
          <p:nvPr>
            <p:ph type="title"/>
          </p:nvPr>
        </p:nvSpPr>
        <p:spPr>
          <a:xfrm>
            <a:off x="905108" y="1020365"/>
            <a:ext cx="8229600" cy="857250"/>
          </a:xfrm>
        </p:spPr>
        <p:txBody>
          <a:bodyPr/>
          <a:lstStyle/>
          <a:p>
            <a:r>
              <a:rPr lang="en-US"/>
              <a:t>Sample Mini-Map for Mathematics</a:t>
            </a:r>
          </a:p>
        </p:txBody>
      </p:sp>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4430" t="11637" r="5179" b="58836"/>
          <a:stretch/>
        </p:blipFill>
        <p:spPr>
          <a:xfrm>
            <a:off x="287751" y="2291282"/>
            <a:ext cx="4932835" cy="1670634"/>
          </a:xfrm>
          <a:prstGeom prst="rect">
            <a:avLst/>
          </a:prstGeom>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294" y="1974751"/>
            <a:ext cx="2305015" cy="2389759"/>
          </a:xfrm>
          <a:prstGeom prst="rect">
            <a:avLst/>
          </a:prstGeom>
        </p:spPr>
      </p:pic>
      <p:pic>
        <p:nvPicPr>
          <p:cNvPr id="14" name="Picture 13" descr="Screen Clipping"/>
          <p:cNvPicPr>
            <a:picLocks noChangeAspect="1"/>
          </p:cNvPicPr>
          <p:nvPr/>
        </p:nvPicPr>
        <p:blipFill rotWithShape="1">
          <a:blip r:embed="rId3">
            <a:extLst>
              <a:ext uri="{28A0092B-C50C-407E-A947-70E740481C1C}">
                <a14:useLocalDpi xmlns:a14="http://schemas.microsoft.com/office/drawing/2010/main" val="0"/>
              </a:ext>
            </a:extLst>
          </a:blip>
          <a:srcRect t="58079" b="34381"/>
          <a:stretch/>
        </p:blipFill>
        <p:spPr>
          <a:xfrm>
            <a:off x="287751" y="5305720"/>
            <a:ext cx="6528962" cy="510363"/>
          </a:xfrm>
          <a:prstGeom prst="rect">
            <a:avLst/>
          </a:prstGeom>
        </p:spPr>
      </p:pic>
      <p:sp>
        <p:nvSpPr>
          <p:cNvPr id="16" name="TextBox 15"/>
          <p:cNvSpPr txBox="1"/>
          <p:nvPr/>
        </p:nvSpPr>
        <p:spPr>
          <a:xfrm>
            <a:off x="1812730" y="6007542"/>
            <a:ext cx="5330612" cy="553998"/>
          </a:xfrm>
          <a:prstGeom prst="rect">
            <a:avLst/>
          </a:prstGeom>
          <a:noFill/>
        </p:spPr>
        <p:txBody>
          <a:bodyPr wrap="square" rtlCol="0">
            <a:spAutoFit/>
          </a:bodyPr>
          <a:lstStyle/>
          <a:p>
            <a:pPr algn="ctr"/>
            <a:r>
              <a:rPr lang="en-US" sz="3000" b="1"/>
              <a:t>Untested Nodes (UN)</a:t>
            </a:r>
          </a:p>
        </p:txBody>
      </p:sp>
      <p:cxnSp>
        <p:nvCxnSpPr>
          <p:cNvPr id="6" name="Elbow Connector 5"/>
          <p:cNvCxnSpPr/>
          <p:nvPr/>
        </p:nvCxnSpPr>
        <p:spPr>
          <a:xfrm rot="5400000" flipH="1" flipV="1">
            <a:off x="5758703" y="3985882"/>
            <a:ext cx="1685490" cy="95419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135526" y="2381693"/>
            <a:ext cx="1465922" cy="31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32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98948"/>
            <a:ext cx="7543800" cy="573881"/>
          </a:xfrm>
        </p:spPr>
        <p:txBody>
          <a:bodyPr/>
          <a:lstStyle/>
          <a:p>
            <a:r>
              <a:rPr lang="en-US"/>
              <a:t>DLM Student Score Report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86" y="846918"/>
            <a:ext cx="4220552" cy="4919701"/>
          </a:xfrm>
          <a:prstGeom prst="rect">
            <a:avLst/>
          </a:prstGeom>
          <a:ln>
            <a:solidFill>
              <a:schemeClr val="accent1">
                <a:lumMod val="75000"/>
              </a:schemeClr>
            </a:solidFill>
          </a:ln>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407" y="846918"/>
            <a:ext cx="4265247" cy="4919701"/>
          </a:xfrm>
          <a:prstGeom prst="rect">
            <a:avLst/>
          </a:prstGeom>
          <a:ln>
            <a:solidFill>
              <a:schemeClr val="accent1">
                <a:lumMod val="75000"/>
              </a:schemeClr>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1" y="846919"/>
            <a:ext cx="8999434" cy="4970456"/>
          </a:xfrm>
          <a:prstGeom prst="rect">
            <a:avLst/>
          </a:prstGeom>
        </p:spPr>
      </p:pic>
    </p:spTree>
    <p:extLst>
      <p:ext uri="{BB962C8B-B14F-4D97-AF65-F5344CB8AC3E}">
        <p14:creationId xmlns:p14="http://schemas.microsoft.com/office/powerpoint/2010/main" val="25464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Evidence and Data to Drive Decision-Making</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75236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5761-704A-4071-BD2D-F6D8E2937E99}"/>
              </a:ext>
            </a:extLst>
          </p:cNvPr>
          <p:cNvSpPr>
            <a:spLocks noGrp="1"/>
          </p:cNvSpPr>
          <p:nvPr>
            <p:ph type="title"/>
          </p:nvPr>
        </p:nvSpPr>
        <p:spPr/>
        <p:txBody>
          <a:bodyPr/>
          <a:lstStyle/>
          <a:p>
            <a:r>
              <a:rPr lang="en-US"/>
              <a:t>Scoring</a:t>
            </a:r>
          </a:p>
        </p:txBody>
      </p:sp>
      <p:sp>
        <p:nvSpPr>
          <p:cNvPr id="4" name="Footer Placeholder 3">
            <a:extLst>
              <a:ext uri="{FF2B5EF4-FFF2-40B4-BE49-F238E27FC236}">
                <a16:creationId xmlns:a16="http://schemas.microsoft.com/office/drawing/2014/main" id="{18CC4AAC-D9A3-4B82-89B5-D661987ECFED}"/>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1348E9D1-CF81-46F1-B63E-B39496014C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30</a:t>
            </a:fld>
            <a:endParaRPr lang="en-US"/>
          </a:p>
        </p:txBody>
      </p:sp>
      <p:graphicFrame>
        <p:nvGraphicFramePr>
          <p:cNvPr id="6" name="Table 6">
            <a:extLst>
              <a:ext uri="{FF2B5EF4-FFF2-40B4-BE49-F238E27FC236}">
                <a16:creationId xmlns:a16="http://schemas.microsoft.com/office/drawing/2014/main" id="{D32A32AE-FEE4-412C-A50F-0794EDF2159B}"/>
              </a:ext>
            </a:extLst>
          </p:cNvPr>
          <p:cNvGraphicFramePr>
            <a:graphicFrameLocks noGrp="1"/>
          </p:cNvGraphicFramePr>
          <p:nvPr>
            <p:extLst>
              <p:ext uri="{D42A27DB-BD31-4B8C-83A1-F6EECF244321}">
                <p14:modId xmlns:p14="http://schemas.microsoft.com/office/powerpoint/2010/main" val="248175845"/>
              </p:ext>
            </p:extLst>
          </p:nvPr>
        </p:nvGraphicFramePr>
        <p:xfrm>
          <a:off x="467139" y="1975412"/>
          <a:ext cx="8209723" cy="3793200"/>
        </p:xfrm>
        <a:graphic>
          <a:graphicData uri="http://schemas.openxmlformats.org/drawingml/2006/table">
            <a:tbl>
              <a:tblPr firstRow="1" bandRow="1">
                <a:tableStyleId>{E060DF5D-999F-4395-BE8A-5353A627917C}</a:tableStyleId>
              </a:tblPr>
              <a:tblGrid>
                <a:gridCol w="2443249">
                  <a:extLst>
                    <a:ext uri="{9D8B030D-6E8A-4147-A177-3AD203B41FA5}">
                      <a16:colId xmlns:a16="http://schemas.microsoft.com/office/drawing/2014/main" val="2448969264"/>
                    </a:ext>
                  </a:extLst>
                </a:gridCol>
                <a:gridCol w="2188386">
                  <a:extLst>
                    <a:ext uri="{9D8B030D-6E8A-4147-A177-3AD203B41FA5}">
                      <a16:colId xmlns:a16="http://schemas.microsoft.com/office/drawing/2014/main" val="1017369391"/>
                    </a:ext>
                  </a:extLst>
                </a:gridCol>
                <a:gridCol w="2136913">
                  <a:extLst>
                    <a:ext uri="{9D8B030D-6E8A-4147-A177-3AD203B41FA5}">
                      <a16:colId xmlns:a16="http://schemas.microsoft.com/office/drawing/2014/main" val="493309541"/>
                    </a:ext>
                  </a:extLst>
                </a:gridCol>
                <a:gridCol w="1441175">
                  <a:extLst>
                    <a:ext uri="{9D8B030D-6E8A-4147-A177-3AD203B41FA5}">
                      <a16:colId xmlns:a16="http://schemas.microsoft.com/office/drawing/2014/main" val="940813399"/>
                    </a:ext>
                  </a:extLst>
                </a:gridCol>
              </a:tblGrid>
              <a:tr h="594048">
                <a:tc>
                  <a:txBody>
                    <a:bodyPr/>
                    <a:lstStyle/>
                    <a:p>
                      <a:pPr algn="ctr"/>
                      <a:r>
                        <a:rPr lang="en-US" sz="2400" b="1"/>
                        <a:t>Linkage Level</a:t>
                      </a:r>
                    </a:p>
                  </a:txBody>
                  <a:tcPr anchor="ctr"/>
                </a:tc>
                <a:tc>
                  <a:txBody>
                    <a:bodyPr/>
                    <a:lstStyle/>
                    <a:p>
                      <a:pPr algn="ctr"/>
                      <a:r>
                        <a:rPr lang="en-US" sz="2400" b="1"/>
                        <a:t>Number of </a:t>
                      </a:r>
                      <a:r>
                        <a:rPr lang="en-US" sz="2400" b="1" err="1"/>
                        <a:t>Testlets</a:t>
                      </a:r>
                      <a:endParaRPr lang="en-US" sz="2400" b="1"/>
                    </a:p>
                  </a:txBody>
                  <a:tcPr anchor="ctr"/>
                </a:tc>
                <a:tc>
                  <a:txBody>
                    <a:bodyPr/>
                    <a:lstStyle/>
                    <a:p>
                      <a:pPr algn="ctr"/>
                      <a:r>
                        <a:rPr lang="en-US" sz="2400" b="1"/>
                        <a:t>Skill</a:t>
                      </a:r>
                    </a:p>
                  </a:txBody>
                  <a:tcPr anchor="ctr"/>
                </a:tc>
                <a:tc>
                  <a:txBody>
                    <a:bodyPr/>
                    <a:lstStyle/>
                    <a:p>
                      <a:pPr algn="ctr"/>
                      <a:r>
                        <a:rPr lang="en-US" sz="2400" b="1"/>
                        <a:t>Scoring</a:t>
                      </a:r>
                    </a:p>
                  </a:txBody>
                  <a:tcPr anchor="ctr"/>
                </a:tc>
                <a:extLst>
                  <a:ext uri="{0D108BD9-81ED-4DB2-BD59-A6C34878D82A}">
                    <a16:rowId xmlns:a16="http://schemas.microsoft.com/office/drawing/2014/main" val="1575863598"/>
                  </a:ext>
                </a:extLst>
              </a:tr>
              <a:tr h="594048">
                <a:tc>
                  <a:txBody>
                    <a:bodyPr/>
                    <a:lstStyle/>
                    <a:p>
                      <a:pPr algn="ctr"/>
                      <a:r>
                        <a:rPr lang="en-US" sz="1800"/>
                        <a:t>Initial Precursor</a:t>
                      </a:r>
                    </a:p>
                  </a:txBody>
                  <a:tcPr anchor="ctr"/>
                </a:tc>
                <a:tc>
                  <a:txBody>
                    <a:bodyPr/>
                    <a:lstStyle/>
                    <a:p>
                      <a:pPr algn="ctr"/>
                      <a:r>
                        <a:rPr lang="en-US" sz="1800"/>
                        <a:t>1</a:t>
                      </a:r>
                    </a:p>
                  </a:txBody>
                  <a:tcPr anchor="ctr"/>
                </a:tc>
                <a:tc>
                  <a:txBody>
                    <a:bodyPr/>
                    <a:lstStyle/>
                    <a:p>
                      <a:pPr algn="ctr"/>
                      <a:r>
                        <a:rPr lang="en-US" sz="1800"/>
                        <a:t>1</a:t>
                      </a:r>
                    </a:p>
                  </a:txBody>
                  <a:tcPr anchor="ctr"/>
                </a:tc>
                <a:tc>
                  <a:txBody>
                    <a:bodyPr/>
                    <a:lstStyle/>
                    <a:p>
                      <a:pPr algn="ctr"/>
                      <a:r>
                        <a:rPr lang="en-US" sz="1800"/>
                        <a:t>1 skill</a:t>
                      </a:r>
                    </a:p>
                  </a:txBody>
                  <a:tcPr anchor="ctr"/>
                </a:tc>
                <a:extLst>
                  <a:ext uri="{0D108BD9-81ED-4DB2-BD59-A6C34878D82A}">
                    <a16:rowId xmlns:a16="http://schemas.microsoft.com/office/drawing/2014/main" val="782914788"/>
                  </a:ext>
                </a:extLst>
              </a:tr>
              <a:tr h="594048">
                <a:tc>
                  <a:txBody>
                    <a:bodyPr/>
                    <a:lstStyle/>
                    <a:p>
                      <a:pPr algn="ctr"/>
                      <a:r>
                        <a:rPr lang="en-US" sz="1800"/>
                        <a:t>Distal Precursor</a:t>
                      </a:r>
                    </a:p>
                  </a:txBody>
                  <a:tcPr anchor="ctr"/>
                </a:tc>
                <a:tc>
                  <a:txBody>
                    <a:bodyPr/>
                    <a:lstStyle/>
                    <a:p>
                      <a:pPr algn="ctr"/>
                      <a:r>
                        <a:rPr lang="en-US" sz="1800"/>
                        <a:t>1</a:t>
                      </a:r>
                    </a:p>
                  </a:txBody>
                  <a:tcPr anchor="ctr"/>
                </a:tc>
                <a:tc>
                  <a:txBody>
                    <a:bodyPr/>
                    <a:lstStyle/>
                    <a:p>
                      <a:pPr algn="ctr"/>
                      <a:r>
                        <a:rPr lang="en-US" sz="1800"/>
                        <a:t>1</a:t>
                      </a:r>
                    </a:p>
                  </a:txBody>
                  <a:tcPr anchor="ctr"/>
                </a:tc>
                <a:tc>
                  <a:txBody>
                    <a:bodyPr/>
                    <a:lstStyle/>
                    <a:p>
                      <a:pPr algn="ctr"/>
                      <a:r>
                        <a:rPr lang="en-US" sz="1800"/>
                        <a:t>2 skills</a:t>
                      </a:r>
                    </a:p>
                  </a:txBody>
                  <a:tcPr anchor="ctr"/>
                </a:tc>
                <a:extLst>
                  <a:ext uri="{0D108BD9-81ED-4DB2-BD59-A6C34878D82A}">
                    <a16:rowId xmlns:a16="http://schemas.microsoft.com/office/drawing/2014/main" val="4086997704"/>
                  </a:ext>
                </a:extLst>
              </a:tr>
              <a:tr h="594048">
                <a:tc>
                  <a:txBody>
                    <a:bodyPr/>
                    <a:lstStyle/>
                    <a:p>
                      <a:pPr algn="ctr"/>
                      <a:r>
                        <a:rPr lang="en-US" sz="1800"/>
                        <a:t>Proximal Precursor</a:t>
                      </a:r>
                    </a:p>
                  </a:txBody>
                  <a:tcPr anchor="ctr"/>
                </a:tc>
                <a:tc>
                  <a:txBody>
                    <a:bodyPr/>
                    <a:lstStyle/>
                    <a:p>
                      <a:pPr algn="ctr"/>
                      <a:r>
                        <a:rPr lang="en-US" sz="1800"/>
                        <a:t>1</a:t>
                      </a:r>
                    </a:p>
                  </a:txBody>
                  <a:tcPr anchor="ctr"/>
                </a:tc>
                <a:tc>
                  <a:txBody>
                    <a:bodyPr/>
                    <a:lstStyle/>
                    <a:p>
                      <a:pPr algn="ctr"/>
                      <a:r>
                        <a:rPr lang="en-US" sz="1800"/>
                        <a:t>1</a:t>
                      </a:r>
                    </a:p>
                  </a:txBody>
                  <a:tcPr anchor="ctr"/>
                </a:tc>
                <a:tc>
                  <a:txBody>
                    <a:bodyPr/>
                    <a:lstStyle/>
                    <a:p>
                      <a:pPr algn="ctr"/>
                      <a:r>
                        <a:rPr lang="en-US" sz="1800"/>
                        <a:t>3 skills</a:t>
                      </a:r>
                    </a:p>
                  </a:txBody>
                  <a:tcPr anchor="ctr"/>
                </a:tc>
                <a:extLst>
                  <a:ext uri="{0D108BD9-81ED-4DB2-BD59-A6C34878D82A}">
                    <a16:rowId xmlns:a16="http://schemas.microsoft.com/office/drawing/2014/main" val="3396959903"/>
                  </a:ext>
                </a:extLst>
              </a:tr>
              <a:tr h="594048">
                <a:tc>
                  <a:txBody>
                    <a:bodyPr/>
                    <a:lstStyle/>
                    <a:p>
                      <a:pPr algn="ctr"/>
                      <a:r>
                        <a:rPr lang="en-US" sz="1800"/>
                        <a:t>Target</a:t>
                      </a:r>
                    </a:p>
                  </a:txBody>
                  <a:tcPr anchor="ctr"/>
                </a:tc>
                <a:tc>
                  <a:txBody>
                    <a:bodyPr/>
                    <a:lstStyle/>
                    <a:p>
                      <a:pPr algn="ctr"/>
                      <a:r>
                        <a:rPr lang="en-US" sz="1800"/>
                        <a:t>1</a:t>
                      </a:r>
                    </a:p>
                  </a:txBody>
                  <a:tcPr anchor="ctr"/>
                </a:tc>
                <a:tc>
                  <a:txBody>
                    <a:bodyPr/>
                    <a:lstStyle/>
                    <a:p>
                      <a:pPr algn="ctr"/>
                      <a:r>
                        <a:rPr lang="en-US" sz="1800"/>
                        <a:t>1</a:t>
                      </a:r>
                    </a:p>
                  </a:txBody>
                  <a:tcPr anchor="ctr"/>
                </a:tc>
                <a:tc>
                  <a:txBody>
                    <a:bodyPr/>
                    <a:lstStyle/>
                    <a:p>
                      <a:pPr algn="ctr"/>
                      <a:r>
                        <a:rPr lang="en-US" sz="1800"/>
                        <a:t>4 skills</a:t>
                      </a:r>
                      <a:endParaRPr lang="en-US"/>
                    </a:p>
                  </a:txBody>
                  <a:tcPr anchor="ctr"/>
                </a:tc>
                <a:extLst>
                  <a:ext uri="{0D108BD9-81ED-4DB2-BD59-A6C34878D82A}">
                    <a16:rowId xmlns:a16="http://schemas.microsoft.com/office/drawing/2014/main" val="1814552909"/>
                  </a:ext>
                </a:extLst>
              </a:tr>
              <a:tr h="594048">
                <a:tc>
                  <a:txBody>
                    <a:bodyPr/>
                    <a:lstStyle/>
                    <a:p>
                      <a:pPr lvl="0" algn="ctr">
                        <a:buNone/>
                      </a:pPr>
                      <a:r>
                        <a:rPr lang="en-US" sz="1800"/>
                        <a:t>Successor</a:t>
                      </a:r>
                    </a:p>
                  </a:txBody>
                  <a:tcPr anchor="ctr"/>
                </a:tc>
                <a:tc>
                  <a:txBody>
                    <a:bodyPr/>
                    <a:lstStyle/>
                    <a:p>
                      <a:pPr lvl="0" algn="ctr">
                        <a:buNone/>
                      </a:pPr>
                      <a:r>
                        <a:rPr lang="en-US" sz="1800"/>
                        <a:t>1</a:t>
                      </a:r>
                    </a:p>
                  </a:txBody>
                  <a:tcPr anchor="ctr"/>
                </a:tc>
                <a:tc>
                  <a:txBody>
                    <a:bodyPr/>
                    <a:lstStyle/>
                    <a:p>
                      <a:pPr lvl="0" algn="ctr">
                        <a:buNone/>
                      </a:pPr>
                      <a:r>
                        <a:rPr lang="en-US" sz="1800"/>
                        <a:t>1</a:t>
                      </a:r>
                    </a:p>
                  </a:txBody>
                  <a:tcPr anchor="ctr"/>
                </a:tc>
                <a:tc>
                  <a:txBody>
                    <a:bodyPr/>
                    <a:lstStyle/>
                    <a:p>
                      <a:pPr lvl="0" algn="ctr">
                        <a:buNone/>
                      </a:pPr>
                      <a:r>
                        <a:rPr lang="en-US" sz="1800"/>
                        <a:t>5 skills</a:t>
                      </a:r>
                    </a:p>
                  </a:txBody>
                  <a:tcPr anchor="ctr"/>
                </a:tc>
                <a:extLst>
                  <a:ext uri="{0D108BD9-81ED-4DB2-BD59-A6C34878D82A}">
                    <a16:rowId xmlns:a16="http://schemas.microsoft.com/office/drawing/2014/main" val="3808807751"/>
                  </a:ext>
                </a:extLst>
              </a:tr>
            </a:tbl>
          </a:graphicData>
        </a:graphic>
      </p:graphicFrame>
    </p:spTree>
    <p:extLst>
      <p:ext uri="{BB962C8B-B14F-4D97-AF65-F5344CB8AC3E}">
        <p14:creationId xmlns:p14="http://schemas.microsoft.com/office/powerpoint/2010/main" val="209584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32F3-7486-4441-9A22-164B1403ED21}"/>
              </a:ext>
            </a:extLst>
          </p:cNvPr>
          <p:cNvSpPr>
            <a:spLocks noGrp="1"/>
          </p:cNvSpPr>
          <p:nvPr>
            <p:ph type="title"/>
          </p:nvPr>
        </p:nvSpPr>
        <p:spPr/>
        <p:txBody>
          <a:bodyPr/>
          <a:lstStyle/>
          <a:p>
            <a:r>
              <a:rPr lang="en-US"/>
              <a:t>Scoring</a:t>
            </a:r>
          </a:p>
        </p:txBody>
      </p:sp>
      <p:sp>
        <p:nvSpPr>
          <p:cNvPr id="3" name="Text Placeholder 2">
            <a:extLst>
              <a:ext uri="{FF2B5EF4-FFF2-40B4-BE49-F238E27FC236}">
                <a16:creationId xmlns:a16="http://schemas.microsoft.com/office/drawing/2014/main" id="{206BFD2A-D627-4E68-B368-8B7EF24DE7F5}"/>
              </a:ext>
            </a:extLst>
          </p:cNvPr>
          <p:cNvSpPr>
            <a:spLocks noGrp="1"/>
          </p:cNvSpPr>
          <p:nvPr>
            <p:ph type="body" idx="1"/>
          </p:nvPr>
        </p:nvSpPr>
        <p:spPr>
          <a:xfrm>
            <a:off x="4970022" y="2015337"/>
            <a:ext cx="3995848" cy="3146487"/>
          </a:xfrm>
          <a:ln w="28575">
            <a:solidFill>
              <a:schemeClr val="accent3">
                <a:lumMod val="50000"/>
              </a:schemeClr>
            </a:solidFill>
          </a:ln>
        </p:spPr>
        <p:txBody>
          <a:bodyPr/>
          <a:lstStyle/>
          <a:p>
            <a:pPr marL="123825" indent="0">
              <a:buNone/>
            </a:pPr>
            <a:r>
              <a:rPr lang="en-US" b="1"/>
              <a:t>Each Essential Element tested has five skills:</a:t>
            </a:r>
          </a:p>
          <a:p>
            <a:pPr marL="123825" indent="0">
              <a:buNone/>
            </a:pPr>
            <a:r>
              <a:rPr lang="en-US"/>
              <a:t>1. Initial Precursor</a:t>
            </a:r>
          </a:p>
          <a:p>
            <a:pPr marL="123825" indent="0">
              <a:buNone/>
            </a:pPr>
            <a:r>
              <a:rPr lang="en-US"/>
              <a:t>2. Distal Precursor</a:t>
            </a:r>
          </a:p>
          <a:p>
            <a:pPr marL="123825" indent="0">
              <a:buNone/>
            </a:pPr>
            <a:r>
              <a:rPr lang="en-US"/>
              <a:t>3. Proximal Precursor</a:t>
            </a:r>
          </a:p>
          <a:p>
            <a:pPr marL="123825" indent="0">
              <a:buNone/>
            </a:pPr>
            <a:r>
              <a:rPr lang="en-US"/>
              <a:t>4. Target</a:t>
            </a:r>
          </a:p>
          <a:p>
            <a:pPr marL="123825" indent="0">
              <a:buNone/>
            </a:pPr>
            <a:r>
              <a:rPr lang="en-US"/>
              <a:t>5. Successor</a:t>
            </a:r>
          </a:p>
          <a:p>
            <a:pPr marL="123825" indent="0">
              <a:buNone/>
            </a:pPr>
            <a:endParaRPr lang="en-US"/>
          </a:p>
          <a:p>
            <a:pPr marL="123825" indent="0">
              <a:buNone/>
            </a:pPr>
            <a:r>
              <a:rPr lang="en-US" b="1"/>
              <a:t>5 TOTAL SKILLS per Essential Element</a:t>
            </a:r>
          </a:p>
        </p:txBody>
      </p:sp>
      <p:sp>
        <p:nvSpPr>
          <p:cNvPr id="4" name="Footer Placeholder 3">
            <a:extLst>
              <a:ext uri="{FF2B5EF4-FFF2-40B4-BE49-F238E27FC236}">
                <a16:creationId xmlns:a16="http://schemas.microsoft.com/office/drawing/2014/main" id="{90C9265D-BBA1-4D15-8CF9-7CE44FB1A3B6}"/>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0754E058-6B27-43DC-899C-6C49A565E2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31</a:t>
            </a:fld>
            <a:endParaRPr lang="en-US"/>
          </a:p>
        </p:txBody>
      </p:sp>
      <p:sp>
        <p:nvSpPr>
          <p:cNvPr id="6" name="TextBox 5">
            <a:extLst>
              <a:ext uri="{FF2B5EF4-FFF2-40B4-BE49-F238E27FC236}">
                <a16:creationId xmlns:a16="http://schemas.microsoft.com/office/drawing/2014/main" id="{070B0FFB-D9C7-4389-94E1-3767BB9C765C}"/>
              </a:ext>
            </a:extLst>
          </p:cNvPr>
          <p:cNvSpPr txBox="1"/>
          <p:nvPr/>
        </p:nvSpPr>
        <p:spPr>
          <a:xfrm>
            <a:off x="302979" y="2022503"/>
            <a:ext cx="4519828" cy="3139321"/>
          </a:xfrm>
          <a:prstGeom prst="rect">
            <a:avLst/>
          </a:prstGeom>
          <a:noFill/>
          <a:ln w="28575">
            <a:solidFill>
              <a:schemeClr val="accent3">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Gill Sans" panose="020B0604020202020204" charset="0"/>
              </a:rPr>
              <a:t>Number of Essential Elements Tested:</a:t>
            </a:r>
          </a:p>
          <a:p>
            <a:endParaRPr lang="en-US" sz="1800">
              <a:latin typeface="Gill Sans" panose="020B0604020202020204" charset="0"/>
            </a:endParaRPr>
          </a:p>
          <a:p>
            <a:r>
              <a:rPr lang="en-US" sz="1800">
                <a:latin typeface="Gill Sans"/>
              </a:rPr>
              <a:t>1 - Calculate accurately and efficiently</a:t>
            </a:r>
          </a:p>
          <a:p>
            <a:r>
              <a:rPr lang="en-US" sz="1800">
                <a:latin typeface="Gill Sans" panose="020B0604020202020204" charset="0"/>
              </a:rPr>
              <a:t>1 - Understand and use measurement</a:t>
            </a:r>
          </a:p>
          <a:p>
            <a:r>
              <a:rPr lang="en-US" sz="1800">
                <a:latin typeface="Gill Sans" panose="020B0604020202020204" charset="0"/>
              </a:rPr>
              <a:t>2 - Use operations and models</a:t>
            </a:r>
          </a:p>
          <a:p>
            <a:pPr marL="344488" indent="-344488"/>
            <a:r>
              <a:rPr lang="en-US" sz="1800">
                <a:latin typeface="Gill Sans" panose="020B0604020202020204" charset="0"/>
              </a:rPr>
              <a:t>1 - Understand and use geometric properties   of two-and three-dimensional shapes</a:t>
            </a:r>
          </a:p>
          <a:p>
            <a:r>
              <a:rPr lang="en-US" sz="1800">
                <a:latin typeface="Gill Sans" panose="020B0604020202020204" charset="0"/>
              </a:rPr>
              <a:t>2 - Represent and interpret data displays</a:t>
            </a:r>
          </a:p>
          <a:p>
            <a:r>
              <a:rPr lang="en-US" sz="1800">
                <a:latin typeface="Gill Sans" panose="020B0604020202020204" charset="0"/>
              </a:rPr>
              <a:t>2 – Understand patters and functional thinking</a:t>
            </a:r>
          </a:p>
          <a:p>
            <a:endParaRPr lang="en-US" sz="1800">
              <a:latin typeface="Gill Sans" panose="020B0604020202020204" charset="0"/>
            </a:endParaRPr>
          </a:p>
          <a:p>
            <a:r>
              <a:rPr lang="en-US" sz="1800" b="1">
                <a:latin typeface="Gill Sans"/>
              </a:rPr>
              <a:t>9 TOTAL Essential Elements</a:t>
            </a:r>
          </a:p>
        </p:txBody>
      </p:sp>
      <p:sp>
        <p:nvSpPr>
          <p:cNvPr id="9" name="TextBox 8">
            <a:extLst>
              <a:ext uri="{FF2B5EF4-FFF2-40B4-BE49-F238E27FC236}">
                <a16:creationId xmlns:a16="http://schemas.microsoft.com/office/drawing/2014/main" id="{B11FCE90-50CB-4267-8131-89BC52D70EDA}"/>
              </a:ext>
            </a:extLst>
          </p:cNvPr>
          <p:cNvSpPr txBox="1"/>
          <p:nvPr/>
        </p:nvSpPr>
        <p:spPr>
          <a:xfrm>
            <a:off x="3254753" y="5380248"/>
            <a:ext cx="313610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9 x 5 = 45 skills</a:t>
            </a:r>
          </a:p>
        </p:txBody>
      </p:sp>
    </p:spTree>
    <p:extLst>
      <p:ext uri="{BB962C8B-B14F-4D97-AF65-F5344CB8AC3E}">
        <p14:creationId xmlns:p14="http://schemas.microsoft.com/office/powerpoint/2010/main" val="238812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Notes on DLM SCORING</a:t>
            </a:r>
          </a:p>
        </p:txBody>
      </p:sp>
      <p:sp>
        <p:nvSpPr>
          <p:cNvPr id="3" name="Text Placeholder 2"/>
          <p:cNvSpPr>
            <a:spLocks noGrp="1"/>
          </p:cNvSpPr>
          <p:nvPr>
            <p:ph type="body" idx="1"/>
          </p:nvPr>
        </p:nvSpPr>
        <p:spPr/>
        <p:txBody>
          <a:bodyPr/>
          <a:lstStyle/>
          <a:p>
            <a:pPr marL="466725" indent="-342900">
              <a:buAutoNum type="arabicPeriod"/>
            </a:pPr>
            <a:r>
              <a:rPr lang="en-US"/>
              <a:t>Teachers complete the First Contact Survey and Personal Needs Profile.</a:t>
            </a:r>
          </a:p>
          <a:p>
            <a:pPr marL="466725" indent="-342900">
              <a:buAutoNum type="arabicPeriod"/>
            </a:pPr>
            <a:r>
              <a:rPr lang="en-US"/>
              <a:t>These two surveys determine which Linkage Level the students begins testing at.</a:t>
            </a:r>
          </a:p>
          <a:p>
            <a:pPr marL="466725" indent="-342900">
              <a:buAutoNum type="arabicPeriod"/>
            </a:pPr>
            <a:r>
              <a:rPr lang="en-US"/>
              <a:t>If a student gets all test items correct, but remains at a low linkage level, they will not reach proficient.</a:t>
            </a:r>
          </a:p>
          <a:p>
            <a:pPr marL="466725" indent="-342900">
              <a:buAutoNum type="arabicPeriod"/>
            </a:pPr>
            <a:r>
              <a:rPr lang="en-US"/>
              <a:t>The scoring system will assume that students who are at the Target level, also mastered the lower linkage levels and those skills will be counted as correct.</a:t>
            </a:r>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2271906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DLM Performance 2018 and 2019</a:t>
            </a:r>
          </a:p>
        </p:txBody>
      </p:sp>
      <p:graphicFrame>
        <p:nvGraphicFramePr>
          <p:cNvPr id="4" name="Table 3"/>
          <p:cNvGraphicFramePr>
            <a:graphicFrameLocks noGrp="1"/>
          </p:cNvGraphicFramePr>
          <p:nvPr/>
        </p:nvGraphicFramePr>
        <p:xfrm>
          <a:off x="1088136" y="2274716"/>
          <a:ext cx="6967728" cy="3696320"/>
        </p:xfrm>
        <a:graphic>
          <a:graphicData uri="http://schemas.openxmlformats.org/drawingml/2006/table">
            <a:tbl>
              <a:tblPr/>
              <a:tblGrid>
                <a:gridCol w="1051732">
                  <a:extLst>
                    <a:ext uri="{9D8B030D-6E8A-4147-A177-3AD203B41FA5}">
                      <a16:colId xmlns:a16="http://schemas.microsoft.com/office/drawing/2014/main" val="873622043"/>
                    </a:ext>
                  </a:extLst>
                </a:gridCol>
                <a:gridCol w="1227023">
                  <a:extLst>
                    <a:ext uri="{9D8B030D-6E8A-4147-A177-3AD203B41FA5}">
                      <a16:colId xmlns:a16="http://schemas.microsoft.com/office/drawing/2014/main" val="1744018118"/>
                    </a:ext>
                  </a:extLst>
                </a:gridCol>
                <a:gridCol w="1402311">
                  <a:extLst>
                    <a:ext uri="{9D8B030D-6E8A-4147-A177-3AD203B41FA5}">
                      <a16:colId xmlns:a16="http://schemas.microsoft.com/office/drawing/2014/main" val="1313222629"/>
                    </a:ext>
                  </a:extLst>
                </a:gridCol>
                <a:gridCol w="1730977">
                  <a:extLst>
                    <a:ext uri="{9D8B030D-6E8A-4147-A177-3AD203B41FA5}">
                      <a16:colId xmlns:a16="http://schemas.microsoft.com/office/drawing/2014/main" val="1885944843"/>
                    </a:ext>
                  </a:extLst>
                </a:gridCol>
                <a:gridCol w="1555685">
                  <a:extLst>
                    <a:ext uri="{9D8B030D-6E8A-4147-A177-3AD203B41FA5}">
                      <a16:colId xmlns:a16="http://schemas.microsoft.com/office/drawing/2014/main" val="1816701300"/>
                    </a:ext>
                  </a:extLst>
                </a:gridCol>
              </a:tblGrid>
              <a:tr h="732843">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w="12700" cap="flat" cmpd="sng" algn="ctr">
                      <a:solidFill>
                        <a:schemeClr val="tx1"/>
                      </a:solidFill>
                      <a:prstDash val="solid"/>
                      <a:round/>
                      <a:headEnd type="none" w="med" len="med"/>
                      <a:tailEnd type="none" w="med" len="med"/>
                    </a:lnR>
                    <a:lnT>
                      <a:noFill/>
                    </a:lnT>
                    <a:lnB>
                      <a:noFill/>
                    </a:lnB>
                    <a:solidFill>
                      <a:schemeClr val="accent3">
                        <a:lumMod val="60000"/>
                        <a:lumOff val="40000"/>
                      </a:schemeClr>
                    </a:solidFill>
                  </a:tcPr>
                </a:tc>
                <a:tc>
                  <a:txBody>
                    <a:bodyPr/>
                    <a:lstStyle/>
                    <a:p>
                      <a:pPr algn="ctr" fontAlgn="ctr"/>
                      <a:r>
                        <a:rPr lang="en-US" sz="1600" b="0" i="0" u="none" strike="noStrike">
                          <a:solidFill>
                            <a:srgbClr val="000000"/>
                          </a:solidFill>
                          <a:effectLst/>
                          <a:latin typeface="Calibri" panose="020F0502020204030204" pitchFamily="34" charset="0"/>
                        </a:rPr>
                        <a:t>Number of Students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60000"/>
                        <a:lumOff val="40000"/>
                      </a:schemeClr>
                    </a:solidFill>
                  </a:tcPr>
                </a:tc>
                <a:tc>
                  <a:txBody>
                    <a:bodyPr/>
                    <a:lstStyle/>
                    <a:p>
                      <a:pPr algn="ctr" fontAlgn="ctr"/>
                      <a:r>
                        <a:rPr lang="en-US" sz="1600" b="0" i="0" u="none" strike="noStrike">
                          <a:solidFill>
                            <a:srgbClr val="000000"/>
                          </a:solidFill>
                          <a:effectLst/>
                          <a:latin typeface="Calibri" panose="020F0502020204030204" pitchFamily="34" charset="0"/>
                        </a:rPr>
                        <a:t>% Emerging</a:t>
                      </a:r>
                    </a:p>
                  </a:txBody>
                  <a:tcPr marL="7144" marR="7144" marT="7144" marB="0" anchor="ctr">
                    <a:lnL w="12700" cap="flat" cmpd="sng" algn="ctr">
                      <a:solidFill>
                        <a:schemeClr val="tx1"/>
                      </a:solidFill>
                      <a:prstDash val="solid"/>
                      <a:round/>
                      <a:headEnd type="none" w="med" len="med"/>
                      <a:tailEnd type="none" w="med" len="med"/>
                    </a:lnL>
                    <a:lnR>
                      <a:noFill/>
                    </a:lnR>
                    <a:lnT>
                      <a:noFill/>
                    </a:lnT>
                    <a:lnB>
                      <a:noFill/>
                    </a:lnB>
                    <a:solidFill>
                      <a:schemeClr val="accent3">
                        <a:lumMod val="60000"/>
                        <a:lumOff val="40000"/>
                      </a:schemeClr>
                    </a:solidFill>
                  </a:tcPr>
                </a:tc>
                <a:tc>
                  <a:txBody>
                    <a:bodyPr/>
                    <a:lstStyle/>
                    <a:p>
                      <a:pPr algn="ctr" fontAlgn="ctr"/>
                      <a:r>
                        <a:rPr lang="en-US" sz="1600" b="0" i="0" u="none" strike="noStrike">
                          <a:solidFill>
                            <a:srgbClr val="000000"/>
                          </a:solidFill>
                          <a:effectLst/>
                          <a:latin typeface="Calibri" panose="020F0502020204030204" pitchFamily="34" charset="0"/>
                        </a:rPr>
                        <a:t>% Approaching Target</a:t>
                      </a:r>
                    </a:p>
                  </a:txBody>
                  <a:tcPr marL="7144" marR="7144" marT="7144" marB="0" anchor="ctr">
                    <a:lnL>
                      <a:noFill/>
                    </a:lnL>
                    <a:lnR>
                      <a:noFill/>
                    </a:lnR>
                    <a:lnT>
                      <a:noFill/>
                    </a:lnT>
                    <a:lnB>
                      <a:noFill/>
                    </a:lnB>
                    <a:solidFill>
                      <a:schemeClr val="accent3">
                        <a:lumMod val="60000"/>
                        <a:lumOff val="40000"/>
                      </a:schemeClr>
                    </a:solidFill>
                  </a:tcPr>
                </a:tc>
                <a:tc>
                  <a:txBody>
                    <a:bodyPr/>
                    <a:lstStyle/>
                    <a:p>
                      <a:pPr algn="ctr" fontAlgn="ctr"/>
                      <a:r>
                        <a:rPr lang="en-US" sz="1600" b="0" i="0" u="none" strike="noStrike">
                          <a:solidFill>
                            <a:srgbClr val="000000"/>
                          </a:solidFill>
                          <a:effectLst/>
                          <a:latin typeface="Calibri" panose="020F0502020204030204" pitchFamily="34" charset="0"/>
                        </a:rPr>
                        <a:t>% At Target or Advanced</a:t>
                      </a:r>
                    </a:p>
                  </a:txBody>
                  <a:tcPr marL="7144" marR="7144" marT="7144" marB="0"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3846863201"/>
                  </a:ext>
                </a:extLst>
              </a:tr>
              <a:tr h="269407">
                <a:tc>
                  <a:txBody>
                    <a:bodyPr/>
                    <a:lstStyle/>
                    <a:p>
                      <a:pPr algn="ctr" fontAlgn="ctr"/>
                      <a:r>
                        <a:rPr lang="en-US" sz="1600" b="0" i="0" u="none" strike="noStrike">
                          <a:solidFill>
                            <a:srgbClr val="000000"/>
                          </a:solidFill>
                          <a:effectLst/>
                          <a:latin typeface="Calibri" panose="020F0502020204030204" pitchFamily="34" charset="0"/>
                        </a:rPr>
                        <a:t>ELA</a:t>
                      </a:r>
                    </a:p>
                  </a:txBody>
                  <a:tcPr marL="7144" marR="7144" marT="7144"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869981"/>
                  </a:ext>
                </a:extLst>
              </a:tr>
              <a:tr h="269407">
                <a:tc>
                  <a:txBody>
                    <a:bodyPr/>
                    <a:lstStyle/>
                    <a:p>
                      <a:pPr algn="ctr" fontAlgn="ctr"/>
                      <a:r>
                        <a:rPr lang="en-US" sz="1600" b="0" i="0" u="none" strike="noStrike">
                          <a:solidFill>
                            <a:srgbClr val="000000"/>
                          </a:solidFill>
                          <a:effectLst/>
                          <a:latin typeface="Calibri" panose="020F0502020204030204" pitchFamily="34" charset="0"/>
                        </a:rPr>
                        <a:t>2018</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998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55%</a:t>
                      </a: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22%</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23%</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878191"/>
                  </a:ext>
                </a:extLst>
              </a:tr>
              <a:tr h="269407">
                <a:tc>
                  <a:txBody>
                    <a:bodyPr/>
                    <a:lstStyle/>
                    <a:p>
                      <a:pPr algn="ctr" fontAlgn="ctr"/>
                      <a:r>
                        <a:rPr lang="en-US" sz="1600" b="0" i="0" u="none" strike="noStrike">
                          <a:solidFill>
                            <a:srgbClr val="000000"/>
                          </a:solidFill>
                          <a:effectLst/>
                          <a:latin typeface="Calibri" panose="020F0502020204030204" pitchFamily="34" charset="0"/>
                        </a:rPr>
                        <a:t>2019</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966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55%</a:t>
                      </a: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21%</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24%</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462333"/>
                  </a:ext>
                </a:extLst>
              </a:tr>
              <a:tr h="269407">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836942"/>
                  </a:ext>
                </a:extLst>
              </a:tr>
              <a:tr h="269407">
                <a:tc>
                  <a:txBody>
                    <a:bodyPr/>
                    <a:lstStyle/>
                    <a:p>
                      <a:pPr algn="ctr" fontAlgn="ctr"/>
                      <a:r>
                        <a:rPr lang="en-US" sz="1600" b="0" i="0" u="none" strike="noStrike">
                          <a:solidFill>
                            <a:srgbClr val="000000"/>
                          </a:solidFill>
                          <a:effectLst/>
                          <a:latin typeface="Calibri" panose="020F0502020204030204" pitchFamily="34" charset="0"/>
                        </a:rPr>
                        <a:t>Math</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92253816"/>
                  </a:ext>
                </a:extLst>
              </a:tr>
              <a:tr h="269407">
                <a:tc>
                  <a:txBody>
                    <a:bodyPr/>
                    <a:lstStyle/>
                    <a:p>
                      <a:pPr algn="ctr" fontAlgn="ctr"/>
                      <a:r>
                        <a:rPr lang="en-US" sz="1600" b="0" i="0" u="none" strike="noStrike">
                          <a:solidFill>
                            <a:srgbClr val="000000"/>
                          </a:solidFill>
                          <a:effectLst/>
                          <a:latin typeface="Calibri" panose="020F0502020204030204" pitchFamily="34" charset="0"/>
                        </a:rPr>
                        <a:t>2018</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998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67%</a:t>
                      </a: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22%</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11%</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16351965"/>
                  </a:ext>
                </a:extLst>
              </a:tr>
              <a:tr h="269407">
                <a:tc>
                  <a:txBody>
                    <a:bodyPr/>
                    <a:lstStyle/>
                    <a:p>
                      <a:pPr algn="ctr" fontAlgn="ctr"/>
                      <a:r>
                        <a:rPr lang="en-US" sz="1600" b="0" i="0" u="none" strike="noStrike">
                          <a:solidFill>
                            <a:srgbClr val="000000"/>
                          </a:solidFill>
                          <a:effectLst/>
                          <a:latin typeface="Calibri" panose="020F0502020204030204" pitchFamily="34" charset="0"/>
                        </a:rPr>
                        <a:t>2019</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956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68%</a:t>
                      </a: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20%</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600" b="0" i="0" u="none" strike="noStrike">
                          <a:solidFill>
                            <a:srgbClr val="000000"/>
                          </a:solidFill>
                          <a:effectLst/>
                          <a:latin typeface="Calibri" panose="020F0502020204030204" pitchFamily="34" charset="0"/>
                        </a:rPr>
                        <a:t>12%</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205968"/>
                  </a:ext>
                </a:extLst>
              </a:tr>
              <a:tr h="269407">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9223690"/>
                  </a:ext>
                </a:extLst>
              </a:tr>
              <a:tr h="269407">
                <a:tc>
                  <a:txBody>
                    <a:bodyPr/>
                    <a:lstStyle/>
                    <a:p>
                      <a:pPr algn="ctr" fontAlgn="ctr"/>
                      <a:r>
                        <a:rPr lang="en-US" sz="1600" b="0" i="0" u="none" strike="noStrike">
                          <a:solidFill>
                            <a:srgbClr val="000000"/>
                          </a:solidFill>
                          <a:effectLst/>
                          <a:latin typeface="Calibri" panose="020F0502020204030204" pitchFamily="34" charset="0"/>
                        </a:rPr>
                        <a:t>Science</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701435"/>
                  </a:ext>
                </a:extLst>
              </a:tr>
              <a:tr h="269407">
                <a:tc>
                  <a:txBody>
                    <a:bodyPr/>
                    <a:lstStyle/>
                    <a:p>
                      <a:pPr algn="ctr" fontAlgn="ctr"/>
                      <a:r>
                        <a:rPr lang="en-US" sz="1600" b="0" i="0" u="none" strike="noStrike">
                          <a:solidFill>
                            <a:srgbClr val="000000"/>
                          </a:solidFill>
                          <a:effectLst/>
                          <a:latin typeface="Calibri" panose="020F0502020204030204" pitchFamily="34" charset="0"/>
                        </a:rPr>
                        <a:t>2018</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403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58%</a:t>
                      </a: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26%</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16%</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072284162"/>
                  </a:ext>
                </a:extLst>
              </a:tr>
              <a:tr h="269407">
                <a:tc>
                  <a:txBody>
                    <a:bodyPr/>
                    <a:lstStyle/>
                    <a:p>
                      <a:pPr algn="ctr" fontAlgn="ctr"/>
                      <a:r>
                        <a:rPr lang="en-US" sz="1600" b="0" i="0" u="none" strike="noStrike">
                          <a:solidFill>
                            <a:srgbClr val="000000"/>
                          </a:solidFill>
                          <a:effectLst/>
                          <a:latin typeface="Calibri" panose="020F0502020204030204" pitchFamily="34" charset="0"/>
                        </a:rPr>
                        <a:t>2019</a:t>
                      </a:r>
                    </a:p>
                  </a:txBody>
                  <a:tcPr marL="7144" marR="7144" marT="714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420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58%</a:t>
                      </a:r>
                    </a:p>
                  </a:txBody>
                  <a:tcPr marL="7144" marR="7144" marT="714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27%</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600" b="0" i="0" u="none" strike="noStrike">
                          <a:solidFill>
                            <a:srgbClr val="000000"/>
                          </a:solidFill>
                          <a:effectLst/>
                          <a:latin typeface="Calibri" panose="020F0502020204030204" pitchFamily="34" charset="0"/>
                        </a:rPr>
                        <a:t>15%</a:t>
                      </a:r>
                    </a:p>
                  </a:txBody>
                  <a:tcPr marL="7144" marR="7144"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88970885"/>
                  </a:ext>
                </a:extLst>
              </a:tr>
            </a:tbl>
          </a:graphicData>
        </a:graphic>
      </p:graphicFrame>
    </p:spTree>
    <p:extLst>
      <p:ext uri="{BB962C8B-B14F-4D97-AF65-F5344CB8AC3E}">
        <p14:creationId xmlns:p14="http://schemas.microsoft.com/office/powerpoint/2010/main" val="3808943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spcFirstLastPara="1" vert="horz" wrap="square" lIns="0" tIns="34290" rIns="0" bIns="34290" rtlCol="0" anchor="t" anchorCtr="0">
            <a:normAutofit fontScale="92500"/>
          </a:bodyPr>
          <a:lstStyle/>
          <a:p>
            <a:pPr>
              <a:buFont typeface="Wingdings" panose="020F0502020204030204" pitchFamily="34" charset="0"/>
              <a:buChar char="§"/>
            </a:pPr>
            <a:r>
              <a:rPr lang="en-US" b="1">
                <a:cs typeface="Calibri"/>
              </a:rPr>
              <a:t>For District and School Administrators </a:t>
            </a:r>
            <a:endParaRPr lang="en-US" b="1"/>
          </a:p>
          <a:p>
            <a:pPr marL="287655" lvl="1">
              <a:buFont typeface="Wingdings" panose="020F0502020204030204" pitchFamily="34" charset="0"/>
              <a:buChar char="§"/>
            </a:pPr>
            <a:r>
              <a:rPr lang="en-US">
                <a:cs typeface="Calibri"/>
              </a:rPr>
              <a:t>Educator Portal reports (school rosters, district reports, student reports)</a:t>
            </a:r>
          </a:p>
          <a:p>
            <a:pPr marL="287655" lvl="1">
              <a:buFont typeface="Wingdings" panose="020F0502020204030204" pitchFamily="34" charset="0"/>
              <a:buChar char="§"/>
            </a:pPr>
            <a:r>
              <a:rPr lang="en-US" err="1">
                <a:cs typeface="Calibri"/>
              </a:rPr>
              <a:t>RIDEMap</a:t>
            </a:r>
            <a:r>
              <a:rPr lang="en-US">
                <a:cs typeface="Calibri"/>
              </a:rPr>
              <a:t>: RI Assessment Data Portal</a:t>
            </a:r>
          </a:p>
          <a:p>
            <a:pPr marL="424815" lvl="2">
              <a:buFont typeface="Wingdings" panose="020F0502020204030204" pitchFamily="34" charset="0"/>
              <a:buChar char="§"/>
            </a:pPr>
            <a:r>
              <a:rPr lang="en-US">
                <a:cs typeface="Calibri"/>
              </a:rPr>
              <a:t>Information on proficiency levels, next year we plan to have individual student data on essential elements.</a:t>
            </a:r>
          </a:p>
          <a:p>
            <a:pPr marL="287655" lvl="1">
              <a:buFont typeface="Wingdings" panose="020F0502020204030204" pitchFamily="34" charset="0"/>
              <a:buChar char="§"/>
            </a:pPr>
            <a:r>
              <a:rPr lang="en-US">
                <a:cs typeface="Calibri"/>
                <a:hlinkClick r:id="rId3"/>
              </a:rPr>
              <a:t>www.ride.ri.gov/riaa</a:t>
            </a:r>
            <a:r>
              <a:rPr lang="en-US">
                <a:cs typeface="Calibri"/>
              </a:rPr>
              <a:t>: Link to applying for test development committees (educator input is an important component of test development and the development of instructional materials). Test administration materials.</a:t>
            </a:r>
          </a:p>
          <a:p>
            <a:pPr>
              <a:buFont typeface="Wingdings" panose="020F0502020204030204" pitchFamily="34" charset="0"/>
              <a:buChar char="§"/>
            </a:pPr>
            <a:r>
              <a:rPr lang="en-US" b="1">
                <a:cs typeface="Calibri"/>
              </a:rPr>
              <a:t>For Teachers (</a:t>
            </a:r>
            <a:r>
              <a:rPr lang="en-US" b="1">
                <a:cs typeface="Calibri"/>
                <a:hlinkClick r:id="rId3"/>
              </a:rPr>
              <a:t>www.ride.ri.gov/riaa</a:t>
            </a:r>
            <a:r>
              <a:rPr lang="en-US" b="1">
                <a:cs typeface="Calibri"/>
              </a:rPr>
              <a:t>)</a:t>
            </a:r>
          </a:p>
          <a:p>
            <a:pPr marL="287655" lvl="1">
              <a:buFont typeface="Wingdings" panose="020F0502020204030204" pitchFamily="34" charset="0"/>
              <a:buChar char="§"/>
            </a:pPr>
            <a:r>
              <a:rPr lang="en-US">
                <a:cs typeface="Calibri"/>
              </a:rPr>
              <a:t>Essential Elements documents and test specifications</a:t>
            </a:r>
          </a:p>
          <a:p>
            <a:pPr marL="287655" lvl="1">
              <a:buFont typeface="Wingdings" panose="020F0502020204030204" pitchFamily="34" charset="0"/>
              <a:buChar char="§"/>
            </a:pPr>
            <a:r>
              <a:rPr lang="en-US">
                <a:cs typeface="Calibri"/>
              </a:rPr>
              <a:t>Links to released </a:t>
            </a:r>
            <a:r>
              <a:rPr lang="en-US" err="1">
                <a:cs typeface="Calibri"/>
              </a:rPr>
              <a:t>testlets</a:t>
            </a:r>
            <a:r>
              <a:rPr lang="en-US">
                <a:cs typeface="Calibri"/>
              </a:rPr>
              <a:t> and practice </a:t>
            </a:r>
            <a:r>
              <a:rPr lang="en-US" err="1">
                <a:cs typeface="Calibri"/>
              </a:rPr>
              <a:t>testlets</a:t>
            </a:r>
          </a:p>
          <a:p>
            <a:pPr marL="287655" lvl="1">
              <a:buFont typeface="Wingdings" panose="020F0502020204030204" pitchFamily="34" charset="0"/>
              <a:buChar char="§"/>
            </a:pPr>
            <a:r>
              <a:rPr lang="en-US">
                <a:cs typeface="Calibri"/>
              </a:rPr>
              <a:t>Links to applying for test development committees (all organized by DLM)</a:t>
            </a:r>
          </a:p>
          <a:p>
            <a:pPr marL="287655" lvl="1">
              <a:buFont typeface="Wingdings" panose="020F0502020204030204" pitchFamily="34" charset="0"/>
              <a:buChar char="§"/>
            </a:pPr>
            <a:r>
              <a:rPr lang="en-US">
                <a:cs typeface="Calibri"/>
              </a:rPr>
              <a:t>Links to training modules on essential elements and instructional strategies</a:t>
            </a:r>
          </a:p>
        </p:txBody>
      </p:sp>
    </p:spTree>
    <p:extLst>
      <p:ext uri="{BB962C8B-B14F-4D97-AF65-F5344CB8AC3E}">
        <p14:creationId xmlns:p14="http://schemas.microsoft.com/office/powerpoint/2010/main" val="1009961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Eligibility Criteria for Alternate Assessments</a:t>
            </a:r>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idx="11"/>
          </p:nvPr>
        </p:nvSpPr>
        <p:spPr/>
        <p:txBody>
          <a:bodyPr/>
          <a:lstStyle/>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4167096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body" idx="1"/>
          </p:nvPr>
        </p:nvSpPr>
        <p:spPr>
          <a:xfrm>
            <a:off x="956839" y="1940871"/>
            <a:ext cx="6780906" cy="3997564"/>
          </a:xfrm>
          <a:prstGeom prst="rect">
            <a:avLst/>
          </a:prstGeom>
          <a:noFill/>
          <a:ln>
            <a:noFill/>
          </a:ln>
        </p:spPr>
        <p:txBody>
          <a:bodyPr spcFirstLastPara="1" wrap="square" lIns="91425" tIns="45700" rIns="91425" bIns="45700" anchor="ctr" anchorCtr="0">
            <a:noAutofit/>
          </a:bodyPr>
          <a:lstStyle/>
          <a:p>
            <a:pPr marL="305435" indent="-305435">
              <a:spcBef>
                <a:spcPts val="0"/>
              </a:spcBef>
              <a:buFont typeface="Gill Sans"/>
              <a:buAutoNum type="arabicPeriod"/>
            </a:pPr>
            <a:r>
              <a:rPr lang="en-US"/>
              <a:t>Student has a disability, or disabilities, that significantly impacts cognitive function and adaptive behavior. </a:t>
            </a:r>
          </a:p>
          <a:p>
            <a:pPr marL="305435" indent="-305435">
              <a:spcBef>
                <a:spcPts val="960"/>
              </a:spcBef>
              <a:buFont typeface="Gill Sans"/>
              <a:buAutoNum type="arabicPeriod"/>
            </a:pPr>
            <a:r>
              <a:rPr lang="en-US">
                <a:solidFill>
                  <a:srgbClr val="3D3D3D"/>
                </a:solidFill>
              </a:rPr>
              <a:t>As</a:t>
            </a:r>
            <a:r>
              <a:rPr lang="en-US"/>
              <a:t> documented in the IEP, the student’s present levels of academic achievement indicate their ability to make progress through the alternate achievement standards (EEs) </a:t>
            </a:r>
            <a:r>
              <a:rPr lang="en-US" i="1"/>
              <a:t>and</a:t>
            </a:r>
            <a:r>
              <a:rPr lang="en-US"/>
              <a:t> the short term objectives include skills and concepts reflected in the steps found in the alternate achievement standard (EEs) learning maps, </a:t>
            </a:r>
            <a:r>
              <a:rPr lang="en-US" i="1"/>
              <a:t>and </a:t>
            </a:r>
            <a:r>
              <a:rPr lang="en-US"/>
              <a:t>the annual academic goals are closely aligned to grade-level alternate achievement standards. </a:t>
            </a:r>
            <a:endParaRPr/>
          </a:p>
          <a:p>
            <a:pPr marL="305435" indent="-305435">
              <a:spcBef>
                <a:spcPts val="960"/>
              </a:spcBef>
              <a:buFont typeface="Gill Sans"/>
              <a:buAutoNum type="arabicPeriod"/>
            </a:pPr>
            <a:r>
              <a:rPr lang="en-US"/>
              <a:t>The student is unable to apply academic, life, and job skills in home, school, and community without intensive, frequent, and individualized instruction and supports in multiple settings. </a:t>
            </a:r>
            <a:endParaRPr/>
          </a:p>
        </p:txBody>
      </p:sp>
      <p:sp>
        <p:nvSpPr>
          <p:cNvPr id="232" name="Google Shape;232;p29"/>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4" name="Google Shape;234;p29"/>
          <p:cNvSpPr txBox="1">
            <a:spLocks noGrp="1"/>
          </p:cNvSpPr>
          <p:nvPr>
            <p:ph type="title"/>
          </p:nvPr>
        </p:nvSpPr>
        <p:spPr>
          <a:xfrm>
            <a:off x="609599" y="609600"/>
            <a:ext cx="6347713" cy="66859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THE THREE ELIGIBILITY CRITERIA</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3875552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CRITERIA 1</a:t>
            </a:r>
            <a:endParaRPr/>
          </a:p>
        </p:txBody>
      </p:sp>
      <p:sp>
        <p:nvSpPr>
          <p:cNvPr id="296" name="Google Shape;296;p36"/>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2045160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609598" y="2160590"/>
            <a:ext cx="7487655" cy="3880773"/>
          </a:xfrm>
          <a:prstGeom prst="rect">
            <a:avLst/>
          </a:prstGeom>
          <a:noFill/>
          <a:ln>
            <a:noFill/>
          </a:ln>
        </p:spPr>
        <p:txBody>
          <a:bodyPr spcFirstLastPara="1" wrap="square" lIns="91425" tIns="45700" rIns="91425" bIns="45700" anchor="t" anchorCtr="0">
            <a:noAutofit/>
          </a:bodyPr>
          <a:lstStyle/>
          <a:p>
            <a:pPr marL="306000" lvl="0" indent="-306000" algn="l" rtl="0">
              <a:spcBef>
                <a:spcPts val="0"/>
              </a:spcBef>
              <a:spcAft>
                <a:spcPts val="0"/>
              </a:spcAft>
              <a:buSzPts val="1656"/>
              <a:buChar char="⬛"/>
            </a:pPr>
            <a:r>
              <a:rPr lang="en-US" b="1"/>
              <a:t>Student has a disability, or disabilities, that significantly impacts cognitive function and adaptive behavior.</a:t>
            </a:r>
            <a:r>
              <a:rPr lang="en-US"/>
              <a:t> </a:t>
            </a:r>
            <a:endParaRPr/>
          </a:p>
          <a:p>
            <a:pPr marL="306000" lvl="0" indent="-306000" algn="l" rtl="0">
              <a:spcBef>
                <a:spcPts val="960"/>
              </a:spcBef>
              <a:spcAft>
                <a:spcPts val="0"/>
              </a:spcAft>
              <a:buSzPts val="1656"/>
              <a:buChar char="⬛"/>
            </a:pPr>
            <a:r>
              <a:rPr lang="en-US"/>
              <a:t>In other words….</a:t>
            </a:r>
            <a:endParaRPr/>
          </a:p>
          <a:p>
            <a:pPr marL="630000" lvl="1" indent="-306000" algn="l" rtl="0">
              <a:spcBef>
                <a:spcPts val="920"/>
              </a:spcBef>
              <a:spcAft>
                <a:spcPts val="0"/>
              </a:spcAft>
              <a:buSzPts val="1472"/>
              <a:buChar char="⬛"/>
            </a:pPr>
            <a:r>
              <a:rPr lang="en-US"/>
              <a:t>The student has a disability or multiple disabilities that prevents them from participating in a meaningful way in the standard academic classes and coursework</a:t>
            </a:r>
            <a:endParaRPr/>
          </a:p>
          <a:p>
            <a:pPr marL="630000" lvl="1" indent="-306000" algn="l" rtl="0">
              <a:spcBef>
                <a:spcPts val="920"/>
              </a:spcBef>
              <a:spcAft>
                <a:spcPts val="0"/>
              </a:spcAft>
              <a:buSzPts val="1472"/>
              <a:buChar char="⬛"/>
            </a:pPr>
            <a:r>
              <a:rPr lang="en-US"/>
              <a:t>the student’s disability (or disabilities) causes dependence on others for many, and sometimes all, daily living needs, and the student is expected to require extensive ongoing support in adulthood. </a:t>
            </a:r>
            <a:endParaRPr/>
          </a:p>
        </p:txBody>
      </p:sp>
      <p:sp>
        <p:nvSpPr>
          <p:cNvPr id="303" name="Google Shape;303;p37"/>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5" name="Google Shape;305;p37"/>
          <p:cNvSpPr txBox="1">
            <a:spLocks noGrp="1"/>
          </p:cNvSpPr>
          <p:nvPr>
            <p:ph type="title"/>
          </p:nvPr>
        </p:nvSpPr>
        <p:spPr>
          <a:xfrm>
            <a:off x="609599" y="609600"/>
            <a:ext cx="7487654" cy="132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CRITERIA 1: STUDENT HAS A SIGNIFICANT COGNITIVE DISABILITY</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extLst>
      <p:ext uri="{BB962C8B-B14F-4D97-AF65-F5344CB8AC3E}">
        <p14:creationId xmlns:p14="http://schemas.microsoft.com/office/powerpoint/2010/main" val="3850024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8"/>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WHAT IS COGNITIVE ABILITY?</a:t>
            </a:r>
            <a:endParaRPr/>
          </a:p>
        </p:txBody>
      </p:sp>
      <p:sp>
        <p:nvSpPr>
          <p:cNvPr id="311" name="Google Shape;311;p38"/>
          <p:cNvSpPr txBox="1">
            <a:spLocks noGrp="1"/>
          </p:cNvSpPr>
          <p:nvPr>
            <p:ph type="body" idx="1"/>
          </p:nvPr>
        </p:nvSpPr>
        <p:spPr>
          <a:xfrm>
            <a:off x="581192" y="2228003"/>
            <a:ext cx="7989752" cy="4212685"/>
          </a:xfrm>
          <a:prstGeom prst="rect">
            <a:avLst/>
          </a:prstGeom>
          <a:noFill/>
          <a:ln>
            <a:noFill/>
          </a:ln>
        </p:spPr>
        <p:txBody>
          <a:bodyPr spcFirstLastPara="1" wrap="square" lIns="91425" tIns="45700" rIns="91425" bIns="45700" anchor="t" anchorCtr="0">
            <a:noAutofit/>
          </a:bodyPr>
          <a:lstStyle/>
          <a:p>
            <a:pPr marL="305435" lvl="0" indent="-305435" algn="l" rtl="0">
              <a:spcBef>
                <a:spcPts val="0"/>
              </a:spcBef>
              <a:spcAft>
                <a:spcPts val="0"/>
              </a:spcAft>
              <a:buSzPts val="1656"/>
              <a:buChar char="⬛"/>
            </a:pPr>
            <a:r>
              <a:rPr lang="en-US"/>
              <a:t>WHAT IT IS: How the brain functions/processes events and surroundings and interacts with others and their environment</a:t>
            </a:r>
            <a:endParaRPr/>
          </a:p>
          <a:p>
            <a:pPr marL="305435" lvl="0" indent="-305435" algn="l" rtl="0">
              <a:spcBef>
                <a:spcPts val="960"/>
              </a:spcBef>
              <a:spcAft>
                <a:spcPts val="0"/>
              </a:spcAft>
              <a:buSzPts val="1656"/>
              <a:buChar char="⬛"/>
            </a:pPr>
            <a:r>
              <a:rPr lang="en-US"/>
              <a:t>WHAT IT IS NOT: Not physical challenges such as: feeding tubes, wheelchair use, visual or hearing impairments, ability (or inability) to use their body independently, medical challenges such as seizures, degenerative diseases</a:t>
            </a:r>
            <a:endParaRPr/>
          </a:p>
          <a:p>
            <a:pPr marL="305435" lvl="0" indent="-305435" algn="l" rtl="0">
              <a:spcBef>
                <a:spcPts val="960"/>
              </a:spcBef>
              <a:spcAft>
                <a:spcPts val="0"/>
              </a:spcAft>
              <a:buSzPts val="1656"/>
              <a:buChar char="⬛"/>
            </a:pPr>
            <a:r>
              <a:rPr lang="en-US"/>
              <a:t>The role communication plays in determining cognitive ability:</a:t>
            </a:r>
            <a:endParaRPr/>
          </a:p>
          <a:p>
            <a:pPr marL="629920" lvl="1" indent="-305435" algn="l" rtl="0">
              <a:spcBef>
                <a:spcPts val="920"/>
              </a:spcBef>
              <a:spcAft>
                <a:spcPts val="0"/>
              </a:spcAft>
              <a:buSzPts val="1472"/>
              <a:buChar char="⬛"/>
            </a:pPr>
            <a:r>
              <a:rPr lang="en-US"/>
              <a:t>Students who cannot, won't, or don't have a robust communication method do not automatically qualify for the alternate assessment.</a:t>
            </a:r>
            <a:endParaRPr/>
          </a:p>
          <a:p>
            <a:pPr marL="899795" lvl="2" indent="-269875" algn="l" rtl="0">
              <a:spcBef>
                <a:spcPts val="880"/>
              </a:spcBef>
              <a:spcAft>
                <a:spcPts val="0"/>
              </a:spcAft>
              <a:buSzPts val="1288"/>
              <a:buChar char="⬛"/>
            </a:pPr>
            <a:r>
              <a:rPr lang="en-US"/>
              <a:t>Example: eye gaze; limited use of their body</a:t>
            </a:r>
            <a:endParaRPr/>
          </a:p>
          <a:p>
            <a:pPr marL="629920" lvl="1" indent="-305435" algn="l" rtl="0">
              <a:spcBef>
                <a:spcPts val="920"/>
              </a:spcBef>
              <a:spcAft>
                <a:spcPts val="0"/>
              </a:spcAft>
              <a:buSzPts val="1472"/>
              <a:buChar char="⬛"/>
            </a:pPr>
            <a:r>
              <a:rPr lang="en-US"/>
              <a:t>Consider the student's interactions with their surroundings and others, not just communication ability</a:t>
            </a:r>
            <a:endParaRPr/>
          </a:p>
        </p:txBody>
      </p:sp>
      <p:sp>
        <p:nvSpPr>
          <p:cNvPr id="3" name="Footer Placeholder 2"/>
          <p:cNvSpPr>
            <a:spLocks noGrp="1"/>
          </p:cNvSpPr>
          <p:nvPr>
            <p:ph type="ftr" idx="11"/>
          </p:nvPr>
        </p:nvSpPr>
        <p:spPr>
          <a:xfrm>
            <a:off x="581192" y="6138698"/>
            <a:ext cx="7138269" cy="365125"/>
          </a:xfrm>
        </p:spPr>
        <p:txBody>
          <a:bodyPr/>
          <a:lstStyle/>
          <a:p>
            <a:r>
              <a:rPr lang="en-US"/>
              <a:t>)</a:t>
            </a:r>
          </a:p>
        </p:txBody>
      </p:sp>
      <p:sp>
        <p:nvSpPr>
          <p:cNvPr id="4" name="Slide Number Placeholder 3"/>
          <p:cNvSpPr>
            <a:spLocks noGrp="1"/>
          </p:cNvSpPr>
          <p:nvPr>
            <p:ph type="sldNum" idx="12"/>
          </p:nvPr>
        </p:nvSpPr>
        <p:spPr>
          <a:xfrm>
            <a:off x="7800476" y="6075563"/>
            <a:ext cx="770468" cy="365125"/>
          </a:xfrm>
        </p:spPr>
        <p:txBody>
          <a:bodyPr/>
          <a:lstStyle/>
          <a:p>
            <a:pPr marL="0" lvl="0" indent="0" algn="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74257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Data and Evidence to Make Decisions</a:t>
            </a:r>
          </a:p>
        </p:txBody>
      </p:sp>
      <p:sp>
        <p:nvSpPr>
          <p:cNvPr id="3" name="Text Placeholder 2"/>
          <p:cNvSpPr>
            <a:spLocks noGrp="1"/>
          </p:cNvSpPr>
          <p:nvPr>
            <p:ph type="body" idx="1"/>
          </p:nvPr>
        </p:nvSpPr>
        <p:spPr/>
        <p:txBody>
          <a:bodyPr anchor="t"/>
          <a:lstStyle/>
          <a:p>
            <a:pPr marL="123444" indent="0">
              <a:buNone/>
            </a:pPr>
            <a:r>
              <a:rPr lang="en-US"/>
              <a:t>Data and evidence collected as part of routine IEP development and maintenance should be used for:</a:t>
            </a:r>
          </a:p>
          <a:p>
            <a:pPr lvl="1"/>
            <a:r>
              <a:rPr lang="en-US"/>
              <a:t>developing and monitoring progress toward IEP goals and objectives</a:t>
            </a:r>
          </a:p>
          <a:p>
            <a:pPr lvl="1"/>
            <a:r>
              <a:rPr lang="en-US"/>
              <a:t>determining instructional accommodations and modifications</a:t>
            </a:r>
          </a:p>
          <a:p>
            <a:pPr lvl="1"/>
            <a:r>
              <a:rPr lang="en-US"/>
              <a:t>determining which accommodations are appropriate for state assessments</a:t>
            </a:r>
          </a:p>
          <a:p>
            <a:pPr lvl="1"/>
            <a:r>
              <a:rPr lang="en-US"/>
              <a:t>determining eligibility for the alternate assessment</a:t>
            </a:r>
          </a:p>
          <a:p>
            <a:pPr marL="123444" indent="0">
              <a:buNone/>
            </a:pPr>
            <a:endParaRPr lang="en-US"/>
          </a:p>
          <a:p>
            <a:r>
              <a:rPr lang="en-US"/>
              <a:t>Decisions should be clearly linked to the evidence and data collected for that student.</a:t>
            </a:r>
          </a:p>
          <a:p>
            <a:r>
              <a:rPr lang="en-US"/>
              <a:t>Multiple sources of data should also be used.</a:t>
            </a:r>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722554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2"/>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CRITERIA 2</a:t>
            </a:r>
            <a:endParaRPr/>
          </a:p>
        </p:txBody>
      </p:sp>
      <p:sp>
        <p:nvSpPr>
          <p:cNvPr id="340" name="Google Shape;340;p42"/>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2934301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3"/>
          <p:cNvSpPr txBox="1">
            <a:spLocks noGrp="1"/>
          </p:cNvSpPr>
          <p:nvPr>
            <p:ph type="body" idx="1"/>
          </p:nvPr>
        </p:nvSpPr>
        <p:spPr>
          <a:xfrm>
            <a:off x="609599" y="1833614"/>
            <a:ext cx="7018422" cy="4573510"/>
          </a:xfrm>
          <a:prstGeom prst="rect">
            <a:avLst/>
          </a:prstGeom>
          <a:noFill/>
          <a:ln>
            <a:noFill/>
          </a:ln>
        </p:spPr>
        <p:txBody>
          <a:bodyPr spcFirstLastPara="1" wrap="square" lIns="91425" tIns="45700" rIns="91425" bIns="45700" anchor="ctr" anchorCtr="0">
            <a:noAutofit/>
          </a:bodyPr>
          <a:lstStyle/>
          <a:p>
            <a:pPr marL="305435" lvl="0" indent="-305435" algn="l" rtl="0">
              <a:lnSpc>
                <a:spcPct val="90000"/>
              </a:lnSpc>
              <a:spcBef>
                <a:spcPts val="0"/>
              </a:spcBef>
              <a:spcAft>
                <a:spcPts val="0"/>
              </a:spcAft>
              <a:buSzPts val="1656"/>
              <a:buChar char="⬛"/>
            </a:pPr>
            <a:r>
              <a:rPr lang="en-US"/>
              <a:t>As documented in the IEP, the student’s present levels of academic achievement indicate their ability to make progress through the alternate achievement standards (EEs) </a:t>
            </a:r>
            <a:r>
              <a:rPr lang="en-US" i="1"/>
              <a:t>and</a:t>
            </a:r>
            <a:r>
              <a:rPr lang="en-US"/>
              <a:t> the short term objectives include skills and concepts reflected in the steps found in the alternate achievement standard (EEs) learning maps, </a:t>
            </a:r>
            <a:r>
              <a:rPr lang="en-US" i="1"/>
              <a:t>and </a:t>
            </a:r>
            <a:r>
              <a:rPr lang="en-US"/>
              <a:t>the annual academic goals are closely aligned to grade-level alternate achievement standards. </a:t>
            </a:r>
            <a:endParaRPr/>
          </a:p>
          <a:p>
            <a:pPr marL="305435" lvl="0" indent="-305435" algn="l" rtl="0">
              <a:lnSpc>
                <a:spcPct val="90000"/>
              </a:lnSpc>
              <a:spcBef>
                <a:spcPts val="960"/>
              </a:spcBef>
              <a:spcAft>
                <a:spcPts val="0"/>
              </a:spcAft>
              <a:buSzPts val="1656"/>
              <a:buChar char="⬛"/>
            </a:pPr>
            <a:r>
              <a:rPr lang="en-US"/>
              <a:t>In other words…</a:t>
            </a:r>
            <a:endParaRPr/>
          </a:p>
          <a:p>
            <a:pPr marL="629920" lvl="1" indent="-305435" algn="l" rtl="0">
              <a:lnSpc>
                <a:spcPct val="90000"/>
              </a:lnSpc>
              <a:spcBef>
                <a:spcPts val="920"/>
              </a:spcBef>
              <a:spcAft>
                <a:spcPts val="0"/>
              </a:spcAft>
              <a:buSzPts val="1472"/>
              <a:buChar char="⬛"/>
            </a:pPr>
            <a:r>
              <a:rPr lang="en-US"/>
              <a:t>the student has access to the Common Core State Standards and the Next Generation Science Standards.</a:t>
            </a:r>
            <a:endParaRPr/>
          </a:p>
          <a:p>
            <a:pPr marL="629920" lvl="1" indent="-305435" algn="l" rtl="0">
              <a:lnSpc>
                <a:spcPct val="90000"/>
              </a:lnSpc>
              <a:spcBef>
                <a:spcPts val="920"/>
              </a:spcBef>
              <a:spcAft>
                <a:spcPts val="0"/>
              </a:spcAft>
              <a:buSzPts val="1472"/>
              <a:buChar char="⬛"/>
            </a:pPr>
            <a:r>
              <a:rPr lang="en-US"/>
              <a:t>the student is working on learning standards that have been substantially modified due to the severity of the disability (e.g., the Essential Elements that are part of the Dynamic Learning Maps alternate assessments).</a:t>
            </a:r>
            <a:endParaRPr/>
          </a:p>
          <a:p>
            <a:pPr marL="629920" lvl="1" indent="-305435" algn="l" rtl="0">
              <a:lnSpc>
                <a:spcPct val="90000"/>
              </a:lnSpc>
              <a:spcBef>
                <a:spcPts val="920"/>
              </a:spcBef>
              <a:spcAft>
                <a:spcPts val="0"/>
              </a:spcAft>
              <a:buSzPts val="1472"/>
              <a:buChar char="⬛"/>
            </a:pPr>
            <a:r>
              <a:rPr lang="en-US"/>
              <a:t>Life and job skills that are appropriate and challenging for this student are also included.</a:t>
            </a:r>
            <a:endParaRPr/>
          </a:p>
          <a:p>
            <a:pPr marL="305435" lvl="0" indent="-200279" algn="l" rtl="0">
              <a:lnSpc>
                <a:spcPct val="90000"/>
              </a:lnSpc>
              <a:spcBef>
                <a:spcPts val="960"/>
              </a:spcBef>
              <a:spcAft>
                <a:spcPts val="0"/>
              </a:spcAft>
              <a:buSzPts val="1656"/>
              <a:buNone/>
            </a:pPr>
            <a:endParaRPr/>
          </a:p>
        </p:txBody>
      </p:sp>
      <p:sp>
        <p:nvSpPr>
          <p:cNvPr id="347" name="Google Shape;347;p43"/>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9" name="Google Shape;349;p43"/>
          <p:cNvSpPr txBox="1">
            <a:spLocks noGrp="1"/>
          </p:cNvSpPr>
          <p:nvPr>
            <p:ph type="title"/>
          </p:nvPr>
        </p:nvSpPr>
        <p:spPr>
          <a:xfrm>
            <a:off x="609599" y="609600"/>
            <a:ext cx="7961345" cy="132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CRITERIA 2: INSTRUCTION AND LEARNING GOALS</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2263310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9"/>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CRITERIA 3</a:t>
            </a:r>
            <a:endParaRPr/>
          </a:p>
        </p:txBody>
      </p:sp>
      <p:sp>
        <p:nvSpPr>
          <p:cNvPr id="392" name="Google Shape;392;p49"/>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extLst>
      <p:ext uri="{BB962C8B-B14F-4D97-AF65-F5344CB8AC3E}">
        <p14:creationId xmlns:p14="http://schemas.microsoft.com/office/powerpoint/2010/main" val="1177406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1987617"/>
            <a:ext cx="6982328" cy="3880773"/>
          </a:xfrm>
        </p:spPr>
        <p:txBody>
          <a:bodyPr vert="horz" lIns="91440" tIns="45720" rIns="91440" bIns="45720" rtlCol="0" anchor="t">
            <a:normAutofit/>
          </a:bodyPr>
          <a:lstStyle/>
          <a:p>
            <a:pPr indent="-333375"/>
            <a:r>
              <a:rPr lang="en-US"/>
              <a:t>The student is unable to apply academic, life, and job skills in the home, school, and community without intensive, frequent, and individualized instruction and supports in multiple settings. </a:t>
            </a:r>
          </a:p>
          <a:p>
            <a:pPr indent="-333375"/>
            <a:r>
              <a:rPr lang="en-US" b="1"/>
              <a:t>In other words…</a:t>
            </a:r>
          </a:p>
          <a:p>
            <a:pPr lvl="1" indent="-333375"/>
            <a:r>
              <a:rPr lang="en-US"/>
              <a:t>What the student needs in order to learn is extensive, repeated, and individualized instruction from teachers and others.</a:t>
            </a:r>
          </a:p>
          <a:p>
            <a:pPr lvl="1" indent="-333375"/>
            <a:r>
              <a:rPr lang="en-US"/>
              <a:t>The types of materials needed in order for the student to learn are significantly customized for that specific student.</a:t>
            </a:r>
          </a:p>
          <a:p>
            <a:pPr lvl="1" indent="-333375"/>
            <a:r>
              <a:rPr lang="en-US"/>
              <a:t>How the student demonstrates what they know and can do requires substantially different materials and supports, including those supports that help a student communicate. </a:t>
            </a:r>
          </a:p>
        </p:txBody>
      </p:sp>
      <p:sp>
        <p:nvSpPr>
          <p:cNvPr id="3" name="Footer Placeholder 2"/>
          <p:cNvSpPr>
            <a:spLocks noGrp="1"/>
          </p:cNvSpPr>
          <p:nvPr>
            <p:ph type="ftr" sz="quarter" idx="11"/>
          </p:nvPr>
        </p:nvSpPr>
        <p:spPr/>
        <p:txBody>
          <a:bodyPr/>
          <a:lstStyle/>
          <a:p>
            <a:endParaRPr lang="en-US"/>
          </a:p>
        </p:txBody>
      </p:sp>
      <p:sp>
        <p:nvSpPr>
          <p:cNvPr id="5" name="Title 4"/>
          <p:cNvSpPr>
            <a:spLocks noGrp="1"/>
          </p:cNvSpPr>
          <p:nvPr>
            <p:ph type="title"/>
          </p:nvPr>
        </p:nvSpPr>
        <p:spPr>
          <a:xfrm>
            <a:off x="609598" y="609600"/>
            <a:ext cx="7451560" cy="1098884"/>
          </a:xfrm>
        </p:spPr>
        <p:txBody>
          <a:bodyPr>
            <a:normAutofit/>
          </a:bodyPr>
          <a:lstStyle/>
          <a:p>
            <a:r>
              <a:rPr lang="en-US"/>
              <a:t>Criteria 3: Applying Skills in Multiple Settings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3368904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581192" y="687474"/>
            <a:ext cx="7989752" cy="108332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WHAT ARE FUNCTIONAL SKILLS?</a:t>
            </a:r>
            <a:endParaRPr/>
          </a:p>
        </p:txBody>
      </p:sp>
      <p:sp>
        <p:nvSpPr>
          <p:cNvPr id="365" name="Google Shape;365;p45"/>
          <p:cNvSpPr txBox="1">
            <a:spLocks noGrp="1"/>
          </p:cNvSpPr>
          <p:nvPr>
            <p:ph type="body" idx="1"/>
          </p:nvPr>
        </p:nvSpPr>
        <p:spPr>
          <a:xfrm>
            <a:off x="581192" y="2152282"/>
            <a:ext cx="7989752" cy="4494324"/>
          </a:xfrm>
          <a:prstGeom prst="rect">
            <a:avLst/>
          </a:prstGeom>
          <a:noFill/>
          <a:ln>
            <a:noFill/>
          </a:ln>
        </p:spPr>
        <p:txBody>
          <a:bodyPr spcFirstLastPara="1" wrap="square" lIns="91425" tIns="45700" rIns="91425" bIns="45700" anchor="t" anchorCtr="0">
            <a:noAutofit/>
          </a:bodyPr>
          <a:lstStyle/>
          <a:p>
            <a:pPr indent="-333375" fontAlgn="base"/>
            <a:r>
              <a:rPr lang="en-US" b="1"/>
              <a:t>Definition of functional skills: </a:t>
            </a:r>
            <a:r>
              <a:rPr lang="en-US"/>
              <a:t>Skills that allow the student to take care of themselves physically, mentally, and emotionally, including interpersonal skills. Functional academic skills are skills used in everyday life (ex. Reading signs, instructions, emergency numbers, etc. and knowing the contexts in which to utilize them.)</a:t>
            </a:r>
          </a:p>
          <a:p>
            <a:pPr indent="-333375" fontAlgn="base"/>
            <a:r>
              <a:rPr lang="en-US" b="1"/>
              <a:t>Evaluating functional skills:</a:t>
            </a:r>
          </a:p>
          <a:p>
            <a:pPr lvl="1" indent="-333375" fontAlgn="base"/>
            <a:r>
              <a:rPr lang="en-US"/>
              <a:t>Holistic skill set, not looking for a discreet/checklist set of skills.​</a:t>
            </a:r>
          </a:p>
          <a:p>
            <a:pPr lvl="1" indent="-333375" fontAlgn="base"/>
            <a:r>
              <a:rPr lang="en-US"/>
              <a:t>Does not include any physical disabilities/limitations the student may have.​</a:t>
            </a:r>
          </a:p>
          <a:p>
            <a:pPr indent="-333375" fontAlgn="base"/>
            <a:r>
              <a:rPr lang="en-US" b="1"/>
              <a:t>Examples of possible evidence:</a:t>
            </a:r>
          </a:p>
          <a:p>
            <a:pPr lvl="1" indent="-333375" fontAlgn="base"/>
            <a:r>
              <a:rPr lang="en-US"/>
              <a:t>Independent Living Questionnaire</a:t>
            </a:r>
          </a:p>
          <a:p>
            <a:pPr lvl="1" indent="-333375" fontAlgn="base"/>
            <a:r>
              <a:rPr lang="en-US"/>
              <a:t>Student Summary Sheet</a:t>
            </a:r>
          </a:p>
          <a:p>
            <a:pPr lvl="1" indent="-333375" fontAlgn="base"/>
            <a:r>
              <a:rPr lang="en-US"/>
              <a:t>Observations of parents/caretakers/teachers</a:t>
            </a:r>
            <a:endParaRPr/>
          </a:p>
          <a:p>
            <a:pPr marL="305435" lvl="0" indent="-200025" algn="l" rtl="0">
              <a:spcBef>
                <a:spcPts val="960"/>
              </a:spcBef>
              <a:spcAft>
                <a:spcPts val="0"/>
              </a:spcAft>
              <a:buSzPts val="1656"/>
              <a:buNone/>
            </a:pPr>
            <a:endParaRPr/>
          </a:p>
        </p:txBody>
      </p:sp>
      <p:sp>
        <p:nvSpPr>
          <p:cNvPr id="3" name="Footer Placeholder 2"/>
          <p:cNvSpPr>
            <a:spLocks noGrp="1"/>
          </p:cNvSpPr>
          <p:nvPr>
            <p:ph type="ftr" idx="1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2182444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975104"/>
            <a:ext cx="7186864" cy="4066260"/>
          </a:xfrm>
        </p:spPr>
        <p:txBody>
          <a:bodyPr anchor="t">
            <a:normAutofit/>
          </a:bodyPr>
          <a:lstStyle/>
          <a:p>
            <a:r>
              <a:rPr lang="en-US"/>
              <a:t>It is important to have multiple sources of evidence in order to make the most appropriate decision for a student for two reasons:</a:t>
            </a:r>
          </a:p>
          <a:p>
            <a:pPr lvl="1">
              <a:buFont typeface="+mj-lt"/>
              <a:buAutoNum type="arabicPeriod"/>
            </a:pPr>
            <a:r>
              <a:rPr lang="en-US"/>
              <a:t>It prevents decision-making that relies on only one type or source of information.</a:t>
            </a:r>
          </a:p>
          <a:p>
            <a:pPr lvl="1">
              <a:buFont typeface="+mj-lt"/>
              <a:buAutoNum type="arabicPeriod"/>
            </a:pPr>
            <a:r>
              <a:rPr lang="en-US"/>
              <a:t>It provides a more complete picture of how the student is learning and interacting in several different settings and under different circumstances.</a:t>
            </a:r>
          </a:p>
          <a:p>
            <a:r>
              <a:rPr lang="en-US"/>
              <a:t>The following slides outlines the types of evidence and information most helpful for making these decisions as well as that information and data that is not, under any circumstances, to be used to make an eligibility decision.</a:t>
            </a:r>
          </a:p>
        </p:txBody>
      </p:sp>
      <p:sp>
        <p:nvSpPr>
          <p:cNvPr id="3" name="Footer Placeholder 2"/>
          <p:cNvSpPr>
            <a:spLocks noGrp="1"/>
          </p:cNvSpPr>
          <p:nvPr>
            <p:ph type="ftr" sz="quarter" idx="11"/>
          </p:nvPr>
        </p:nvSpPr>
        <p:spPr/>
        <p:txBody>
          <a:bodyPr/>
          <a:lstStyle/>
          <a:p>
            <a:endParaRPr lang="en-US"/>
          </a:p>
        </p:txBody>
      </p:sp>
      <p:sp>
        <p:nvSpPr>
          <p:cNvPr id="5" name="Title 4"/>
          <p:cNvSpPr>
            <a:spLocks noGrp="1"/>
          </p:cNvSpPr>
          <p:nvPr>
            <p:ph type="title"/>
          </p:nvPr>
        </p:nvSpPr>
        <p:spPr>
          <a:xfrm>
            <a:off x="609599" y="609600"/>
            <a:ext cx="7367338" cy="1219200"/>
          </a:xfrm>
        </p:spPr>
        <p:txBody>
          <a:bodyPr/>
          <a:lstStyle/>
          <a:p>
            <a:r>
              <a:rPr lang="en-US"/>
              <a:t>The Importance of Appropriate Evidence</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548932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Warning Signs</a:t>
            </a:r>
          </a:p>
        </p:txBody>
      </p:sp>
      <p:sp>
        <p:nvSpPr>
          <p:cNvPr id="3" name="Text Placeholder 2"/>
          <p:cNvSpPr>
            <a:spLocks noGrp="1"/>
          </p:cNvSpPr>
          <p:nvPr>
            <p:ph type="body" idx="1"/>
          </p:nvPr>
        </p:nvSpPr>
        <p:spPr>
          <a:xfrm>
            <a:off x="581192" y="5128429"/>
            <a:ext cx="7989751" cy="600556"/>
          </a:xfrm>
        </p:spPr>
        <p:txBody>
          <a:bodyPr/>
          <a:lstStyle/>
          <a:p>
            <a:pPr marL="0" indent="0"/>
            <a:r>
              <a:rPr lang="en-US"/>
              <a:t>Indications that a student does not meet the criteria OR you need to take another look at their eligibility.</a:t>
            </a:r>
          </a:p>
        </p:txBody>
      </p:sp>
      <p:sp>
        <p:nvSpPr>
          <p:cNvPr id="5" name="Footer Placeholder 4"/>
          <p:cNvSpPr>
            <a:spLocks noGrp="1"/>
          </p:cNvSpPr>
          <p:nvPr>
            <p:ph type="ftr" idx="11"/>
          </p:nvPr>
        </p:nvSpPr>
        <p:spPr/>
        <p:txBody>
          <a:bodyPr/>
          <a:lstStyle/>
          <a:p>
            <a:endParaRPr lang="en-US"/>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4025290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to reconsider eligibility for the alternate assessment</a:t>
            </a:r>
          </a:p>
        </p:txBody>
      </p:sp>
      <p:sp>
        <p:nvSpPr>
          <p:cNvPr id="3" name="Text Placeholder 2"/>
          <p:cNvSpPr>
            <a:spLocks noGrp="1"/>
          </p:cNvSpPr>
          <p:nvPr>
            <p:ph type="body" idx="1"/>
          </p:nvPr>
        </p:nvSpPr>
        <p:spPr>
          <a:xfrm>
            <a:off x="371642" y="1902985"/>
            <a:ext cx="8562808" cy="4544272"/>
          </a:xfrm>
        </p:spPr>
        <p:txBody>
          <a:bodyPr anchor="t"/>
          <a:lstStyle/>
          <a:p>
            <a:pPr marL="123190" indent="0">
              <a:buNone/>
            </a:pPr>
            <a:r>
              <a:rPr lang="en-US" sz="1600"/>
              <a:t>You need to revisit the student’s eligibility status if you find the following:</a:t>
            </a:r>
          </a:p>
          <a:p>
            <a:pPr indent="-333375"/>
            <a:r>
              <a:rPr lang="en-US" sz="1600"/>
              <a:t>The student received a score on a general education state assessment. </a:t>
            </a:r>
          </a:p>
          <a:p>
            <a:pPr indent="-333375"/>
            <a:r>
              <a:rPr lang="en-US" sz="1600"/>
              <a:t>Their primary disability category is a learning disability, speech/language, blindness/visual impairment, or other health impairment</a:t>
            </a:r>
          </a:p>
          <a:p>
            <a:pPr indent="-333375"/>
            <a:r>
              <a:rPr lang="en-US" sz="1600"/>
              <a:t>The reason provided as to why the student qualified is that:</a:t>
            </a:r>
          </a:p>
          <a:p>
            <a:pPr lvl="1" indent="-333375"/>
            <a:r>
              <a:rPr lang="en-US"/>
              <a:t>“they are in a life skills, self-contained, alternate assessment class”, or </a:t>
            </a:r>
          </a:p>
          <a:p>
            <a:pPr lvl="1" indent="-333375"/>
            <a:r>
              <a:rPr lang="en-US"/>
              <a:t>anything having to do with “behaviors” as the primary issue, or</a:t>
            </a:r>
          </a:p>
          <a:p>
            <a:pPr lvl="1" indent="-333375"/>
            <a:r>
              <a:rPr lang="en-US"/>
              <a:t>“they have an IQ of…”, or</a:t>
            </a:r>
          </a:p>
          <a:p>
            <a:pPr lvl="1" indent="-333375"/>
            <a:r>
              <a:rPr lang="en-US"/>
              <a:t>“they scored in the ___ percentile of the X test”, or</a:t>
            </a:r>
          </a:p>
          <a:p>
            <a:pPr lvl="1" indent="-333375"/>
            <a:r>
              <a:rPr lang="en-US"/>
              <a:t>“they can’t communicate”</a:t>
            </a:r>
          </a:p>
          <a:p>
            <a:pPr lvl="1" indent="-333375"/>
            <a:r>
              <a:rPr lang="en-US"/>
              <a:t>“they are ____” (fill in with a disability category).</a:t>
            </a:r>
          </a:p>
          <a:p>
            <a:pPr indent="-333375"/>
            <a:r>
              <a:rPr lang="en-US" sz="1600"/>
              <a:t>They take a content-area class in a general education setting with their typical peers without significant supports and modifications.</a:t>
            </a:r>
          </a:p>
          <a:p>
            <a:pPr indent="-333375"/>
            <a:r>
              <a:rPr lang="en-US" sz="1600"/>
              <a:t>They are slightly below, or even at, grade level in one content area.</a:t>
            </a:r>
          </a:p>
          <a:p>
            <a:pPr indent="-333375"/>
            <a:r>
              <a:rPr lang="en-US" sz="1600"/>
              <a:t>The student </a:t>
            </a:r>
            <a:r>
              <a:rPr lang="en-US" sz="1600" b="1"/>
              <a:t>never </a:t>
            </a:r>
            <a:r>
              <a:rPr lang="en-US" sz="1600"/>
              <a:t>took the alternate assessment and then, in middle or high school, they do.</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2776535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430" y="809194"/>
            <a:ext cx="7467133" cy="857250"/>
          </a:xfrm>
        </p:spPr>
        <p:txBody>
          <a:bodyPr>
            <a:normAutofit fontScale="90000"/>
          </a:bodyPr>
          <a:lstStyle/>
          <a:p>
            <a:r>
              <a:rPr lang="en-US"/>
              <a:t>BAD DATA: What not to use to make an eligibility decision</a:t>
            </a:r>
            <a:endParaRPr lang="en-US" sz="2000"/>
          </a:p>
        </p:txBody>
      </p:sp>
      <p:sp>
        <p:nvSpPr>
          <p:cNvPr id="3" name="Content Placeholder 2"/>
          <p:cNvSpPr>
            <a:spLocks noGrp="1"/>
          </p:cNvSpPr>
          <p:nvPr>
            <p:ph idx="1"/>
          </p:nvPr>
        </p:nvSpPr>
        <p:spPr>
          <a:xfrm>
            <a:off x="718577" y="1999435"/>
            <a:ext cx="7467133" cy="3952375"/>
          </a:xfrm>
        </p:spPr>
        <p:txBody>
          <a:bodyPr>
            <a:normAutofit/>
          </a:bodyPr>
          <a:lstStyle/>
          <a:p>
            <a:pPr lvl="0"/>
            <a:r>
              <a:rPr lang="en-US"/>
              <a:t>Disability category</a:t>
            </a:r>
          </a:p>
          <a:p>
            <a:pPr lvl="0"/>
            <a:r>
              <a:rPr lang="en-US"/>
              <a:t>Poor attendance or extended absences, for any reason. </a:t>
            </a:r>
          </a:p>
          <a:p>
            <a:pPr lvl="0"/>
            <a:r>
              <a:rPr lang="en-US"/>
              <a:t>Poor performance on the general education academic assessments.</a:t>
            </a:r>
          </a:p>
          <a:p>
            <a:r>
              <a:rPr lang="en-US"/>
              <a:t>English Language Learner (EL) status. </a:t>
            </a:r>
          </a:p>
          <a:p>
            <a:r>
              <a:rPr lang="en-US"/>
              <a:t>Impact of the student’s test scores on the accountability score of the school and/or LEA.</a:t>
            </a:r>
          </a:p>
          <a:p>
            <a:r>
              <a:rPr lang="en-US"/>
              <a:t>Location of special education services in more restrictive settings</a:t>
            </a:r>
          </a:p>
          <a:p>
            <a:r>
              <a:rPr lang="en-US"/>
              <a:t>Amount of time receiving special education services</a:t>
            </a:r>
          </a:p>
          <a:p>
            <a:r>
              <a:rPr lang="en-US"/>
              <a:t>Variety of services received</a:t>
            </a:r>
          </a:p>
          <a:p>
            <a:r>
              <a:rPr lang="en-US"/>
              <a:t>Behavior issues, including test anxiety</a:t>
            </a:r>
          </a:p>
          <a:p>
            <a:r>
              <a:rPr lang="en-US"/>
              <a:t>Administrator decision</a:t>
            </a:r>
          </a:p>
        </p:txBody>
      </p:sp>
      <p:sp>
        <p:nvSpPr>
          <p:cNvPr id="6" name="Footer Placeholder 5"/>
          <p:cNvSpPr>
            <a:spLocks noGrp="1"/>
          </p:cNvSpPr>
          <p:nvPr>
            <p:ph type="ftr" sz="quarte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3805920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4975-CDF4-49DD-85C6-4FD544415B57}"/>
              </a:ext>
            </a:extLst>
          </p:cNvPr>
          <p:cNvSpPr>
            <a:spLocks noGrp="1"/>
          </p:cNvSpPr>
          <p:nvPr>
            <p:ph type="title"/>
          </p:nvPr>
        </p:nvSpPr>
        <p:spPr/>
        <p:txBody>
          <a:bodyPr/>
          <a:lstStyle/>
          <a:p>
            <a:r>
              <a:rPr lang="en-US"/>
              <a:t>Turn and Talk!</a:t>
            </a:r>
          </a:p>
        </p:txBody>
      </p:sp>
      <p:sp>
        <p:nvSpPr>
          <p:cNvPr id="3" name="Text Placeholder 2">
            <a:extLst>
              <a:ext uri="{FF2B5EF4-FFF2-40B4-BE49-F238E27FC236}">
                <a16:creationId xmlns:a16="http://schemas.microsoft.com/office/drawing/2014/main" id="{24DE425A-21BB-4508-9BDA-4AF0F5F51802}"/>
              </a:ext>
            </a:extLst>
          </p:cNvPr>
          <p:cNvSpPr>
            <a:spLocks noGrp="1"/>
          </p:cNvSpPr>
          <p:nvPr>
            <p:ph type="body" idx="1"/>
          </p:nvPr>
        </p:nvSpPr>
        <p:spPr/>
        <p:txBody>
          <a:bodyPr/>
          <a:lstStyle/>
          <a:p>
            <a:pPr marL="466725" indent="-342900">
              <a:buFont typeface="Wingdings,Sans-Serif"/>
              <a:buChar char="§"/>
            </a:pPr>
            <a:r>
              <a:rPr lang="en-US"/>
              <a:t>Discuss the following questions with your district colleagues and those at your table:</a:t>
            </a:r>
          </a:p>
          <a:p>
            <a:pPr marL="923925" lvl="1" indent="-342900">
              <a:buFont typeface="Arial,Sans-Serif"/>
              <a:buChar char="•"/>
            </a:pPr>
            <a:r>
              <a:rPr lang="en-US"/>
              <a:t>Is the type of evidence or data used varied across categories?</a:t>
            </a:r>
          </a:p>
          <a:p>
            <a:pPr marL="923925" lvl="1" indent="-342900">
              <a:buFont typeface="Arial,Sans-Serif"/>
              <a:buChar char="•"/>
            </a:pPr>
            <a:r>
              <a:rPr lang="en-US"/>
              <a:t>Is there a reliance on one or two types of data?</a:t>
            </a:r>
          </a:p>
          <a:p>
            <a:pPr marL="923925" lvl="1" indent="-342900">
              <a:buFont typeface="Arial,Sans-Serif"/>
              <a:buChar char="•"/>
            </a:pPr>
            <a:r>
              <a:rPr lang="en-US"/>
              <a:t>Is there data or evidence that isn’t used that should be considered when making eligibility decisions?</a:t>
            </a:r>
          </a:p>
          <a:p>
            <a:pPr marL="923925" lvl="1" indent="-342900">
              <a:buFont typeface="Arial,Sans-Serif"/>
              <a:buChar char="•"/>
            </a:pPr>
            <a:r>
              <a:rPr lang="en-US"/>
              <a:t>Is the data used for eligibility decisions also used to inform IEP development?</a:t>
            </a:r>
          </a:p>
        </p:txBody>
      </p:sp>
      <p:sp>
        <p:nvSpPr>
          <p:cNvPr id="4" name="Footer Placeholder 3">
            <a:extLst>
              <a:ext uri="{FF2B5EF4-FFF2-40B4-BE49-F238E27FC236}">
                <a16:creationId xmlns:a16="http://schemas.microsoft.com/office/drawing/2014/main" id="{2128EF80-8E57-4A3C-9060-512035DA7EFE}"/>
              </a:ext>
            </a:extLst>
          </p:cNvPr>
          <p:cNvSpPr>
            <a:spLocks noGrp="1"/>
          </p:cNvSpPr>
          <p:nvPr>
            <p:ph type="ftr" idx="11"/>
          </p:nvPr>
        </p:nvSpPr>
        <p:spPr/>
        <p:txBody>
          <a:bodyPr/>
          <a:lstStyle/>
          <a:p>
            <a:endParaRPr lang="en-US" dirty="0"/>
          </a:p>
        </p:txBody>
      </p:sp>
      <p:sp>
        <p:nvSpPr>
          <p:cNvPr id="5" name="Slide Number Placeholder 4">
            <a:extLst>
              <a:ext uri="{FF2B5EF4-FFF2-40B4-BE49-F238E27FC236}">
                <a16:creationId xmlns:a16="http://schemas.microsoft.com/office/drawing/2014/main" id="{1018D6BF-0501-4B43-AF51-6C805C63DA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49</a:t>
            </a:fld>
            <a:endParaRPr lang="en-US"/>
          </a:p>
        </p:txBody>
      </p:sp>
    </p:spTree>
    <p:extLst>
      <p:ext uri="{BB962C8B-B14F-4D97-AF65-F5344CB8AC3E}">
        <p14:creationId xmlns:p14="http://schemas.microsoft.com/office/powerpoint/2010/main" val="82037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Sources of Evidence and Data</a:t>
            </a:r>
            <a:endParaRPr lang="en-US" sz="1600" i="1"/>
          </a:p>
        </p:txBody>
      </p:sp>
      <p:sp>
        <p:nvSpPr>
          <p:cNvPr id="8" name="Text Placeholder 7"/>
          <p:cNvSpPr>
            <a:spLocks noGrp="1"/>
          </p:cNvSpPr>
          <p:nvPr>
            <p:ph type="body" idx="1"/>
          </p:nvPr>
        </p:nvSpPr>
        <p:spPr>
          <a:xfrm>
            <a:off x="386445" y="1948875"/>
            <a:ext cx="4323701" cy="3875456"/>
          </a:xfrm>
        </p:spPr>
        <p:txBody>
          <a:bodyPr anchor="t">
            <a:noAutofit/>
          </a:bodyPr>
          <a:lstStyle/>
          <a:p>
            <a:pPr marL="123444" lvl="0" indent="0">
              <a:buNone/>
            </a:pPr>
            <a:r>
              <a:rPr lang="en-US" sz="1200" b="1"/>
              <a:t>1. Observational Evidence:</a:t>
            </a:r>
          </a:p>
          <a:p>
            <a:pPr>
              <a:buFont typeface="Arial" panose="020B0604020202020204" pitchFamily="34" charset="0"/>
              <a:buChar char="•"/>
            </a:pPr>
            <a:r>
              <a:rPr lang="en-US" sz="1300"/>
              <a:t>teachers </a:t>
            </a:r>
          </a:p>
          <a:p>
            <a:pPr>
              <a:buFont typeface="Arial" panose="020B0604020202020204" pitchFamily="34" charset="0"/>
              <a:buChar char="•"/>
            </a:pPr>
            <a:r>
              <a:rPr lang="en-US" sz="1300"/>
              <a:t>service providers</a:t>
            </a:r>
          </a:p>
          <a:p>
            <a:pPr>
              <a:buFont typeface="Arial" panose="020B0604020202020204" pitchFamily="34" charset="0"/>
              <a:buChar char="•"/>
            </a:pPr>
            <a:r>
              <a:rPr lang="en-US" sz="1300"/>
              <a:t>family members in settings outside of school</a:t>
            </a:r>
          </a:p>
          <a:p>
            <a:pPr marL="123444" indent="0">
              <a:buNone/>
            </a:pPr>
            <a:r>
              <a:rPr lang="en-US" sz="1200" b="1"/>
              <a:t>2. Academic Assessment Evidence and Data:</a:t>
            </a:r>
          </a:p>
          <a:p>
            <a:pPr marL="455613" indent="-285750">
              <a:buFont typeface="Arial" panose="020B0604020202020204" pitchFamily="34" charset="0"/>
              <a:buChar char="•"/>
            </a:pPr>
            <a:r>
              <a:rPr lang="en-US" sz="1300"/>
              <a:t>examples of instructional objectives and materials</a:t>
            </a:r>
          </a:p>
          <a:p>
            <a:pPr marL="455613" indent="-285750">
              <a:buFont typeface="Arial" panose="020B0604020202020204" pitchFamily="34" charset="0"/>
              <a:buChar char="•"/>
            </a:pPr>
            <a:r>
              <a:rPr lang="en-US" sz="1300"/>
              <a:t>work samples and data on progress from both school- and community-based instruction</a:t>
            </a:r>
          </a:p>
          <a:p>
            <a:pPr marL="455613" indent="-285750">
              <a:buFont typeface="Arial" panose="020B0604020202020204" pitchFamily="34" charset="0"/>
              <a:buChar char="•"/>
            </a:pPr>
            <a:r>
              <a:rPr lang="en-US" sz="1300"/>
              <a:t>classroom work samples and data</a:t>
            </a:r>
          </a:p>
          <a:p>
            <a:pPr marL="455613" indent="-285750">
              <a:buFont typeface="Arial" panose="020B0604020202020204" pitchFamily="34" charset="0"/>
              <a:buChar char="•"/>
            </a:pPr>
            <a:r>
              <a:rPr lang="en-US" sz="1300"/>
              <a:t>state assessments</a:t>
            </a:r>
          </a:p>
          <a:p>
            <a:pPr marL="455613" indent="-285750">
              <a:buFont typeface="Arial" panose="020B0604020202020204" pitchFamily="34" charset="0"/>
              <a:buChar char="•"/>
            </a:pPr>
            <a:r>
              <a:rPr lang="en-US" sz="1300"/>
              <a:t>district-wide alternate assessments</a:t>
            </a:r>
          </a:p>
          <a:p>
            <a:pPr marL="455613" indent="-285750">
              <a:buFont typeface="Arial" panose="020B0604020202020204" pitchFamily="34" charset="0"/>
              <a:buChar char="•"/>
            </a:pPr>
            <a:r>
              <a:rPr lang="en-US" sz="1300"/>
              <a:t>reading assessments</a:t>
            </a:r>
          </a:p>
          <a:p>
            <a:pPr marL="455613" indent="-285750">
              <a:buFont typeface="Arial" panose="020B0604020202020204" pitchFamily="34" charset="0"/>
              <a:buChar char="•"/>
            </a:pPr>
            <a:r>
              <a:rPr lang="en-US" sz="1300"/>
              <a:t>academic achievement tests</a:t>
            </a:r>
          </a:p>
          <a:p>
            <a:pPr marL="455613" indent="-285750">
              <a:buFont typeface="Arial" panose="020B0604020202020204" pitchFamily="34" charset="0"/>
              <a:buChar char="•"/>
            </a:pPr>
            <a:r>
              <a:rPr lang="en-US" sz="1300"/>
              <a:t>language assessments (ACCESS or Alternate ACCESS)</a:t>
            </a:r>
          </a:p>
          <a:p>
            <a:pPr>
              <a:buFont typeface="Arial" panose="020B0604020202020204" pitchFamily="34" charset="0"/>
              <a:buChar char="•"/>
            </a:pPr>
            <a:endParaRPr lang="en-US" sz="1100"/>
          </a:p>
        </p:txBody>
      </p:sp>
      <p:sp>
        <p:nvSpPr>
          <p:cNvPr id="9" name="Text Placeholder 8"/>
          <p:cNvSpPr>
            <a:spLocks noGrp="1"/>
          </p:cNvSpPr>
          <p:nvPr>
            <p:ph type="body" idx="2"/>
          </p:nvPr>
        </p:nvSpPr>
        <p:spPr>
          <a:xfrm>
            <a:off x="4738255" y="1859838"/>
            <a:ext cx="4119417" cy="4367124"/>
          </a:xfrm>
        </p:spPr>
        <p:txBody>
          <a:bodyPr>
            <a:normAutofit/>
          </a:bodyPr>
          <a:lstStyle/>
          <a:p>
            <a:pPr marL="123444" indent="0">
              <a:buNone/>
            </a:pPr>
            <a:r>
              <a:rPr lang="en-US" sz="1200" b="1"/>
              <a:t>3. IEP information, including:</a:t>
            </a:r>
          </a:p>
          <a:p>
            <a:pPr marL="396875" lvl="1" indent="-220663">
              <a:buFont typeface="Arial" panose="020B0604020202020204" pitchFamily="34" charset="0"/>
              <a:buChar char="•"/>
            </a:pPr>
            <a:r>
              <a:rPr lang="en-US" sz="1300"/>
              <a:t>present levels of academic achievement, areas of need, goals, and short-term objectives</a:t>
            </a:r>
          </a:p>
          <a:p>
            <a:pPr marL="396875" lvl="1" indent="-220663">
              <a:buFont typeface="Arial" panose="020B0604020202020204" pitchFamily="34" charset="0"/>
              <a:buChar char="•"/>
            </a:pPr>
            <a:r>
              <a:rPr lang="en-US" sz="1300"/>
              <a:t>transition plans</a:t>
            </a:r>
          </a:p>
          <a:p>
            <a:pPr marL="396875" lvl="1" indent="-220663">
              <a:buFont typeface="Arial" panose="020B0604020202020204" pitchFamily="34" charset="0"/>
              <a:buChar char="•"/>
            </a:pPr>
            <a:r>
              <a:rPr lang="en-US" sz="1300"/>
              <a:t>considerations for students with specific communication needs or modes (from multiple data sources)</a:t>
            </a:r>
          </a:p>
          <a:p>
            <a:pPr marL="396875" lvl="1" indent="-220663">
              <a:buFont typeface="Arial" panose="020B0604020202020204" pitchFamily="34" charset="0"/>
              <a:buChar char="•"/>
            </a:pPr>
            <a:r>
              <a:rPr lang="en-US" sz="1300"/>
              <a:t>considerations for students who may be learning English as a second or other language.</a:t>
            </a:r>
          </a:p>
          <a:p>
            <a:pPr marL="123444" lvl="0" indent="0">
              <a:buNone/>
            </a:pPr>
            <a:r>
              <a:rPr lang="en-US" sz="1200" b="1"/>
              <a:t>4. Evaluations, including:</a:t>
            </a:r>
          </a:p>
          <a:p>
            <a:pPr marL="396875" lvl="1" indent="-220663">
              <a:buFont typeface="Arial" panose="020B0604020202020204" pitchFamily="34" charset="0"/>
              <a:buChar char="•"/>
            </a:pPr>
            <a:r>
              <a:rPr lang="en-US" sz="1300"/>
              <a:t>Adaptive behavior assessments</a:t>
            </a:r>
          </a:p>
          <a:p>
            <a:pPr marL="396875" lvl="1" indent="-220663">
              <a:buFont typeface="Arial" panose="020B0604020202020204" pitchFamily="34" charset="0"/>
              <a:buChar char="•"/>
            </a:pPr>
            <a:r>
              <a:rPr lang="en-US" sz="1300"/>
              <a:t>Informal assessments</a:t>
            </a:r>
          </a:p>
          <a:p>
            <a:pPr marL="396875" lvl="1" indent="-220663">
              <a:buFont typeface="Arial" panose="020B0604020202020204" pitchFamily="34" charset="0"/>
              <a:buChar char="•"/>
            </a:pPr>
            <a:r>
              <a:rPr lang="en-US" sz="1300"/>
              <a:t>Psychological assessments and evaluations, including information associated with IQ tests, including initial or 3-year reevaluations.</a:t>
            </a:r>
            <a:endParaRPr lang="en-US" sz="1100"/>
          </a:p>
          <a:p>
            <a:pPr marL="396875" lvl="1" indent="-220663">
              <a:buFont typeface="Arial" panose="020B0604020202020204" pitchFamily="34" charset="0"/>
              <a:buChar char="•"/>
            </a:pPr>
            <a:r>
              <a:rPr lang="en-US" sz="1300"/>
              <a:t>Speech and communication assessments</a:t>
            </a:r>
          </a:p>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a:xfrm>
            <a:off x="7800476" y="6315996"/>
            <a:ext cx="770468"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538754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Documentation of Evidence Form</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4048352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7" name="Google Shape;267;p33"/>
          <p:cNvSpPr txBox="1">
            <a:spLocks noGrp="1"/>
          </p:cNvSpPr>
          <p:nvPr>
            <p:ph type="title" idx="4294967295"/>
          </p:nvPr>
        </p:nvSpPr>
        <p:spPr>
          <a:xfrm>
            <a:off x="434566" y="590209"/>
            <a:ext cx="7532688" cy="492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84C42"/>
              </a:buClr>
              <a:buSzPts val="2160"/>
              <a:buFont typeface="Gill Sans"/>
              <a:buNone/>
            </a:pPr>
            <a:r>
              <a:rPr lang="en-US" sz="2160" b="0" i="0" u="none" strike="noStrike" cap="none">
                <a:solidFill>
                  <a:srgbClr val="284C42"/>
                </a:solidFill>
                <a:latin typeface="Gill Sans"/>
                <a:ea typeface="Gill Sans"/>
                <a:cs typeface="Gill Sans"/>
                <a:sym typeface="Gill Sans"/>
              </a:rPr>
              <a:t>NEW OPTIONAL DOCUMENTATION OF EVIDENCE FORM</a:t>
            </a:r>
            <a:endParaRPr/>
          </a:p>
        </p:txBody>
      </p:sp>
      <p:pic>
        <p:nvPicPr>
          <p:cNvPr id="268" name="Google Shape;268;p33" descr="Screen Clipping"/>
          <p:cNvPicPr preferRelativeResize="0"/>
          <p:nvPr/>
        </p:nvPicPr>
        <p:blipFill rotWithShape="1">
          <a:blip r:embed="rId3">
            <a:alphaModFix/>
          </a:blip>
          <a:srcRect t="29701"/>
          <a:stretch/>
        </p:blipFill>
        <p:spPr>
          <a:xfrm>
            <a:off x="336226" y="2054942"/>
            <a:ext cx="8526065" cy="2919856"/>
          </a:xfrm>
          <a:prstGeom prst="rect">
            <a:avLst/>
          </a:prstGeom>
          <a:noFill/>
          <a:ln w="9525" cap="flat" cmpd="sng">
            <a:solidFill>
              <a:schemeClr val="accent1"/>
            </a:solidFill>
            <a:prstDash val="solid"/>
            <a:round/>
            <a:headEnd type="none" w="sm" len="sm"/>
            <a:tailEnd type="none" w="sm" len="sm"/>
          </a:ln>
        </p:spPr>
      </p:pic>
      <p:sp>
        <p:nvSpPr>
          <p:cNvPr id="269" name="Google Shape;269;p33"/>
          <p:cNvSpPr/>
          <p:nvPr/>
        </p:nvSpPr>
        <p:spPr>
          <a:xfrm>
            <a:off x="4114801" y="983974"/>
            <a:ext cx="4581938" cy="974941"/>
          </a:xfrm>
          <a:prstGeom prst="wedgeRoundRectCallout">
            <a:avLst>
              <a:gd name="adj1" fmla="val -20473"/>
              <a:gd name="adj2" fmla="val 84933"/>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The criteria is given along with possible evidence to evaluate whether or not a student is eligible to meet the criteria. </a:t>
            </a:r>
            <a:r>
              <a:rPr lang="en-US" sz="1400" b="1">
                <a:solidFill>
                  <a:schemeClr val="dk1"/>
                </a:solidFill>
                <a:latin typeface="Gill Sans"/>
                <a:ea typeface="Gill Sans"/>
                <a:cs typeface="Gill Sans"/>
                <a:sym typeface="Gill Sans"/>
              </a:rPr>
              <a:t>NOTE: </a:t>
            </a:r>
            <a:r>
              <a:rPr lang="en-US" sz="1400">
                <a:solidFill>
                  <a:schemeClr val="dk1"/>
                </a:solidFill>
                <a:latin typeface="Gill Sans"/>
                <a:ea typeface="Gill Sans"/>
                <a:cs typeface="Gill Sans"/>
                <a:sym typeface="Gill Sans"/>
              </a:rPr>
              <a:t>LEAs can add specific evidence/data that they expect to see being used to make eligibility decisions.</a:t>
            </a:r>
            <a:endParaRPr/>
          </a:p>
        </p:txBody>
      </p:sp>
      <p:sp>
        <p:nvSpPr>
          <p:cNvPr id="270" name="Google Shape;270;p33"/>
          <p:cNvSpPr/>
          <p:nvPr/>
        </p:nvSpPr>
        <p:spPr>
          <a:xfrm>
            <a:off x="1446028" y="4967423"/>
            <a:ext cx="5073105" cy="1004076"/>
          </a:xfrm>
          <a:prstGeom prst="wedgeRoundRectCallout">
            <a:avLst>
              <a:gd name="adj1" fmla="val -20192"/>
              <a:gd name="adj2" fmla="val -85559"/>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This section is where teachers can cite specific page numbers, section of reports, and data that addresses the criteria. They can attach the page(s) from the IEP and evidence they use. </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extLst>
      <p:ext uri="{BB962C8B-B14F-4D97-AF65-F5344CB8AC3E}">
        <p14:creationId xmlns:p14="http://schemas.microsoft.com/office/powerpoint/2010/main" val="803533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8" name="Google Shape;278;p34"/>
          <p:cNvSpPr txBox="1">
            <a:spLocks noGrp="1"/>
          </p:cNvSpPr>
          <p:nvPr>
            <p:ph type="title" idx="4294967295"/>
          </p:nvPr>
        </p:nvSpPr>
        <p:spPr>
          <a:xfrm>
            <a:off x="482467" y="614228"/>
            <a:ext cx="7589838" cy="590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84C42"/>
              </a:buClr>
              <a:buSzPts val="2800"/>
              <a:buFont typeface="Gill Sans"/>
              <a:buNone/>
            </a:pPr>
            <a:r>
              <a:rPr lang="en-US" sz="2800" b="0" cap="none">
                <a:solidFill>
                  <a:srgbClr val="284C42"/>
                </a:solidFill>
                <a:latin typeface="Gill Sans"/>
                <a:ea typeface="Gill Sans"/>
                <a:cs typeface="Gill Sans"/>
                <a:sym typeface="Gill Sans"/>
              </a:rPr>
              <a:t>CRITERIA 2</a:t>
            </a:r>
            <a:endParaRPr/>
          </a:p>
        </p:txBody>
      </p:sp>
      <p:pic>
        <p:nvPicPr>
          <p:cNvPr id="279" name="Google Shape;279;p34" descr="Screen Clipping"/>
          <p:cNvPicPr preferRelativeResize="0"/>
          <p:nvPr/>
        </p:nvPicPr>
        <p:blipFill rotWithShape="1">
          <a:blip r:embed="rId3">
            <a:alphaModFix/>
          </a:blip>
          <a:srcRect/>
          <a:stretch/>
        </p:blipFill>
        <p:spPr>
          <a:xfrm>
            <a:off x="388621" y="1943109"/>
            <a:ext cx="8421275" cy="2067213"/>
          </a:xfrm>
          <a:prstGeom prst="rect">
            <a:avLst/>
          </a:prstGeom>
          <a:noFill/>
          <a:ln w="9525" cap="flat" cmpd="sng">
            <a:solidFill>
              <a:schemeClr val="accent1"/>
            </a:solidFill>
            <a:prstDash val="solid"/>
            <a:round/>
            <a:headEnd type="none" w="sm" len="sm"/>
            <a:tailEnd type="none" w="sm" len="sm"/>
          </a:ln>
        </p:spPr>
      </p:pic>
      <p:sp>
        <p:nvSpPr>
          <p:cNvPr id="280" name="Google Shape;280;p34"/>
          <p:cNvSpPr/>
          <p:nvPr/>
        </p:nvSpPr>
        <p:spPr>
          <a:xfrm>
            <a:off x="482467" y="4010322"/>
            <a:ext cx="4734991" cy="1446581"/>
          </a:xfrm>
          <a:prstGeom prst="wedgeRoundRectCallout">
            <a:avLst>
              <a:gd name="adj1" fmla="val -20192"/>
              <a:gd name="adj2" fmla="val -74004"/>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This section is where teachers can list or attach the page in the IEP that has the academic and functional performance descriptions and the EEs they will be addressing throughout the year. Again, teachers can attach pages from the IEP directly to this form.</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Tree>
    <p:extLst>
      <p:ext uri="{BB962C8B-B14F-4D97-AF65-F5344CB8AC3E}">
        <p14:creationId xmlns:p14="http://schemas.microsoft.com/office/powerpoint/2010/main" val="2885180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ftr" idx="11"/>
          </p:nvPr>
        </p:nvSpPr>
        <p:spPr>
          <a:xfrm>
            <a:off x="581192" y="6315997"/>
            <a:ext cx="4870585"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8" name="Google Shape;288;p35"/>
          <p:cNvSpPr txBox="1">
            <a:spLocks noGrp="1"/>
          </p:cNvSpPr>
          <p:nvPr>
            <p:ph type="title" idx="4294967295"/>
          </p:nvPr>
        </p:nvSpPr>
        <p:spPr>
          <a:xfrm>
            <a:off x="461727" y="597063"/>
            <a:ext cx="6348413"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84C42"/>
              </a:buClr>
              <a:buSzPts val="2800"/>
              <a:buFont typeface="Gill Sans"/>
              <a:buNone/>
            </a:pPr>
            <a:r>
              <a:rPr lang="en-US" sz="2800" b="0" cap="none">
                <a:solidFill>
                  <a:srgbClr val="284C42"/>
                </a:solidFill>
                <a:latin typeface="Gill Sans"/>
                <a:ea typeface="Gill Sans"/>
                <a:cs typeface="Gill Sans"/>
                <a:sym typeface="Gill Sans"/>
              </a:rPr>
              <a:t>CRITERIA 3</a:t>
            </a:r>
            <a:endParaRPr/>
          </a:p>
        </p:txBody>
      </p:sp>
      <p:pic>
        <p:nvPicPr>
          <p:cNvPr id="289" name="Google Shape;289;p35" descr="Screen Clipping"/>
          <p:cNvPicPr preferRelativeResize="0"/>
          <p:nvPr/>
        </p:nvPicPr>
        <p:blipFill rotWithShape="1">
          <a:blip r:embed="rId3">
            <a:alphaModFix/>
          </a:blip>
          <a:srcRect/>
          <a:stretch/>
        </p:blipFill>
        <p:spPr>
          <a:xfrm>
            <a:off x="356599" y="1857155"/>
            <a:ext cx="8430802" cy="3143689"/>
          </a:xfrm>
          <a:prstGeom prst="rect">
            <a:avLst/>
          </a:prstGeom>
          <a:noFill/>
          <a:ln w="9525" cap="flat" cmpd="sng">
            <a:solidFill>
              <a:schemeClr val="accent1"/>
            </a:solidFill>
            <a:prstDash val="solid"/>
            <a:round/>
            <a:headEnd type="none" w="sm" len="sm"/>
            <a:tailEnd type="none" w="sm" len="sm"/>
          </a:ln>
        </p:spPr>
      </p:pic>
      <p:sp>
        <p:nvSpPr>
          <p:cNvPr id="290" name="Google Shape;290;p35"/>
          <p:cNvSpPr/>
          <p:nvPr/>
        </p:nvSpPr>
        <p:spPr>
          <a:xfrm>
            <a:off x="1328042" y="5090602"/>
            <a:ext cx="4246848" cy="863072"/>
          </a:xfrm>
          <a:prstGeom prst="wedgeRoundRectCallout">
            <a:avLst>
              <a:gd name="adj1" fmla="val -20192"/>
              <a:gd name="adj2" fmla="val -77422"/>
              <a:gd name="adj3" fmla="val 16667"/>
            </a:avLst>
          </a:prstGeom>
          <a:solidFill>
            <a:schemeClr val="lt2"/>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Gill Sans"/>
                <a:ea typeface="Gill Sans"/>
                <a:cs typeface="Gill Sans"/>
                <a:sym typeface="Gill Sans"/>
              </a:rPr>
              <a:t>This section is where teachers can cite and reference data, page numbers of reports, quotes from reports, etc. that align to criteria 3.</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extLst>
      <p:ext uri="{BB962C8B-B14F-4D97-AF65-F5344CB8AC3E}">
        <p14:creationId xmlns:p14="http://schemas.microsoft.com/office/powerpoint/2010/main" val="2428785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3"/>
          <p:cNvSpPr txBox="1">
            <a:spLocks noGrp="1"/>
          </p:cNvSpPr>
          <p:nvPr>
            <p:ph type="title"/>
          </p:nvPr>
        </p:nvSpPr>
        <p:spPr>
          <a:xfrm>
            <a:off x="581193" y="3036573"/>
            <a:ext cx="7989751" cy="150484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600"/>
              <a:buFont typeface="Gill Sans"/>
              <a:buNone/>
            </a:pPr>
            <a:r>
              <a:rPr lang="en-US"/>
              <a:t>OVERVIEW OF IEP TEAM ASSURANCES FORM</a:t>
            </a:r>
            <a:endParaRPr/>
          </a:p>
        </p:txBody>
      </p:sp>
      <p:sp>
        <p:nvSpPr>
          <p:cNvPr id="425" name="Google Shape;425;p53"/>
          <p:cNvSpPr txBox="1">
            <a:spLocks noGrp="1"/>
          </p:cNvSpPr>
          <p:nvPr>
            <p:ph type="body" idx="1"/>
          </p:nvPr>
        </p:nvSpPr>
        <p:spPr>
          <a:xfrm>
            <a:off x="581193" y="4541417"/>
            <a:ext cx="7989751" cy="60055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endParaRPr/>
          </a:p>
        </p:txBody>
      </p:sp>
      <p:sp>
        <p:nvSpPr>
          <p:cNvPr id="3" name="Footer Placeholder 2"/>
          <p:cNvSpPr>
            <a:spLocks noGrp="1"/>
          </p:cNvSpPr>
          <p:nvPr>
            <p:ph type="ftr" idx="1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2" name="Google Shape;432;p54"/>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4" name="Google Shape;434;p54"/>
          <p:cNvSpPr txBox="1">
            <a:spLocks noGrp="1"/>
          </p:cNvSpPr>
          <p:nvPr>
            <p:ph type="title"/>
          </p:nvPr>
        </p:nvSpPr>
        <p:spPr>
          <a:xfrm>
            <a:off x="609599" y="717199"/>
            <a:ext cx="7961345" cy="99305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520"/>
              <a:buFont typeface="Gill Sans"/>
              <a:buNone/>
            </a:pPr>
            <a:r>
              <a:rPr lang="en-US" sz="2520"/>
              <a:t>PARTICIPATION CRITERIA FOR ALTERNATE ASSESSMENTS FORM (2019-20)</a:t>
            </a:r>
            <a:br>
              <a:rPr lang="en-US" sz="2520"/>
            </a:br>
            <a:r>
              <a:rPr lang="en-US" sz="1600" i="1"/>
              <a:t>IEP Team Guidance (page 8)</a:t>
            </a:r>
            <a:endParaRPr sz="1600" i="1"/>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10" y="1975715"/>
            <a:ext cx="8167122" cy="4311632"/>
          </a:xfrm>
          <a:prstGeom prst="rect">
            <a:avLst/>
          </a:prstGeom>
          <a:ln>
            <a:solidFill>
              <a:schemeClr val="accent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5"/>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42" name="Google Shape;442;p55"/>
          <p:cNvSpPr txBox="1">
            <a:spLocks noGrp="1"/>
          </p:cNvSpPr>
          <p:nvPr>
            <p:ph type="title"/>
          </p:nvPr>
        </p:nvSpPr>
        <p:spPr>
          <a:xfrm>
            <a:off x="581192" y="756728"/>
            <a:ext cx="6347713" cy="53094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IEP TEAM ASSURANCES (2019-20)</a:t>
            </a:r>
            <a:endParaRPr sz="1800">
              <a:solidFill>
                <a:srgbClr val="B0B0B0"/>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64" y="2029043"/>
            <a:ext cx="7038807" cy="4505245"/>
          </a:xfrm>
          <a:prstGeom prst="rect">
            <a:avLst/>
          </a:prstGeom>
          <a:ln>
            <a:solidFill>
              <a:schemeClr val="accent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a:t>
            </a:r>
            <a:r>
              <a:rPr lang="en-US" dirty="0" smtClean="0"/>
              <a:t>he ESSA 1% </a:t>
            </a:r>
            <a:r>
              <a:rPr lang="en-US" dirty="0"/>
              <a:t>Rule</a:t>
            </a:r>
          </a:p>
        </p:txBody>
      </p:sp>
      <p:sp>
        <p:nvSpPr>
          <p:cNvPr id="5" name="Footer Placeholder 4"/>
          <p:cNvSpPr>
            <a:spLocks noGrp="1"/>
          </p:cNvSpPr>
          <p:nvPr>
            <p:ph type="ftr" idx="11"/>
          </p:nvPr>
        </p:nvSpPr>
        <p:spPr/>
        <p:txBody>
          <a:bodyPr/>
          <a:lstStyle/>
          <a:p>
            <a:endParaRPr lang="en-US"/>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
        <p:nvSpPr>
          <p:cNvPr id="7" name="Rectangle 6"/>
          <p:cNvSpPr/>
          <p:nvPr/>
        </p:nvSpPr>
        <p:spPr>
          <a:xfrm>
            <a:off x="4457225" y="3275112"/>
            <a:ext cx="229550" cy="307777"/>
          </a:xfrm>
          <a:prstGeom prst="rect">
            <a:avLst/>
          </a:prstGeom>
        </p:spPr>
        <p:txBody>
          <a:bodyPr wrap="none">
            <a:spAutoFit/>
          </a:bodyPr>
          <a:lstStyle/>
          <a:p>
            <a:r>
              <a:rPr lang="en-US">
                <a:latin typeface="Times New Roman" panose="02020603050405020304" pitchFamily="18" charset="0"/>
              </a:rPr>
              <a:t> </a:t>
            </a:r>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03357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Goals and Outcomes of Alternate Assessment</a:t>
            </a:r>
          </a:p>
        </p:txBody>
      </p:sp>
      <p:sp>
        <p:nvSpPr>
          <p:cNvPr id="3" name="Content Placeholder 2"/>
          <p:cNvSpPr>
            <a:spLocks noGrp="1"/>
          </p:cNvSpPr>
          <p:nvPr>
            <p:ph type="body" idx="1"/>
          </p:nvPr>
        </p:nvSpPr>
        <p:spPr/>
        <p:txBody>
          <a:bodyPr/>
          <a:lstStyle/>
          <a:p>
            <a:r>
              <a:rPr lang="en-US"/>
              <a:t>To include students with significant cognitive disabilities in assessment and accountability.</a:t>
            </a:r>
          </a:p>
          <a:p>
            <a:r>
              <a:rPr lang="en-US"/>
              <a:t>To ensure that standards-based skills and content are taught at levels that are meaningful and challenging.</a:t>
            </a:r>
          </a:p>
          <a:p>
            <a:r>
              <a:rPr lang="en-US"/>
              <a:t>To determine which knowledge and skills students have learned.</a:t>
            </a:r>
          </a:p>
          <a:p>
            <a:r>
              <a:rPr lang="en-US"/>
              <a:t>To provide information to schools and parents/guardians on the achievement of students with significant disabilities (i.e., what they can do).</a:t>
            </a:r>
          </a:p>
        </p:txBody>
      </p:sp>
      <p:sp>
        <p:nvSpPr>
          <p:cNvPr id="6" name="Footer Placeholder 5"/>
          <p:cNvSpPr>
            <a:spLocks noGrp="1"/>
          </p:cNvSpPr>
          <p:nvPr>
            <p:ph type="ftr" idx="11"/>
          </p:nvPr>
        </p:nvSpPr>
        <p:spPr/>
        <p:txBody>
          <a:bodyPr/>
          <a:lstStyle/>
          <a:p>
            <a:pPr lvl="0"/>
            <a:endParaRPr lang="en-US"/>
          </a:p>
        </p:txBody>
      </p:sp>
      <p:sp>
        <p:nvSpPr>
          <p:cNvPr id="4" name="Slide Number Placeholder 3"/>
          <p:cNvSpPr>
            <a:spLocks noGrp="1"/>
          </p:cNvSpPr>
          <p:nvPr>
            <p:ph type="sldNum" idx="12"/>
          </p:nvPr>
        </p:nvSpPr>
        <p:spPr/>
        <p:txBody>
          <a:bodyPr/>
          <a:lstStyle/>
          <a:p>
            <a:fld id="{4FAB73BC-B049-4115-A692-8D63A059BFB8}" type="slidenum">
              <a:rPr lang="en-US" smtClean="0"/>
              <a:pPr/>
              <a:t>58</a:t>
            </a:fld>
            <a:endParaRPr lang="en-US"/>
          </a:p>
        </p:txBody>
      </p:sp>
    </p:spTree>
    <p:extLst>
      <p:ext uri="{BB962C8B-B14F-4D97-AF65-F5344CB8AC3E}">
        <p14:creationId xmlns:p14="http://schemas.microsoft.com/office/powerpoint/2010/main" val="308379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Overview: The Outcome of ESSA</a:t>
            </a:r>
          </a:p>
        </p:txBody>
      </p:sp>
      <p:sp>
        <p:nvSpPr>
          <p:cNvPr id="2" name="Content Placeholder 1"/>
          <p:cNvSpPr>
            <a:spLocks noGrp="1"/>
          </p:cNvSpPr>
          <p:nvPr>
            <p:ph type="body" idx="1"/>
          </p:nvPr>
        </p:nvSpPr>
        <p:spPr/>
        <p:txBody>
          <a:bodyPr/>
          <a:lstStyle/>
          <a:p>
            <a:r>
              <a:rPr lang="en-US"/>
              <a:t>To ensure all students receive appropriate access to the general education curriculum and are given every opportunity to learn.</a:t>
            </a:r>
          </a:p>
        </p:txBody>
      </p:sp>
      <p:sp>
        <p:nvSpPr>
          <p:cNvPr id="3" name="Footer Placeholder 2"/>
          <p:cNvSpPr>
            <a:spLocks noGrp="1"/>
          </p:cNvSpPr>
          <p:nvPr>
            <p:ph type="ftr" idx="11"/>
          </p:nvPr>
        </p:nvSpPr>
        <p:spPr>
          <a:xfrm>
            <a:off x="581192" y="5956136"/>
            <a:ext cx="7138269" cy="365125"/>
          </a:xfrm>
        </p:spPr>
        <p:txBody>
          <a:bodyPr/>
          <a:lstStyle/>
          <a:p>
            <a:pPr lvl="0"/>
            <a:endParaRPr lang="en-US"/>
          </a:p>
        </p:txBody>
      </p:sp>
      <p:sp>
        <p:nvSpPr>
          <p:cNvPr id="4" name="Slide Number Placeholder 3"/>
          <p:cNvSpPr>
            <a:spLocks noGrp="1"/>
          </p:cNvSpPr>
          <p:nvPr>
            <p:ph type="sldNum" idx="12"/>
          </p:nvPr>
        </p:nvSpPr>
        <p:spPr/>
        <p:txBody>
          <a:bodyPr/>
          <a:lstStyle/>
          <a:p>
            <a:fld id="{4FAB73BC-B049-4115-A692-8D63A059BFB8}" type="slidenum">
              <a:rPr lang="en-US" smtClean="0"/>
              <a:pPr/>
              <a:t>59</a:t>
            </a:fld>
            <a:endParaRPr lang="en-US"/>
          </a:p>
        </p:txBody>
      </p:sp>
    </p:spTree>
    <p:extLst>
      <p:ext uri="{BB962C8B-B14F-4D97-AF65-F5344CB8AC3E}">
        <p14:creationId xmlns:p14="http://schemas.microsoft.com/office/powerpoint/2010/main" val="105887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975104"/>
            <a:ext cx="7186864" cy="4066260"/>
          </a:xfrm>
        </p:spPr>
        <p:txBody>
          <a:bodyPr anchor="t">
            <a:normAutofit/>
          </a:bodyPr>
          <a:lstStyle/>
          <a:p>
            <a:pPr marL="123444" indent="0">
              <a:buNone/>
            </a:pPr>
            <a:r>
              <a:rPr lang="en-US"/>
              <a:t>It is important to have multiple sources of evidence in order to make the most appropriate decision for a student for two reasons:</a:t>
            </a:r>
          </a:p>
          <a:p>
            <a:pPr lvl="1">
              <a:buFont typeface="+mj-lt"/>
              <a:buAutoNum type="arabicPeriod"/>
            </a:pPr>
            <a:r>
              <a:rPr lang="en-US"/>
              <a:t>It prevents decision-making that relies on only one type or source of information. </a:t>
            </a:r>
          </a:p>
          <a:p>
            <a:pPr lvl="1">
              <a:buFont typeface="+mj-lt"/>
              <a:buAutoNum type="arabicPeriod"/>
            </a:pPr>
            <a:r>
              <a:rPr lang="en-US"/>
              <a:t>It provides a more complete picture of how the student is learning and interacting in several different settings and under different circumstances.</a:t>
            </a:r>
          </a:p>
        </p:txBody>
      </p:sp>
      <p:sp>
        <p:nvSpPr>
          <p:cNvPr id="3" name="Footer Placeholder 2"/>
          <p:cNvSpPr>
            <a:spLocks noGrp="1"/>
          </p:cNvSpPr>
          <p:nvPr>
            <p:ph type="ftr" sz="quarter" idx="11"/>
          </p:nvPr>
        </p:nvSpPr>
        <p:spPr/>
        <p:txBody>
          <a:bodyPr/>
          <a:lstStyle/>
          <a:p>
            <a:endParaRPr lang="en-US"/>
          </a:p>
        </p:txBody>
      </p:sp>
      <p:sp>
        <p:nvSpPr>
          <p:cNvPr id="5" name="Title 4"/>
          <p:cNvSpPr>
            <a:spLocks noGrp="1"/>
          </p:cNvSpPr>
          <p:nvPr>
            <p:ph type="title"/>
          </p:nvPr>
        </p:nvSpPr>
        <p:spPr>
          <a:xfrm>
            <a:off x="609599" y="609600"/>
            <a:ext cx="7367338" cy="1219200"/>
          </a:xfrm>
        </p:spPr>
        <p:txBody>
          <a:bodyPr/>
          <a:lstStyle/>
          <a:p>
            <a:r>
              <a:rPr lang="en-US"/>
              <a:t>The Importance of Using Multiple Data and Evidence Sources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886330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Every Student Succeeds Act (ESSA): </a:t>
            </a:r>
            <a:br>
              <a:rPr lang="en-US"/>
            </a:br>
            <a:r>
              <a:rPr lang="en-US"/>
              <a:t>The One Percent Rule for Statewide Alternate Assessments</a:t>
            </a:r>
          </a:p>
        </p:txBody>
      </p:sp>
      <p:sp>
        <p:nvSpPr>
          <p:cNvPr id="3" name="Content Placeholder 2"/>
          <p:cNvSpPr>
            <a:spLocks noGrp="1"/>
          </p:cNvSpPr>
          <p:nvPr>
            <p:ph type="body" idx="1"/>
          </p:nvPr>
        </p:nvSpPr>
        <p:spPr/>
        <p:txBody>
          <a:bodyPr/>
          <a:lstStyle/>
          <a:p>
            <a:r>
              <a:rPr lang="en-US"/>
              <a:t>“The total number of students assessed in a subject using an alternate assessment aligned with alternate academic achievement standards…may not exceed 1% of the total number of students in the state who are assessed in that subject.”</a:t>
            </a:r>
          </a:p>
          <a:p>
            <a:r>
              <a:rPr lang="en-US"/>
              <a:t>LEAs may exceed 1%, but only under these conditions:</a:t>
            </a:r>
          </a:p>
          <a:p>
            <a:pPr lvl="1"/>
            <a:r>
              <a:rPr lang="en-US"/>
              <a:t>They are a small LEA: Between 0 and 1,000 students enrolled; K-12.</a:t>
            </a:r>
          </a:p>
          <a:p>
            <a:pPr lvl="1"/>
            <a:r>
              <a:rPr lang="en-US"/>
              <a:t>They are a specialized LEA serving students with disabilities; Rhode Island School for the Deaf is the </a:t>
            </a:r>
            <a:r>
              <a:rPr lang="en-US" i="1"/>
              <a:t>only</a:t>
            </a:r>
            <a:r>
              <a:rPr lang="en-US"/>
              <a:t> LEA in RI that fits this category</a:t>
            </a:r>
          </a:p>
          <a:p>
            <a:r>
              <a:rPr lang="en-US"/>
              <a:t>States may not exceed 1%, but may request a one-year waiver, </a:t>
            </a:r>
            <a:r>
              <a:rPr lang="en-US" i="1"/>
              <a:t>if</a:t>
            </a:r>
            <a:r>
              <a:rPr lang="en-US"/>
              <a:t> 95% of students were assessed.</a:t>
            </a:r>
          </a:p>
        </p:txBody>
      </p:sp>
      <p:sp>
        <p:nvSpPr>
          <p:cNvPr id="5" name="Footer Placeholder 4"/>
          <p:cNvSpPr>
            <a:spLocks noGrp="1"/>
          </p:cNvSpPr>
          <p:nvPr>
            <p:ph type="ftr" idx="11"/>
          </p:nvPr>
        </p:nvSpPr>
        <p:spPr/>
        <p:txBody>
          <a:bodyPr/>
          <a:lstStyle/>
          <a:p>
            <a:pPr lvl="0"/>
            <a:endParaRPr lang="en-US"/>
          </a:p>
        </p:txBody>
      </p:sp>
      <p:sp>
        <p:nvSpPr>
          <p:cNvPr id="4" name="Slide Number Placeholder 3"/>
          <p:cNvSpPr>
            <a:spLocks noGrp="1"/>
          </p:cNvSpPr>
          <p:nvPr>
            <p:ph type="sldNum" idx="12"/>
          </p:nvPr>
        </p:nvSpPr>
        <p:spPr/>
        <p:txBody>
          <a:bodyPr/>
          <a:lstStyle/>
          <a:p>
            <a:fld id="{4FAB73BC-B049-4115-A692-8D63A059BFB8}" type="slidenum">
              <a:rPr lang="en-US" smtClean="0"/>
              <a:pPr/>
              <a:t>60</a:t>
            </a:fld>
            <a:endParaRPr lang="en-US"/>
          </a:p>
        </p:txBody>
      </p:sp>
    </p:spTree>
    <p:extLst>
      <p:ext uri="{BB962C8B-B14F-4D97-AF65-F5344CB8AC3E}">
        <p14:creationId xmlns:p14="http://schemas.microsoft.com/office/powerpoint/2010/main" val="3914242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581192" y="1956530"/>
            <a:ext cx="7887894" cy="3995280"/>
          </a:xfrm>
          <a:prstGeom prst="rect">
            <a:avLst/>
          </a:prstGeom>
          <a:noFill/>
          <a:ln>
            <a:noFill/>
          </a:ln>
        </p:spPr>
        <p:txBody>
          <a:bodyPr spcFirstLastPara="1" wrap="square" lIns="91425" tIns="45700" rIns="91425" bIns="45700" anchor="t" anchorCtr="0">
            <a:noAutofit/>
          </a:bodyPr>
          <a:lstStyle/>
          <a:p>
            <a:pPr marL="58420" lvl="1" indent="0" algn="l" rtl="0">
              <a:spcBef>
                <a:spcPts val="0"/>
              </a:spcBef>
              <a:spcAft>
                <a:spcPts val="0"/>
              </a:spcAft>
              <a:buSzPts val="1362"/>
              <a:buNone/>
            </a:pPr>
            <a:r>
              <a:rPr lang="en-US" sz="2000"/>
              <a:t>LEAs must do the following:</a:t>
            </a:r>
            <a:endParaRPr sz="2400"/>
          </a:p>
          <a:p>
            <a:pPr marL="381635" lvl="1" indent="-342900" algn="l" rtl="0">
              <a:spcBef>
                <a:spcPts val="896"/>
              </a:spcBef>
              <a:spcAft>
                <a:spcPts val="0"/>
              </a:spcAft>
              <a:buSzPts val="1362"/>
              <a:buFont typeface="+mj-lt"/>
              <a:buAutoNum type="arabicPeriod"/>
            </a:pPr>
            <a:r>
              <a:rPr lang="en-US" sz="2000"/>
              <a:t>Ensure that all Alternate Assessment Criteria are applied correctly.</a:t>
            </a:r>
            <a:endParaRPr sz="2400"/>
          </a:p>
          <a:p>
            <a:pPr marL="838835" lvl="2" indent="-342900">
              <a:spcBef>
                <a:spcPts val="896"/>
              </a:spcBef>
              <a:buSzPts val="1362"/>
              <a:buFont typeface="+mj-lt"/>
              <a:buAutoNum type="arabicPeriod"/>
            </a:pPr>
            <a:r>
              <a:rPr lang="en-US" sz="1800"/>
              <a:t>Provide in-person training on the Eligibility Criteria, and any other necessary topics, to IEP Teams (including LEA representatives) who have students either taking or being considered for, the DLM.</a:t>
            </a:r>
          </a:p>
          <a:p>
            <a:pPr marL="838835" lvl="2" indent="-342900">
              <a:spcBef>
                <a:spcPts val="896"/>
              </a:spcBef>
              <a:buSzPts val="1362"/>
              <a:buFont typeface="+mj-lt"/>
              <a:buAutoNum type="arabicPeriod"/>
            </a:pPr>
            <a:r>
              <a:rPr lang="en-US" sz="1800"/>
              <a:t>Have a process by which the district reviews eligibility decisions to ensure that appropriate evidence and data was used.</a:t>
            </a:r>
            <a:endParaRPr lang="en-US" sz="2200"/>
          </a:p>
          <a:p>
            <a:pPr marL="381635" lvl="1" indent="-342900" algn="l" rtl="0">
              <a:spcBef>
                <a:spcPts val="896"/>
              </a:spcBef>
              <a:spcAft>
                <a:spcPts val="0"/>
              </a:spcAft>
              <a:buSzPts val="1362"/>
              <a:buFont typeface="+mj-lt"/>
              <a:buAutoNum type="arabicPeriod"/>
            </a:pPr>
            <a:r>
              <a:rPr lang="en-US" sz="2000"/>
              <a:t>Ensure that parents understand the ramifications of having their student qualify for the alternate assessment. </a:t>
            </a:r>
            <a:r>
              <a:rPr lang="en-US" sz="2000" i="1"/>
              <a:t>IEP Assurances Form</a:t>
            </a:r>
            <a:endParaRPr sz="2400"/>
          </a:p>
          <a:p>
            <a:pPr marL="381635" lvl="1" indent="-342900" algn="l" rtl="0">
              <a:spcBef>
                <a:spcPts val="896"/>
              </a:spcBef>
              <a:spcAft>
                <a:spcPts val="0"/>
              </a:spcAft>
              <a:buSzPts val="1362"/>
              <a:buFont typeface="+mj-lt"/>
              <a:buAutoNum type="arabicPeriod"/>
            </a:pPr>
            <a:r>
              <a:rPr lang="en-US" sz="2000"/>
              <a:t>Address any disproportionality in any subgroup taking the alternate assessment.</a:t>
            </a:r>
            <a:endParaRPr sz="2400"/>
          </a:p>
        </p:txBody>
      </p:sp>
      <p:sp>
        <p:nvSpPr>
          <p:cNvPr id="162" name="Google Shape;162;p22"/>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4" name="Google Shape;164;p22"/>
          <p:cNvSpPr txBox="1">
            <a:spLocks noGrp="1"/>
          </p:cNvSpPr>
          <p:nvPr>
            <p:ph type="title"/>
          </p:nvPr>
        </p:nvSpPr>
        <p:spPr>
          <a:xfrm>
            <a:off x="609598" y="602233"/>
            <a:ext cx="6347713" cy="97594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LEA REQUIREMENTS</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664534" y="530888"/>
            <a:ext cx="7631574" cy="857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000"/>
              <a:buFont typeface="Gill Sans"/>
              <a:buNone/>
            </a:pPr>
            <a:r>
              <a:rPr lang="en-US" sz="3000"/>
              <a:t>IMPLEMENTING THE REQUIREMENTS</a:t>
            </a:r>
            <a:endParaRPr/>
          </a:p>
        </p:txBody>
      </p:sp>
      <p:sp>
        <p:nvSpPr>
          <p:cNvPr id="171" name="Google Shape;171;p23"/>
          <p:cNvSpPr txBox="1">
            <a:spLocks noGrp="1"/>
          </p:cNvSpPr>
          <p:nvPr>
            <p:ph type="body" idx="1"/>
          </p:nvPr>
        </p:nvSpPr>
        <p:spPr>
          <a:xfrm>
            <a:off x="561378" y="1982709"/>
            <a:ext cx="7736623" cy="4464036"/>
          </a:xfrm>
          <a:prstGeom prst="rect">
            <a:avLst/>
          </a:prstGeom>
          <a:noFill/>
          <a:ln>
            <a:noFill/>
          </a:ln>
        </p:spPr>
        <p:txBody>
          <a:bodyPr spcFirstLastPara="1" wrap="square" lIns="91425" tIns="45700" rIns="91425" bIns="45700" anchor="t" anchorCtr="0">
            <a:noAutofit/>
          </a:bodyPr>
          <a:lstStyle/>
          <a:p>
            <a:pPr marL="384810" lvl="0" indent="-305435" algn="l" rtl="0">
              <a:lnSpc>
                <a:spcPct val="90000"/>
              </a:lnSpc>
              <a:spcBef>
                <a:spcPts val="0"/>
              </a:spcBef>
              <a:spcAft>
                <a:spcPts val="0"/>
              </a:spcAft>
              <a:buSzPts val="1532"/>
              <a:buChar char="⬛"/>
            </a:pPr>
            <a:r>
              <a:rPr lang="en-US"/>
              <a:t>Ensure the IEP Team Assurances Form is signed and included in student records.</a:t>
            </a:r>
            <a:endParaRPr sz="2000"/>
          </a:p>
          <a:p>
            <a:pPr marL="384810" lvl="0" indent="-305435" algn="l" rtl="0">
              <a:lnSpc>
                <a:spcPct val="90000"/>
              </a:lnSpc>
              <a:spcBef>
                <a:spcPts val="450"/>
              </a:spcBef>
              <a:spcAft>
                <a:spcPts val="0"/>
              </a:spcAft>
              <a:buSzPts val="1532"/>
              <a:buChar char="⬛"/>
            </a:pPr>
            <a:r>
              <a:rPr lang="en-US"/>
              <a:t>Read the 2019-20 IEP Team guidance document on the RIDE site at </a:t>
            </a:r>
            <a:r>
              <a:rPr lang="en-US" u="sng">
                <a:solidFill>
                  <a:schemeClr val="hlink"/>
                </a:solidFill>
                <a:hlinkClick r:id="rId3"/>
              </a:rPr>
              <a:t>www.ride.ri.gov/dlm</a:t>
            </a:r>
            <a:r>
              <a:rPr lang="en-US"/>
              <a:t>.	</a:t>
            </a:r>
            <a:endParaRPr sz="2000"/>
          </a:p>
          <a:p>
            <a:pPr marL="384810" lvl="0" indent="-305435" algn="l" rtl="0">
              <a:lnSpc>
                <a:spcPct val="90000"/>
              </a:lnSpc>
              <a:spcBef>
                <a:spcPts val="450"/>
              </a:spcBef>
              <a:spcAft>
                <a:spcPts val="0"/>
              </a:spcAft>
              <a:buSzPts val="1532"/>
              <a:buChar char="⬛"/>
            </a:pPr>
            <a:r>
              <a:rPr lang="en-US"/>
              <a:t>Convene IEP Teams for students for whom eligibility is in question and review the evidence used to make the determination.</a:t>
            </a:r>
            <a:endParaRPr sz="2000"/>
          </a:p>
          <a:p>
            <a:pPr marL="384810" lvl="0" indent="-305435" algn="l" rtl="0">
              <a:lnSpc>
                <a:spcPct val="90000"/>
              </a:lnSpc>
              <a:spcBef>
                <a:spcPts val="450"/>
              </a:spcBef>
              <a:spcAft>
                <a:spcPts val="0"/>
              </a:spcAft>
              <a:buSzPts val="1532"/>
              <a:buChar char="⬛"/>
            </a:pPr>
            <a:r>
              <a:rPr lang="en-US"/>
              <a:t>Calculate the percent of students your LEA will assess using the DLM alternate assessments coming up in April, 2019.</a:t>
            </a:r>
            <a:endParaRPr sz="2000"/>
          </a:p>
          <a:p>
            <a:pPr marL="784860" lvl="1" indent="-305435" algn="l" rtl="0">
              <a:lnSpc>
                <a:spcPct val="90000"/>
              </a:lnSpc>
              <a:spcBef>
                <a:spcPts val="450"/>
              </a:spcBef>
              <a:spcAft>
                <a:spcPts val="0"/>
              </a:spcAft>
              <a:buSzPts val="1362"/>
              <a:buChar char="⬛"/>
            </a:pPr>
            <a:r>
              <a:rPr lang="en-US"/>
              <a:t>ELA, mathematics, and science</a:t>
            </a:r>
            <a:endParaRPr sz="1800"/>
          </a:p>
          <a:p>
            <a:pPr marL="784860" lvl="1" indent="-305435" algn="l" rtl="0">
              <a:lnSpc>
                <a:spcPct val="90000"/>
              </a:lnSpc>
              <a:spcBef>
                <a:spcPts val="450"/>
              </a:spcBef>
              <a:spcAft>
                <a:spcPts val="0"/>
              </a:spcAft>
              <a:buSzPts val="1362"/>
              <a:buChar char="⬛"/>
            </a:pPr>
            <a:r>
              <a:rPr lang="en-US"/>
              <a:t>Include students in outplacement schools</a:t>
            </a:r>
            <a:endParaRPr sz="1800"/>
          </a:p>
          <a:p>
            <a:pPr marL="384810" lvl="0" indent="-342900" algn="l" rtl="0">
              <a:lnSpc>
                <a:spcPct val="90000"/>
              </a:lnSpc>
              <a:spcBef>
                <a:spcPts val="450"/>
              </a:spcBef>
              <a:spcAft>
                <a:spcPts val="0"/>
              </a:spcAft>
              <a:buSzPts val="1532"/>
              <a:buChar char="⬛"/>
            </a:pPr>
            <a:r>
              <a:rPr lang="en-US"/>
              <a:t>Review Student Data:</a:t>
            </a:r>
            <a:endParaRPr sz="2000"/>
          </a:p>
          <a:p>
            <a:pPr marL="784860" lvl="1" indent="-342900" algn="l" rtl="0">
              <a:lnSpc>
                <a:spcPct val="90000"/>
              </a:lnSpc>
              <a:spcBef>
                <a:spcPts val="450"/>
              </a:spcBef>
              <a:spcAft>
                <a:spcPts val="0"/>
              </a:spcAft>
              <a:buSzPts val="1362"/>
              <a:buChar char="⬛"/>
            </a:pPr>
            <a:r>
              <a:rPr lang="en-US"/>
              <a:t>Student Information System, Enrollment Census, and Special Education Census for accuracy (including students attending outplacement schools).</a:t>
            </a:r>
            <a:endParaRPr sz="1800"/>
          </a:p>
          <a:p>
            <a:pPr marL="384810" lvl="0" indent="-305435" algn="l" rtl="0">
              <a:lnSpc>
                <a:spcPct val="90000"/>
              </a:lnSpc>
              <a:spcBef>
                <a:spcPts val="450"/>
              </a:spcBef>
              <a:spcAft>
                <a:spcPts val="0"/>
              </a:spcAft>
              <a:buSzPts val="1532"/>
              <a:buChar char="⬛"/>
            </a:pPr>
            <a:r>
              <a:rPr lang="en-US"/>
              <a:t>Complete the Action Plan document and submit to RIDE</a:t>
            </a:r>
          </a:p>
          <a:p>
            <a:pPr marL="842010" lvl="1" indent="-305435">
              <a:lnSpc>
                <a:spcPct val="90000"/>
              </a:lnSpc>
              <a:spcBef>
                <a:spcPts val="450"/>
              </a:spcBef>
              <a:buSzPts val="1532"/>
            </a:pPr>
            <a:r>
              <a:rPr lang="en-US"/>
              <a:t>2019-20 Template will be released in December and due to RIDE at the end of February.</a:t>
            </a:r>
          </a:p>
        </p:txBody>
      </p:sp>
      <p:sp>
        <p:nvSpPr>
          <p:cNvPr id="173" name="Google Shape;173;p23"/>
          <p:cNvSpPr txBox="1">
            <a:spLocks noGrp="1"/>
          </p:cNvSpPr>
          <p:nvPr>
            <p:ph type="ftr" idx="11"/>
          </p:nvPr>
        </p:nvSpPr>
        <p:spPr>
          <a:xfrm>
            <a:off x="561378" y="6264182"/>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body" idx="1"/>
          </p:nvPr>
        </p:nvSpPr>
        <p:spPr>
          <a:xfrm>
            <a:off x="525325" y="2673582"/>
            <a:ext cx="3581017" cy="787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656"/>
              <a:buNone/>
            </a:pPr>
            <a:r>
              <a:rPr lang="en-US" b="1">
                <a:solidFill>
                  <a:srgbClr val="404040"/>
                </a:solidFill>
              </a:rPr>
              <a:t>DLM: </a:t>
            </a:r>
            <a:r>
              <a:rPr lang="en-US">
                <a:solidFill>
                  <a:srgbClr val="404040"/>
                </a:solidFill>
              </a:rPr>
              <a:t>Total </a:t>
            </a:r>
            <a:r>
              <a:rPr lang="en-US" i="1">
                <a:solidFill>
                  <a:srgbClr val="404040"/>
                </a:solidFill>
              </a:rPr>
              <a:t>assessed</a:t>
            </a:r>
            <a:r>
              <a:rPr lang="en-US">
                <a:solidFill>
                  <a:srgbClr val="404040"/>
                </a:solidFill>
              </a:rPr>
              <a:t> students* in grades 3, 4, 5, 6, 7, 8,11</a:t>
            </a:r>
            <a:endParaRPr/>
          </a:p>
        </p:txBody>
      </p:sp>
      <p:sp>
        <p:nvSpPr>
          <p:cNvPr id="186" name="Google Shape;186;p25"/>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title"/>
          </p:nvPr>
        </p:nvSpPr>
        <p:spPr>
          <a:xfrm>
            <a:off x="584662" y="858982"/>
            <a:ext cx="7157884" cy="80151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1% CALCULATION </a:t>
            </a:r>
            <a:br>
              <a:rPr lang="en-US"/>
            </a:br>
            <a:r>
              <a:rPr lang="en-US" sz="1600" i="1"/>
              <a:t>CALCULATED FOR EACH CONTENT AREA SEPARATELY</a:t>
            </a:r>
            <a:endParaRPr sz="1800"/>
          </a:p>
        </p:txBody>
      </p:sp>
      <p:sp>
        <p:nvSpPr>
          <p:cNvPr id="189" name="Google Shape;189;p25"/>
          <p:cNvSpPr txBox="1"/>
          <p:nvPr/>
        </p:nvSpPr>
        <p:spPr>
          <a:xfrm>
            <a:off x="160454" y="3596575"/>
            <a:ext cx="4494814" cy="7123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1440"/>
              <a:buFont typeface="Noto Sans Symbols"/>
              <a:buNone/>
            </a:pPr>
            <a:r>
              <a:rPr lang="en-US" sz="1800" b="1">
                <a:solidFill>
                  <a:srgbClr val="3F3F3F"/>
                </a:solidFill>
                <a:latin typeface="Gill Sans"/>
                <a:ea typeface="Gill Sans"/>
                <a:cs typeface="Gill Sans"/>
                <a:sym typeface="Gill Sans"/>
              </a:rPr>
              <a:t>DLM, RICAS, SAT: </a:t>
            </a:r>
            <a:r>
              <a:rPr lang="en-US" sz="1800">
                <a:solidFill>
                  <a:srgbClr val="3F3F3F"/>
                </a:solidFill>
                <a:latin typeface="Gill Sans"/>
                <a:ea typeface="Gill Sans"/>
                <a:cs typeface="Gill Sans"/>
                <a:sym typeface="Gill Sans"/>
              </a:rPr>
              <a:t>Total </a:t>
            </a:r>
            <a:r>
              <a:rPr lang="en-US" sz="1800" i="1">
                <a:solidFill>
                  <a:srgbClr val="3F3F3F"/>
                </a:solidFill>
                <a:latin typeface="Gill Sans"/>
                <a:ea typeface="Gill Sans"/>
                <a:cs typeface="Gill Sans"/>
                <a:sym typeface="Gill Sans"/>
              </a:rPr>
              <a:t>assessed*</a:t>
            </a:r>
            <a:r>
              <a:rPr lang="en-US" sz="1800">
                <a:solidFill>
                  <a:srgbClr val="3F3F3F"/>
                </a:solidFill>
                <a:latin typeface="Gill Sans"/>
                <a:ea typeface="Gill Sans"/>
                <a:cs typeface="Gill Sans"/>
                <a:sym typeface="Gill Sans"/>
              </a:rPr>
              <a:t> students in grades 3, 4, 5, 6, 7, 8, and 11</a:t>
            </a:r>
            <a:endParaRPr/>
          </a:p>
        </p:txBody>
      </p:sp>
      <p:cxnSp>
        <p:nvCxnSpPr>
          <p:cNvPr id="190" name="Google Shape;190;p25"/>
          <p:cNvCxnSpPr/>
          <p:nvPr/>
        </p:nvCxnSpPr>
        <p:spPr>
          <a:xfrm>
            <a:off x="525326" y="3439465"/>
            <a:ext cx="3441701" cy="0"/>
          </a:xfrm>
          <a:prstGeom prst="straightConnector1">
            <a:avLst/>
          </a:prstGeom>
          <a:noFill/>
          <a:ln w="76200" cap="flat" cmpd="sng">
            <a:solidFill>
              <a:srgbClr val="305B4F"/>
            </a:solidFill>
            <a:prstDash val="solid"/>
            <a:round/>
            <a:headEnd type="none" w="sm" len="sm"/>
            <a:tailEnd type="none" w="sm" len="sm"/>
          </a:ln>
        </p:spPr>
      </p:cxnSp>
      <p:sp>
        <p:nvSpPr>
          <p:cNvPr id="191" name="Google Shape;191;p25"/>
          <p:cNvSpPr/>
          <p:nvPr/>
        </p:nvSpPr>
        <p:spPr>
          <a:xfrm>
            <a:off x="4106728" y="3174650"/>
            <a:ext cx="548734" cy="529995"/>
          </a:xfrm>
          <a:prstGeom prst="mathMultiply">
            <a:avLst>
              <a:gd name="adj1" fmla="val 23520"/>
            </a:avLst>
          </a:prstGeom>
          <a:solidFill>
            <a:schemeClr val="accent1"/>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92" name="Google Shape;192;p25"/>
          <p:cNvSpPr txBox="1"/>
          <p:nvPr/>
        </p:nvSpPr>
        <p:spPr>
          <a:xfrm>
            <a:off x="4655461" y="2967042"/>
            <a:ext cx="127218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latin typeface="Gill Sans"/>
                <a:ea typeface="Gill Sans"/>
                <a:cs typeface="Gill Sans"/>
                <a:sym typeface="Gill Sans"/>
              </a:rPr>
              <a:t>100</a:t>
            </a:r>
            <a:endParaRPr/>
          </a:p>
        </p:txBody>
      </p:sp>
      <p:sp>
        <p:nvSpPr>
          <p:cNvPr id="193" name="Google Shape;193;p25"/>
          <p:cNvSpPr/>
          <p:nvPr/>
        </p:nvSpPr>
        <p:spPr>
          <a:xfrm>
            <a:off x="5927643" y="3163893"/>
            <a:ext cx="578066" cy="529627"/>
          </a:xfrm>
          <a:prstGeom prst="mathEqual">
            <a:avLst>
              <a:gd name="adj1" fmla="val 23520"/>
              <a:gd name="adj2" fmla="val 11760"/>
            </a:avLst>
          </a:prstGeom>
          <a:solidFill>
            <a:schemeClr val="accent1"/>
          </a:solidFill>
          <a:ln w="22225" cap="rnd" cmpd="sng">
            <a:solidFill>
              <a:srgbClr val="274A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Gill Sans"/>
              <a:ea typeface="Gill Sans"/>
              <a:cs typeface="Gill Sans"/>
              <a:sym typeface="Gill Sans"/>
            </a:endParaRPr>
          </a:p>
        </p:txBody>
      </p:sp>
      <p:sp>
        <p:nvSpPr>
          <p:cNvPr id="194" name="Google Shape;194;p25"/>
          <p:cNvSpPr txBox="1"/>
          <p:nvPr/>
        </p:nvSpPr>
        <p:spPr>
          <a:xfrm>
            <a:off x="6505709" y="3197873"/>
            <a:ext cx="246854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Gill Sans"/>
                <a:ea typeface="Gill Sans"/>
                <a:cs typeface="Gill Sans"/>
                <a:sym typeface="Gill Sans"/>
              </a:rPr>
              <a:t>% assessed</a:t>
            </a:r>
            <a:endParaRPr/>
          </a:p>
        </p:txBody>
      </p:sp>
      <p:sp>
        <p:nvSpPr>
          <p:cNvPr id="195" name="Google Shape;195;p25"/>
          <p:cNvSpPr txBox="1"/>
          <p:nvPr/>
        </p:nvSpPr>
        <p:spPr>
          <a:xfrm>
            <a:off x="618740" y="5127771"/>
            <a:ext cx="7629144" cy="7592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Gill Sans"/>
                <a:ea typeface="Gill Sans"/>
                <a:cs typeface="Gill Sans"/>
                <a:sym typeface="Gill Sans"/>
              </a:rPr>
              <a:t>* Includes students enrolled in your LEA who took any of the state assessments in an outplacement school either within or outside of Rhode Island. Calculations for the science would include students who took the DLM science test and students who took the NGSA.</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476595" y="1985818"/>
            <a:ext cx="6597446" cy="44878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56"/>
              <a:buNone/>
            </a:pPr>
            <a:r>
              <a:rPr lang="en-US"/>
              <a:t>State Alternate Assessment Rate: </a:t>
            </a:r>
          </a:p>
          <a:p>
            <a:pPr marL="742950" lvl="1" indent="-285750">
              <a:spcBef>
                <a:spcPts val="0"/>
              </a:spcBef>
              <a:buFont typeface="Wingdings" panose="05000000000000000000" pitchFamily="2" charset="2"/>
              <a:buChar char="q"/>
            </a:pPr>
            <a:r>
              <a:rPr lang="en-US"/>
              <a:t>2018: 1.3%</a:t>
            </a:r>
            <a:endParaRPr/>
          </a:p>
          <a:p>
            <a:pPr marL="305435" lvl="0" indent="-200279" algn="l" rtl="0">
              <a:spcBef>
                <a:spcPts val="960"/>
              </a:spcBef>
              <a:spcAft>
                <a:spcPts val="0"/>
              </a:spcAft>
              <a:buSzPts val="1656"/>
              <a:buNone/>
            </a:pPr>
            <a:endParaRPr/>
          </a:p>
        </p:txBody>
      </p:sp>
      <p:sp>
        <p:nvSpPr>
          <p:cNvPr id="202" name="Google Shape;202;p26"/>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title"/>
          </p:nvPr>
        </p:nvSpPr>
        <p:spPr>
          <a:xfrm>
            <a:off x="609599" y="699811"/>
            <a:ext cx="7502014" cy="93406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520"/>
              <a:buFont typeface="Gill Sans"/>
              <a:buNone/>
            </a:pPr>
            <a:r>
              <a:rPr lang="en-US" sz="2520"/>
              <a:t>LEAS GROUPED BY PERCENT OF STUDENTS ASSESSED USING ALTERNATE ASSESSMENTS</a:t>
            </a:r>
            <a:endParaRPr/>
          </a:p>
        </p:txBody>
      </p:sp>
      <p:graphicFrame>
        <p:nvGraphicFramePr>
          <p:cNvPr id="205" name="Google Shape;205;p26"/>
          <p:cNvGraphicFramePr/>
          <p:nvPr>
            <p:extLst>
              <p:ext uri="{D42A27DB-BD31-4B8C-83A1-F6EECF244321}">
                <p14:modId xmlns:p14="http://schemas.microsoft.com/office/powerpoint/2010/main" val="2713499829"/>
              </p:ext>
            </p:extLst>
          </p:nvPr>
        </p:nvGraphicFramePr>
        <p:xfrm>
          <a:off x="4723632" y="2342840"/>
          <a:ext cx="3847312" cy="2895680"/>
        </p:xfrm>
        <a:graphic>
          <a:graphicData uri="http://schemas.openxmlformats.org/drawingml/2006/table">
            <a:tbl>
              <a:tblPr firstRow="1" bandRow="1">
                <a:noFill/>
                <a:tableStyleId>{E060DF5D-999F-4395-BE8A-5353A627917C}</a:tableStyleId>
              </a:tblPr>
              <a:tblGrid>
                <a:gridCol w="1839400">
                  <a:extLst>
                    <a:ext uri="{9D8B030D-6E8A-4147-A177-3AD203B41FA5}">
                      <a16:colId xmlns:a16="http://schemas.microsoft.com/office/drawing/2014/main" val="20000"/>
                    </a:ext>
                  </a:extLst>
                </a:gridCol>
                <a:gridCol w="2007912">
                  <a:extLst>
                    <a:ext uri="{9D8B030D-6E8A-4147-A177-3AD203B41FA5}">
                      <a16:colId xmlns:a16="http://schemas.microsoft.com/office/drawing/2014/main" val="20001"/>
                    </a:ext>
                  </a:extLst>
                </a:gridCol>
              </a:tblGrid>
              <a:tr h="337619">
                <a:tc>
                  <a:txBody>
                    <a:bodyPr/>
                    <a:lstStyle/>
                    <a:p>
                      <a:pPr marL="0" marR="0" lvl="0" indent="0" algn="ctr" rtl="0">
                        <a:spcBef>
                          <a:spcPts val="0"/>
                        </a:spcBef>
                        <a:spcAft>
                          <a:spcPts val="0"/>
                        </a:spcAft>
                        <a:buNone/>
                      </a:pPr>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 Number of LEAs</a:t>
                      </a:r>
                      <a:endParaRPr/>
                    </a:p>
                  </a:txBody>
                  <a:tcPr marL="91450" marR="91450" marT="45725" marB="45725">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3783">
                <a:tc>
                  <a:txBody>
                    <a:bodyPr/>
                    <a:lstStyle/>
                    <a:p>
                      <a:pPr marL="0" marR="0" lvl="0" indent="0" algn="ctr" rtl="0">
                        <a:spcBef>
                          <a:spcPts val="0"/>
                        </a:spcBef>
                        <a:spcAft>
                          <a:spcPts val="0"/>
                        </a:spcAft>
                        <a:buNone/>
                      </a:pPr>
                      <a:r>
                        <a:rPr lang="en-US"/>
                        <a:t>%</a:t>
                      </a:r>
                      <a:endParaRPr/>
                    </a:p>
                  </a:txBody>
                  <a:tcPr marL="91450" marR="91450" marT="45725" marB="45725">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i="1"/>
                        <a:t>2018</a:t>
                      </a:r>
                      <a:endParaRPr sz="1600" i="1"/>
                    </a:p>
                  </a:txBody>
                  <a:tcPr marL="91450" marR="91450" marT="45725" marB="45725">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440784055"/>
                  </a:ext>
                </a:extLst>
              </a:tr>
              <a:tr h="341669">
                <a:tc>
                  <a:txBody>
                    <a:bodyPr/>
                    <a:lstStyle/>
                    <a:p>
                      <a:pPr marL="0" marR="0" lvl="0" indent="0" algn="ctr" rtl="0">
                        <a:spcBef>
                          <a:spcPts val="0"/>
                        </a:spcBef>
                        <a:spcAft>
                          <a:spcPts val="0"/>
                        </a:spcAft>
                        <a:buNone/>
                      </a:pPr>
                      <a:r>
                        <a:rPr lang="en-US" sz="1800" u="none" strike="noStrike" cap="none"/>
                        <a:t>0.0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22*</a:t>
                      </a:r>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1669">
                <a:tc>
                  <a:txBody>
                    <a:bodyPr/>
                    <a:lstStyle/>
                    <a:p>
                      <a:pPr marL="0" marR="0" lvl="0" indent="0" algn="ctr" rtl="0">
                        <a:spcBef>
                          <a:spcPts val="0"/>
                        </a:spcBef>
                        <a:spcAft>
                          <a:spcPts val="0"/>
                        </a:spcAft>
                        <a:buNone/>
                      </a:pPr>
                      <a:r>
                        <a:rPr lang="en-US" sz="1800" u="none" strike="noStrike" cap="none"/>
                        <a:t>0.1 – 0.5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2</a:t>
                      </a:r>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1669">
                <a:tc>
                  <a:txBody>
                    <a:bodyPr/>
                    <a:lstStyle/>
                    <a:p>
                      <a:pPr marL="0" marR="0" lvl="0" indent="0" algn="ctr" rtl="0">
                        <a:spcBef>
                          <a:spcPts val="0"/>
                        </a:spcBef>
                        <a:spcAft>
                          <a:spcPts val="0"/>
                        </a:spcAft>
                        <a:buNone/>
                      </a:pPr>
                      <a:r>
                        <a:rPr lang="en-US" sz="1800" u="none" strike="noStrike" cap="none"/>
                        <a:t>0.6 – 1.0</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t>7</a:t>
                      </a:r>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1669">
                <a:tc>
                  <a:txBody>
                    <a:bodyPr/>
                    <a:lstStyle/>
                    <a:p>
                      <a:pPr marL="0" marR="0" lvl="0" indent="0" algn="ctr" rtl="0">
                        <a:spcBef>
                          <a:spcPts val="0"/>
                        </a:spcBef>
                        <a:spcAft>
                          <a:spcPts val="0"/>
                        </a:spcAft>
                        <a:buNone/>
                      </a:pPr>
                      <a:r>
                        <a:rPr lang="en-US" sz="1800" u="none" strike="noStrike" cap="none"/>
                        <a:t>1.1 – 1.5</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3F3"/>
                    </a:solidFill>
                  </a:tcPr>
                </a:tc>
                <a:tc>
                  <a:txBody>
                    <a:bodyPr/>
                    <a:lstStyle/>
                    <a:p>
                      <a:pPr marL="0" marR="0" lvl="0" indent="0" algn="ctr" rtl="0">
                        <a:spcBef>
                          <a:spcPts val="0"/>
                        </a:spcBef>
                        <a:spcAft>
                          <a:spcPts val="0"/>
                        </a:spcAft>
                        <a:buNone/>
                      </a:pPr>
                      <a:r>
                        <a:rPr lang="en-US" sz="1800" u="none" strike="noStrike" cap="none"/>
                        <a:t>15</a:t>
                      </a:r>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3F3"/>
                    </a:solidFill>
                  </a:tcPr>
                </a:tc>
                <a:extLst>
                  <a:ext uri="{0D108BD9-81ED-4DB2-BD59-A6C34878D82A}">
                    <a16:rowId xmlns:a16="http://schemas.microsoft.com/office/drawing/2014/main" val="10004"/>
                  </a:ext>
                </a:extLst>
              </a:tr>
              <a:tr h="341669">
                <a:tc>
                  <a:txBody>
                    <a:bodyPr/>
                    <a:lstStyle/>
                    <a:p>
                      <a:pPr marL="0" marR="0" lvl="0" indent="0" algn="ctr" rtl="0">
                        <a:spcBef>
                          <a:spcPts val="0"/>
                        </a:spcBef>
                        <a:spcAft>
                          <a:spcPts val="0"/>
                        </a:spcAft>
                        <a:buNone/>
                      </a:pPr>
                      <a:r>
                        <a:rPr lang="en-US" sz="1800" u="none" strike="noStrike" cap="none"/>
                        <a:t>1.6 – 2.0</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DDD"/>
                    </a:solidFill>
                  </a:tcPr>
                </a:tc>
                <a:tc>
                  <a:txBody>
                    <a:bodyPr/>
                    <a:lstStyle/>
                    <a:p>
                      <a:pPr marL="0" marR="0" lvl="0" indent="0" algn="ctr" rtl="0">
                        <a:spcBef>
                          <a:spcPts val="0"/>
                        </a:spcBef>
                        <a:spcAft>
                          <a:spcPts val="0"/>
                        </a:spcAft>
                        <a:buNone/>
                      </a:pPr>
                      <a:r>
                        <a:rPr lang="en-US" sz="1800" u="none" strike="noStrike" cap="none"/>
                        <a:t>6</a:t>
                      </a:r>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DDD"/>
                    </a:solidFill>
                  </a:tcPr>
                </a:tc>
                <a:extLst>
                  <a:ext uri="{0D108BD9-81ED-4DB2-BD59-A6C34878D82A}">
                    <a16:rowId xmlns:a16="http://schemas.microsoft.com/office/drawing/2014/main" val="10005"/>
                  </a:ext>
                </a:extLst>
              </a:tr>
              <a:tr h="341669">
                <a:tc>
                  <a:txBody>
                    <a:bodyPr/>
                    <a:lstStyle/>
                    <a:p>
                      <a:pPr marL="0" marR="0" lvl="0" indent="0" algn="ctr" rtl="0">
                        <a:spcBef>
                          <a:spcPts val="0"/>
                        </a:spcBef>
                        <a:spcAft>
                          <a:spcPts val="0"/>
                        </a:spcAft>
                        <a:buNone/>
                      </a:pPr>
                      <a:r>
                        <a:rPr lang="en-US" sz="1800" u="none" strike="noStrike" cap="none"/>
                        <a:t>2.1 +</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7A7"/>
                    </a:solidFill>
                  </a:tcPr>
                </a:tc>
                <a:tc>
                  <a:txBody>
                    <a:bodyPr/>
                    <a:lstStyle/>
                    <a:p>
                      <a:pPr marL="0" marR="0" lvl="0" indent="0" algn="ctr" rtl="0">
                        <a:spcBef>
                          <a:spcPts val="0"/>
                        </a:spcBef>
                        <a:spcAft>
                          <a:spcPts val="0"/>
                        </a:spcAft>
                        <a:buNone/>
                      </a:pPr>
                      <a:r>
                        <a:rPr lang="en-US" sz="1800" u="none" strike="noStrike" cap="none"/>
                        <a:t>6</a:t>
                      </a:r>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A7A7"/>
                    </a:solidFill>
                  </a:tcPr>
                </a:tc>
                <a:extLst>
                  <a:ext uri="{0D108BD9-81ED-4DB2-BD59-A6C34878D82A}">
                    <a16:rowId xmlns:a16="http://schemas.microsoft.com/office/drawing/2014/main" val="10006"/>
                  </a:ext>
                </a:extLst>
              </a:tr>
            </a:tbl>
          </a:graphicData>
        </a:graphic>
      </p:graphicFrame>
      <p:sp>
        <p:nvSpPr>
          <p:cNvPr id="206" name="Google Shape;206;p26"/>
          <p:cNvSpPr txBox="1"/>
          <p:nvPr/>
        </p:nvSpPr>
        <p:spPr>
          <a:xfrm>
            <a:off x="611842" y="5588199"/>
            <a:ext cx="577153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Gill Sans"/>
                <a:ea typeface="Gill Sans"/>
                <a:cs typeface="Gill Sans"/>
                <a:sym typeface="Gill Sans"/>
              </a:rPr>
              <a:t>* These LEAs do not have students taking the alternate assessment.</a:t>
            </a:r>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aphicFrame>
        <p:nvGraphicFramePr>
          <p:cNvPr id="212" name="Google Shape;212;p27"/>
          <p:cNvGraphicFramePr/>
          <p:nvPr>
            <p:extLst>
              <p:ext uri="{D42A27DB-BD31-4B8C-83A1-F6EECF244321}">
                <p14:modId xmlns:p14="http://schemas.microsoft.com/office/powerpoint/2010/main" val="3442751451"/>
              </p:ext>
            </p:extLst>
          </p:nvPr>
        </p:nvGraphicFramePr>
        <p:xfrm>
          <a:off x="470776" y="2277981"/>
          <a:ext cx="8100168" cy="2778803"/>
        </p:xfrm>
        <a:graphic>
          <a:graphicData uri="http://schemas.openxmlformats.org/drawingml/2006/table">
            <a:tbl>
              <a:tblPr firstRow="1" bandRow="1">
                <a:noFill/>
                <a:tableStyleId>{D7C0B4AD-CC2E-4AE3-895B-82384FC6FDCE}</a:tableStyleId>
              </a:tblPr>
              <a:tblGrid>
                <a:gridCol w="5348785">
                  <a:extLst>
                    <a:ext uri="{9D8B030D-6E8A-4147-A177-3AD203B41FA5}">
                      <a16:colId xmlns:a16="http://schemas.microsoft.com/office/drawing/2014/main" val="20000"/>
                    </a:ext>
                  </a:extLst>
                </a:gridCol>
                <a:gridCol w="1333080">
                  <a:extLst>
                    <a:ext uri="{9D8B030D-6E8A-4147-A177-3AD203B41FA5}">
                      <a16:colId xmlns:a16="http://schemas.microsoft.com/office/drawing/2014/main" val="20001"/>
                    </a:ext>
                  </a:extLst>
                </a:gridCol>
                <a:gridCol w="1418303">
                  <a:extLst>
                    <a:ext uri="{9D8B030D-6E8A-4147-A177-3AD203B41FA5}">
                      <a16:colId xmlns:a16="http://schemas.microsoft.com/office/drawing/2014/main" val="20002"/>
                    </a:ext>
                  </a:extLst>
                </a:gridCol>
              </a:tblGrid>
              <a:tr h="504053">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US" sz="1800"/>
                        <a:t>2016-17</a:t>
                      </a:r>
                      <a:endParaRPr sz="1800"/>
                    </a:p>
                  </a:txBody>
                  <a:tcPr marL="91450" marR="91450" marT="45725" marB="45725" anchor="ctr"/>
                </a:tc>
                <a:tc>
                  <a:txBody>
                    <a:bodyPr/>
                    <a:lstStyle/>
                    <a:p>
                      <a:pPr marL="0" marR="0" lvl="0" indent="0" algn="ctr" rtl="0">
                        <a:spcBef>
                          <a:spcPts val="0"/>
                        </a:spcBef>
                        <a:spcAft>
                          <a:spcPts val="0"/>
                        </a:spcAft>
                        <a:buNone/>
                      </a:pPr>
                      <a:r>
                        <a:rPr lang="en-US" sz="1800"/>
                        <a:t>2017-18</a:t>
                      </a:r>
                      <a:endParaRPr sz="1800"/>
                    </a:p>
                  </a:txBody>
                  <a:tcPr marL="91450" marR="91450" marT="45725" marB="45725" anchor="ctr"/>
                </a:tc>
                <a:extLst>
                  <a:ext uri="{0D108BD9-81ED-4DB2-BD59-A6C34878D82A}">
                    <a16:rowId xmlns:a16="http://schemas.microsoft.com/office/drawing/2014/main" val="10000"/>
                  </a:ext>
                </a:extLst>
              </a:tr>
              <a:tr h="336751">
                <a:tc>
                  <a:txBody>
                    <a:bodyPr/>
                    <a:lstStyle/>
                    <a:p>
                      <a:pPr marL="0" marR="0" lvl="0" indent="0" algn="l" rtl="0">
                        <a:spcBef>
                          <a:spcPts val="0"/>
                        </a:spcBef>
                        <a:spcAft>
                          <a:spcPts val="0"/>
                        </a:spcAft>
                        <a:buNone/>
                      </a:pPr>
                      <a:r>
                        <a:rPr lang="en-US" sz="1800"/>
                        <a:t>Total number of students</a:t>
                      </a:r>
                      <a:endParaRPr/>
                    </a:p>
                  </a:txBody>
                  <a:tcPr marL="91450" marR="91450" marT="45725" marB="45725"/>
                </a:tc>
                <a:tc>
                  <a:txBody>
                    <a:bodyPr/>
                    <a:lstStyle/>
                    <a:p>
                      <a:pPr marL="0" marR="0" lvl="0" indent="0" algn="ctr" rtl="0">
                        <a:spcBef>
                          <a:spcPts val="0"/>
                        </a:spcBef>
                        <a:spcAft>
                          <a:spcPts val="0"/>
                        </a:spcAft>
                        <a:buNone/>
                      </a:pPr>
                      <a:r>
                        <a:rPr lang="en-US" sz="1800"/>
                        <a:t>76,476</a:t>
                      </a:r>
                      <a:endParaRPr/>
                    </a:p>
                  </a:txBody>
                  <a:tcPr marL="91450" marR="91450" marT="45725" marB="45725"/>
                </a:tc>
                <a:tc>
                  <a:txBody>
                    <a:bodyPr/>
                    <a:lstStyle/>
                    <a:p>
                      <a:pPr marL="0" marR="0" lvl="0" indent="0" algn="ctr" rtl="0">
                        <a:spcBef>
                          <a:spcPts val="0"/>
                        </a:spcBef>
                        <a:spcAft>
                          <a:spcPts val="0"/>
                        </a:spcAft>
                        <a:buNone/>
                      </a:pPr>
                      <a:r>
                        <a:rPr lang="en-US" sz="1800"/>
                        <a:t>75,169</a:t>
                      </a:r>
                      <a:endParaRPr/>
                    </a:p>
                  </a:txBody>
                  <a:tcPr marL="91450" marR="91450" marT="45725" marB="45725"/>
                </a:tc>
                <a:extLst>
                  <a:ext uri="{0D108BD9-81ED-4DB2-BD59-A6C34878D82A}">
                    <a16:rowId xmlns:a16="http://schemas.microsoft.com/office/drawing/2014/main" val="10001"/>
                  </a:ext>
                </a:extLst>
              </a:tr>
              <a:tr h="336751">
                <a:tc>
                  <a:txBody>
                    <a:bodyPr/>
                    <a:lstStyle/>
                    <a:p>
                      <a:pPr marL="0" marR="0" lvl="0" indent="0" algn="l" rtl="0">
                        <a:spcBef>
                          <a:spcPts val="0"/>
                        </a:spcBef>
                        <a:spcAft>
                          <a:spcPts val="0"/>
                        </a:spcAft>
                        <a:buNone/>
                      </a:pPr>
                      <a:r>
                        <a:rPr lang="en-US" sz="1800"/>
                        <a:t>Total number of students assessed using AA</a:t>
                      </a:r>
                      <a:endParaRPr/>
                    </a:p>
                  </a:txBody>
                  <a:tcPr marL="91450" marR="91450" marT="45725" marB="45725"/>
                </a:tc>
                <a:tc>
                  <a:txBody>
                    <a:bodyPr/>
                    <a:lstStyle/>
                    <a:p>
                      <a:pPr marL="0" marR="0" lvl="0" indent="0" algn="ctr" rtl="0">
                        <a:spcBef>
                          <a:spcPts val="0"/>
                        </a:spcBef>
                        <a:spcAft>
                          <a:spcPts val="0"/>
                        </a:spcAft>
                        <a:buNone/>
                      </a:pPr>
                      <a:r>
                        <a:rPr lang="en-US" sz="1800"/>
                        <a:t>900</a:t>
                      </a:r>
                      <a:endParaRPr/>
                    </a:p>
                  </a:txBody>
                  <a:tcPr marL="91450" marR="91450" marT="45725" marB="45725"/>
                </a:tc>
                <a:tc>
                  <a:txBody>
                    <a:bodyPr/>
                    <a:lstStyle/>
                    <a:p>
                      <a:pPr marL="0" marR="0" lvl="0" indent="0" algn="ctr" rtl="0">
                        <a:spcBef>
                          <a:spcPts val="0"/>
                        </a:spcBef>
                        <a:spcAft>
                          <a:spcPts val="0"/>
                        </a:spcAft>
                        <a:buNone/>
                      </a:pPr>
                      <a:r>
                        <a:rPr lang="en-US" sz="1800"/>
                        <a:t>994</a:t>
                      </a:r>
                      <a:endParaRPr/>
                    </a:p>
                  </a:txBody>
                  <a:tcPr marL="91450" marR="91450" marT="45725" marB="45725"/>
                </a:tc>
                <a:extLst>
                  <a:ext uri="{0D108BD9-81ED-4DB2-BD59-A6C34878D82A}">
                    <a16:rowId xmlns:a16="http://schemas.microsoft.com/office/drawing/2014/main" val="10002"/>
                  </a:ext>
                </a:extLst>
              </a:tr>
              <a:tr h="336751">
                <a:tc>
                  <a:txBody>
                    <a:bodyPr/>
                    <a:lstStyle/>
                    <a:p>
                      <a:pPr marL="0" marR="0" lvl="0" indent="0" algn="l" rtl="0">
                        <a:spcBef>
                          <a:spcPts val="0"/>
                        </a:spcBef>
                        <a:spcAft>
                          <a:spcPts val="0"/>
                        </a:spcAft>
                        <a:buNone/>
                      </a:pPr>
                      <a:r>
                        <a:rPr lang="en-US" sz="1800"/>
                        <a:t>Percent of students assessed using AA</a:t>
                      </a:r>
                      <a:endParaRPr/>
                    </a:p>
                  </a:txBody>
                  <a:tcPr marL="91450" marR="91450" marT="45725" marB="45725"/>
                </a:tc>
                <a:tc>
                  <a:txBody>
                    <a:bodyPr/>
                    <a:lstStyle/>
                    <a:p>
                      <a:pPr marL="0" marR="0" lvl="0" indent="0" algn="ctr" rtl="0">
                        <a:spcBef>
                          <a:spcPts val="0"/>
                        </a:spcBef>
                        <a:spcAft>
                          <a:spcPts val="0"/>
                        </a:spcAft>
                        <a:buNone/>
                      </a:pPr>
                      <a:r>
                        <a:rPr lang="en-US" sz="1800"/>
                        <a:t>1.2%</a:t>
                      </a:r>
                      <a:endParaRPr/>
                    </a:p>
                  </a:txBody>
                  <a:tcPr marL="91450" marR="91450" marT="45725" marB="45725"/>
                </a:tc>
                <a:tc>
                  <a:txBody>
                    <a:bodyPr/>
                    <a:lstStyle/>
                    <a:p>
                      <a:pPr marL="0" marR="0" lvl="0" indent="0" algn="ctr" rtl="0">
                        <a:spcBef>
                          <a:spcPts val="0"/>
                        </a:spcBef>
                        <a:spcAft>
                          <a:spcPts val="0"/>
                        </a:spcAft>
                        <a:buNone/>
                      </a:pPr>
                      <a:r>
                        <a:rPr lang="en-US" sz="1800"/>
                        <a:t>1.3%</a:t>
                      </a:r>
                      <a:endParaRPr/>
                    </a:p>
                  </a:txBody>
                  <a:tcPr marL="91450" marR="91450" marT="45725" marB="45725"/>
                </a:tc>
                <a:extLst>
                  <a:ext uri="{0D108BD9-81ED-4DB2-BD59-A6C34878D82A}">
                    <a16:rowId xmlns:a16="http://schemas.microsoft.com/office/drawing/2014/main" val="10003"/>
                  </a:ext>
                </a:extLst>
              </a:tr>
              <a:tr h="336751">
                <a:tc>
                  <a:txBody>
                    <a:bodyPr/>
                    <a:lstStyle/>
                    <a:p>
                      <a:pPr marL="0" marR="0" lvl="0" indent="0" algn="l" rtl="0">
                        <a:spcBef>
                          <a:spcPts val="0"/>
                        </a:spcBef>
                        <a:spcAft>
                          <a:spcPts val="0"/>
                        </a:spcAft>
                        <a:buNone/>
                      </a:pPr>
                      <a:r>
                        <a:rPr lang="en-US" sz="1800"/>
                        <a:t>Number of LEAs exceeding the 1% cap</a:t>
                      </a:r>
                      <a:endParaRPr/>
                    </a:p>
                  </a:txBody>
                  <a:tcPr marL="91450" marR="91450" marT="45725" marB="45725"/>
                </a:tc>
                <a:tc>
                  <a:txBody>
                    <a:bodyPr/>
                    <a:lstStyle/>
                    <a:p>
                      <a:pPr marL="0" marR="0" lvl="0" indent="0" algn="ctr" rtl="0">
                        <a:spcBef>
                          <a:spcPts val="0"/>
                        </a:spcBef>
                        <a:spcAft>
                          <a:spcPts val="0"/>
                        </a:spcAft>
                        <a:buNone/>
                      </a:pPr>
                      <a:r>
                        <a:rPr lang="en-US" sz="1800"/>
                        <a:t>26</a:t>
                      </a:r>
                      <a:endParaRPr/>
                    </a:p>
                  </a:txBody>
                  <a:tcPr marL="91450" marR="91450" marT="45725" marB="45725"/>
                </a:tc>
                <a:tc>
                  <a:txBody>
                    <a:bodyPr/>
                    <a:lstStyle/>
                    <a:p>
                      <a:pPr marL="0" marR="0" lvl="0" indent="0" algn="ctr" rtl="0">
                        <a:spcBef>
                          <a:spcPts val="0"/>
                        </a:spcBef>
                        <a:spcAft>
                          <a:spcPts val="0"/>
                        </a:spcAft>
                        <a:buNone/>
                      </a:pPr>
                      <a:r>
                        <a:rPr lang="en-US" sz="1800"/>
                        <a:t>27</a:t>
                      </a:r>
                      <a:endParaRPr/>
                    </a:p>
                  </a:txBody>
                  <a:tcPr marL="91450" marR="91450" marT="45725" marB="45725"/>
                </a:tc>
                <a:extLst>
                  <a:ext uri="{0D108BD9-81ED-4DB2-BD59-A6C34878D82A}">
                    <a16:rowId xmlns:a16="http://schemas.microsoft.com/office/drawing/2014/main" val="10004"/>
                  </a:ext>
                </a:extLst>
              </a:tr>
              <a:tr h="811670">
                <a:tc>
                  <a:txBody>
                    <a:bodyPr/>
                    <a:lstStyle/>
                    <a:p>
                      <a:pPr marL="0" marR="0" lvl="0" indent="0" algn="l" rtl="0">
                        <a:spcBef>
                          <a:spcPts val="0"/>
                        </a:spcBef>
                        <a:spcAft>
                          <a:spcPts val="0"/>
                        </a:spcAft>
                        <a:buNone/>
                      </a:pPr>
                      <a:r>
                        <a:rPr lang="en-US" sz="1800"/>
                        <a:t>Total number of LEAs that increased number of students assessed using DLM from the previous year.</a:t>
                      </a:r>
                      <a:endParaRPr sz="1800"/>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tc>
                  <a:txBody>
                    <a:bodyPr/>
                    <a:lstStyle/>
                    <a:p>
                      <a:pPr marL="0" marR="0" lvl="0" indent="0" algn="ctr" rtl="0">
                        <a:spcBef>
                          <a:spcPts val="0"/>
                        </a:spcBef>
                        <a:spcAft>
                          <a:spcPts val="0"/>
                        </a:spcAft>
                        <a:buNone/>
                      </a:pPr>
                      <a:r>
                        <a:rPr lang="en-US" sz="1800"/>
                        <a:t>24</a:t>
                      </a:r>
                      <a:endParaRPr/>
                    </a:p>
                  </a:txBody>
                  <a:tcPr marL="91450" marR="91450" marT="45725" marB="45725"/>
                </a:tc>
                <a:extLst>
                  <a:ext uri="{0D108BD9-81ED-4DB2-BD59-A6C34878D82A}">
                    <a16:rowId xmlns:a16="http://schemas.microsoft.com/office/drawing/2014/main" val="10005"/>
                  </a:ext>
                </a:extLst>
              </a:tr>
            </a:tbl>
          </a:graphicData>
        </a:graphic>
      </p:graphicFrame>
      <p:sp>
        <p:nvSpPr>
          <p:cNvPr id="213" name="Google Shape;213;p27"/>
          <p:cNvSpPr txBox="1">
            <a:spLocks noGrp="1"/>
          </p:cNvSpPr>
          <p:nvPr>
            <p:ph type="ftr" idx="11"/>
          </p:nvPr>
        </p:nvSpPr>
        <p:spPr>
          <a:xfrm>
            <a:off x="581192" y="5951810"/>
            <a:ext cx="713826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5" name="Google Shape;215;p27"/>
          <p:cNvSpPr txBox="1">
            <a:spLocks noGrp="1"/>
          </p:cNvSpPr>
          <p:nvPr>
            <p:ph type="title"/>
          </p:nvPr>
        </p:nvSpPr>
        <p:spPr>
          <a:xfrm>
            <a:off x="609599" y="609600"/>
            <a:ext cx="6347713" cy="87507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Gill Sans"/>
              <a:buNone/>
            </a:pPr>
            <a:r>
              <a:rPr lang="en-US"/>
              <a:t>2016-17 AND 2017-18 COMPARISON</a:t>
            </a:r>
            <a:br>
              <a:rPr lang="en-US"/>
            </a:br>
            <a:r>
              <a:rPr lang="en-US" sz="2000"/>
              <a:t>OVERVIEW</a:t>
            </a:r>
            <a:endParaRPr sz="240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1F6D-5A84-4881-B1DE-1594B1C19D07}"/>
              </a:ext>
            </a:extLst>
          </p:cNvPr>
          <p:cNvSpPr>
            <a:spLocks noGrp="1"/>
          </p:cNvSpPr>
          <p:nvPr>
            <p:ph type="title"/>
          </p:nvPr>
        </p:nvSpPr>
        <p:spPr/>
        <p:txBody>
          <a:bodyPr/>
          <a:lstStyle/>
          <a:p>
            <a:r>
              <a:rPr lang="en-US"/>
              <a:t>Wrap-Up: Share with the Group</a:t>
            </a:r>
          </a:p>
        </p:txBody>
      </p:sp>
      <p:sp>
        <p:nvSpPr>
          <p:cNvPr id="3" name="Text Placeholder 2">
            <a:extLst>
              <a:ext uri="{FF2B5EF4-FFF2-40B4-BE49-F238E27FC236}">
                <a16:creationId xmlns:a16="http://schemas.microsoft.com/office/drawing/2014/main" id="{EE6612B9-576D-410B-BF78-85FE3EE84281}"/>
              </a:ext>
            </a:extLst>
          </p:cNvPr>
          <p:cNvSpPr>
            <a:spLocks noGrp="1"/>
          </p:cNvSpPr>
          <p:nvPr>
            <p:ph type="body" idx="1"/>
          </p:nvPr>
        </p:nvSpPr>
        <p:spPr/>
        <p:txBody>
          <a:bodyPr/>
          <a:lstStyle/>
          <a:p>
            <a:pPr indent="-333375"/>
            <a:r>
              <a:rPr lang="en-US"/>
              <a:t>Are there areas where more evidence or data might be needed? </a:t>
            </a:r>
          </a:p>
          <a:p>
            <a:pPr indent="-333375"/>
            <a:r>
              <a:rPr lang="en-US"/>
              <a:t>Are there areas where one or two pieces of evidence or data are being used?</a:t>
            </a:r>
          </a:p>
          <a:p>
            <a:pPr indent="-333375"/>
            <a:r>
              <a:rPr lang="en-US"/>
              <a:t>What is the process your district uses to determine if the appropriate steps were taken by the IEP team to ensure students:</a:t>
            </a:r>
          </a:p>
          <a:p>
            <a:pPr lvl="1" indent="-305435"/>
            <a:r>
              <a:rPr lang="en-US"/>
              <a:t>Have IEP goals and objectives supported by evidence?</a:t>
            </a:r>
          </a:p>
          <a:p>
            <a:pPr lvl="1" indent="-305435"/>
            <a:r>
              <a:rPr lang="en-US"/>
              <a:t>Have accommodations supported by evidence?</a:t>
            </a:r>
          </a:p>
          <a:p>
            <a:pPr lvl="1" indent="-305435"/>
            <a:r>
              <a:rPr lang="en-US"/>
              <a:t>Are identified correctly for the alternate assessment?</a:t>
            </a:r>
          </a:p>
          <a:p>
            <a:pPr lvl="2" indent="-333375"/>
            <a:r>
              <a:rPr lang="en-US"/>
              <a:t>Includes identifying students in order to revisit their eligibility for DLM.</a:t>
            </a:r>
          </a:p>
        </p:txBody>
      </p:sp>
      <p:sp>
        <p:nvSpPr>
          <p:cNvPr id="4" name="Footer Placeholder 3">
            <a:extLst>
              <a:ext uri="{FF2B5EF4-FFF2-40B4-BE49-F238E27FC236}">
                <a16:creationId xmlns:a16="http://schemas.microsoft.com/office/drawing/2014/main" id="{A3DFF900-FCBC-4110-83EF-A25701216EEA}"/>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E5C664A4-A65A-4850-898B-30846985BB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66</a:t>
            </a:fld>
            <a:endParaRPr lang="en-US"/>
          </a:p>
        </p:txBody>
      </p:sp>
    </p:spTree>
    <p:extLst>
      <p:ext uri="{BB962C8B-B14F-4D97-AF65-F5344CB8AC3E}">
        <p14:creationId xmlns:p14="http://schemas.microsoft.com/office/powerpoint/2010/main" val="254228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3469-25DD-4344-ADC9-2F61022414A3}"/>
              </a:ext>
            </a:extLst>
          </p:cNvPr>
          <p:cNvSpPr>
            <a:spLocks noGrp="1"/>
          </p:cNvSpPr>
          <p:nvPr>
            <p:ph type="title"/>
          </p:nvPr>
        </p:nvSpPr>
        <p:spPr/>
        <p:txBody>
          <a:bodyPr/>
          <a:lstStyle/>
          <a:p>
            <a:r>
              <a:rPr lang="en-US"/>
              <a:t>TURN AND TALK!</a:t>
            </a:r>
          </a:p>
        </p:txBody>
      </p:sp>
      <p:sp>
        <p:nvSpPr>
          <p:cNvPr id="3" name="Text Placeholder 2">
            <a:extLst>
              <a:ext uri="{FF2B5EF4-FFF2-40B4-BE49-F238E27FC236}">
                <a16:creationId xmlns:a16="http://schemas.microsoft.com/office/drawing/2014/main" id="{469468AF-9ACD-4AF1-9560-52CE333B1C08}"/>
              </a:ext>
            </a:extLst>
          </p:cNvPr>
          <p:cNvSpPr>
            <a:spLocks noGrp="1"/>
          </p:cNvSpPr>
          <p:nvPr>
            <p:ph type="body" idx="1"/>
          </p:nvPr>
        </p:nvSpPr>
        <p:spPr>
          <a:xfrm>
            <a:off x="581191" y="1987826"/>
            <a:ext cx="8403783" cy="4232339"/>
          </a:xfrm>
        </p:spPr>
        <p:txBody>
          <a:bodyPr anchor="t"/>
          <a:lstStyle/>
          <a:p>
            <a:pPr indent="-333375"/>
            <a:r>
              <a:rPr lang="en-US"/>
              <a:t>Use the next five minutes to complete the spreadsheet we provided to record the evidence/data you use in your district and decide which category (or categories) it fits in to. </a:t>
            </a:r>
          </a:p>
          <a:p>
            <a:pPr marL="923925" lvl="1" indent="-342900">
              <a:buFont typeface="+mj-lt"/>
              <a:buAutoNum type="arabicPeriod"/>
            </a:pPr>
            <a:r>
              <a:rPr lang="en-US"/>
              <a:t>Observational,</a:t>
            </a:r>
          </a:p>
          <a:p>
            <a:pPr marL="923925" lvl="1" indent="-342900">
              <a:buFont typeface="+mj-lt"/>
              <a:buAutoNum type="arabicPeriod"/>
            </a:pPr>
            <a:r>
              <a:rPr lang="en-US"/>
              <a:t>Academic, </a:t>
            </a:r>
          </a:p>
          <a:p>
            <a:pPr marL="923925" lvl="1" indent="-342900">
              <a:buFont typeface="+mj-lt"/>
              <a:buAutoNum type="arabicPeriod"/>
            </a:pPr>
            <a:r>
              <a:rPr lang="en-US"/>
              <a:t>Evaluation (psych, </a:t>
            </a:r>
            <a:r>
              <a:rPr lang="en-US" err="1"/>
              <a:t>ed</a:t>
            </a:r>
            <a:r>
              <a:rPr lang="en-US"/>
              <a:t>, </a:t>
            </a:r>
            <a:r>
              <a:rPr lang="en-US" err="1"/>
              <a:t>etc</a:t>
            </a:r>
            <a:r>
              <a:rPr lang="en-US"/>
              <a:t>), </a:t>
            </a:r>
          </a:p>
          <a:p>
            <a:pPr marL="923925" lvl="1" indent="-342900">
              <a:buFont typeface="+mj-lt"/>
              <a:buAutoNum type="arabicPeriod"/>
            </a:pPr>
            <a:r>
              <a:rPr lang="en-US"/>
              <a:t>Other IEP Information</a:t>
            </a:r>
          </a:p>
          <a:p>
            <a:pPr marL="923925" lvl="1" indent="-342900">
              <a:buFont typeface="+mj-lt"/>
              <a:buAutoNum type="arabicPeriod"/>
            </a:pPr>
            <a:endParaRPr lang="en-US"/>
          </a:p>
          <a:p>
            <a:pPr marL="466725" indent="-342900">
              <a:buFont typeface="Wingdings" panose="05000000000000000000" pitchFamily="2" charset="2"/>
              <a:buChar char="§"/>
            </a:pPr>
            <a:r>
              <a:rPr lang="en-US"/>
              <a:t>Discuss the following with your district colleagues and those at your table:</a:t>
            </a:r>
          </a:p>
          <a:p>
            <a:pPr marL="923925" lvl="1" indent="-342900">
              <a:buFont typeface="Arial" panose="020B0604020202020204" pitchFamily="34" charset="0"/>
              <a:buChar char="•"/>
            </a:pPr>
            <a:r>
              <a:rPr lang="en-US"/>
              <a:t>Is there an area(s) where data or evidence is missing? An area(s) that has a lot of data collected?</a:t>
            </a:r>
          </a:p>
          <a:p>
            <a:pPr marL="923925" lvl="1" indent="-342900">
              <a:buFont typeface="Arial" panose="020B0604020202020204" pitchFamily="34" charset="0"/>
              <a:buChar char="•"/>
            </a:pPr>
            <a:r>
              <a:rPr lang="en-US"/>
              <a:t>Is there an area(s) where only one type of data or evidence is collected?</a:t>
            </a:r>
          </a:p>
        </p:txBody>
      </p:sp>
      <p:sp>
        <p:nvSpPr>
          <p:cNvPr id="4" name="Footer Placeholder 3">
            <a:extLst>
              <a:ext uri="{FF2B5EF4-FFF2-40B4-BE49-F238E27FC236}">
                <a16:creationId xmlns:a16="http://schemas.microsoft.com/office/drawing/2014/main" id="{68AEF6B8-195F-48E0-BF50-712BEF8F2028}"/>
              </a:ext>
            </a:extLst>
          </p:cNvPr>
          <p:cNvSpPr>
            <a:spLocks noGrp="1"/>
          </p:cNvSpPr>
          <p:nvPr>
            <p:ph type="ftr" idx="11"/>
          </p:nvPr>
        </p:nvSpPr>
        <p:spPr>
          <a:xfrm>
            <a:off x="581191" y="6220167"/>
            <a:ext cx="7138269" cy="365125"/>
          </a:xfrm>
        </p:spPr>
        <p:txBody>
          <a:bodyPr/>
          <a:lstStyle/>
          <a:p>
            <a:endParaRPr lang="en-US"/>
          </a:p>
        </p:txBody>
      </p:sp>
      <p:sp>
        <p:nvSpPr>
          <p:cNvPr id="5" name="Slide Number Placeholder 4">
            <a:extLst>
              <a:ext uri="{FF2B5EF4-FFF2-40B4-BE49-F238E27FC236}">
                <a16:creationId xmlns:a16="http://schemas.microsoft.com/office/drawing/2014/main" id="{3876215C-5645-430E-9257-8412CB1E3E9A}"/>
              </a:ext>
            </a:extLst>
          </p:cNvPr>
          <p:cNvSpPr>
            <a:spLocks noGrp="1"/>
          </p:cNvSpPr>
          <p:nvPr>
            <p:ph type="sldNum" idx="12"/>
          </p:nvPr>
        </p:nvSpPr>
        <p:spPr>
          <a:xfrm>
            <a:off x="7800476" y="6220166"/>
            <a:ext cx="770468" cy="365125"/>
          </a:xfrm>
        </p:spPr>
        <p:txBody>
          <a:bodyPr/>
          <a:lstStyle/>
          <a:p>
            <a:pPr marL="0" lvl="0" indent="0" algn="r" rtl="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429457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Developing IEP Goals and Objectives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76410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p:txBody>
          <a:bodyPr/>
          <a:lstStyle/>
          <a:p>
            <a:r>
              <a:rPr lang="en-US" sz="2400"/>
              <a:t>CONVERSATIONS THAT MUST HAPPEN FOR EVERY STUDENT WITH AN IEP</a:t>
            </a:r>
          </a:p>
        </p:txBody>
      </p:sp>
      <p:sp>
        <p:nvSpPr>
          <p:cNvPr id="155" name="Google Shape;155;p21"/>
          <p:cNvSpPr txBox="1">
            <a:spLocks noGrp="1"/>
          </p:cNvSpPr>
          <p:nvPr>
            <p:ph type="body" idx="1"/>
          </p:nvPr>
        </p:nvSpPr>
        <p:spPr/>
        <p:txBody>
          <a:bodyPr anchor="t"/>
          <a:lstStyle/>
          <a:p>
            <a:pPr marL="123190" lvl="0" indent="0">
              <a:buNone/>
            </a:pPr>
            <a:r>
              <a:rPr lang="en-US">
                <a:sym typeface="Arial"/>
              </a:rPr>
              <a:t>It is important that the discussion of what the child needs is framed around how to help the child do the following:</a:t>
            </a:r>
            <a:endParaRPr lang="en-US"/>
          </a:p>
          <a:p>
            <a:pPr indent="-333375"/>
            <a:r>
              <a:rPr lang="en-US"/>
              <a:t>be involved in and make progress in the general curriculum;</a:t>
            </a:r>
          </a:p>
          <a:p>
            <a:pPr indent="-333375"/>
            <a:r>
              <a:rPr lang="en-US"/>
              <a:t>be educated with and participate in educational activities with other children with disabilities as well as nondisabled children in a meaningful way;</a:t>
            </a:r>
          </a:p>
          <a:p>
            <a:pPr indent="-333375"/>
            <a:r>
              <a:rPr lang="en-US"/>
              <a:t>LEAs are responsible for ensuring this is clear and reflected in the student’s IEP.</a:t>
            </a:r>
          </a:p>
          <a:p>
            <a:pPr marL="123825" indent="0">
              <a:buNone/>
            </a:pPr>
            <a:endParaRPr lang="en-US"/>
          </a:p>
          <a:p>
            <a:pPr marL="123825" lvl="0" indent="0">
              <a:buNone/>
            </a:pPr>
            <a:endParaRPr lang="en-US"/>
          </a:p>
        </p:txBody>
      </p:sp>
      <p:sp>
        <p:nvSpPr>
          <p:cNvPr id="3" name="Footer Placeholder 2"/>
          <p:cNvSpPr>
            <a:spLocks noGrp="1"/>
          </p:cNvSpPr>
          <p:nvPr>
            <p:ph type="ftr" idx="11"/>
          </p:nvPr>
        </p:nvSpPr>
        <p:spPr/>
        <p:txBody>
          <a:bodyPr/>
          <a:lstStyle/>
          <a:p>
            <a:endParaRPr lang="en-US"/>
          </a:p>
        </p:txBody>
      </p:sp>
      <p:sp>
        <p:nvSpPr>
          <p:cNvPr id="4" name="Slide Number Placeholder 3"/>
          <p:cNvSpPr>
            <a:spLocks noGrp="1"/>
          </p:cNvSpPr>
          <p:nvPr>
            <p:ph type="sldNum" idx="12"/>
          </p:nvPr>
        </p:nvSpPr>
        <p:spPr/>
        <p:txBody>
          <a:bodyPr/>
          <a:lstStyle/>
          <a:p>
            <a:pPr lvl="0"/>
            <a:fld id="{00000000-1234-1234-1234-123412341234}" type="slidenum">
              <a:rPr lang="en-US" smtClean="0"/>
              <a:pPr lvl="0"/>
              <a:t>9</a:t>
            </a:fld>
            <a:endParaRPr lang="en-US"/>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41AFAE1395442BDFB88E587FBB80F" ma:contentTypeVersion="9" ma:contentTypeDescription="Create a new document." ma:contentTypeScope="" ma:versionID="9cbba1fcf0d322564c62a9e2ec9b30b3">
  <xsd:schema xmlns:xsd="http://www.w3.org/2001/XMLSchema" xmlns:xs="http://www.w3.org/2001/XMLSchema" xmlns:p="http://schemas.microsoft.com/office/2006/metadata/properties" xmlns:ns3="b55cc359-510e-4af2-81bb-0b240aecdefd" xmlns:ns4="23df3814-6f62-4215-ae23-4fa231a6ec59" targetNamespace="http://schemas.microsoft.com/office/2006/metadata/properties" ma:root="true" ma:fieldsID="01221158d2e05cf82d7540d1e5474776" ns3:_="" ns4:_="">
    <xsd:import namespace="b55cc359-510e-4af2-81bb-0b240aecdefd"/>
    <xsd:import namespace="23df3814-6f62-4215-ae23-4fa231a6ec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5cc359-510e-4af2-81bb-0b240aecdef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f3814-6f62-4215-ae23-4fa231a6ec5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BBAEF5-EB26-40B9-9CEF-6C0B3912C0F3}">
  <ds:schemaRefs>
    <ds:schemaRef ds:uri="23df3814-6f62-4215-ae23-4fa231a6ec59"/>
    <ds:schemaRef ds:uri="b55cc359-510e-4af2-81bb-0b240aecde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279F64-CC42-4870-B791-7A59C76919A7}">
  <ds:schemaRefs>
    <ds:schemaRef ds:uri="http://purl.org/dc/terms/"/>
    <ds:schemaRef ds:uri="b55cc359-510e-4af2-81bb-0b240aecdefd"/>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23df3814-6f62-4215-ae23-4fa231a6ec59"/>
    <ds:schemaRef ds:uri="http://www.w3.org/XML/1998/namespace"/>
    <ds:schemaRef ds:uri="http://purl.org/dc/dcmitype/"/>
  </ds:schemaRefs>
</ds:datastoreItem>
</file>

<file path=customXml/itemProps3.xml><?xml version="1.0" encoding="utf-8"?>
<ds:datastoreItem xmlns:ds="http://schemas.openxmlformats.org/officeDocument/2006/customXml" ds:itemID="{305C0B98-E9C9-4CA1-AA0F-A3BB4EF579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4706</Words>
  <Application>Microsoft Office PowerPoint</Application>
  <PresentationFormat>On-screen Show (4:3)</PresentationFormat>
  <Paragraphs>628</Paragraphs>
  <Slides>66</Slides>
  <Notes>66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Wingdings,Sans-Serif</vt:lpstr>
      <vt:lpstr>Calibri</vt:lpstr>
      <vt:lpstr>Noto Sans Symbols</vt:lpstr>
      <vt:lpstr>Wingdings</vt:lpstr>
      <vt:lpstr>Times New Roman</vt:lpstr>
      <vt:lpstr>Gill Sans</vt:lpstr>
      <vt:lpstr>Arial,Sans-Serif</vt:lpstr>
      <vt:lpstr>Dividend</vt:lpstr>
      <vt:lpstr>Rhode Island Alternate Assessment System</vt:lpstr>
      <vt:lpstr>AGENDA</vt:lpstr>
      <vt:lpstr>Using Evidence and Data to Drive Decision-Making</vt:lpstr>
      <vt:lpstr>Using Data and Evidence to Make Decisions</vt:lpstr>
      <vt:lpstr>Sources of Evidence and Data</vt:lpstr>
      <vt:lpstr>The Importance of Using Multiple Data and Evidence Sources</vt:lpstr>
      <vt:lpstr>TURN AND TALK!</vt:lpstr>
      <vt:lpstr>Developing IEP Goals and Objectives</vt:lpstr>
      <vt:lpstr>CONVERSATIONS THAT MUST HAPPEN FOR EVERY STUDENT WITH AN IEP</vt:lpstr>
      <vt:lpstr>DEVELOPMENT OF THE IEP</vt:lpstr>
      <vt:lpstr>Goal Writing: Task Analysis/What is the skill being asked of the student?</vt:lpstr>
      <vt:lpstr>Turn and Talk!</vt:lpstr>
      <vt:lpstr>How to Select Accommodations</vt:lpstr>
      <vt:lpstr>Classroom Accommodation Selection</vt:lpstr>
      <vt:lpstr>Testing Accommodation Selection </vt:lpstr>
      <vt:lpstr>THREE FALLACIES AND TWO MISUNDERSTANDINGS ABOUT ACCOMMODATIONS AND STATE ASSESSMENTS</vt:lpstr>
      <vt:lpstr>Using Evidence to Make Accommodations Decisions for State Assessment</vt:lpstr>
      <vt:lpstr>Turn and Talk! (Option1 slide)</vt:lpstr>
      <vt:lpstr>Overview of DLM and the Essential Elements</vt:lpstr>
      <vt:lpstr>PowerPoint Presentation</vt:lpstr>
      <vt:lpstr>Learning Map Models</vt:lpstr>
      <vt:lpstr>Sample Mini-Map for Mathematics: M.EE.5.G.1-4</vt:lpstr>
      <vt:lpstr>Sample Mini-Map for Mathematics</vt:lpstr>
      <vt:lpstr>Sample Mini-Map for Mathematics</vt:lpstr>
      <vt:lpstr>Sample Mini-Map for Mathematics</vt:lpstr>
      <vt:lpstr>Sample Mini-Map for Mathematics</vt:lpstr>
      <vt:lpstr>Sample Mini-Map for Mathematics</vt:lpstr>
      <vt:lpstr>Sample Mini-Map for Mathematics</vt:lpstr>
      <vt:lpstr>DLM Student Score Report</vt:lpstr>
      <vt:lpstr>Scoring</vt:lpstr>
      <vt:lpstr>Scoring</vt:lpstr>
      <vt:lpstr>Notes on DLM SCORING</vt:lpstr>
      <vt:lpstr>DLM Performance 2018 and 2019</vt:lpstr>
      <vt:lpstr>Resources</vt:lpstr>
      <vt:lpstr>Overview of Eligibility Criteria for Alternate Assessments</vt:lpstr>
      <vt:lpstr>THE THREE ELIGIBILITY CRITERIA</vt:lpstr>
      <vt:lpstr>CRITERIA 1</vt:lpstr>
      <vt:lpstr>CRITERIA 1: STUDENT HAS A SIGNIFICANT COGNITIVE DISABILITY</vt:lpstr>
      <vt:lpstr>WHAT IS COGNITIVE ABILITY?</vt:lpstr>
      <vt:lpstr>CRITERIA 2</vt:lpstr>
      <vt:lpstr>CRITERIA 2: INSTRUCTION AND LEARNING GOALS</vt:lpstr>
      <vt:lpstr>CRITERIA 3</vt:lpstr>
      <vt:lpstr>Criteria 3: Applying Skills in Multiple Settings</vt:lpstr>
      <vt:lpstr>WHAT ARE FUNCTIONAL SKILLS?</vt:lpstr>
      <vt:lpstr>The Importance of Appropriate Evidence</vt:lpstr>
      <vt:lpstr>Warning Signs</vt:lpstr>
      <vt:lpstr>When to reconsider eligibility for the alternate assessment</vt:lpstr>
      <vt:lpstr>BAD DATA: What not to use to make an eligibility decision</vt:lpstr>
      <vt:lpstr>Turn and Talk!</vt:lpstr>
      <vt:lpstr>Documentation of Evidence Form</vt:lpstr>
      <vt:lpstr>NEW OPTIONAL DOCUMENTATION OF EVIDENCE FORM</vt:lpstr>
      <vt:lpstr>CRITERIA 2</vt:lpstr>
      <vt:lpstr>CRITERIA 3</vt:lpstr>
      <vt:lpstr>OVERVIEW OF IEP TEAM ASSURANCES FORM</vt:lpstr>
      <vt:lpstr>PARTICIPATION CRITERIA FOR ALTERNATE ASSESSMENTS FORM (2019-20) IEP Team Guidance (page 8)</vt:lpstr>
      <vt:lpstr>IEP TEAM ASSURANCES (2019-20)</vt:lpstr>
      <vt:lpstr>Overview of the ESSA 1% Rule</vt:lpstr>
      <vt:lpstr>Overview: Goals and Outcomes of Alternate Assessment</vt:lpstr>
      <vt:lpstr>Overview: The Outcome of ESSA</vt:lpstr>
      <vt:lpstr>Every Student Succeeds Act (ESSA):  The One Percent Rule for Statewide Alternate Assessments</vt:lpstr>
      <vt:lpstr>LEA REQUIREMENTS</vt:lpstr>
      <vt:lpstr>IMPLEMENTING THE REQUIREMENTS</vt:lpstr>
      <vt:lpstr>1% CALCULATION  CALCULATED FOR EACH CONTENT AREA SEPARATELY</vt:lpstr>
      <vt:lpstr>LEAS GROUPED BY PERCENT OF STUDENTS ASSESSED USING ALTERNATE ASSESSMENTS</vt:lpstr>
      <vt:lpstr>2016-17 AND 2017-18 COMPARISON OVERVIEW</vt:lpstr>
      <vt:lpstr>Wrap-Up: Share with the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ELIGIBILITY CRITERIA AND MAKING A DECISION</dc:title>
  <dc:creator>Heineke, Heather</dc:creator>
  <cp:lastModifiedBy>Heineke, Heather</cp:lastModifiedBy>
  <cp:revision>7</cp:revision>
  <cp:lastPrinted>2019-10-10T19:25:35Z</cp:lastPrinted>
  <dcterms:modified xsi:type="dcterms:W3CDTF">2019-11-12T16:54:52Z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0x01010041E41AFAE1395442BDFB88E587FBB80F</vt:lpwstr>
  </property>
</Properties>
</file>