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99" r:id="rId11"/>
    <p:sldId id="312" r:id="rId12"/>
    <p:sldId id="313" r:id="rId13"/>
    <p:sldId id="314" r:id="rId14"/>
    <p:sldId id="265" r:id="rId15"/>
    <p:sldId id="266" r:id="rId16"/>
    <p:sldId id="268" r:id="rId17"/>
    <p:sldId id="269" r:id="rId18"/>
    <p:sldId id="270" r:id="rId19"/>
    <p:sldId id="300" r:id="rId20"/>
    <p:sldId id="272" r:id="rId21"/>
    <p:sldId id="276" r:id="rId22"/>
    <p:sldId id="277" r:id="rId23"/>
    <p:sldId id="278" r:id="rId24"/>
    <p:sldId id="279" r:id="rId25"/>
    <p:sldId id="280" r:id="rId26"/>
    <p:sldId id="281" r:id="rId27"/>
    <p:sldId id="283" r:id="rId28"/>
    <p:sldId id="284" r:id="rId29"/>
    <p:sldId id="285" r:id="rId30"/>
    <p:sldId id="286" r:id="rId31"/>
    <p:sldId id="288" r:id="rId32"/>
    <p:sldId id="289" r:id="rId33"/>
    <p:sldId id="291" r:id="rId34"/>
    <p:sldId id="292" r:id="rId35"/>
    <p:sldId id="301" r:id="rId36"/>
    <p:sldId id="303" r:id="rId37"/>
    <p:sldId id="304" r:id="rId38"/>
    <p:sldId id="305" r:id="rId39"/>
    <p:sldId id="306" r:id="rId40"/>
    <p:sldId id="309" r:id="rId41"/>
    <p:sldId id="310" r:id="rId42"/>
    <p:sldId id="296" r:id="rId43"/>
    <p:sldId id="297" r:id="rId44"/>
    <p:sldId id="298" r:id="rId45"/>
    <p:sldId id="308" r:id="rId46"/>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Gill Sans"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60DF5D-999F-4395-BE8A-5353A627917C}">
  <a:tblStyle styleId="{E060DF5D-999F-4395-BE8A-5353A62791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C0B4AD-CC2E-4AE3-895B-82384FC6FDCE}" styleName="Table_1">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9"/>
          </a:solidFill>
        </a:fill>
      </a:tcStyle>
    </a:wholeTbl>
    <a:band1H>
      <a:tcTxStyle/>
      <a:tcStyle>
        <a:tcBdr/>
        <a:fill>
          <a:solidFill>
            <a:srgbClr val="CCD2D0"/>
          </a:solidFill>
        </a:fill>
      </a:tcStyle>
    </a:band1H>
    <a:band2H>
      <a:tcTxStyle/>
      <a:tcStyle>
        <a:tcBdr/>
      </a:tcStyle>
    </a:band2H>
    <a:band1V>
      <a:tcTxStyle/>
      <a:tcStyle>
        <a:tcBdr/>
        <a:fill>
          <a:solidFill>
            <a:srgbClr val="CCD2D0"/>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16" y="114"/>
      </p:cViewPr>
      <p:guideLst/>
    </p:cSldViewPr>
  </p:slideViewPr>
  <p:notesTextViewPr>
    <p:cViewPr>
      <p:scale>
        <a:sx n="1" d="1"/>
        <a:sy n="1" d="1"/>
      </p:scale>
      <p:origin x="0" y="0"/>
    </p:cViewPr>
  </p:notesTextViewPr>
  <p:sorterViewPr>
    <p:cViewPr>
      <p:scale>
        <a:sx n="100" d="100"/>
        <a:sy n="100" d="100"/>
      </p:scale>
      <p:origin x="0" y="-77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neke, Heather" userId="S::heather.heineke@ride.ri.gov::b3e78bc3-1843-456d-9519-a6e9f3eeff52" providerId="AD" clId="Web-{87204C31-D7E9-37AB-9F02-408238100309}"/>
    <pc:docChg chg="modSld">
      <pc:chgData name="Heineke, Heather" userId="S::heather.heineke@ride.ri.gov::b3e78bc3-1843-456d-9519-a6e9f3eeff52" providerId="AD" clId="Web-{87204C31-D7E9-37AB-9F02-408238100309}" dt="2019-05-23T18:48:19.252" v="31" actId="20577"/>
      <pc:docMkLst>
        <pc:docMk/>
      </pc:docMkLst>
      <pc:sldChg chg="modSp">
        <pc:chgData name="Heineke, Heather" userId="S::heather.heineke@ride.ri.gov::b3e78bc3-1843-456d-9519-a6e9f3eeff52" providerId="AD" clId="Web-{87204C31-D7E9-37AB-9F02-408238100309}" dt="2019-05-23T18:48:19.252" v="31" actId="20577"/>
        <pc:sldMkLst>
          <pc:docMk/>
          <pc:sldMk cId="0" sldId="256"/>
        </pc:sldMkLst>
        <pc:spChg chg="mod">
          <ac:chgData name="Heineke, Heather" userId="S::heather.heineke@ride.ri.gov::b3e78bc3-1843-456d-9519-a6e9f3eeff52" providerId="AD" clId="Web-{87204C31-D7E9-37AB-9F02-408238100309}" dt="2019-05-23T18:48:19.252" v="31" actId="20577"/>
          <ac:spMkLst>
            <pc:docMk/>
            <pc:sldMk cId="0" sldId="256"/>
            <ac:spMk id="2" creationId="{00000000-0000-0000-0000-000000000000}"/>
          </ac:spMkLst>
        </pc:spChg>
      </pc:sldChg>
    </pc:docChg>
  </pc:docChgLst>
  <pc:docChgLst>
    <pc:chgData name="Heineke, Heather" userId="S::heather.heineke@ride.ri.gov::b3e78bc3-1843-456d-9519-a6e9f3eeff52" providerId="AD" clId="Web-{9970DE71-7CC7-4928-8080-260FCD22D161}"/>
    <pc:docChg chg="delSld modSld">
      <pc:chgData name="Heineke, Heather" userId="S::heather.heineke@ride.ri.gov::b3e78bc3-1843-456d-9519-a6e9f3eeff52" providerId="AD" clId="Web-{9970DE71-7CC7-4928-8080-260FCD22D161}" dt="2019-05-22T15:02:33.380" v="618"/>
      <pc:docMkLst>
        <pc:docMk/>
      </pc:docMkLst>
      <pc:sldChg chg="modSp">
        <pc:chgData name="Heineke, Heather" userId="S::heather.heineke@ride.ri.gov::b3e78bc3-1843-456d-9519-a6e9f3eeff52" providerId="AD" clId="Web-{9970DE71-7CC7-4928-8080-260FCD22D161}" dt="2019-05-22T14:22:36.177" v="4" actId="20577"/>
        <pc:sldMkLst>
          <pc:docMk/>
          <pc:sldMk cId="0" sldId="288"/>
        </pc:sldMkLst>
        <pc:spChg chg="mod">
          <ac:chgData name="Heineke, Heather" userId="S::heather.heineke@ride.ri.gov::b3e78bc3-1843-456d-9519-a6e9f3eeff52" providerId="AD" clId="Web-{9970DE71-7CC7-4928-8080-260FCD22D161}" dt="2019-05-22T14:22:36.177" v="4" actId="20577"/>
          <ac:spMkLst>
            <pc:docMk/>
            <pc:sldMk cId="0" sldId="288"/>
            <ac:spMk id="365" creationId="{00000000-0000-0000-0000-000000000000}"/>
          </ac:spMkLst>
        </pc:spChg>
      </pc:sldChg>
      <pc:sldChg chg="modSp modNotes">
        <pc:chgData name="Heineke, Heather" userId="S::heather.heineke@ride.ri.gov::b3e78bc3-1843-456d-9519-a6e9f3eeff52" providerId="AD" clId="Web-{9970DE71-7CC7-4928-8080-260FCD22D161}" dt="2019-05-22T15:02:33.380" v="618"/>
        <pc:sldMkLst>
          <pc:docMk/>
          <pc:sldMk cId="3975155438" sldId="308"/>
        </pc:sldMkLst>
        <pc:spChg chg="mod">
          <ac:chgData name="Heineke, Heather" userId="S::heather.heineke@ride.ri.gov::b3e78bc3-1843-456d-9519-a6e9f3eeff52" providerId="AD" clId="Web-{9970DE71-7CC7-4928-8080-260FCD22D161}" dt="2019-05-22T14:33:06.416" v="25" actId="20577"/>
          <ac:spMkLst>
            <pc:docMk/>
            <pc:sldMk cId="3975155438" sldId="308"/>
            <ac:spMk id="2" creationId="{00000000-0000-0000-0000-000000000000}"/>
          </ac:spMkLst>
        </pc:spChg>
        <pc:spChg chg="mod">
          <ac:chgData name="Heineke, Heather" userId="S::heather.heineke@ride.ri.gov::b3e78bc3-1843-456d-9519-a6e9f3eeff52" providerId="AD" clId="Web-{9970DE71-7CC7-4928-8080-260FCD22D161}" dt="2019-05-22T14:44:52.142" v="555" actId="1076"/>
          <ac:spMkLst>
            <pc:docMk/>
            <pc:sldMk cId="3975155438" sldId="308"/>
            <ac:spMk id="3" creationId="{00000000-0000-0000-0000-000000000000}"/>
          </ac:spMkLst>
        </pc:spChg>
      </pc:sldChg>
      <pc:sldChg chg="modSp">
        <pc:chgData name="Heineke, Heather" userId="S::heather.heineke@ride.ri.gov::b3e78bc3-1843-456d-9519-a6e9f3eeff52" providerId="AD" clId="Web-{9970DE71-7CC7-4928-8080-260FCD22D161}" dt="2019-05-22T14:27:39.952" v="14" actId="20577"/>
        <pc:sldMkLst>
          <pc:docMk/>
          <pc:sldMk cId="2795852388" sldId="310"/>
        </pc:sldMkLst>
        <pc:spChg chg="mod">
          <ac:chgData name="Heineke, Heather" userId="S::heather.heineke@ride.ri.gov::b3e78bc3-1843-456d-9519-a6e9f3eeff52" providerId="AD" clId="Web-{9970DE71-7CC7-4928-8080-260FCD22D161}" dt="2019-05-22T14:27:39.952" v="14" actId="20577"/>
          <ac:spMkLst>
            <pc:docMk/>
            <pc:sldMk cId="2795852388" sldId="310"/>
            <ac:spMk id="2" creationId="{00000000-0000-0000-0000-000000000000}"/>
          </ac:spMkLst>
        </pc:spChg>
        <pc:spChg chg="mod">
          <ac:chgData name="Heineke, Heather" userId="S::heather.heineke@ride.ri.gov::b3e78bc3-1843-456d-9519-a6e9f3eeff52" providerId="AD" clId="Web-{9970DE71-7CC7-4928-8080-260FCD22D161}" dt="2019-05-22T14:25:31.042" v="5" actId="1076"/>
          <ac:spMkLst>
            <pc:docMk/>
            <pc:sldMk cId="2795852388" sldId="310"/>
            <ac:spMk id="3" creationId="{00000000-0000-0000-0000-000000000000}"/>
          </ac:spMkLst>
        </pc:spChg>
      </pc:sldChg>
      <pc:sldChg chg="del">
        <pc:chgData name="Heineke, Heather" userId="S::heather.heineke@ride.ri.gov::b3e78bc3-1843-456d-9519-a6e9f3eeff52" providerId="AD" clId="Web-{9970DE71-7CC7-4928-8080-260FCD22D161}" dt="2019-05-22T14:27:12.529" v="6"/>
        <pc:sldMkLst>
          <pc:docMk/>
          <pc:sldMk cId="1662091965" sldId="311"/>
        </pc:sldMkLst>
      </pc:sldChg>
    </pc:docChg>
  </pc:docChgLst>
  <pc:docChgLst>
    <pc:chgData name="Guest User" userId="S::urn:spo:anon#b48a5d1f1cb39f2ce6a113e7d8b2058937f884ca9657bcc908ccb7a45c099327::" providerId="AD" clId="Web-{56FC15BA-C4F0-4D83-A52C-F1CE08196F30}"/>
    <pc:docChg chg="modSld">
      <pc:chgData name="Guest User" userId="S::urn:spo:anon#b48a5d1f1cb39f2ce6a113e7d8b2058937f884ca9657bcc908ccb7a45c099327::" providerId="AD" clId="Web-{56FC15BA-C4F0-4D83-A52C-F1CE08196F30}" dt="2019-03-14T18:50:21.256" v="0"/>
      <pc:docMkLst>
        <pc:docMk/>
      </pc:docMkLst>
      <pc:sldChg chg="modNotes">
        <pc:chgData name="Guest User" userId="S::urn:spo:anon#b48a5d1f1cb39f2ce6a113e7d8b2058937f884ca9657bcc908ccb7a45c099327::" providerId="AD" clId="Web-{56FC15BA-C4F0-4D83-A52C-F1CE08196F30}" dt="2019-03-14T18:50:21.256" v="0"/>
        <pc:sldMkLst>
          <pc:docMk/>
          <pc:sldMk cId="0" sldId="256"/>
        </pc:sldMkLst>
      </pc:sldChg>
    </pc:docChg>
  </pc:docChgLst>
  <pc:docChgLst>
    <pc:chgData name="Heineke, Heather" userId="S::heather.heineke@ride.ri.gov::b3e78bc3-1843-456d-9519-a6e9f3eeff52" providerId="AD" clId="Web-{D13E5D37-7217-46CC-898C-370FDD7678EC}"/>
    <pc:docChg chg="modSld">
      <pc:chgData name="Heineke, Heather" userId="S::heather.heineke@ride.ri.gov::b3e78bc3-1843-456d-9519-a6e9f3eeff52" providerId="AD" clId="Web-{D13E5D37-7217-46CC-898C-370FDD7678EC}" dt="2019-05-24T13:27:02.395" v="1" actId="20577"/>
      <pc:docMkLst>
        <pc:docMk/>
      </pc:docMkLst>
      <pc:sldChg chg="modSp">
        <pc:chgData name="Heineke, Heather" userId="S::heather.heineke@ride.ri.gov::b3e78bc3-1843-456d-9519-a6e9f3eeff52" providerId="AD" clId="Web-{D13E5D37-7217-46CC-898C-370FDD7678EC}" dt="2019-05-24T13:27:02.395" v="1" actId="20577"/>
        <pc:sldMkLst>
          <pc:docMk/>
          <pc:sldMk cId="0" sldId="257"/>
        </pc:sldMkLst>
        <pc:spChg chg="mod">
          <ac:chgData name="Heineke, Heather" userId="S::heather.heineke@ride.ri.gov::b3e78bc3-1843-456d-9519-a6e9f3eeff52" providerId="AD" clId="Web-{D13E5D37-7217-46CC-898C-370FDD7678EC}" dt="2019-05-24T13:27:02.395" v="1" actId="20577"/>
          <ac:spMkLst>
            <pc:docMk/>
            <pc:sldMk cId="0" sldId="257"/>
            <ac:spMk id="108" creationId="{00000000-0000-0000-0000-000000000000}"/>
          </ac:spMkLst>
        </pc:spChg>
      </pc:sldChg>
    </pc:docChg>
  </pc:docChgLst>
  <pc:docChgLst>
    <pc:chgData name="Guest User" userId="S::urn:spo:anon#b48a5d1f1cb39f2ce6a113e7d8b2058937f884ca9657bcc908ccb7a45c099327::" providerId="AD" clId="Web-{42922D1F-1524-77EB-DFC9-0067646EAA46}"/>
    <pc:docChg chg="modSld">
      <pc:chgData name="Guest User" userId="S::urn:spo:anon#b48a5d1f1cb39f2ce6a113e7d8b2058937f884ca9657bcc908ccb7a45c099327::" providerId="AD" clId="Web-{42922D1F-1524-77EB-DFC9-0067646EAA46}" dt="2019-03-18T01:57:42.998" v="117" actId="20577"/>
      <pc:docMkLst>
        <pc:docMk/>
      </pc:docMkLst>
      <pc:sldChg chg="modSp">
        <pc:chgData name="Guest User" userId="S::urn:spo:anon#b48a5d1f1cb39f2ce6a113e7d8b2058937f884ca9657bcc908ccb7a45c099327::" providerId="AD" clId="Web-{42922D1F-1524-77EB-DFC9-0067646EAA46}" dt="2019-03-18T01:57:42.998" v="117" actId="20577"/>
        <pc:sldMkLst>
          <pc:docMk/>
          <pc:sldMk cId="0" sldId="288"/>
        </pc:sldMkLst>
        <pc:spChg chg="mod">
          <ac:chgData name="Guest User" userId="S::urn:spo:anon#b48a5d1f1cb39f2ce6a113e7d8b2058937f884ca9657bcc908ccb7a45c099327::" providerId="AD" clId="Web-{42922D1F-1524-77EB-DFC9-0067646EAA46}" dt="2019-03-18T01:57:42.998" v="117" actId="20577"/>
          <ac:spMkLst>
            <pc:docMk/>
            <pc:sldMk cId="0" sldId="288"/>
            <ac:spMk id="365" creationId="{00000000-0000-0000-0000-000000000000}"/>
          </ac:spMkLst>
        </pc:spChg>
      </pc:sldChg>
    </pc:docChg>
  </pc:docChgLst>
  <pc:docChgLst>
    <pc:chgData clId="Web-{56FC15BA-C4F0-4D83-A52C-F1CE08196F30}"/>
    <pc:docChg chg="modSld">
      <pc:chgData name="" userId="" providerId="" clId="Web-{56FC15BA-C4F0-4D83-A52C-F1CE08196F30}" dt="2019-03-14T18:50:06.693" v="1"/>
      <pc:docMkLst>
        <pc:docMk/>
      </pc:docMkLst>
      <pc:sldChg chg="modNotes">
        <pc:chgData name="" userId="" providerId="" clId="Web-{56FC15BA-C4F0-4D83-A52C-F1CE08196F30}" dt="2019-03-14T18:50:06.693" v="1"/>
        <pc:sldMkLst>
          <pc:docMk/>
          <pc:sldMk cId="0" sldId="256"/>
        </pc:sldMkLst>
      </pc:sldChg>
    </pc:docChg>
  </pc:docChgLst>
  <pc:docChgLst>
    <pc:chgData name="Heineke, Heather" userId="S::heather.heineke@ride.ri.gov::b3e78bc3-1843-456d-9519-a6e9f3eeff52" providerId="AD" clId="Web-{AC89544B-DC61-CEAE-3F1E-B1723BA2F61D}"/>
    <pc:docChg chg="modSld">
      <pc:chgData name="Heineke, Heather" userId="S::heather.heineke@ride.ri.gov::b3e78bc3-1843-456d-9519-a6e9f3eeff52" providerId="AD" clId="Web-{AC89544B-DC61-CEAE-3F1E-B1723BA2F61D}" dt="2019-05-22T18:46:43.061" v="36" actId="20577"/>
      <pc:docMkLst>
        <pc:docMk/>
      </pc:docMkLst>
      <pc:sldChg chg="modSp">
        <pc:chgData name="Heineke, Heather" userId="S::heather.heineke@ride.ri.gov::b3e78bc3-1843-456d-9519-a6e9f3eeff52" providerId="AD" clId="Web-{AC89544B-DC61-CEAE-3F1E-B1723BA2F61D}" dt="2019-05-22T18:46:43.061" v="36" actId="20577"/>
        <pc:sldMkLst>
          <pc:docMk/>
          <pc:sldMk cId="2795852388" sldId="310"/>
        </pc:sldMkLst>
        <pc:spChg chg="mod">
          <ac:chgData name="Heineke, Heather" userId="S::heather.heineke@ride.ri.gov::b3e78bc3-1843-456d-9519-a6e9f3eeff52" providerId="AD" clId="Web-{AC89544B-DC61-CEAE-3F1E-B1723BA2F61D}" dt="2019-05-22T18:46:43.061" v="36" actId="20577"/>
          <ac:spMkLst>
            <pc:docMk/>
            <pc:sldMk cId="2795852388" sldId="31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A61947-5D86-4AF2-B7FF-6F34EA4FBE7A}" type="datetimeFigureOut">
              <a:rPr lang="en-US" smtClean="0"/>
              <a:t>5/24/2019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726E2E-D5B0-45A5-AF9C-C39717DC1042}" type="slidenum">
              <a:rPr lang="en-US" smtClean="0"/>
              <a:t>‹#›</a:t>
            </a:fld>
            <a:endParaRPr lang="en-US"/>
          </a:p>
        </p:txBody>
      </p:sp>
    </p:spTree>
    <p:extLst>
      <p:ext uri="{BB962C8B-B14F-4D97-AF65-F5344CB8AC3E}">
        <p14:creationId xmlns:p14="http://schemas.microsoft.com/office/powerpoint/2010/main" val="321425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To ensure that all IEP Team members determine eligibility for the alternate assessment in a standardized way, ESSA requires that IEP Teams be trained each year on the alternate assessment criteria. This part of the presentation follows the </a:t>
            </a:r>
            <a:r>
              <a:rPr lang="en-US" i="1"/>
              <a:t>IEP Team Guidance on Eligibility for Alternate Assessment</a:t>
            </a:r>
            <a:r>
              <a:rPr lang="en-US"/>
              <a:t> document closely and includes page numbers where information from the slides can be found. The </a:t>
            </a:r>
            <a:r>
              <a:rPr lang="en-US" i="1"/>
              <a:t>IEP Team Guidance on Eligibility for Alternate Assessment</a:t>
            </a:r>
            <a:r>
              <a:rPr lang="en-US"/>
              <a:t> can be found on the RIDE website at www.ride.ri.gov/RIAA </a:t>
            </a: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0" y="708025"/>
            <a:ext cx="4754563" cy="3567113"/>
          </a:xfrm>
        </p:spPr>
      </p:sp>
      <p:sp>
        <p:nvSpPr>
          <p:cNvPr id="3" name="Notes Placeholder 2"/>
          <p:cNvSpPr>
            <a:spLocks noGrp="1"/>
          </p:cNvSpPr>
          <p:nvPr>
            <p:ph type="body" idx="1"/>
          </p:nvPr>
        </p:nvSpPr>
        <p:spPr/>
        <p:txBody>
          <a:bodyPr/>
          <a:lstStyle/>
          <a:p>
            <a:r>
              <a:rPr lang="en-US" dirty="0"/>
              <a:t>All</a:t>
            </a:r>
            <a:r>
              <a:rPr lang="en-US" baseline="0" dirty="0"/>
              <a:t> states are required to assess students with disabilities, including students with the most significant cognitive disabilities, and to include them in</a:t>
            </a:r>
            <a:r>
              <a:rPr lang="en-US" dirty="0"/>
              <a:t> </a:t>
            </a:r>
            <a:r>
              <a:rPr lang="en-US" baseline="0" dirty="0"/>
              <a:t>accountability</a:t>
            </a:r>
            <a:r>
              <a:rPr lang="en-US" dirty="0"/>
              <a:t> calculations</a:t>
            </a:r>
            <a:r>
              <a:rPr lang="en-US" baseline="0" dirty="0"/>
              <a:t>. In other words, the academic progress of students with significant cognitive disabilities is important in determining the overall performance of schools and districts across the country. </a:t>
            </a:r>
            <a:r>
              <a:rPr lang="en-US" dirty="0"/>
              <a:t>The goals and</a:t>
            </a:r>
            <a:r>
              <a:rPr lang="en-US" baseline="0" dirty="0"/>
              <a:t> outcomes of the alternate assessment program are the same as for any other state test given to any other student: to ensure that standards-based skills and content are taught at levels that are meaningful and challenging</a:t>
            </a:r>
            <a:r>
              <a:rPr lang="en-US" dirty="0"/>
              <a:t> </a:t>
            </a:r>
            <a:r>
              <a:rPr lang="en-US" baseline="0" dirty="0"/>
              <a:t>and to determine which knowledge and skills students have learned. Given information about what students know and can do, educators can make changes in programs and instruction that increase learning for students.</a:t>
            </a:r>
            <a:endParaRPr lang="en-US" dirty="0"/>
          </a:p>
        </p:txBody>
      </p:sp>
      <p:sp>
        <p:nvSpPr>
          <p:cNvPr id="4" name="Slide Number Placeholder 3"/>
          <p:cNvSpPr>
            <a:spLocks noGrp="1"/>
          </p:cNvSpPr>
          <p:nvPr>
            <p:ph type="sldNum" sz="quarter" idx="10"/>
          </p:nvPr>
        </p:nvSpPr>
        <p:spPr/>
        <p:txBody>
          <a:bodyPr/>
          <a:lstStyle/>
          <a:p>
            <a:fld id="{7FCD1C7C-B614-4321-A65F-6C7E68AACA16}" type="slidenum">
              <a:rPr lang="en-US" smtClean="0"/>
              <a:t>11</a:t>
            </a:fld>
            <a:endParaRPr lang="en-US"/>
          </a:p>
        </p:txBody>
      </p:sp>
    </p:spTree>
    <p:extLst>
      <p:ext uri="{BB962C8B-B14F-4D97-AF65-F5344CB8AC3E}">
        <p14:creationId xmlns:p14="http://schemas.microsoft.com/office/powerpoint/2010/main" val="55250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0" y="708025"/>
            <a:ext cx="4754563" cy="3567113"/>
          </a:xfrm>
        </p:spPr>
      </p:sp>
      <p:sp>
        <p:nvSpPr>
          <p:cNvPr id="3" name="Notes Placeholder 2"/>
          <p:cNvSpPr>
            <a:spLocks noGrp="1"/>
          </p:cNvSpPr>
          <p:nvPr>
            <p:ph type="body" idx="1"/>
          </p:nvPr>
        </p:nvSpPr>
        <p:spPr/>
        <p:txBody>
          <a:bodyPr/>
          <a:lstStyle/>
          <a:p>
            <a:r>
              <a:rPr lang="en-US" dirty="0"/>
              <a:t>The one major outcome of the </a:t>
            </a:r>
            <a:r>
              <a:rPr lang="en-US" baseline="0" dirty="0"/>
              <a:t>ESSA one percent rule is to ensure that all students, regardless of disability </a:t>
            </a:r>
            <a:r>
              <a:rPr lang="en-US" dirty="0"/>
              <a:t>status</a:t>
            </a:r>
            <a:r>
              <a:rPr lang="en-US" baseline="0" dirty="0"/>
              <a:t>, income level, or race</a:t>
            </a:r>
            <a:r>
              <a:rPr lang="en-US" dirty="0"/>
              <a:t>/</a:t>
            </a:r>
            <a:r>
              <a:rPr lang="en-US" baseline="0" dirty="0"/>
              <a:t>ethnicity receive access to the general education curriculum. Access to the general education curriculum looks different for every student. </a:t>
            </a:r>
            <a:r>
              <a:rPr lang="en-US" dirty="0"/>
              <a:t>However, even for students with significant cognitive disabilities, </a:t>
            </a:r>
            <a:r>
              <a:rPr lang="en-US" baseline="0" dirty="0"/>
              <a:t>access to the </a:t>
            </a:r>
            <a:r>
              <a:rPr lang="en-US" dirty="0"/>
              <a:t>curriculum is essential because without it</a:t>
            </a:r>
            <a:r>
              <a:rPr lang="en-US" baseline="0" dirty="0"/>
              <a:t>, no student can or will make progress towards mastering any of </a:t>
            </a:r>
            <a:r>
              <a:rPr lang="en-US" dirty="0"/>
              <a:t>the</a:t>
            </a:r>
            <a:r>
              <a:rPr lang="en-US" baseline="0" dirty="0"/>
              <a:t> skills or knowledge required for a fulfilling life outside of school. </a:t>
            </a:r>
          </a:p>
          <a:p>
            <a:endParaRPr lang="en-US" baseline="0" dirty="0">
              <a:cs typeface="Calibri"/>
            </a:endParaRPr>
          </a:p>
          <a:p>
            <a:r>
              <a:rPr lang="en-US" baseline="0" dirty="0">
                <a:cs typeface="Calibri"/>
              </a:rPr>
              <a:t>ESSA outlines many requirements for states and LEAs that I will cover later in this presentation but the over-arching goal is to ensure appropriate educational opportunities for each student enrolled in our schools.</a:t>
            </a:r>
          </a:p>
          <a:p>
            <a:endParaRPr lang="en-US" baseline="0" dirty="0">
              <a:cs typeface="Calibri"/>
            </a:endParaRPr>
          </a:p>
        </p:txBody>
      </p:sp>
      <p:sp>
        <p:nvSpPr>
          <p:cNvPr id="4" name="Slide Number Placeholder 3"/>
          <p:cNvSpPr>
            <a:spLocks noGrp="1"/>
          </p:cNvSpPr>
          <p:nvPr>
            <p:ph type="sldNum" sz="quarter" idx="10"/>
          </p:nvPr>
        </p:nvSpPr>
        <p:spPr/>
        <p:txBody>
          <a:bodyPr/>
          <a:lstStyle/>
          <a:p>
            <a:fld id="{7FCD1C7C-B614-4321-A65F-6C7E68AACA16}" type="slidenum">
              <a:rPr lang="en-US" smtClean="0"/>
              <a:t>12</a:t>
            </a:fld>
            <a:endParaRPr lang="en-US"/>
          </a:p>
        </p:txBody>
      </p:sp>
    </p:spTree>
    <p:extLst>
      <p:ext uri="{BB962C8B-B14F-4D97-AF65-F5344CB8AC3E}">
        <p14:creationId xmlns:p14="http://schemas.microsoft.com/office/powerpoint/2010/main" val="174938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85000" lnSpcReduction="20000"/>
          </a:bodyPr>
          <a:lstStyle/>
          <a:p>
            <a:pPr>
              <a:defRPr/>
            </a:pPr>
            <a:r>
              <a:rPr lang="en-US" dirty="0"/>
              <a:t>Prior t</a:t>
            </a:r>
            <a:r>
              <a:rPr lang="en-US" baseline="0" dirty="0"/>
              <a:t>o Congress passing ESSA, there were no requirements for IEP teams to be </a:t>
            </a:r>
            <a:r>
              <a:rPr lang="en-US" dirty="0"/>
              <a:t>formally trained</a:t>
            </a:r>
            <a:r>
              <a:rPr lang="en-US" baseline="0" dirty="0"/>
              <a:t> </a:t>
            </a:r>
            <a:r>
              <a:rPr lang="en-US" dirty="0"/>
              <a:t>on</a:t>
            </a:r>
            <a:r>
              <a:rPr lang="en-US" baseline="0" dirty="0"/>
              <a:t> how to apply or interpret the criteria for participating in the alternate assessments. This led to many different </a:t>
            </a:r>
            <a:r>
              <a:rPr lang="en-US" dirty="0"/>
              <a:t>interpretations</a:t>
            </a:r>
            <a:r>
              <a:rPr lang="en-US" baseline="0" dirty="0"/>
              <a:t> and resulted in some places over-identifying students for </a:t>
            </a:r>
            <a:r>
              <a:rPr lang="en-US" dirty="0"/>
              <a:t>these tests</a:t>
            </a:r>
            <a:r>
              <a:rPr lang="en-US" baseline="0" dirty="0"/>
              <a:t>. In order to address this issue, ESSA requires that IEP teams be trained, that parents be notified of the potential impact of the eligibility decision on their child’s education, and to document that districts have applied the criteria appropriately to all students being considered for the alternate assessment.</a:t>
            </a:r>
          </a:p>
          <a:p>
            <a:pPr defTabSz="931774">
              <a:defRPr/>
            </a:pPr>
            <a:endParaRPr lang="en-US" baseline="0" dirty="0"/>
          </a:p>
          <a:p>
            <a:pPr>
              <a:defRPr/>
            </a:pPr>
            <a:r>
              <a:rPr lang="en-US" baseline="0" dirty="0"/>
              <a:t>States are required to test all students in mathematics, English language arts, and science. The only way an LEA may be able to test more than 1% of students</a:t>
            </a:r>
            <a:r>
              <a:rPr lang="en-US" dirty="0"/>
              <a:t> </a:t>
            </a:r>
            <a:r>
              <a:rPr lang="en-US" baseline="0" dirty="0"/>
              <a:t>is if the LEA </a:t>
            </a:r>
            <a:r>
              <a:rPr lang="en-US" dirty="0"/>
              <a:t>submits a waiver to</a:t>
            </a:r>
            <a:r>
              <a:rPr lang="en-US" baseline="0" dirty="0"/>
              <a:t> the SEA (to the state). There will more on the waiver process for LEAs a little later in the presentation.</a:t>
            </a:r>
          </a:p>
          <a:p>
            <a:pPr>
              <a:defRPr/>
            </a:pPr>
            <a:endParaRPr lang="en-US" dirty="0"/>
          </a:p>
          <a:p>
            <a:pPr>
              <a:defRPr/>
            </a:pPr>
            <a:r>
              <a:rPr lang="en-US" baseline="0" dirty="0"/>
              <a:t>As we discussed last year, LEAs may exceed the one percent but only under two conditions. One is that LEA’s total enrollment is very small – between zero and 1,000 students in grades K-12. This would mean that </a:t>
            </a:r>
            <a:r>
              <a:rPr lang="en-US" dirty="0"/>
              <a:t>finding </a:t>
            </a:r>
            <a:r>
              <a:rPr lang="en-US" baseline="0" dirty="0"/>
              <a:t>a few students eligible would </a:t>
            </a:r>
            <a:r>
              <a:rPr lang="en-US" dirty="0">
                <a:cs typeface="Calibri"/>
              </a:rPr>
              <a:t>push the LEA over the 1% threshold.</a:t>
            </a:r>
            <a:endParaRPr lang="en-US" baseline="0" dirty="0">
              <a:cs typeface="Calibri"/>
            </a:endParaRPr>
          </a:p>
          <a:p>
            <a:pPr defTabSz="931774">
              <a:defRPr/>
            </a:pPr>
            <a:endParaRPr lang="en-US" baseline="0" dirty="0"/>
          </a:p>
          <a:p>
            <a:pPr>
              <a:defRPr/>
            </a:pPr>
            <a:r>
              <a:rPr lang="en-US" baseline="0" dirty="0"/>
              <a:t>The other reason is that the </a:t>
            </a:r>
            <a:r>
              <a:rPr lang="en-US" dirty="0"/>
              <a:t>primary purpose of the LEA is to provide specialized</a:t>
            </a:r>
            <a:r>
              <a:rPr lang="en-US" baseline="0" dirty="0"/>
              <a:t> programs for students with disabilities. </a:t>
            </a:r>
            <a:r>
              <a:rPr lang="en-US" dirty="0"/>
              <a:t>The only LEA in Rhode Island meeting that criteria is the Rhode Island School for the Deaf.</a:t>
            </a:r>
            <a:endParaRPr lang="en-US" dirty="0">
              <a:cs typeface="Calibri"/>
            </a:endParaRPr>
          </a:p>
          <a:p>
            <a:pPr>
              <a:defRPr/>
            </a:pPr>
            <a:endParaRPr lang="en-US" dirty="0">
              <a:cs typeface="Calibri"/>
            </a:endParaRPr>
          </a:p>
          <a:p>
            <a:pPr>
              <a:defRPr/>
            </a:pPr>
            <a:r>
              <a:rPr lang="en-US" dirty="0"/>
              <a:t>However, while LEAs may apply for a waiver from the state, states may not exceed the 1% cap unless they also request a waiver from the US Department of Education. However, states may only request</a:t>
            </a:r>
            <a:r>
              <a:rPr lang="en-US" baseline="0" dirty="0"/>
              <a:t> a waiver if </a:t>
            </a:r>
            <a:r>
              <a:rPr lang="en-US" dirty="0"/>
              <a:t>95% of all Rhode Island’s students were assessed. This</a:t>
            </a:r>
            <a:r>
              <a:rPr lang="en-US" baseline="0" dirty="0"/>
              <a:t> is the same 95% participation rate that all schools must meet for accountability purposes. </a:t>
            </a:r>
            <a:endParaRPr lang="en-US" dirty="0">
              <a:cs typeface="Calibri"/>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pPr/>
              <a:t>13</a:t>
            </a:fld>
            <a:endParaRPr lang="en-US"/>
          </a:p>
        </p:txBody>
      </p:sp>
    </p:spTree>
    <p:extLst>
      <p:ext uri="{BB962C8B-B14F-4D97-AF65-F5344CB8AC3E}">
        <p14:creationId xmlns:p14="http://schemas.microsoft.com/office/powerpoint/2010/main" val="2709993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LEA requirements on this slide will all be included as section in the action plans LEAs over 1% will be required to submit. </a:t>
            </a:r>
            <a:endParaRPr/>
          </a:p>
        </p:txBody>
      </p:sp>
      <p:sp>
        <p:nvSpPr>
          <p:cNvPr id="159" name="Google Shape;1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1110"/>
              <a:t>The first step to take is to find out if your LEA will be likely to exceed the one percent threshold for the alternate assessment. Use the calculation slide earlier in this presentation to gather the necessary information and determine if your LEA may exceed the one percent threshold. If your LEA is likely to, someone in your LEA must complete the One Percent Justification Form by March 23, 2018. Once we receive your application for a waiver, we will review that information and discuss any extenuating circumstances before we approve or deny the application. There will be more guidance coming on this aspect of the process at a later date.</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en-US" sz="1110"/>
              <a:t>Also, from this point forward, as IEP Team meetings are scheduled, you can use this recorded presentation for training if you wish. IEP Teams where students clearly do not meet the criteria for the alternate assessment do not need to view this presentation. IEP Teams for students who are already on the alternate assessment or where there are questions about whether the student does or does not meet the criteria, must view this presentation.</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en-US" sz="1110"/>
              <a:t>The same applies to the IEP Team Assurances Form. If a student is being considered for the alternate assessment, that form must be signed and included in the student's records.</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en-US" sz="1110"/>
              <a:t>It is also important that educators and parents of students with disabilities are aware of the accommodations available on all statewide assessments. There are many ways to combine accommodations and test supports during testing that can increase access for students. All of our state assessments also have a Unique Accommodations Form that can be completed for any accommodation not specifically named in the accommodations manual. If you have any questions, please do not hesitate to ask.</a:t>
            </a:r>
            <a:endParaRPr/>
          </a:p>
        </p:txBody>
      </p:sp>
      <p:sp>
        <p:nvSpPr>
          <p:cNvPr id="168" name="Google Shape;1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shows how we calculated the percentage of students who tested using the alternate assessment for each LEA. We performed these calculations after we received the testing files for the DLM, RICAS, and SAT assessments. </a:t>
            </a:r>
            <a:endParaRPr/>
          </a:p>
          <a:p>
            <a:pPr marL="0" lvl="0" indent="0" algn="l" rtl="0">
              <a:spcBef>
                <a:spcPts val="0"/>
              </a:spcBef>
              <a:spcAft>
                <a:spcPts val="0"/>
              </a:spcAft>
              <a:buNone/>
            </a:pPr>
            <a:endParaRPr/>
          </a:p>
          <a:p>
            <a:pPr marL="0" lvl="0" indent="0" algn="l" rtl="0">
              <a:spcBef>
                <a:spcPts val="0"/>
              </a:spcBef>
              <a:spcAft>
                <a:spcPts val="0"/>
              </a:spcAft>
              <a:buNone/>
            </a:pPr>
            <a:r>
              <a:rPr lang="en-US"/>
              <a:t>The formula on this slide is fairly straightforward. RIDE used the number of students who took the DLM assessments, by content area, across the tested grade levels and divide that number by the total number of students in the LEA who took each content area assessment. Remember:</a:t>
            </a:r>
            <a:endParaRPr/>
          </a:p>
          <a:p>
            <a:pPr marL="171450" lvl="0" indent="-171450" algn="l" rtl="0">
              <a:spcBef>
                <a:spcPts val="0"/>
              </a:spcBef>
              <a:spcAft>
                <a:spcPts val="0"/>
              </a:spcAft>
              <a:buClr>
                <a:schemeClr val="dk1"/>
              </a:buClr>
              <a:buSzPts val="1200"/>
              <a:buFont typeface="Arial"/>
              <a:buChar char="•"/>
            </a:pPr>
            <a:r>
              <a:rPr lang="en-US"/>
              <a:t>Grade 10 students are not be included since no alternate assessment is given at that grade level.</a:t>
            </a:r>
            <a:endParaRPr/>
          </a:p>
          <a:p>
            <a:pPr marL="171450" lvl="0" indent="-171450" algn="l" rtl="0">
              <a:spcBef>
                <a:spcPts val="0"/>
              </a:spcBef>
              <a:spcAft>
                <a:spcPts val="0"/>
              </a:spcAft>
              <a:buClr>
                <a:schemeClr val="dk1"/>
              </a:buClr>
              <a:buSzPts val="1200"/>
              <a:buFont typeface="Arial"/>
              <a:buChar char="•"/>
            </a:pPr>
            <a:r>
              <a:rPr lang="en-US"/>
              <a:t>Students who took the DLM, or any other state assessment, who were tuitioned by your LEA to an outplacement school, were also included.</a:t>
            </a:r>
            <a:endParaRPr/>
          </a:p>
          <a:p>
            <a:pPr marL="0" lvl="0" indent="0" algn="l" rtl="0">
              <a:spcBef>
                <a:spcPts val="0"/>
              </a:spcBef>
              <a:spcAft>
                <a:spcPts val="0"/>
              </a:spcAft>
              <a:buNone/>
            </a:pPr>
            <a:endParaRPr/>
          </a:p>
          <a:p>
            <a:pPr marL="0" lvl="0" indent="0" algn="l" rtl="0">
              <a:spcBef>
                <a:spcPts val="0"/>
              </a:spcBef>
              <a:spcAft>
                <a:spcPts val="0"/>
              </a:spcAft>
              <a:buNone/>
            </a:pPr>
            <a:r>
              <a:rPr lang="en-US"/>
              <a:t>We carried out this calculation for ELA and mathematics for the 2017-18 school year. The LEA 1% assessed on DLM is available on the ride website on the DLM webpage.</a:t>
            </a:r>
            <a:endParaRPr/>
          </a:p>
        </p:txBody>
      </p:sp>
      <p:sp>
        <p:nvSpPr>
          <p:cNvPr id="183" name="Google Shape;18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chart shows the number of LEAs at various participation rates. There are 22 LEAs that did not have any students taking the DLM last year and there are nine LEAs who are either at 1.0% or below. These LEAs will not have to submit an action plan to RIDE. However, the majority of RI LEAs, 27 in total, are above the 1% cap. Twelve LEAs have rates at or above 1.6%. </a:t>
            </a:r>
            <a:endParaRPr/>
          </a:p>
        </p:txBody>
      </p:sp>
      <p:sp>
        <p:nvSpPr>
          <p:cNvPr id="199" name="Google Shape;19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compares 2016-17 school year to the 2017-18 school year. You can see the overall number of students tested in grades 3-8 and 11 decreased and yet the number of students taking the alternate assessments increased by almost 100 students. This, of course, increased the percent of students taking the alternate assessment from 1.2% to 1.3%. The number of LEAs over the 1% didn’t change too much but what is surprising is that 24 of those 27 districts increased the total number of students taking the DLM last year. This is explored further on the next slide.</a:t>
            </a:r>
            <a:endParaRPr/>
          </a:p>
        </p:txBody>
      </p:sp>
      <p:sp>
        <p:nvSpPr>
          <p:cNvPr id="210" name="Google Shape;2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Actual attachment of IEP pages – NOT "See IEP"</a:t>
            </a:r>
            <a:endParaRPr/>
          </a:p>
          <a:p>
            <a:pPr marL="0" lvl="0" indent="0" algn="l" rtl="0">
              <a:spcBef>
                <a:spcPts val="0"/>
              </a:spcBef>
              <a:spcAft>
                <a:spcPts val="0"/>
              </a:spcAft>
              <a:buNone/>
            </a:pPr>
            <a:endParaRPr/>
          </a:p>
          <a:p>
            <a:pPr marL="0" lvl="0" indent="0" algn="l" rtl="0">
              <a:spcBef>
                <a:spcPts val="0"/>
              </a:spcBef>
              <a:spcAft>
                <a:spcPts val="0"/>
              </a:spcAft>
              <a:buNone/>
            </a:pPr>
            <a:r>
              <a:rPr lang="en-US"/>
              <a:t>Acquiring skills; especially academic skills</a:t>
            </a:r>
            <a:endParaRPr/>
          </a:p>
          <a:p>
            <a:pPr marL="0" lvl="0" indent="0" algn="l" rtl="0">
              <a:spcBef>
                <a:spcPts val="0"/>
              </a:spcBef>
              <a:spcAft>
                <a:spcPts val="0"/>
              </a:spcAft>
              <a:buNone/>
            </a:pPr>
            <a:r>
              <a:rPr lang="en-US"/>
              <a:t>Look at functional skills in how they affect the student's ability to learn academic concepts; especially abstract academic concepts and their ability to generalize.</a:t>
            </a:r>
            <a:endParaRPr/>
          </a:p>
        </p:txBody>
      </p:sp>
      <p:sp>
        <p:nvSpPr>
          <p:cNvPr id="274" name="Google Shape;27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Application of skills</a:t>
            </a:r>
            <a:endParaRPr/>
          </a:p>
          <a:p>
            <a:pPr marL="0" lvl="0" indent="0" algn="l" rtl="0">
              <a:spcBef>
                <a:spcPts val="0"/>
              </a:spcBef>
              <a:spcAft>
                <a:spcPts val="0"/>
              </a:spcAft>
              <a:buNone/>
            </a:pPr>
            <a:endParaRPr/>
          </a:p>
        </p:txBody>
      </p:sp>
      <p:sp>
        <p:nvSpPr>
          <p:cNvPr id="284" name="Google Shape;28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first criteria: </a:t>
            </a:r>
            <a:r>
              <a:rPr lang="en-US" b="1"/>
              <a:t>Student has a disability, or disabilities, that significantly impacts cognitive function and adaptive behavior.</a:t>
            </a:r>
            <a:r>
              <a:rPr lang="en-US"/>
              <a:t> This means</a:t>
            </a:r>
            <a:r>
              <a:rPr lang="en-US" b="0"/>
              <a:t> that the student may have one or more disabilities that prevents them from participating in standard academic classes and course work. That a student is deaf or hard-of-hearing, blind or visually impaired, has limited or no use of their arms, legs, hands, or has poor motor skills, are not considered disabilities that should be used in evaluating whether or not a student would meet this criteria.</a:t>
            </a:r>
            <a:r>
              <a:rPr lang="en-US"/>
              <a:t>  The disability, or diabilities, that should be considered here include those that affect their cognitive fuctioning and adaptive behavior.</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A note on communication: A student may lack adequate communication abilities for a variety of reasons. Because it may be difficult to understand what a student is trying to communicate, it may cause an error in finding a student eligible for the alternate assessment. Without the ability to express their needs, wants, and what they know, it is impossible to know what they understand. While communication ability is not part of the criteria for alternate assessment, it is important that all students have access to </a:t>
            </a:r>
            <a:r>
              <a:rPr lang="en-US"/>
              <a:t>an</a:t>
            </a:r>
            <a:r>
              <a:rPr lang="en-US" b="0"/>
              <a:t> effective communication system they will use. </a:t>
            </a:r>
            <a:r>
              <a:rPr lang="en-US"/>
              <a:t>While lack of a communication system may make the eligibility decision difficult, the absence of a communication system alone is not reason enough to find a student eligible for the alternate assessment.</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Adaptive behavior means that the student’s cognitive disability or disabilities affects every aspect of the student’s life and will likely require the student to rely on others for many, and in some cases, all of their daily living needs. The disabilities that the student has are not expected to resolve at some point but will likely require supports well into adulthood.</a:t>
            </a:r>
            <a:endParaRPr/>
          </a:p>
          <a:p>
            <a:pPr marL="0" lvl="0" indent="0" algn="l" rtl="0">
              <a:spcBef>
                <a:spcPts val="0"/>
              </a:spcBef>
              <a:spcAft>
                <a:spcPts val="0"/>
              </a:spcAft>
              <a:buNone/>
            </a:pPr>
            <a:endParaRPr b="0"/>
          </a:p>
        </p:txBody>
      </p:sp>
      <p:sp>
        <p:nvSpPr>
          <p:cNvPr id="300" name="Google Shape;30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documented in the IEP, the student’s present levels of academic achievement indicate their ability to make progress through the alternate achievement standards (EEs) </a:t>
            </a:r>
            <a:r>
              <a:rPr lang="en-US" i="1"/>
              <a:t>and</a:t>
            </a:r>
            <a:r>
              <a:rPr lang="en-US"/>
              <a:t> the short term objectives include skills and concepts reflected in the steps found in the alternate achievement standard (EEs) learning maps, </a:t>
            </a:r>
            <a:r>
              <a:rPr lang="en-US" i="1"/>
              <a:t>and </a:t>
            </a:r>
            <a:r>
              <a:rPr lang="en-US"/>
              <a:t>the annual academic goals are closely aligned to grade-level alternate achievement standards. </a:t>
            </a:r>
            <a:endParaRPr/>
          </a:p>
        </p:txBody>
      </p:sp>
      <p:sp>
        <p:nvSpPr>
          <p:cNvPr id="344" name="Google Shape;34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Discussion, then review examples from the sample</a:t>
            </a:r>
            <a:r>
              <a:rPr lang="en-US" baseline="0"/>
              <a:t> IEP, then show blank forms.</a:t>
            </a:r>
          </a:p>
        </p:txBody>
      </p:sp>
      <p:sp>
        <p:nvSpPr>
          <p:cNvPr id="362" name="Google Shape;36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Criteria 3: The student is unable to apply academic, life, and job skills in the home, school, and community without intensive, frequent, and individualized instruction and supports in multiple settings. </a:t>
            </a:r>
            <a:endParaRPr lang="en-US" b="0"/>
          </a:p>
          <a:p>
            <a:pPr defTabSz="931774">
              <a:defRPr/>
            </a:pPr>
            <a:endParaRPr lang="en-US" b="0"/>
          </a:p>
          <a:p>
            <a:pPr>
              <a:defRPr/>
            </a:pPr>
            <a:r>
              <a:rPr lang="en-US" b="0"/>
              <a:t>This criteria</a:t>
            </a:r>
            <a:r>
              <a:rPr lang="en-US" b="0" baseline="0"/>
              <a:t> references the level of difficulty a student may have learning and may be, more than the other criteria, the hallmark of students who benefit from taking the alternate assessment. While every student, regardless their disability status, may be challenged when learning particular content or skill, a student eligible for the alternate assessment may need a level of very intense, repetitive instruction over the course of many weeks, months, or, in some cases, years, before they achieve mastery.</a:t>
            </a:r>
            <a:r>
              <a:rPr lang="en-US"/>
              <a:t> </a:t>
            </a:r>
            <a:endParaRPr lang="en-US" b="0" baseline="0">
              <a:cs typeface="Calibri"/>
            </a:endParaRPr>
          </a:p>
          <a:p>
            <a:pPr>
              <a:defRPr/>
            </a:pPr>
            <a:endParaRPr lang="en-US" b="0" baseline="0">
              <a:cs typeface="Calibri"/>
            </a:endParaRPr>
          </a:p>
          <a:p>
            <a:pPr>
              <a:defRPr/>
            </a:pPr>
            <a:r>
              <a:rPr lang="en-US" b="0" baseline="0"/>
              <a:t>What this means is that students who are eligible for the alternate assessment typically have a lot of trouble generalizing skills and knowledge from setting-to-setting and from one circumstance to another. In evaluating evidence for this criteria, Teams should consider the types of skills and knowledge that the student is have difficulty transferring from one setting to another. Teams should look for many skills, both academic skills and life skills, that the student needs consistent, intensive reminding, repeating, and </a:t>
            </a:r>
            <a:r>
              <a:rPr lang="en-US" err="1"/>
              <a:t>reteaching</a:t>
            </a:r>
            <a:r>
              <a:rPr lang="en-US" b="0" baseline="0"/>
              <a:t> in order to learn and to maintain.</a:t>
            </a:r>
            <a:endParaRPr lang="en-US" b="0" baseline="0">
              <a:cs typeface="Calibri"/>
            </a:endParaRPr>
          </a:p>
          <a:p>
            <a:pPr defTabSz="931774">
              <a:defRPr/>
            </a:pPr>
            <a:endParaRPr lang="en-US" b="0" baseline="0"/>
          </a:p>
          <a:p>
            <a:pPr>
              <a:defRPr/>
            </a:pPr>
            <a:r>
              <a:rPr lang="en-US" b="0" baseline="0"/>
              <a:t>Students who are eligible for the alternate assessment also require extensive modifications to classroom materials</a:t>
            </a:r>
            <a:r>
              <a:rPr lang="en-US"/>
              <a:t>.</a:t>
            </a:r>
            <a:r>
              <a:rPr lang="en-US" b="0" baseline="0"/>
              <a:t> </a:t>
            </a:r>
            <a:r>
              <a:rPr lang="en-US"/>
              <a:t>Typical</a:t>
            </a:r>
            <a:r>
              <a:rPr lang="en-US" b="0" baseline="0"/>
              <a:t> materials </a:t>
            </a:r>
            <a:r>
              <a:rPr lang="en-US"/>
              <a:t>may </a:t>
            </a:r>
            <a:r>
              <a:rPr lang="en-US" b="0" baseline="0"/>
              <a:t>not</a:t>
            </a:r>
            <a:r>
              <a:rPr lang="en-US"/>
              <a:t> be able to isolate</a:t>
            </a:r>
            <a:r>
              <a:rPr lang="en-US" b="0" baseline="0"/>
              <a:t> specific skills or content that the student is working on. The alteration of materials for a student being considered for the alternate assessment is vastly different from their typical peers. Tools that are modified to mitigate the effects of a student’s physical or sensory </a:t>
            </a:r>
            <a:r>
              <a:rPr lang="en-US"/>
              <a:t>disability</a:t>
            </a:r>
            <a:r>
              <a:rPr lang="en-US" b="0" baseline="0"/>
              <a:t> do not fall into this category even though </a:t>
            </a:r>
            <a:r>
              <a:rPr lang="en-US"/>
              <a:t>materials</a:t>
            </a:r>
            <a:r>
              <a:rPr lang="en-US" b="0" baseline="0"/>
              <a:t> often </a:t>
            </a:r>
            <a:r>
              <a:rPr lang="en-US"/>
              <a:t>take these challenges into account</a:t>
            </a:r>
            <a:r>
              <a:rPr lang="en-US" b="0" baseline="0"/>
              <a:t>.</a:t>
            </a:r>
            <a:endParaRPr lang="en-US" b="0" baseline="0">
              <a:cs typeface="Calibri"/>
            </a:endParaRPr>
          </a:p>
          <a:p>
            <a:pPr defTabSz="931774">
              <a:defRPr/>
            </a:pPr>
            <a:endParaRPr lang="en-US" b="0" baseline="0"/>
          </a:p>
          <a:p>
            <a:endParaRPr lang="en-US"/>
          </a:p>
        </p:txBody>
      </p:sp>
      <p:sp>
        <p:nvSpPr>
          <p:cNvPr id="4" name="Slide Number Placeholder 3"/>
          <p:cNvSpPr>
            <a:spLocks noGrp="1"/>
          </p:cNvSpPr>
          <p:nvPr>
            <p:ph type="sldNum" sz="quarter" idx="10"/>
          </p:nvPr>
        </p:nvSpPr>
        <p:spPr/>
        <p:txBody>
          <a:bodyPr/>
          <a:lstStyle/>
          <a:p>
            <a:fld id="{7FCD1C7C-B614-4321-A65F-6C7E68AACA16}" type="slidenum">
              <a:rPr lang="en-US" smtClean="0"/>
              <a:t>35</a:t>
            </a:fld>
            <a:endParaRPr lang="en-US"/>
          </a:p>
        </p:txBody>
      </p:sp>
    </p:spTree>
    <p:extLst>
      <p:ext uri="{BB962C8B-B14F-4D97-AF65-F5344CB8AC3E}">
        <p14:creationId xmlns:p14="http://schemas.microsoft.com/office/powerpoint/2010/main" val="1977895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Talk about their responsibility as LEA representatives in being able to see that the EEs and present levels of performance align. If they don't align, then they need to ask the teacher why he/she selected the EEs.</a:t>
            </a:r>
          </a:p>
        </p:txBody>
      </p:sp>
      <p:sp>
        <p:nvSpPr>
          <p:cNvPr id="4" name="Slide Number Placeholder 3"/>
          <p:cNvSpPr>
            <a:spLocks noGrp="1"/>
          </p:cNvSpPr>
          <p:nvPr>
            <p:ph type="sldNum" sz="quarter" idx="5"/>
          </p:nvPr>
        </p:nvSpPr>
        <p:spPr/>
        <p:txBody>
          <a:bodyPr/>
          <a:lstStyle/>
          <a:p>
            <a:fld id="{5972E147-C051-4C6A-92D2-CE52E11BC686}" type="slidenum">
              <a:rPr lang="en-US" smtClean="0"/>
              <a:t>36</a:t>
            </a:fld>
            <a:endParaRPr lang="en-US"/>
          </a:p>
        </p:txBody>
      </p:sp>
    </p:spTree>
    <p:extLst>
      <p:ext uri="{BB962C8B-B14F-4D97-AF65-F5344CB8AC3E}">
        <p14:creationId xmlns:p14="http://schemas.microsoft.com/office/powerpoint/2010/main" val="684456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if they have questions, if anyone has any doubts, and if they have a decision in mind. </a:t>
            </a:r>
          </a:p>
        </p:txBody>
      </p:sp>
      <p:sp>
        <p:nvSpPr>
          <p:cNvPr id="4" name="Slide Number Placeholder 3"/>
          <p:cNvSpPr>
            <a:spLocks noGrp="1"/>
          </p:cNvSpPr>
          <p:nvPr>
            <p:ph type="sldNum" sz="quarter" idx="5"/>
          </p:nvPr>
        </p:nvSpPr>
        <p:spPr/>
        <p:txBody>
          <a:bodyPr/>
          <a:lstStyle/>
          <a:p>
            <a:fld id="{5972E147-C051-4C6A-92D2-CE52E11BC686}" type="slidenum">
              <a:rPr lang="en-US" smtClean="0"/>
              <a:t>37</a:t>
            </a:fld>
            <a:endParaRPr lang="en-US"/>
          </a:p>
        </p:txBody>
      </p:sp>
    </p:spTree>
    <p:extLst>
      <p:ext uri="{BB962C8B-B14F-4D97-AF65-F5344CB8AC3E}">
        <p14:creationId xmlns:p14="http://schemas.microsoft.com/office/powerpoint/2010/main" val="2801398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7FCD1C7C-B614-4321-A65F-6C7E68AACA16}" type="slidenum">
              <a:rPr lang="en-US" smtClean="0"/>
              <a:t>38</a:t>
            </a:fld>
            <a:endParaRPr lang="en-US"/>
          </a:p>
        </p:txBody>
      </p:sp>
    </p:spTree>
    <p:extLst>
      <p:ext uri="{BB962C8B-B14F-4D97-AF65-F5344CB8AC3E}">
        <p14:creationId xmlns:p14="http://schemas.microsoft.com/office/powerpoint/2010/main" val="975425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By following this process and using the evidence form, then these factors never come into the conversation – they aren't needed.</a:t>
            </a:r>
            <a:endParaRPr lang="en-US" baseline="0">
              <a:cs typeface="Calibri"/>
            </a:endParaRPr>
          </a:p>
          <a:p>
            <a:pPr defTabSz="931774">
              <a:defRPr/>
            </a:pPr>
            <a:endParaRPr lang="en-US"/>
          </a:p>
          <a:p>
            <a:endParaRPr lang="en-US"/>
          </a:p>
        </p:txBody>
      </p:sp>
      <p:sp>
        <p:nvSpPr>
          <p:cNvPr id="4" name="Slide Number Placeholder 3"/>
          <p:cNvSpPr>
            <a:spLocks noGrp="1"/>
          </p:cNvSpPr>
          <p:nvPr>
            <p:ph type="sldNum" sz="quarter" idx="10"/>
          </p:nvPr>
        </p:nvSpPr>
        <p:spPr/>
        <p:txBody>
          <a:bodyPr/>
          <a:lstStyle/>
          <a:p>
            <a:fld id="{7FCD1C7C-B614-4321-A65F-6C7E68AACA16}" type="slidenum">
              <a:rPr lang="en-US" smtClean="0"/>
              <a:t>39</a:t>
            </a:fld>
            <a:endParaRPr lang="en-US"/>
          </a:p>
        </p:txBody>
      </p:sp>
    </p:spTree>
    <p:extLst>
      <p:ext uri="{BB962C8B-B14F-4D97-AF65-F5344CB8AC3E}">
        <p14:creationId xmlns:p14="http://schemas.microsoft.com/office/powerpoint/2010/main" val="3059729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simpler form and does not include a place to list specific evidence. The Documentation Form is where IEP Teams can list the evidence they use and align that evidence to the specific criteria.</a:t>
            </a:r>
            <a:endParaRPr/>
          </a:p>
        </p:txBody>
      </p:sp>
      <p:sp>
        <p:nvSpPr>
          <p:cNvPr id="429" name="Google Shape;42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9: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explaining to parents about graduation options: explain the differences in graduation requirements such whether or not the student will get a diploma when they graduate, if there are specific requirements such as an exit portfolio or other presentation or credit/course requirements that students would have meet and how those requirements will be modified for their needs.</a:t>
            </a:r>
            <a:endParaRPr/>
          </a:p>
        </p:txBody>
      </p:sp>
      <p:sp>
        <p:nvSpPr>
          <p:cNvPr id="438" name="Google Shape;43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build capacity and understanding as a state around eligibility determinations.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980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229558e90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229558e90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5229558e90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229558e90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229558e90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5229558e90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229558e90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229558e90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None of these special factors would qualify a student for alternate assessment specifically.  These are areas that must be addressed in the IEP goals.   </a:t>
            </a:r>
            <a:endParaRPr/>
          </a:p>
        </p:txBody>
      </p:sp>
      <p:sp>
        <p:nvSpPr>
          <p:cNvPr id="145" name="Google Shape;145;g5229558e90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229558e90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229558e90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5229558e90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448091" y="3085765"/>
            <a:ext cx="8240108"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581192" y="990600"/>
            <a:ext cx="7989752" cy="150484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81192" y="2495444"/>
            <a:ext cx="7989752" cy="590321"/>
          </a:xfrm>
          <a:prstGeom prst="rect">
            <a:avLst/>
          </a:prstGeom>
          <a:noFill/>
          <a:ln>
            <a:noFill/>
          </a:ln>
        </p:spPr>
        <p:txBody>
          <a:bodyPr spcFirstLastPara="1" wrap="square" lIns="91425" tIns="45700" rIns="91425" bIns="45700" anchor="t" anchorCtr="0"/>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2"/>
          <p:cNvSpPr txBox="1">
            <a:spLocks noGrp="1"/>
          </p:cNvSpPr>
          <p:nvPr>
            <p:ph type="ftr" idx="11"/>
          </p:nvPr>
        </p:nvSpPr>
        <p:spPr>
          <a:xfrm>
            <a:off x="581192" y="6390564"/>
            <a:ext cx="710202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b="1">
                <a:solidFill>
                  <a:srgbClr val="FF0000"/>
                </a:solidFill>
              </a:rPr>
              <a:t>DRAFT: NOT FOR DISTRIBUTION (5/22/2019)</a:t>
            </a:r>
            <a:endParaRPr lang="en-US" b="1" dirty="0">
              <a:solidFill>
                <a:srgbClr val="FF0000"/>
              </a:solidFill>
            </a:endParaRPr>
          </a:p>
        </p:txBody>
      </p:sp>
      <p:sp>
        <p:nvSpPr>
          <p:cNvPr id="23" name="Google Shape;23;p2"/>
          <p:cNvSpPr txBox="1">
            <a:spLocks noGrp="1"/>
          </p:cNvSpPr>
          <p:nvPr>
            <p:ph type="sldNum" idx="12"/>
          </p:nvPr>
        </p:nvSpPr>
        <p:spPr>
          <a:xfrm>
            <a:off x="7800476" y="6390565"/>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539F8A"/>
                </a:solidFill>
                <a:latin typeface="Gill Sans"/>
                <a:ea typeface="Gill Sans"/>
                <a:cs typeface="Gill Sans"/>
                <a:sym typeface="Gill Sans"/>
              </a:defRPr>
            </a:lvl1pPr>
            <a:lvl2pPr marL="0" lvl="1" indent="0" algn="r">
              <a:spcBef>
                <a:spcPts val="0"/>
              </a:spcBef>
              <a:buNone/>
              <a:defRPr sz="900" b="0" i="0" u="none" strike="noStrike" cap="none">
                <a:solidFill>
                  <a:srgbClr val="539F8A"/>
                </a:solidFill>
                <a:latin typeface="Gill Sans"/>
                <a:ea typeface="Gill Sans"/>
                <a:cs typeface="Gill Sans"/>
                <a:sym typeface="Gill Sans"/>
              </a:defRPr>
            </a:lvl2pPr>
            <a:lvl3pPr marL="0" lvl="2" indent="0" algn="r">
              <a:spcBef>
                <a:spcPts val="0"/>
              </a:spcBef>
              <a:buNone/>
              <a:defRPr sz="900" b="0" i="0" u="none" strike="noStrike" cap="none">
                <a:solidFill>
                  <a:srgbClr val="539F8A"/>
                </a:solidFill>
                <a:latin typeface="Gill Sans"/>
                <a:ea typeface="Gill Sans"/>
                <a:cs typeface="Gill Sans"/>
                <a:sym typeface="Gill Sans"/>
              </a:defRPr>
            </a:lvl3pPr>
            <a:lvl4pPr marL="0" lvl="3" indent="0" algn="r">
              <a:spcBef>
                <a:spcPts val="0"/>
              </a:spcBef>
              <a:buNone/>
              <a:defRPr sz="900" b="0" i="0" u="none" strike="noStrike" cap="none">
                <a:solidFill>
                  <a:srgbClr val="539F8A"/>
                </a:solidFill>
                <a:latin typeface="Gill Sans"/>
                <a:ea typeface="Gill Sans"/>
                <a:cs typeface="Gill Sans"/>
                <a:sym typeface="Gill Sans"/>
              </a:defRPr>
            </a:lvl4pPr>
            <a:lvl5pPr marL="0" lvl="4" indent="0" algn="r">
              <a:spcBef>
                <a:spcPts val="0"/>
              </a:spcBef>
              <a:buNone/>
              <a:defRPr sz="900" b="0" i="0" u="none" strike="noStrike" cap="none">
                <a:solidFill>
                  <a:srgbClr val="539F8A"/>
                </a:solidFill>
                <a:latin typeface="Gill Sans"/>
                <a:ea typeface="Gill Sans"/>
                <a:cs typeface="Gill Sans"/>
                <a:sym typeface="Gill Sans"/>
              </a:defRPr>
            </a:lvl5pPr>
            <a:lvl6pPr marL="0" lvl="5" indent="0" algn="r">
              <a:spcBef>
                <a:spcPts val="0"/>
              </a:spcBef>
              <a:buNone/>
              <a:defRPr sz="900" b="0" i="0" u="none" strike="noStrike" cap="none">
                <a:solidFill>
                  <a:srgbClr val="539F8A"/>
                </a:solidFill>
                <a:latin typeface="Gill Sans"/>
                <a:ea typeface="Gill Sans"/>
                <a:cs typeface="Gill Sans"/>
                <a:sym typeface="Gill Sans"/>
              </a:defRPr>
            </a:lvl6pPr>
            <a:lvl7pPr marL="0" lvl="6" indent="0" algn="r">
              <a:spcBef>
                <a:spcPts val="0"/>
              </a:spcBef>
              <a:buNone/>
              <a:defRPr sz="900" b="0" i="0" u="none" strike="noStrike" cap="none">
                <a:solidFill>
                  <a:srgbClr val="539F8A"/>
                </a:solidFill>
                <a:latin typeface="Gill Sans"/>
                <a:ea typeface="Gill Sans"/>
                <a:cs typeface="Gill Sans"/>
                <a:sym typeface="Gill Sans"/>
              </a:defRPr>
            </a:lvl7pPr>
            <a:lvl8pPr marL="0" lvl="7" indent="0" algn="r">
              <a:spcBef>
                <a:spcPts val="0"/>
              </a:spcBef>
              <a:buNone/>
              <a:defRPr sz="900" b="0" i="0" u="none" strike="noStrike" cap="none">
                <a:solidFill>
                  <a:srgbClr val="539F8A"/>
                </a:solidFill>
                <a:latin typeface="Gill Sans"/>
                <a:ea typeface="Gill Sans"/>
                <a:cs typeface="Gill Sans"/>
                <a:sym typeface="Gill Sans"/>
              </a:defRPr>
            </a:lvl8pPr>
            <a:lvl9pPr marL="0" lvl="8" indent="0" algn="r">
              <a:spcBef>
                <a:spcPts val="0"/>
              </a:spcBef>
              <a:buNone/>
              <a:defRPr sz="900" b="0" i="0" u="none" strike="noStrike" cap="none">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1"/>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body" idx="1"/>
          </p:nvPr>
        </p:nvSpPr>
        <p:spPr>
          <a:xfrm rot="5400000">
            <a:off x="2760671" y="48524"/>
            <a:ext cx="3630794" cy="7989752"/>
          </a:xfrm>
          <a:prstGeom prst="rect">
            <a:avLst/>
          </a:prstGeom>
          <a:noFill/>
          <a:ln>
            <a:noFill/>
          </a:ln>
        </p:spPr>
        <p:txBody>
          <a:bodyPr spcFirstLastPara="1" wrap="square" lIns="91425" tIns="45700" rIns="91425" bIns="45700" anchor="t" anchorCtr="0"/>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4" name="Google Shape;84;p11"/>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86" name="Google Shape;86;p1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2"/>
          <p:cNvSpPr/>
          <p:nvPr/>
        </p:nvSpPr>
        <p:spPr>
          <a:xfrm>
            <a:off x="6629400" y="599725"/>
            <a:ext cx="2057399"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2"/>
          <p:cNvSpPr txBox="1">
            <a:spLocks noGrp="1"/>
          </p:cNvSpPr>
          <p:nvPr>
            <p:ph type="title"/>
          </p:nvPr>
        </p:nvSpPr>
        <p:spPr>
          <a:xfrm rot="5400000">
            <a:off x="4789425" y="2515700"/>
            <a:ext cx="5183073" cy="1503123"/>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body" idx="1"/>
          </p:nvPr>
        </p:nvSpPr>
        <p:spPr>
          <a:xfrm rot="5400000">
            <a:off x="950760" y="306157"/>
            <a:ext cx="5183073" cy="5922209"/>
          </a:xfrm>
          <a:prstGeom prst="rect">
            <a:avLst/>
          </a:prstGeom>
          <a:noFill/>
          <a:ln>
            <a:noFill/>
          </a:ln>
        </p:spPr>
        <p:txBody>
          <a:bodyPr spcFirstLastPara="1" wrap="square" lIns="91425" tIns="45700" rIns="91425" bIns="45700" anchor="t"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1" name="Google Shape;91;p12"/>
          <p:cNvSpPr txBox="1">
            <a:spLocks noGrp="1"/>
          </p:cNvSpPr>
          <p:nvPr>
            <p:ph type="dt" idx="10"/>
          </p:nvPr>
        </p:nvSpPr>
        <p:spPr>
          <a:xfrm>
            <a:off x="6745255" y="5956136"/>
            <a:ext cx="94767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581192" y="5951810"/>
            <a:ext cx="59222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93" name="Google Shape;93;p12"/>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539F8A"/>
                </a:solidFill>
                <a:latin typeface="Gill Sans"/>
                <a:ea typeface="Gill Sans"/>
                <a:cs typeface="Gill Sans"/>
                <a:sym typeface="Gill Sans"/>
              </a:defRPr>
            </a:lvl1pPr>
            <a:lvl2pPr marL="0" lvl="1" indent="0" algn="r">
              <a:spcBef>
                <a:spcPts val="0"/>
              </a:spcBef>
              <a:buNone/>
              <a:defRPr sz="900">
                <a:solidFill>
                  <a:srgbClr val="539F8A"/>
                </a:solidFill>
                <a:latin typeface="Gill Sans"/>
                <a:ea typeface="Gill Sans"/>
                <a:cs typeface="Gill Sans"/>
                <a:sym typeface="Gill Sans"/>
              </a:defRPr>
            </a:lvl2pPr>
            <a:lvl3pPr marL="0" lvl="2" indent="0" algn="r">
              <a:spcBef>
                <a:spcPts val="0"/>
              </a:spcBef>
              <a:buNone/>
              <a:defRPr sz="900">
                <a:solidFill>
                  <a:srgbClr val="539F8A"/>
                </a:solidFill>
                <a:latin typeface="Gill Sans"/>
                <a:ea typeface="Gill Sans"/>
                <a:cs typeface="Gill Sans"/>
                <a:sym typeface="Gill Sans"/>
              </a:defRPr>
            </a:lvl3pPr>
            <a:lvl4pPr marL="0" lvl="3" indent="0" algn="r">
              <a:spcBef>
                <a:spcPts val="0"/>
              </a:spcBef>
              <a:buNone/>
              <a:defRPr sz="900">
                <a:solidFill>
                  <a:srgbClr val="539F8A"/>
                </a:solidFill>
                <a:latin typeface="Gill Sans"/>
                <a:ea typeface="Gill Sans"/>
                <a:cs typeface="Gill Sans"/>
                <a:sym typeface="Gill Sans"/>
              </a:defRPr>
            </a:lvl4pPr>
            <a:lvl5pPr marL="0" lvl="4" indent="0" algn="r">
              <a:spcBef>
                <a:spcPts val="0"/>
              </a:spcBef>
              <a:buNone/>
              <a:defRPr sz="900">
                <a:solidFill>
                  <a:srgbClr val="539F8A"/>
                </a:solidFill>
                <a:latin typeface="Gill Sans"/>
                <a:ea typeface="Gill Sans"/>
                <a:cs typeface="Gill Sans"/>
                <a:sym typeface="Gill Sans"/>
              </a:defRPr>
            </a:lvl5pPr>
            <a:lvl6pPr marL="0" lvl="5" indent="0" algn="r">
              <a:spcBef>
                <a:spcPts val="0"/>
              </a:spcBef>
              <a:buNone/>
              <a:defRPr sz="900">
                <a:solidFill>
                  <a:srgbClr val="539F8A"/>
                </a:solidFill>
                <a:latin typeface="Gill Sans"/>
                <a:ea typeface="Gill Sans"/>
                <a:cs typeface="Gill Sans"/>
                <a:sym typeface="Gill Sans"/>
              </a:defRPr>
            </a:lvl6pPr>
            <a:lvl7pPr marL="0" lvl="6" indent="0" algn="r">
              <a:spcBef>
                <a:spcPts val="0"/>
              </a:spcBef>
              <a:buNone/>
              <a:defRPr sz="900">
                <a:solidFill>
                  <a:srgbClr val="539F8A"/>
                </a:solidFill>
                <a:latin typeface="Gill Sans"/>
                <a:ea typeface="Gill Sans"/>
                <a:cs typeface="Gill Sans"/>
                <a:sym typeface="Gill Sans"/>
              </a:defRPr>
            </a:lvl7pPr>
            <a:lvl8pPr marL="0" lvl="7" indent="0" algn="r">
              <a:spcBef>
                <a:spcPts val="0"/>
              </a:spcBef>
              <a:buNone/>
              <a:defRPr sz="900">
                <a:solidFill>
                  <a:srgbClr val="539F8A"/>
                </a:solidFill>
                <a:latin typeface="Gill Sans"/>
                <a:ea typeface="Gill Sans"/>
                <a:cs typeface="Gill Sans"/>
                <a:sym typeface="Gill Sans"/>
              </a:defRPr>
            </a:lvl8pPr>
            <a:lvl9pPr marL="0" lvl="8" indent="0" algn="r">
              <a:spcBef>
                <a:spcPts val="0"/>
              </a:spcBef>
              <a:buNone/>
              <a:defRPr sz="900">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339704" y="6041362"/>
            <a:ext cx="6848720" cy="365125"/>
          </a:xfrm>
          <a:prstGeom prst="rect">
            <a:avLst/>
          </a:prstGeom>
        </p:spPr>
        <p:txBody>
          <a:bodyPr/>
          <a:lstStyle/>
          <a:p>
            <a:r>
              <a:rPr lang="en-US"/>
              <a:t>Rhode Island Department of Education  255 Westminster Street  Providence, RI 02903  www.ride.ri.gov/RIAA</a:t>
            </a:r>
          </a:p>
        </p:txBody>
      </p:sp>
      <p:sp>
        <p:nvSpPr>
          <p:cNvPr id="6" name="Slide Number Placeholder 5"/>
          <p:cNvSpPr>
            <a:spLocks noGrp="1"/>
          </p:cNvSpPr>
          <p:nvPr>
            <p:ph type="sldNum" sz="quarter" idx="12"/>
          </p:nvPr>
        </p:nvSpPr>
        <p:spPr>
          <a:xfrm>
            <a:off x="8401066" y="6041362"/>
            <a:ext cx="512638" cy="365125"/>
          </a:xfrm>
          <a:prstGeom prst="rect">
            <a:avLst/>
          </a:prstGeom>
        </p:spPr>
        <p:txBody>
          <a:bodyPr/>
          <a:lstStyle/>
          <a:p>
            <a:fld id="{4FAB73BC-B049-4115-A692-8D63A059BFB8}" type="slidenum">
              <a:rPr lang="en-US" smtClean="0"/>
              <a:pPr/>
              <a:t>‹#›</a:t>
            </a:fld>
            <a:endParaRPr lang="en-US"/>
          </a:p>
        </p:txBody>
      </p:sp>
      <p:pic>
        <p:nvPicPr>
          <p:cNvPr id="7" name="Picture 6"/>
          <p:cNvPicPr/>
          <p:nvPr userDrawn="1"/>
        </p:nvPicPr>
        <p:blipFill rotWithShape="1">
          <a:blip r:embed="rId2">
            <a:extLst>
              <a:ext uri="{28A0092B-C50C-407E-A947-70E740481C1C}">
                <a14:useLocalDpi xmlns:a14="http://schemas.microsoft.com/office/drawing/2010/main" val="0"/>
              </a:ext>
            </a:extLst>
          </a:blip>
          <a:srcRect r="66236"/>
          <a:stretch/>
        </p:blipFill>
        <p:spPr bwMode="auto">
          <a:xfrm>
            <a:off x="609599" y="5861508"/>
            <a:ext cx="730104" cy="724831"/>
          </a:xfrm>
          <a:prstGeom prst="rect">
            <a:avLst/>
          </a:prstGeom>
          <a:noFill/>
          <a:ln>
            <a:noFill/>
          </a:ln>
          <a:extLst>
            <a:ext uri="{53640926-AAD7-44D8-BBD7-CCE9431645EC}">
              <a14:shadowObscured xmlns:a14="http://schemas.microsoft.com/office/drawing/2010/main"/>
            </a:ext>
          </a:extLst>
        </p:spPr>
      </p:pic>
      <p:sp>
        <p:nvSpPr>
          <p:cNvPr id="8" name="Title 7"/>
          <p:cNvSpPr>
            <a:spLocks noGrp="1"/>
          </p:cNvSpPr>
          <p:nvPr>
            <p:ph type="title"/>
          </p:nvPr>
        </p:nvSpPr>
        <p:spPr/>
        <p:txBody>
          <a:bodyPr>
            <a:normAutofit/>
          </a:bodyPr>
          <a:lstStyle>
            <a:lvl1pPr>
              <a:defRPr sz="2800">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373610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339704" y="6041362"/>
            <a:ext cx="6848720" cy="365125"/>
          </a:xfrm>
          <a:prstGeom prst="rect">
            <a:avLst/>
          </a:prstGeom>
        </p:spPr>
        <p:txBody>
          <a:bodyPr/>
          <a:lstStyle/>
          <a:p>
            <a:r>
              <a:rPr lang="en-US"/>
              <a:t>Rhode Island Department of Education  255 Westminster Street  Providence, RI 02903  www.ride.ri.gov/RIAA</a:t>
            </a:r>
          </a:p>
        </p:txBody>
      </p:sp>
      <p:sp>
        <p:nvSpPr>
          <p:cNvPr id="6" name="Slide Number Placeholder 5"/>
          <p:cNvSpPr>
            <a:spLocks noGrp="1"/>
          </p:cNvSpPr>
          <p:nvPr>
            <p:ph type="sldNum" sz="quarter" idx="12"/>
          </p:nvPr>
        </p:nvSpPr>
        <p:spPr>
          <a:xfrm>
            <a:off x="8401066" y="6041362"/>
            <a:ext cx="512638" cy="365125"/>
          </a:xfrm>
          <a:prstGeom prst="rect">
            <a:avLst/>
          </a:prstGeom>
        </p:spPr>
        <p:txBody>
          <a:bodyPr/>
          <a:lstStyle/>
          <a:p>
            <a:fld id="{4FAB73BC-B049-4115-A692-8D63A059BFB8}" type="slidenum">
              <a:rPr lang="en-US" smtClean="0"/>
              <a:pPr/>
              <a:t>‹#›</a:t>
            </a:fld>
            <a:endParaRPr lang="en-US"/>
          </a:p>
        </p:txBody>
      </p:sp>
      <p:pic>
        <p:nvPicPr>
          <p:cNvPr id="7" name="Picture 6"/>
          <p:cNvPicPr/>
          <p:nvPr userDrawn="1"/>
        </p:nvPicPr>
        <p:blipFill rotWithShape="1">
          <a:blip r:embed="rId2">
            <a:extLst>
              <a:ext uri="{28A0092B-C50C-407E-A947-70E740481C1C}">
                <a14:useLocalDpi xmlns:a14="http://schemas.microsoft.com/office/drawing/2010/main" val="0"/>
              </a:ext>
            </a:extLst>
          </a:blip>
          <a:srcRect r="66236"/>
          <a:stretch/>
        </p:blipFill>
        <p:spPr bwMode="auto">
          <a:xfrm>
            <a:off x="609599" y="5861508"/>
            <a:ext cx="730104" cy="724831"/>
          </a:xfrm>
          <a:prstGeom prst="rect">
            <a:avLst/>
          </a:prstGeom>
          <a:noFill/>
          <a:ln>
            <a:noFill/>
          </a:ln>
          <a:extLst>
            <a:ext uri="{53640926-AAD7-44D8-BBD7-CCE9431645EC}">
              <a14:shadowObscured xmlns:a14="http://schemas.microsoft.com/office/drawing/2010/main"/>
            </a:ext>
          </a:extLst>
        </p:spPr>
      </p:pic>
      <p:sp>
        <p:nvSpPr>
          <p:cNvPr id="8" name="Title 7"/>
          <p:cNvSpPr>
            <a:spLocks noGrp="1"/>
          </p:cNvSpPr>
          <p:nvPr>
            <p:ph type="title"/>
          </p:nvPr>
        </p:nvSpPr>
        <p:spPr/>
        <p:txBody>
          <a:bodyPr>
            <a:normAutofit/>
          </a:bodyPr>
          <a:lstStyle>
            <a:lvl1pPr>
              <a:defRPr sz="2800">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2504243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339704" y="6041362"/>
            <a:ext cx="6848720" cy="365125"/>
          </a:xfrm>
          <a:prstGeom prst="rect">
            <a:avLst/>
          </a:prstGeom>
        </p:spPr>
        <p:txBody>
          <a:bodyPr/>
          <a:lstStyle/>
          <a:p>
            <a:r>
              <a:rPr lang="en-US"/>
              <a:t>Rhode Island Department of Education  255 Westminster Street  Providence, RI 02903  www.ride.ri.gov/RIAA</a:t>
            </a:r>
          </a:p>
        </p:txBody>
      </p:sp>
      <p:sp>
        <p:nvSpPr>
          <p:cNvPr id="6" name="Slide Number Placeholder 5"/>
          <p:cNvSpPr>
            <a:spLocks noGrp="1"/>
          </p:cNvSpPr>
          <p:nvPr>
            <p:ph type="sldNum" sz="quarter" idx="12"/>
          </p:nvPr>
        </p:nvSpPr>
        <p:spPr>
          <a:xfrm>
            <a:off x="8401066" y="6041362"/>
            <a:ext cx="512638" cy="365125"/>
          </a:xfrm>
          <a:prstGeom prst="rect">
            <a:avLst/>
          </a:prstGeom>
        </p:spPr>
        <p:txBody>
          <a:bodyPr/>
          <a:lstStyle/>
          <a:p>
            <a:fld id="{4FAB73BC-B049-4115-A692-8D63A059BFB8}" type="slidenum">
              <a:rPr lang="en-US" smtClean="0"/>
              <a:pPr/>
              <a:t>‹#›</a:t>
            </a:fld>
            <a:endParaRPr lang="en-US"/>
          </a:p>
        </p:txBody>
      </p:sp>
      <p:pic>
        <p:nvPicPr>
          <p:cNvPr id="7" name="Picture 6"/>
          <p:cNvPicPr/>
          <p:nvPr userDrawn="1"/>
        </p:nvPicPr>
        <p:blipFill rotWithShape="1">
          <a:blip r:embed="rId2">
            <a:extLst>
              <a:ext uri="{28A0092B-C50C-407E-A947-70E740481C1C}">
                <a14:useLocalDpi xmlns:a14="http://schemas.microsoft.com/office/drawing/2010/main" val="0"/>
              </a:ext>
            </a:extLst>
          </a:blip>
          <a:srcRect r="66236"/>
          <a:stretch/>
        </p:blipFill>
        <p:spPr bwMode="auto">
          <a:xfrm>
            <a:off x="609599" y="5861508"/>
            <a:ext cx="730104" cy="724831"/>
          </a:xfrm>
          <a:prstGeom prst="rect">
            <a:avLst/>
          </a:prstGeom>
          <a:noFill/>
          <a:ln>
            <a:noFill/>
          </a:ln>
          <a:extLst>
            <a:ext uri="{53640926-AAD7-44D8-BBD7-CCE9431645EC}">
              <a14:shadowObscured xmlns:a14="http://schemas.microsoft.com/office/drawing/2010/main"/>
            </a:ext>
          </a:extLst>
        </p:spPr>
      </p:pic>
      <p:sp>
        <p:nvSpPr>
          <p:cNvPr id="8" name="Title 7"/>
          <p:cNvSpPr>
            <a:spLocks noGrp="1"/>
          </p:cNvSpPr>
          <p:nvPr>
            <p:ph type="title"/>
          </p:nvPr>
        </p:nvSpPr>
        <p:spPr/>
        <p:txBody>
          <a:bodyPr>
            <a:normAutofit/>
          </a:bodyPr>
          <a:lstStyle>
            <a:lvl1pPr>
              <a:defRPr sz="2800">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130162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581192" y="2228003"/>
            <a:ext cx="7989752" cy="3630795"/>
          </a:xfrm>
          <a:prstGeom prst="rect">
            <a:avLst/>
          </a:prstGeom>
          <a:noFill/>
          <a:ln>
            <a:noFill/>
          </a:ln>
        </p:spPr>
        <p:txBody>
          <a:bodyPr spcFirstLastPara="1" wrap="square" lIns="91425" tIns="45700" rIns="91425" bIns="45700" anchor="ctr"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8" name="Google Shape;28;p3"/>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29" name="Google Shape;29;p3"/>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p:nvPr/>
        </p:nvSpPr>
        <p:spPr>
          <a:xfrm>
            <a:off x="452646" y="5141973"/>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4" name="Google Shape;34;p4"/>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36" name="Google Shape;36;p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539F8A"/>
                </a:solidFill>
                <a:latin typeface="Gill Sans"/>
                <a:ea typeface="Gill Sans"/>
                <a:cs typeface="Gill Sans"/>
                <a:sym typeface="Gill Sans"/>
              </a:defRPr>
            </a:lvl1pPr>
            <a:lvl2pPr marL="0" lvl="1" indent="0" algn="r">
              <a:spcBef>
                <a:spcPts val="0"/>
              </a:spcBef>
              <a:buNone/>
              <a:defRPr sz="900">
                <a:solidFill>
                  <a:srgbClr val="539F8A"/>
                </a:solidFill>
                <a:latin typeface="Gill Sans"/>
                <a:ea typeface="Gill Sans"/>
                <a:cs typeface="Gill Sans"/>
                <a:sym typeface="Gill Sans"/>
              </a:defRPr>
            </a:lvl2pPr>
            <a:lvl3pPr marL="0" lvl="2" indent="0" algn="r">
              <a:spcBef>
                <a:spcPts val="0"/>
              </a:spcBef>
              <a:buNone/>
              <a:defRPr sz="900">
                <a:solidFill>
                  <a:srgbClr val="539F8A"/>
                </a:solidFill>
                <a:latin typeface="Gill Sans"/>
                <a:ea typeface="Gill Sans"/>
                <a:cs typeface="Gill Sans"/>
                <a:sym typeface="Gill Sans"/>
              </a:defRPr>
            </a:lvl3pPr>
            <a:lvl4pPr marL="0" lvl="3" indent="0" algn="r">
              <a:spcBef>
                <a:spcPts val="0"/>
              </a:spcBef>
              <a:buNone/>
              <a:defRPr sz="900">
                <a:solidFill>
                  <a:srgbClr val="539F8A"/>
                </a:solidFill>
                <a:latin typeface="Gill Sans"/>
                <a:ea typeface="Gill Sans"/>
                <a:cs typeface="Gill Sans"/>
                <a:sym typeface="Gill Sans"/>
              </a:defRPr>
            </a:lvl4pPr>
            <a:lvl5pPr marL="0" lvl="4" indent="0" algn="r">
              <a:spcBef>
                <a:spcPts val="0"/>
              </a:spcBef>
              <a:buNone/>
              <a:defRPr sz="900">
                <a:solidFill>
                  <a:srgbClr val="539F8A"/>
                </a:solidFill>
                <a:latin typeface="Gill Sans"/>
                <a:ea typeface="Gill Sans"/>
                <a:cs typeface="Gill Sans"/>
                <a:sym typeface="Gill Sans"/>
              </a:defRPr>
            </a:lvl5pPr>
            <a:lvl6pPr marL="0" lvl="5" indent="0" algn="r">
              <a:spcBef>
                <a:spcPts val="0"/>
              </a:spcBef>
              <a:buNone/>
              <a:defRPr sz="900">
                <a:solidFill>
                  <a:srgbClr val="539F8A"/>
                </a:solidFill>
                <a:latin typeface="Gill Sans"/>
                <a:ea typeface="Gill Sans"/>
                <a:cs typeface="Gill Sans"/>
                <a:sym typeface="Gill Sans"/>
              </a:defRPr>
            </a:lvl6pPr>
            <a:lvl7pPr marL="0" lvl="6" indent="0" algn="r">
              <a:spcBef>
                <a:spcPts val="0"/>
              </a:spcBef>
              <a:buNone/>
              <a:defRPr sz="900">
                <a:solidFill>
                  <a:srgbClr val="539F8A"/>
                </a:solidFill>
                <a:latin typeface="Gill Sans"/>
                <a:ea typeface="Gill Sans"/>
                <a:cs typeface="Gill Sans"/>
                <a:sym typeface="Gill Sans"/>
              </a:defRPr>
            </a:lvl7pPr>
            <a:lvl8pPr marL="0" lvl="7" indent="0" algn="r">
              <a:spcBef>
                <a:spcPts val="0"/>
              </a:spcBef>
              <a:buNone/>
              <a:defRPr sz="900">
                <a:solidFill>
                  <a:srgbClr val="539F8A"/>
                </a:solidFill>
                <a:latin typeface="Gill Sans"/>
                <a:ea typeface="Gill Sans"/>
                <a:cs typeface="Gill Sans"/>
                <a:sym typeface="Gill Sans"/>
              </a:defRPr>
            </a:lvl8pPr>
            <a:lvl9pPr marL="0" lvl="8" indent="0" algn="r">
              <a:spcBef>
                <a:spcPts val="0"/>
              </a:spcBef>
              <a:buNone/>
              <a:defRPr sz="900">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40" name="Google Shape;40;p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581192" y="2228002"/>
            <a:ext cx="3899527" cy="3633047"/>
          </a:xfrm>
          <a:prstGeom prst="rect">
            <a:avLst/>
          </a:prstGeom>
          <a:noFill/>
          <a:ln>
            <a:noFill/>
          </a:ln>
        </p:spPr>
        <p:txBody>
          <a:bodyPr spcFirstLastPara="1" wrap="square" lIns="91425" tIns="45700" rIns="91425" bIns="45700" anchor="ctr"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5" name="Google Shape;45;p6"/>
          <p:cNvSpPr txBox="1">
            <a:spLocks noGrp="1"/>
          </p:cNvSpPr>
          <p:nvPr>
            <p:ph type="body" idx="2"/>
          </p:nvPr>
        </p:nvSpPr>
        <p:spPr>
          <a:xfrm>
            <a:off x="4663282" y="2228003"/>
            <a:ext cx="3907662" cy="3633047"/>
          </a:xfrm>
          <a:prstGeom prst="rect">
            <a:avLst/>
          </a:prstGeom>
          <a:noFill/>
          <a:ln>
            <a:noFill/>
          </a:ln>
        </p:spPr>
        <p:txBody>
          <a:bodyPr spcFirstLastPara="1" wrap="square" lIns="91425" tIns="45700" rIns="91425" bIns="45700" anchor="ctr"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6" name="Google Shape;46;p6"/>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48" name="Google Shape;48;p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800"/>
              <a:buFont typeface="Gill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87219" y="2228003"/>
            <a:ext cx="3593500" cy="576262"/>
          </a:xfrm>
          <a:prstGeom prst="rect">
            <a:avLst/>
          </a:prstGeom>
          <a:noFill/>
          <a:ln>
            <a:noFill/>
          </a:ln>
        </p:spPr>
        <p:txBody>
          <a:bodyPr spcFirstLastPara="1" wrap="square" lIns="91425" tIns="45700" rIns="91425" bIns="45700" anchor="b" anchorCtr="0"/>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3" name="Google Shape;53;p7"/>
          <p:cNvSpPr txBox="1">
            <a:spLocks noGrp="1"/>
          </p:cNvSpPr>
          <p:nvPr>
            <p:ph type="body" idx="2"/>
          </p:nvPr>
        </p:nvSpPr>
        <p:spPr>
          <a:xfrm>
            <a:off x="581192" y="2926051"/>
            <a:ext cx="3899527" cy="2934999"/>
          </a:xfrm>
          <a:prstGeom prst="rect">
            <a:avLst/>
          </a:prstGeom>
          <a:noFill/>
          <a:ln>
            <a:noFill/>
          </a:ln>
        </p:spPr>
        <p:txBody>
          <a:bodyPr spcFirstLastPara="1" wrap="square" lIns="91425" tIns="45700" rIns="91425" bIns="45700" anchor="t"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4" name="Google Shape;54;p7"/>
          <p:cNvSpPr txBox="1">
            <a:spLocks noGrp="1"/>
          </p:cNvSpPr>
          <p:nvPr>
            <p:ph type="body" idx="3"/>
          </p:nvPr>
        </p:nvSpPr>
        <p:spPr>
          <a:xfrm>
            <a:off x="4969308" y="2228003"/>
            <a:ext cx="3601635" cy="576262"/>
          </a:xfrm>
          <a:prstGeom prst="rect">
            <a:avLst/>
          </a:prstGeom>
          <a:noFill/>
          <a:ln>
            <a:noFill/>
          </a:ln>
        </p:spPr>
        <p:txBody>
          <a:bodyPr spcFirstLastPara="1" wrap="square" lIns="91425" tIns="45700" rIns="91425" bIns="45700" anchor="b" anchorCtr="0"/>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5" name="Google Shape;55;p7"/>
          <p:cNvSpPr txBox="1">
            <a:spLocks noGrp="1"/>
          </p:cNvSpPr>
          <p:nvPr>
            <p:ph type="body" idx="4"/>
          </p:nvPr>
        </p:nvSpPr>
        <p:spPr>
          <a:xfrm>
            <a:off x="4663282" y="2926051"/>
            <a:ext cx="3907662" cy="2934999"/>
          </a:xfrm>
          <a:prstGeom prst="rect">
            <a:avLst/>
          </a:prstGeom>
          <a:noFill/>
          <a:ln>
            <a:noFill/>
          </a:ln>
        </p:spPr>
        <p:txBody>
          <a:bodyPr spcFirstLastPara="1" wrap="square" lIns="91425" tIns="45700" rIns="91425" bIns="45700" anchor="t"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6" name="Google Shape;56;p7"/>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58" name="Google Shape;58;p7"/>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8"/>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64" name="Google Shape;64;p8"/>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p:nvPr/>
        </p:nvSpPr>
        <p:spPr>
          <a:xfrm>
            <a:off x="452646" y="5141973"/>
            <a:ext cx="8238707"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581352" y="5262296"/>
            <a:ext cx="3536625" cy="689514"/>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539F8A"/>
              </a:buClr>
              <a:buSzPts val="2000"/>
              <a:buFont typeface="Gill Sans"/>
              <a:buNone/>
              <a:defRPr sz="2000" b="0">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446399" y="601200"/>
            <a:ext cx="8240400" cy="4204800"/>
          </a:xfrm>
          <a:prstGeom prst="rect">
            <a:avLst/>
          </a:prstGeom>
          <a:noFill/>
          <a:ln>
            <a:noFill/>
          </a:ln>
        </p:spPr>
        <p:txBody>
          <a:bodyPr spcFirstLastPara="1" wrap="square" lIns="91425" tIns="45700" rIns="91425" bIns="45700" anchor="ctr" anchorCtr="0"/>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69" name="Google Shape;69;p9"/>
          <p:cNvSpPr txBox="1">
            <a:spLocks noGrp="1"/>
          </p:cNvSpPr>
          <p:nvPr>
            <p:ph type="body" idx="2"/>
          </p:nvPr>
        </p:nvSpPr>
        <p:spPr>
          <a:xfrm>
            <a:off x="4305617" y="5262295"/>
            <a:ext cx="4265327" cy="689515"/>
          </a:xfrm>
          <a:prstGeom prst="rect">
            <a:avLst/>
          </a:prstGeom>
          <a:noFill/>
          <a:ln>
            <a:noFill/>
          </a:ln>
        </p:spPr>
        <p:txBody>
          <a:bodyPr spcFirstLastPara="1" wrap="square" lIns="91425" tIns="45700" rIns="91425" bIns="45700" anchor="ctr" anchorCtr="0"/>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0" name="Google Shape;70;p9"/>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72" name="Google Shape;72;p9"/>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539F8A"/>
                </a:solidFill>
                <a:latin typeface="Gill Sans"/>
                <a:ea typeface="Gill Sans"/>
                <a:cs typeface="Gill Sans"/>
                <a:sym typeface="Gill Sans"/>
              </a:defRPr>
            </a:lvl1pPr>
            <a:lvl2pPr marL="0" lvl="1" indent="0" algn="r">
              <a:spcBef>
                <a:spcPts val="0"/>
              </a:spcBef>
              <a:buNone/>
              <a:defRPr sz="900">
                <a:solidFill>
                  <a:srgbClr val="539F8A"/>
                </a:solidFill>
                <a:latin typeface="Gill Sans"/>
                <a:ea typeface="Gill Sans"/>
                <a:cs typeface="Gill Sans"/>
                <a:sym typeface="Gill Sans"/>
              </a:defRPr>
            </a:lvl2pPr>
            <a:lvl3pPr marL="0" lvl="2" indent="0" algn="r">
              <a:spcBef>
                <a:spcPts val="0"/>
              </a:spcBef>
              <a:buNone/>
              <a:defRPr sz="900">
                <a:solidFill>
                  <a:srgbClr val="539F8A"/>
                </a:solidFill>
                <a:latin typeface="Gill Sans"/>
                <a:ea typeface="Gill Sans"/>
                <a:cs typeface="Gill Sans"/>
                <a:sym typeface="Gill Sans"/>
              </a:defRPr>
            </a:lvl3pPr>
            <a:lvl4pPr marL="0" lvl="3" indent="0" algn="r">
              <a:spcBef>
                <a:spcPts val="0"/>
              </a:spcBef>
              <a:buNone/>
              <a:defRPr sz="900">
                <a:solidFill>
                  <a:srgbClr val="539F8A"/>
                </a:solidFill>
                <a:latin typeface="Gill Sans"/>
                <a:ea typeface="Gill Sans"/>
                <a:cs typeface="Gill Sans"/>
                <a:sym typeface="Gill Sans"/>
              </a:defRPr>
            </a:lvl4pPr>
            <a:lvl5pPr marL="0" lvl="4" indent="0" algn="r">
              <a:spcBef>
                <a:spcPts val="0"/>
              </a:spcBef>
              <a:buNone/>
              <a:defRPr sz="900">
                <a:solidFill>
                  <a:srgbClr val="539F8A"/>
                </a:solidFill>
                <a:latin typeface="Gill Sans"/>
                <a:ea typeface="Gill Sans"/>
                <a:cs typeface="Gill Sans"/>
                <a:sym typeface="Gill Sans"/>
              </a:defRPr>
            </a:lvl5pPr>
            <a:lvl6pPr marL="0" lvl="5" indent="0" algn="r">
              <a:spcBef>
                <a:spcPts val="0"/>
              </a:spcBef>
              <a:buNone/>
              <a:defRPr sz="900">
                <a:solidFill>
                  <a:srgbClr val="539F8A"/>
                </a:solidFill>
                <a:latin typeface="Gill Sans"/>
                <a:ea typeface="Gill Sans"/>
                <a:cs typeface="Gill Sans"/>
                <a:sym typeface="Gill Sans"/>
              </a:defRPr>
            </a:lvl6pPr>
            <a:lvl7pPr marL="0" lvl="6" indent="0" algn="r">
              <a:spcBef>
                <a:spcPts val="0"/>
              </a:spcBef>
              <a:buNone/>
              <a:defRPr sz="900">
                <a:solidFill>
                  <a:srgbClr val="539F8A"/>
                </a:solidFill>
                <a:latin typeface="Gill Sans"/>
                <a:ea typeface="Gill Sans"/>
                <a:cs typeface="Gill Sans"/>
                <a:sym typeface="Gill Sans"/>
              </a:defRPr>
            </a:lvl7pPr>
            <a:lvl8pPr marL="0" lvl="7" indent="0" algn="r">
              <a:spcBef>
                <a:spcPts val="0"/>
              </a:spcBef>
              <a:buNone/>
              <a:defRPr sz="900">
                <a:solidFill>
                  <a:srgbClr val="539F8A"/>
                </a:solidFill>
                <a:latin typeface="Gill Sans"/>
                <a:ea typeface="Gill Sans"/>
                <a:cs typeface="Gill Sans"/>
                <a:sym typeface="Gill Sans"/>
              </a:defRPr>
            </a:lvl8pPr>
            <a:lvl9pPr marL="0" lvl="8" indent="0" algn="r">
              <a:spcBef>
                <a:spcPts val="0"/>
              </a:spcBef>
              <a:buNone/>
              <a:defRPr sz="900">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581192" y="4693389"/>
            <a:ext cx="7989752"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a:spLocks noGrp="1"/>
          </p:cNvSpPr>
          <p:nvPr>
            <p:ph type="pic" idx="2"/>
          </p:nvPr>
        </p:nvSpPr>
        <p:spPr>
          <a:xfrm>
            <a:off x="448093" y="599725"/>
            <a:ext cx="8238706" cy="3557252"/>
          </a:xfrm>
          <a:prstGeom prst="rect">
            <a:avLst/>
          </a:prstGeom>
          <a:noFill/>
          <a:ln>
            <a:noFill/>
          </a:ln>
        </p:spPr>
        <p:txBody>
          <a:bodyPr spcFirstLastPara="1" wrap="square" lIns="91425" tIns="45700" rIns="91425" bIns="45700" anchor="t" anchorCtr="0"/>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9pPr>
          </a:lstStyle>
          <a:p>
            <a:endParaRPr/>
          </a:p>
        </p:txBody>
      </p:sp>
      <p:sp>
        <p:nvSpPr>
          <p:cNvPr id="76" name="Google Shape;76;p10"/>
          <p:cNvSpPr txBox="1">
            <a:spLocks noGrp="1"/>
          </p:cNvSpPr>
          <p:nvPr>
            <p:ph type="body" idx="1"/>
          </p:nvPr>
        </p:nvSpPr>
        <p:spPr>
          <a:xfrm>
            <a:off x="581192" y="5260126"/>
            <a:ext cx="7989752" cy="598671"/>
          </a:xfrm>
          <a:prstGeom prst="rect">
            <a:avLst/>
          </a:prstGeom>
          <a:noFill/>
          <a:ln>
            <a:noFill/>
          </a:ln>
        </p:spPr>
        <p:txBody>
          <a:bodyPr spcFirstLastPara="1" wrap="square" lIns="91425" tIns="45700" rIns="91425" bIns="45700" anchor="ctr" anchorCtr="0"/>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7" name="Google Shape;77;p10"/>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79" name="Google Shape;79;p10"/>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228003"/>
            <a:ext cx="7989752" cy="3630794"/>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r>
              <a:rPr lang="en-US"/>
              <a:t>DRAFT: NOT FOR DISTRIBUTION (5/22/2019)</a:t>
            </a:r>
            <a:endParaRPr/>
          </a:p>
        </p:txBody>
      </p:sp>
      <p:sp>
        <p:nvSpPr>
          <p:cNvPr id="14" name="Google Shape;14;p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448091" y="441325"/>
            <a:ext cx="2719909" cy="10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5976001" y="441325"/>
            <a:ext cx="2710800" cy="10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3216601" y="441325"/>
            <a:ext cx="2710800" cy="10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ide.ri.gov/ria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ride.ri.gov/dl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581192" y="725424"/>
            <a:ext cx="7989752" cy="1504844"/>
          </a:xfrm>
        </p:spPr>
        <p:txBody>
          <a:bodyPr/>
          <a:lstStyle/>
          <a:p>
            <a:pPr lvl="0"/>
            <a:r>
              <a:rPr lang="en-US" dirty="0"/>
              <a:t>UNDERSTANDING THE ELIGIBILITY CRITERIA AND MAKING A DECISION</a:t>
            </a:r>
          </a:p>
        </p:txBody>
      </p:sp>
      <p:sp>
        <p:nvSpPr>
          <p:cNvPr id="2" name="Subtitle 1"/>
          <p:cNvSpPr>
            <a:spLocks noGrp="1"/>
          </p:cNvSpPr>
          <p:nvPr>
            <p:ph type="subTitle" idx="1"/>
          </p:nvPr>
        </p:nvSpPr>
        <p:spPr>
          <a:xfrm>
            <a:off x="581192" y="2358284"/>
            <a:ext cx="7989752" cy="590321"/>
          </a:xfrm>
        </p:spPr>
        <p:txBody>
          <a:bodyPr/>
          <a:lstStyle/>
          <a:p>
            <a:r>
              <a:rPr lang="en-US" dirty="0"/>
              <a:t>March 18, 2019</a:t>
            </a:r>
          </a:p>
          <a:p>
            <a:r>
              <a:rPr lang="en-US" dirty="0"/>
              <a:t>Rhode Island Department of Education and the Pawtucket School Department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 Requirements of the 1% Rule</a:t>
            </a:r>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idx="11"/>
          </p:nvPr>
        </p:nvSpPr>
        <p:spPr/>
        <p:txBody>
          <a:bodyPr/>
          <a:lstStyle/>
          <a:p>
            <a:r>
              <a:rPr lang="en-US"/>
              <a:t>DRAFT: NOT FOR DISTRIBUTION (5/22/2019)</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7" name="Rectangle 6"/>
          <p:cNvSpPr/>
          <p:nvPr/>
        </p:nvSpPr>
        <p:spPr>
          <a:xfrm>
            <a:off x="4457225" y="3275112"/>
            <a:ext cx="229550" cy="307777"/>
          </a:xfrm>
          <a:prstGeom prst="rect">
            <a:avLst/>
          </a:prstGeom>
        </p:spPr>
        <p:txBody>
          <a:bodyPr wrap="none">
            <a:spAutoFit/>
          </a:bodyPr>
          <a:lstStyle/>
          <a:p>
            <a:r>
              <a:rPr lang="en-US" dirty="0">
                <a:latin typeface="Times New Roman" panose="02020603050405020304" pitchFamily="18" charset="0"/>
              </a:rPr>
              <a:t> </a:t>
            </a:r>
            <a:endParaRPr lang="en-US" dirty="0"/>
          </a:p>
        </p:txBody>
      </p:sp>
    </p:spTree>
    <p:extLst>
      <p:ext uri="{BB962C8B-B14F-4D97-AF65-F5344CB8AC3E}">
        <p14:creationId xmlns:p14="http://schemas.microsoft.com/office/powerpoint/2010/main" val="370335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Goals and Outcomes of Alternate Assessment</a:t>
            </a:r>
          </a:p>
        </p:txBody>
      </p:sp>
      <p:sp>
        <p:nvSpPr>
          <p:cNvPr id="3" name="Content Placeholder 2"/>
          <p:cNvSpPr>
            <a:spLocks noGrp="1"/>
          </p:cNvSpPr>
          <p:nvPr>
            <p:ph type="body" idx="1"/>
          </p:nvPr>
        </p:nvSpPr>
        <p:spPr/>
        <p:txBody>
          <a:bodyPr/>
          <a:lstStyle/>
          <a:p>
            <a:r>
              <a:rPr lang="en-US"/>
              <a:t>To include students with significant cognitive disabilities in assessment and accountability.</a:t>
            </a:r>
          </a:p>
          <a:p>
            <a:r>
              <a:rPr lang="en-US"/>
              <a:t>To ensure that standards-based skills and content are taught at levels that are meaningful and challenging.</a:t>
            </a:r>
          </a:p>
          <a:p>
            <a:r>
              <a:rPr lang="en-US"/>
              <a:t>To determine which knowledge and skills students have learned.</a:t>
            </a:r>
          </a:p>
          <a:p>
            <a:r>
              <a:rPr lang="en-US"/>
              <a:t>To provide information to schools and parents/guardians on the achievement of students with significant disabilities (i.e., what they can do).</a:t>
            </a:r>
            <a:endParaRPr lang="en-US" dirty="0"/>
          </a:p>
        </p:txBody>
      </p:sp>
      <p:sp>
        <p:nvSpPr>
          <p:cNvPr id="6" name="Footer Placeholder 5"/>
          <p:cNvSpPr>
            <a:spLocks noGrp="1"/>
          </p:cNvSpPr>
          <p:nvPr>
            <p:ph type="ftr" idx="11"/>
          </p:nvPr>
        </p:nvSpPr>
        <p:spPr/>
        <p:txBody>
          <a:bodyPr/>
          <a:lstStyle/>
          <a:p>
            <a:pPr lvl="0"/>
            <a:r>
              <a:rPr lang="en-US" dirty="0"/>
              <a:t>DRAFT: NOT FOR DISTRIBUTION (5/22/2019)</a:t>
            </a:r>
          </a:p>
        </p:txBody>
      </p:sp>
      <p:sp>
        <p:nvSpPr>
          <p:cNvPr id="4" name="Slide Number Placeholder 3"/>
          <p:cNvSpPr>
            <a:spLocks noGrp="1"/>
          </p:cNvSpPr>
          <p:nvPr>
            <p:ph type="sldNum" idx="12"/>
          </p:nvPr>
        </p:nvSpPr>
        <p:spPr/>
        <p:txBody>
          <a:bodyPr/>
          <a:lstStyle/>
          <a:p>
            <a:fld id="{4FAB73BC-B049-4115-A692-8D63A059BFB8}" type="slidenum">
              <a:rPr lang="en-US" smtClean="0"/>
              <a:pPr/>
              <a:t>11</a:t>
            </a:fld>
            <a:endParaRPr lang="en-US"/>
          </a:p>
        </p:txBody>
      </p:sp>
    </p:spTree>
    <p:extLst>
      <p:ext uri="{BB962C8B-B14F-4D97-AF65-F5344CB8AC3E}">
        <p14:creationId xmlns:p14="http://schemas.microsoft.com/office/powerpoint/2010/main" val="308379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Overview: The Outcome of ESSA</a:t>
            </a:r>
            <a:endParaRPr lang="en-US" dirty="0"/>
          </a:p>
        </p:txBody>
      </p:sp>
      <p:sp>
        <p:nvSpPr>
          <p:cNvPr id="2" name="Content Placeholder 1"/>
          <p:cNvSpPr>
            <a:spLocks noGrp="1"/>
          </p:cNvSpPr>
          <p:nvPr>
            <p:ph type="body" idx="1"/>
          </p:nvPr>
        </p:nvSpPr>
        <p:spPr/>
        <p:txBody>
          <a:bodyPr/>
          <a:lstStyle/>
          <a:p>
            <a:r>
              <a:rPr lang="en-US"/>
              <a:t>To ensure all students receive appropriate access to the general education curriculum and are given every opportunity to learn.</a:t>
            </a:r>
            <a:endParaRPr lang="en-US" dirty="0"/>
          </a:p>
        </p:txBody>
      </p:sp>
      <p:sp>
        <p:nvSpPr>
          <p:cNvPr id="3" name="Footer Placeholder 2"/>
          <p:cNvSpPr>
            <a:spLocks noGrp="1"/>
          </p:cNvSpPr>
          <p:nvPr>
            <p:ph type="ftr" idx="11"/>
          </p:nvPr>
        </p:nvSpPr>
        <p:spPr>
          <a:xfrm>
            <a:off x="581192" y="5956136"/>
            <a:ext cx="7138269" cy="365125"/>
          </a:xfrm>
        </p:spPr>
        <p:txBody>
          <a:bodyPr/>
          <a:lstStyle/>
          <a:p>
            <a:pPr lvl="0"/>
            <a:r>
              <a:rPr lang="en-US" dirty="0"/>
              <a:t>DRAFT: NOT FOR DISTRIBUTION (5/22/2019)</a:t>
            </a:r>
          </a:p>
        </p:txBody>
      </p:sp>
      <p:sp>
        <p:nvSpPr>
          <p:cNvPr id="4" name="Slide Number Placeholder 3"/>
          <p:cNvSpPr>
            <a:spLocks noGrp="1"/>
          </p:cNvSpPr>
          <p:nvPr>
            <p:ph type="sldNum" idx="12"/>
          </p:nvPr>
        </p:nvSpPr>
        <p:spPr/>
        <p:txBody>
          <a:bodyPr/>
          <a:lstStyle/>
          <a:p>
            <a:fld id="{4FAB73BC-B049-4115-A692-8D63A059BFB8}" type="slidenum">
              <a:rPr lang="en-US" smtClean="0"/>
              <a:pPr/>
              <a:t>12</a:t>
            </a:fld>
            <a:endParaRPr lang="en-US"/>
          </a:p>
        </p:txBody>
      </p:sp>
    </p:spTree>
    <p:extLst>
      <p:ext uri="{BB962C8B-B14F-4D97-AF65-F5344CB8AC3E}">
        <p14:creationId xmlns:p14="http://schemas.microsoft.com/office/powerpoint/2010/main" val="105887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Every Student Succeeds Act (ESSA): </a:t>
            </a:r>
            <a:br>
              <a:rPr lang="en-US"/>
            </a:br>
            <a:r>
              <a:rPr lang="en-US"/>
              <a:t>The One Percent Rule for Statewide Alternate Assessments</a:t>
            </a:r>
            <a:endParaRPr lang="en-US" dirty="0"/>
          </a:p>
        </p:txBody>
      </p:sp>
      <p:sp>
        <p:nvSpPr>
          <p:cNvPr id="3" name="Content Placeholder 2"/>
          <p:cNvSpPr>
            <a:spLocks noGrp="1"/>
          </p:cNvSpPr>
          <p:nvPr>
            <p:ph type="body" idx="1"/>
          </p:nvPr>
        </p:nvSpPr>
        <p:spPr/>
        <p:txBody>
          <a:bodyPr/>
          <a:lstStyle/>
          <a:p>
            <a:r>
              <a:rPr lang="en-US" dirty="0"/>
              <a:t>“The total number of students assessed in a subject using an alternate assessment aligned with alternate academic achievement standards…may not exceed 1% of the total number of students in the state who are assessed in that subject.”</a:t>
            </a:r>
          </a:p>
          <a:p>
            <a:r>
              <a:rPr lang="en-US" dirty="0"/>
              <a:t>LEAs may exceed 1%, but only under these conditions:</a:t>
            </a:r>
          </a:p>
          <a:p>
            <a:pPr lvl="1"/>
            <a:r>
              <a:rPr lang="en-US" dirty="0"/>
              <a:t>They are a small LEA: Between 0 and 1,000 students enrolled; K-12.</a:t>
            </a:r>
          </a:p>
          <a:p>
            <a:pPr lvl="1"/>
            <a:r>
              <a:rPr lang="en-US" dirty="0"/>
              <a:t>They are a specialized LEA serving students with disabilities; Rhode Island School for the Deaf is the </a:t>
            </a:r>
            <a:r>
              <a:rPr lang="en-US" i="1" dirty="0"/>
              <a:t>only</a:t>
            </a:r>
            <a:r>
              <a:rPr lang="en-US" dirty="0"/>
              <a:t> LEA in RI that fits this category</a:t>
            </a:r>
          </a:p>
          <a:p>
            <a:r>
              <a:rPr lang="en-US" dirty="0"/>
              <a:t>States may not exceed 1%, but may request a one-year waiver, </a:t>
            </a:r>
            <a:r>
              <a:rPr lang="en-US" i="1" dirty="0"/>
              <a:t>if</a:t>
            </a:r>
            <a:r>
              <a:rPr lang="en-US" dirty="0"/>
              <a:t> 95% of students were assessed.</a:t>
            </a:r>
          </a:p>
        </p:txBody>
      </p:sp>
      <p:sp>
        <p:nvSpPr>
          <p:cNvPr id="5" name="Footer Placeholder 4"/>
          <p:cNvSpPr>
            <a:spLocks noGrp="1"/>
          </p:cNvSpPr>
          <p:nvPr>
            <p:ph type="ftr" idx="11"/>
          </p:nvPr>
        </p:nvSpPr>
        <p:spPr/>
        <p:txBody>
          <a:bodyPr/>
          <a:lstStyle/>
          <a:p>
            <a:pPr lvl="0"/>
            <a:r>
              <a:rPr lang="en-US" dirty="0"/>
              <a:t>DRAFT: NOT FOR DISTRIBUTION (5/22/2019)</a:t>
            </a:r>
          </a:p>
        </p:txBody>
      </p:sp>
      <p:sp>
        <p:nvSpPr>
          <p:cNvPr id="4" name="Slide Number Placeholder 3"/>
          <p:cNvSpPr>
            <a:spLocks noGrp="1"/>
          </p:cNvSpPr>
          <p:nvPr>
            <p:ph type="sldNum" idx="12"/>
          </p:nvPr>
        </p:nvSpPr>
        <p:spPr/>
        <p:txBody>
          <a:bodyPr/>
          <a:lstStyle/>
          <a:p>
            <a:fld id="{4FAB73BC-B049-4115-A692-8D63A059BFB8}" type="slidenum">
              <a:rPr lang="en-US" smtClean="0"/>
              <a:pPr/>
              <a:t>13</a:t>
            </a:fld>
            <a:endParaRPr lang="en-US"/>
          </a:p>
        </p:txBody>
      </p:sp>
    </p:spTree>
    <p:extLst>
      <p:ext uri="{BB962C8B-B14F-4D97-AF65-F5344CB8AC3E}">
        <p14:creationId xmlns:p14="http://schemas.microsoft.com/office/powerpoint/2010/main" val="391424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body" idx="1"/>
          </p:nvPr>
        </p:nvSpPr>
        <p:spPr>
          <a:xfrm>
            <a:off x="581192" y="1956530"/>
            <a:ext cx="6862917" cy="3995280"/>
          </a:xfrm>
          <a:prstGeom prst="rect">
            <a:avLst/>
          </a:prstGeom>
          <a:noFill/>
          <a:ln>
            <a:noFill/>
          </a:ln>
        </p:spPr>
        <p:txBody>
          <a:bodyPr spcFirstLastPara="1" wrap="square" lIns="91425" tIns="45700" rIns="91425" bIns="45700" anchor="ctr" anchorCtr="0">
            <a:noAutofit/>
          </a:bodyPr>
          <a:lstStyle/>
          <a:p>
            <a:pPr marL="58420" lvl="1" indent="0" algn="l" rtl="0">
              <a:spcBef>
                <a:spcPts val="0"/>
              </a:spcBef>
              <a:spcAft>
                <a:spcPts val="0"/>
              </a:spcAft>
              <a:buSzPts val="1362"/>
              <a:buNone/>
            </a:pPr>
            <a:r>
              <a:rPr lang="en-US" sz="1480" dirty="0"/>
              <a:t>LEAs must do the following:</a:t>
            </a:r>
            <a:endParaRPr dirty="0"/>
          </a:p>
          <a:p>
            <a:pPr marL="344170" lvl="1" indent="-305435" algn="l" rtl="0">
              <a:spcBef>
                <a:spcPts val="896"/>
              </a:spcBef>
              <a:spcAft>
                <a:spcPts val="0"/>
              </a:spcAft>
              <a:buSzPts val="1362"/>
              <a:buChar char="⬛"/>
            </a:pPr>
            <a:r>
              <a:rPr lang="en-US" sz="1480" dirty="0"/>
              <a:t>Ensure that all Alternate Assessment Criteria are applied correctly:</a:t>
            </a:r>
            <a:endParaRPr dirty="0"/>
          </a:p>
          <a:p>
            <a:pPr marL="744220" lvl="2" indent="-269875" algn="l" rtl="0">
              <a:spcBef>
                <a:spcPts val="859"/>
              </a:spcBef>
              <a:spcAft>
                <a:spcPts val="0"/>
              </a:spcAft>
              <a:buSzPts val="1191"/>
              <a:buChar char="⬛"/>
            </a:pPr>
            <a:r>
              <a:rPr lang="en-US" sz="1295" dirty="0"/>
              <a:t>The IEP contains evidence that proves the student has a significant cognitive disability as defined in RIDE guidance. </a:t>
            </a:r>
            <a:r>
              <a:rPr lang="en-US" sz="1295" i="1" dirty="0"/>
              <a:t>Criteria 1.</a:t>
            </a:r>
            <a:endParaRPr sz="1295" dirty="0"/>
          </a:p>
          <a:p>
            <a:pPr marL="744220" lvl="2" indent="-269875" algn="l" rtl="0">
              <a:spcBef>
                <a:spcPts val="859"/>
              </a:spcBef>
              <a:spcAft>
                <a:spcPts val="0"/>
              </a:spcAft>
              <a:buSzPts val="1191"/>
              <a:buChar char="⬛"/>
            </a:pPr>
            <a:r>
              <a:rPr lang="en-US" sz="1295" dirty="0"/>
              <a:t>Students found eligible for the alternate assessment are being actively instructed using the Essential Elements (which are aligned to the CCSS and the NGSS). </a:t>
            </a:r>
            <a:r>
              <a:rPr lang="en-US" sz="1295" i="1" dirty="0"/>
              <a:t>Criteria 2.</a:t>
            </a:r>
            <a:endParaRPr dirty="0"/>
          </a:p>
          <a:p>
            <a:pPr marL="744220" lvl="2" indent="-269875" algn="l" rtl="0">
              <a:spcBef>
                <a:spcPts val="859"/>
              </a:spcBef>
              <a:spcAft>
                <a:spcPts val="0"/>
              </a:spcAft>
              <a:buSzPts val="1191"/>
              <a:buChar char="⬛"/>
            </a:pPr>
            <a:r>
              <a:rPr lang="en-US" sz="1295" dirty="0"/>
              <a:t>The IEP contains evidence that the student is unable to apply academic, life, and job skills in the home, school, and community. </a:t>
            </a:r>
            <a:r>
              <a:rPr lang="en-US" sz="1295" i="1" dirty="0"/>
              <a:t>Criteria 3.</a:t>
            </a:r>
            <a:endParaRPr dirty="0"/>
          </a:p>
          <a:p>
            <a:pPr marL="344170" lvl="1" indent="-305435" algn="l" rtl="0">
              <a:spcBef>
                <a:spcPts val="896"/>
              </a:spcBef>
              <a:spcAft>
                <a:spcPts val="0"/>
              </a:spcAft>
              <a:buSzPts val="1362"/>
              <a:buChar char="⬛"/>
            </a:pPr>
            <a:r>
              <a:rPr lang="en-US" sz="1480" dirty="0"/>
              <a:t>That parents understand the ramifications of having their student qualify for the alternate assessment. </a:t>
            </a:r>
            <a:r>
              <a:rPr lang="en-US" sz="1480" i="1" dirty="0"/>
              <a:t>IEP Assurances Form</a:t>
            </a:r>
            <a:endParaRPr dirty="0"/>
          </a:p>
          <a:p>
            <a:pPr marL="344170" lvl="1" indent="-305435" algn="l" rtl="0">
              <a:spcBef>
                <a:spcPts val="896"/>
              </a:spcBef>
              <a:spcAft>
                <a:spcPts val="0"/>
              </a:spcAft>
              <a:buSzPts val="1362"/>
              <a:buChar char="⬛"/>
            </a:pPr>
            <a:r>
              <a:rPr lang="en-US" sz="1480" dirty="0"/>
              <a:t>Provide in-person training on the Eligibility Criteria, and any other necessary topics, to IEP Teams (including LEA representatives) who have students either taking or being considered for, the DLM.</a:t>
            </a:r>
            <a:endParaRPr dirty="0"/>
          </a:p>
          <a:p>
            <a:pPr marL="344170" lvl="1" indent="-305435" algn="l" rtl="0">
              <a:spcBef>
                <a:spcPts val="896"/>
              </a:spcBef>
              <a:spcAft>
                <a:spcPts val="0"/>
              </a:spcAft>
              <a:buSzPts val="1362"/>
              <a:buChar char="⬛"/>
            </a:pPr>
            <a:r>
              <a:rPr lang="en-US" sz="1480" dirty="0"/>
              <a:t>Address any disproportionality in any subgroup taking the alternate assessment.</a:t>
            </a:r>
            <a:endParaRPr dirty="0"/>
          </a:p>
        </p:txBody>
      </p:sp>
      <p:sp>
        <p:nvSpPr>
          <p:cNvPr id="162" name="Google Shape;162;p22"/>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DRAFT: NOT FOR DISTRIBUTION (5/22/2019)</a:t>
            </a:r>
            <a:endParaRPr dirty="0"/>
          </a:p>
        </p:txBody>
      </p:sp>
      <p:sp>
        <p:nvSpPr>
          <p:cNvPr id="164" name="Google Shape;164;p22"/>
          <p:cNvSpPr txBox="1">
            <a:spLocks noGrp="1"/>
          </p:cNvSpPr>
          <p:nvPr>
            <p:ph type="title"/>
          </p:nvPr>
        </p:nvSpPr>
        <p:spPr>
          <a:xfrm>
            <a:off x="609598" y="602233"/>
            <a:ext cx="6347713" cy="97594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LEA REQUIREMENTS GOING FORWARD</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664534" y="530888"/>
            <a:ext cx="7631574" cy="857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000"/>
              <a:buFont typeface="Gill Sans"/>
              <a:buNone/>
            </a:pPr>
            <a:r>
              <a:rPr lang="en-US" sz="3000"/>
              <a:t>IMPLEMENTING THE REQUIREMENTS</a:t>
            </a:r>
            <a:endParaRPr/>
          </a:p>
        </p:txBody>
      </p:sp>
      <p:sp>
        <p:nvSpPr>
          <p:cNvPr id="171" name="Google Shape;171;p23"/>
          <p:cNvSpPr txBox="1">
            <a:spLocks noGrp="1"/>
          </p:cNvSpPr>
          <p:nvPr>
            <p:ph type="body" idx="1"/>
          </p:nvPr>
        </p:nvSpPr>
        <p:spPr>
          <a:xfrm>
            <a:off x="561378" y="1982709"/>
            <a:ext cx="7727216" cy="3880777"/>
          </a:xfrm>
          <a:prstGeom prst="rect">
            <a:avLst/>
          </a:prstGeom>
          <a:noFill/>
          <a:ln>
            <a:noFill/>
          </a:ln>
        </p:spPr>
        <p:txBody>
          <a:bodyPr spcFirstLastPara="1" wrap="square" lIns="91425" tIns="45700" rIns="91425" bIns="45700" anchor="t" anchorCtr="0">
            <a:noAutofit/>
          </a:bodyPr>
          <a:lstStyle/>
          <a:p>
            <a:pPr marL="384810" lvl="0" indent="-305435" algn="l" rtl="0">
              <a:lnSpc>
                <a:spcPct val="90000"/>
              </a:lnSpc>
              <a:spcBef>
                <a:spcPts val="0"/>
              </a:spcBef>
              <a:spcAft>
                <a:spcPts val="0"/>
              </a:spcAft>
              <a:buSzPts val="1532"/>
              <a:buChar char="⬛"/>
            </a:pPr>
            <a:r>
              <a:rPr lang="en-US" sz="1665"/>
              <a:t>Ensure the IEP Team Assurances Form is signed and included in student records.</a:t>
            </a:r>
            <a:endParaRPr/>
          </a:p>
          <a:p>
            <a:pPr marL="384810" lvl="0" indent="-305435" algn="l" rtl="0">
              <a:lnSpc>
                <a:spcPct val="90000"/>
              </a:lnSpc>
              <a:spcBef>
                <a:spcPts val="450"/>
              </a:spcBef>
              <a:spcAft>
                <a:spcPts val="0"/>
              </a:spcAft>
              <a:buSzPts val="1532"/>
              <a:buChar char="⬛"/>
            </a:pPr>
            <a:r>
              <a:rPr lang="en-US" sz="1665"/>
              <a:t>Read the new IEP Team guidance document on the RIDE site at </a:t>
            </a:r>
            <a:r>
              <a:rPr lang="en-US" sz="1665" u="sng">
                <a:solidFill>
                  <a:schemeClr val="hlink"/>
                </a:solidFill>
                <a:hlinkClick r:id="rId3"/>
              </a:rPr>
              <a:t>www.ride.ri.gov/riaa</a:t>
            </a:r>
            <a:r>
              <a:rPr lang="en-US" sz="1665"/>
              <a:t>.	</a:t>
            </a:r>
            <a:endParaRPr/>
          </a:p>
          <a:p>
            <a:pPr marL="784860" lvl="1" indent="-305435" algn="l" rtl="0">
              <a:lnSpc>
                <a:spcPct val="90000"/>
              </a:lnSpc>
              <a:spcBef>
                <a:spcPts val="450"/>
              </a:spcBef>
              <a:spcAft>
                <a:spcPts val="0"/>
              </a:spcAft>
              <a:buSzPts val="1362"/>
              <a:buChar char="⬛"/>
            </a:pPr>
            <a:r>
              <a:rPr lang="en-US" sz="1480"/>
              <a:t>Training information for LEA teams will be announced in December</a:t>
            </a:r>
            <a:endParaRPr/>
          </a:p>
          <a:p>
            <a:pPr marL="384810" lvl="0" indent="-305435" algn="l" rtl="0">
              <a:lnSpc>
                <a:spcPct val="90000"/>
              </a:lnSpc>
              <a:spcBef>
                <a:spcPts val="450"/>
              </a:spcBef>
              <a:spcAft>
                <a:spcPts val="0"/>
              </a:spcAft>
              <a:buSzPts val="1532"/>
              <a:buChar char="⬛"/>
            </a:pPr>
            <a:r>
              <a:rPr lang="en-US" sz="1665"/>
              <a:t>Convene IEP Teams for students for whom eligibility is in question and review the evidence used to make the determination.</a:t>
            </a:r>
            <a:endParaRPr/>
          </a:p>
          <a:p>
            <a:pPr marL="384810" lvl="0" indent="-305435" algn="l" rtl="0">
              <a:lnSpc>
                <a:spcPct val="90000"/>
              </a:lnSpc>
              <a:spcBef>
                <a:spcPts val="450"/>
              </a:spcBef>
              <a:spcAft>
                <a:spcPts val="0"/>
              </a:spcAft>
              <a:buSzPts val="1532"/>
              <a:buChar char="⬛"/>
            </a:pPr>
            <a:r>
              <a:rPr lang="en-US" sz="1665"/>
              <a:t>Calculate the percent of students your LEA will assess using the DLM alternate assessments coming up in April, 2019.</a:t>
            </a:r>
            <a:endParaRPr/>
          </a:p>
          <a:p>
            <a:pPr marL="784860" lvl="1" indent="-305435" algn="l" rtl="0">
              <a:lnSpc>
                <a:spcPct val="90000"/>
              </a:lnSpc>
              <a:spcBef>
                <a:spcPts val="450"/>
              </a:spcBef>
              <a:spcAft>
                <a:spcPts val="0"/>
              </a:spcAft>
              <a:buSzPts val="1362"/>
              <a:buChar char="⬛"/>
            </a:pPr>
            <a:r>
              <a:rPr lang="en-US" sz="1480"/>
              <a:t>ELA, mathematics, and science</a:t>
            </a:r>
            <a:endParaRPr/>
          </a:p>
          <a:p>
            <a:pPr marL="784860" lvl="1" indent="-305435" algn="l" rtl="0">
              <a:lnSpc>
                <a:spcPct val="90000"/>
              </a:lnSpc>
              <a:spcBef>
                <a:spcPts val="450"/>
              </a:spcBef>
              <a:spcAft>
                <a:spcPts val="0"/>
              </a:spcAft>
              <a:buSzPts val="1362"/>
              <a:buChar char="⬛"/>
            </a:pPr>
            <a:r>
              <a:rPr lang="en-US" sz="1480"/>
              <a:t>Include students in outplacement schools</a:t>
            </a:r>
            <a:endParaRPr/>
          </a:p>
          <a:p>
            <a:pPr marL="384810" lvl="0" indent="-342900" algn="l" rtl="0">
              <a:lnSpc>
                <a:spcPct val="90000"/>
              </a:lnSpc>
              <a:spcBef>
                <a:spcPts val="450"/>
              </a:spcBef>
              <a:spcAft>
                <a:spcPts val="0"/>
              </a:spcAft>
              <a:buSzPts val="1532"/>
              <a:buChar char="⬛"/>
            </a:pPr>
            <a:r>
              <a:rPr lang="en-US" sz="1665"/>
              <a:t>Review Student Data:</a:t>
            </a:r>
            <a:endParaRPr/>
          </a:p>
          <a:p>
            <a:pPr marL="784860" lvl="1" indent="-342900" algn="l" rtl="0">
              <a:lnSpc>
                <a:spcPct val="90000"/>
              </a:lnSpc>
              <a:spcBef>
                <a:spcPts val="450"/>
              </a:spcBef>
              <a:spcAft>
                <a:spcPts val="0"/>
              </a:spcAft>
              <a:buSzPts val="1362"/>
              <a:buChar char="⬛"/>
            </a:pPr>
            <a:r>
              <a:rPr lang="en-US" sz="1480"/>
              <a:t>Student Information System, Enrollment Census, and Special Education Census for accuracy (including students attending outplacement schools).</a:t>
            </a:r>
            <a:endParaRPr/>
          </a:p>
          <a:p>
            <a:pPr marL="384810" lvl="0" indent="-305435" algn="l" rtl="0">
              <a:lnSpc>
                <a:spcPct val="90000"/>
              </a:lnSpc>
              <a:spcBef>
                <a:spcPts val="450"/>
              </a:spcBef>
              <a:spcAft>
                <a:spcPts val="0"/>
              </a:spcAft>
              <a:buSzPts val="1532"/>
              <a:buChar char="⬛"/>
            </a:pPr>
            <a:r>
              <a:rPr lang="en-US" sz="1665"/>
              <a:t>Complete the Action Plan document and submit to RIDE</a:t>
            </a:r>
            <a:endParaRPr/>
          </a:p>
        </p:txBody>
      </p:sp>
      <p:sp>
        <p:nvSpPr>
          <p:cNvPr id="173" name="Google Shape;173;p23"/>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body" idx="1"/>
          </p:nvPr>
        </p:nvSpPr>
        <p:spPr>
          <a:xfrm>
            <a:off x="525325" y="2673582"/>
            <a:ext cx="3581017" cy="787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656"/>
              <a:buNone/>
            </a:pPr>
            <a:r>
              <a:rPr lang="en-US" b="1">
                <a:solidFill>
                  <a:srgbClr val="404040"/>
                </a:solidFill>
              </a:rPr>
              <a:t>DLM: </a:t>
            </a:r>
            <a:r>
              <a:rPr lang="en-US">
                <a:solidFill>
                  <a:srgbClr val="404040"/>
                </a:solidFill>
              </a:rPr>
              <a:t>Total </a:t>
            </a:r>
            <a:r>
              <a:rPr lang="en-US" i="1">
                <a:solidFill>
                  <a:srgbClr val="404040"/>
                </a:solidFill>
              </a:rPr>
              <a:t>assessed</a:t>
            </a:r>
            <a:r>
              <a:rPr lang="en-US">
                <a:solidFill>
                  <a:srgbClr val="404040"/>
                </a:solidFill>
              </a:rPr>
              <a:t> students* in grades 3, 4, 5, 6, 7, 8,11</a:t>
            </a:r>
            <a:endParaRPr/>
          </a:p>
        </p:txBody>
      </p:sp>
      <p:sp>
        <p:nvSpPr>
          <p:cNvPr id="186" name="Google Shape;186;p25"/>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188" name="Google Shape;188;p25"/>
          <p:cNvSpPr txBox="1">
            <a:spLocks noGrp="1"/>
          </p:cNvSpPr>
          <p:nvPr>
            <p:ph type="title"/>
          </p:nvPr>
        </p:nvSpPr>
        <p:spPr>
          <a:xfrm>
            <a:off x="584662" y="858982"/>
            <a:ext cx="7157884" cy="80151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1% CALCULATION </a:t>
            </a:r>
            <a:br>
              <a:rPr lang="en-US"/>
            </a:br>
            <a:r>
              <a:rPr lang="en-US" sz="1600" i="1"/>
              <a:t>CALCULATED FOR EACH CONTENT AREA SEPARATELY</a:t>
            </a:r>
            <a:endParaRPr sz="1800"/>
          </a:p>
        </p:txBody>
      </p:sp>
      <p:sp>
        <p:nvSpPr>
          <p:cNvPr id="189" name="Google Shape;189;p25"/>
          <p:cNvSpPr txBox="1"/>
          <p:nvPr/>
        </p:nvSpPr>
        <p:spPr>
          <a:xfrm>
            <a:off x="160454" y="3596575"/>
            <a:ext cx="4494814" cy="7123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1440"/>
              <a:buFont typeface="Noto Sans Symbols"/>
              <a:buNone/>
            </a:pPr>
            <a:r>
              <a:rPr lang="en-US" sz="1800" b="1" dirty="0">
                <a:solidFill>
                  <a:srgbClr val="3F3F3F"/>
                </a:solidFill>
                <a:latin typeface="Gill Sans"/>
                <a:ea typeface="Gill Sans"/>
                <a:cs typeface="Gill Sans"/>
                <a:sym typeface="Gill Sans"/>
              </a:rPr>
              <a:t>DLM, RICAS, SAT: </a:t>
            </a:r>
            <a:r>
              <a:rPr lang="en-US" sz="1800" dirty="0">
                <a:solidFill>
                  <a:srgbClr val="3F3F3F"/>
                </a:solidFill>
                <a:latin typeface="Gill Sans"/>
                <a:ea typeface="Gill Sans"/>
                <a:cs typeface="Gill Sans"/>
                <a:sym typeface="Gill Sans"/>
              </a:rPr>
              <a:t>Total </a:t>
            </a:r>
            <a:r>
              <a:rPr lang="en-US" sz="1800" i="1" dirty="0">
                <a:solidFill>
                  <a:srgbClr val="3F3F3F"/>
                </a:solidFill>
                <a:latin typeface="Gill Sans"/>
                <a:ea typeface="Gill Sans"/>
                <a:cs typeface="Gill Sans"/>
                <a:sym typeface="Gill Sans"/>
              </a:rPr>
              <a:t>assessed*</a:t>
            </a:r>
            <a:r>
              <a:rPr lang="en-US" sz="1800" dirty="0">
                <a:solidFill>
                  <a:srgbClr val="3F3F3F"/>
                </a:solidFill>
                <a:latin typeface="Gill Sans"/>
                <a:ea typeface="Gill Sans"/>
                <a:cs typeface="Gill Sans"/>
                <a:sym typeface="Gill Sans"/>
              </a:rPr>
              <a:t> students in grades 3, 4, 5, 6, 7, 8, and 11</a:t>
            </a:r>
            <a:endParaRPr dirty="0"/>
          </a:p>
        </p:txBody>
      </p:sp>
      <p:cxnSp>
        <p:nvCxnSpPr>
          <p:cNvPr id="190" name="Google Shape;190;p25"/>
          <p:cNvCxnSpPr/>
          <p:nvPr/>
        </p:nvCxnSpPr>
        <p:spPr>
          <a:xfrm>
            <a:off x="525326" y="3439465"/>
            <a:ext cx="3441701" cy="0"/>
          </a:xfrm>
          <a:prstGeom prst="straightConnector1">
            <a:avLst/>
          </a:prstGeom>
          <a:noFill/>
          <a:ln w="76200" cap="flat" cmpd="sng">
            <a:solidFill>
              <a:srgbClr val="305B4F"/>
            </a:solidFill>
            <a:prstDash val="solid"/>
            <a:round/>
            <a:headEnd type="none" w="sm" len="sm"/>
            <a:tailEnd type="none" w="sm" len="sm"/>
          </a:ln>
        </p:spPr>
      </p:cxnSp>
      <p:sp>
        <p:nvSpPr>
          <p:cNvPr id="191" name="Google Shape;191;p25"/>
          <p:cNvSpPr/>
          <p:nvPr/>
        </p:nvSpPr>
        <p:spPr>
          <a:xfrm>
            <a:off x="4106728" y="3174650"/>
            <a:ext cx="548734" cy="529995"/>
          </a:xfrm>
          <a:prstGeom prst="mathMultiply">
            <a:avLst>
              <a:gd name="adj1" fmla="val 23520"/>
            </a:avLst>
          </a:prstGeom>
          <a:solidFill>
            <a:schemeClr val="accent1"/>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2" name="Google Shape;192;p25"/>
          <p:cNvSpPr txBox="1"/>
          <p:nvPr/>
        </p:nvSpPr>
        <p:spPr>
          <a:xfrm>
            <a:off x="4655461" y="2967042"/>
            <a:ext cx="127218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dk1"/>
                </a:solidFill>
                <a:latin typeface="Gill Sans"/>
                <a:ea typeface="Gill Sans"/>
                <a:cs typeface="Gill Sans"/>
                <a:sym typeface="Gill Sans"/>
              </a:rPr>
              <a:t>100</a:t>
            </a:r>
            <a:endParaRPr/>
          </a:p>
        </p:txBody>
      </p:sp>
      <p:sp>
        <p:nvSpPr>
          <p:cNvPr id="193" name="Google Shape;193;p25"/>
          <p:cNvSpPr/>
          <p:nvPr/>
        </p:nvSpPr>
        <p:spPr>
          <a:xfrm>
            <a:off x="5927643" y="3163893"/>
            <a:ext cx="578066" cy="529627"/>
          </a:xfrm>
          <a:prstGeom prst="mathEqual">
            <a:avLst>
              <a:gd name="adj1" fmla="val 23520"/>
              <a:gd name="adj2" fmla="val 11760"/>
            </a:avLst>
          </a:prstGeom>
          <a:solidFill>
            <a:schemeClr val="accent1"/>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194" name="Google Shape;194;p25"/>
          <p:cNvSpPr txBox="1"/>
          <p:nvPr/>
        </p:nvSpPr>
        <p:spPr>
          <a:xfrm>
            <a:off x="6505709" y="3197873"/>
            <a:ext cx="246854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Gill Sans"/>
                <a:ea typeface="Gill Sans"/>
                <a:cs typeface="Gill Sans"/>
                <a:sym typeface="Gill Sans"/>
              </a:rPr>
              <a:t>% assessed</a:t>
            </a:r>
            <a:endParaRPr/>
          </a:p>
        </p:txBody>
      </p:sp>
      <p:sp>
        <p:nvSpPr>
          <p:cNvPr id="195" name="Google Shape;195;p25"/>
          <p:cNvSpPr txBox="1"/>
          <p:nvPr/>
        </p:nvSpPr>
        <p:spPr>
          <a:xfrm>
            <a:off x="618740" y="5127771"/>
            <a:ext cx="7629144" cy="7592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Gill Sans"/>
                <a:ea typeface="Gill Sans"/>
                <a:cs typeface="Gill Sans"/>
                <a:sym typeface="Gill Sans"/>
              </a:rPr>
              <a:t>* Includes students enrolled in your LEA who took any of the state assessments in an outplacement school either within or outside of Rhode Island. Calculations for the science would include students who took the DLM science test and students who took the NGSA.</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476595" y="2202068"/>
            <a:ext cx="6597446" cy="42715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56"/>
              <a:buNone/>
            </a:pPr>
            <a:r>
              <a:rPr lang="en-US"/>
              <a:t>State Alternate Assessment Rate: 1.3%</a:t>
            </a:r>
            <a:endParaRPr/>
          </a:p>
          <a:p>
            <a:pPr marL="305435" lvl="0" indent="-200279" algn="l" rtl="0">
              <a:spcBef>
                <a:spcPts val="960"/>
              </a:spcBef>
              <a:spcAft>
                <a:spcPts val="0"/>
              </a:spcAft>
              <a:buSzPts val="1656"/>
              <a:buNone/>
            </a:pPr>
            <a:endParaRPr/>
          </a:p>
        </p:txBody>
      </p:sp>
      <p:sp>
        <p:nvSpPr>
          <p:cNvPr id="202" name="Google Shape;202;p26"/>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204" name="Google Shape;204;p26"/>
          <p:cNvSpPr txBox="1">
            <a:spLocks noGrp="1"/>
          </p:cNvSpPr>
          <p:nvPr>
            <p:ph type="title"/>
          </p:nvPr>
        </p:nvSpPr>
        <p:spPr>
          <a:xfrm>
            <a:off x="609599" y="699811"/>
            <a:ext cx="7502014" cy="93406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520"/>
              <a:buFont typeface="Gill Sans"/>
              <a:buNone/>
            </a:pPr>
            <a:r>
              <a:rPr lang="en-US" sz="2520"/>
              <a:t>LEAS GROUPED BY PERCENT OF STUDENTS ASSESSED USING ALTERNATE ASSESSMENTS</a:t>
            </a:r>
            <a:endParaRPr/>
          </a:p>
        </p:txBody>
      </p:sp>
      <p:graphicFrame>
        <p:nvGraphicFramePr>
          <p:cNvPr id="205" name="Google Shape;205;p26"/>
          <p:cNvGraphicFramePr/>
          <p:nvPr/>
        </p:nvGraphicFramePr>
        <p:xfrm>
          <a:off x="2549686" y="2590307"/>
          <a:ext cx="4113825" cy="2560390"/>
        </p:xfrm>
        <a:graphic>
          <a:graphicData uri="http://schemas.openxmlformats.org/drawingml/2006/table">
            <a:tbl>
              <a:tblPr firstRow="1" bandRow="1">
                <a:noFill/>
                <a:tableStyleId>{E060DF5D-999F-4395-BE8A-5353A627917C}</a:tableStyleId>
              </a:tblPr>
              <a:tblGrid>
                <a:gridCol w="2022500">
                  <a:extLst>
                    <a:ext uri="{9D8B030D-6E8A-4147-A177-3AD203B41FA5}">
                      <a16:colId xmlns:a16="http://schemas.microsoft.com/office/drawing/2014/main" val="20000"/>
                    </a:ext>
                  </a:extLst>
                </a:gridCol>
                <a:gridCol w="2091325">
                  <a:extLst>
                    <a:ext uri="{9D8B030D-6E8A-4147-A177-3AD203B41FA5}">
                      <a16:colId xmlns:a16="http://schemas.microsoft.com/office/drawing/2014/main" val="20001"/>
                    </a:ext>
                  </a:extLst>
                </a:gridCol>
              </a:tblGrid>
              <a:tr h="365175">
                <a:tc>
                  <a:txBody>
                    <a:bodyPr/>
                    <a:lstStyle/>
                    <a:p>
                      <a:pPr marL="0" marR="0" lvl="0" indent="0" algn="ctr" rtl="0">
                        <a:spcBef>
                          <a:spcPts val="0"/>
                        </a:spcBef>
                        <a:spcAft>
                          <a:spcPts val="0"/>
                        </a:spcAft>
                        <a:buNone/>
                      </a:pPr>
                      <a:r>
                        <a:rPr lang="en-US" sz="1800" u="none" strike="noStrike" cap="none"/>
                        <a:t>%</a:t>
                      </a:r>
                      <a:endParaRPr/>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Number of LEAs</a:t>
                      </a:r>
                      <a:endParaRPr/>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375">
                <a:tc>
                  <a:txBody>
                    <a:bodyPr/>
                    <a:lstStyle/>
                    <a:p>
                      <a:pPr marL="0" marR="0" lvl="0" indent="0" algn="ctr" rtl="0">
                        <a:spcBef>
                          <a:spcPts val="0"/>
                        </a:spcBef>
                        <a:spcAft>
                          <a:spcPts val="0"/>
                        </a:spcAft>
                        <a:buNone/>
                      </a:pPr>
                      <a:r>
                        <a:rPr lang="en-US" sz="1800" u="none" strike="noStrike" cap="none"/>
                        <a:t>0.0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22*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175">
                <a:tc>
                  <a:txBody>
                    <a:bodyPr/>
                    <a:lstStyle/>
                    <a:p>
                      <a:pPr marL="0" marR="0" lvl="0" indent="0" algn="ctr" rtl="0">
                        <a:spcBef>
                          <a:spcPts val="0"/>
                        </a:spcBef>
                        <a:spcAft>
                          <a:spcPts val="0"/>
                        </a:spcAft>
                        <a:buNone/>
                      </a:pPr>
                      <a:r>
                        <a:rPr lang="en-US" sz="1800" u="none" strike="noStrike" cap="none"/>
                        <a:t>0.1 – 0.5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175">
                <a:tc>
                  <a:txBody>
                    <a:bodyPr/>
                    <a:lstStyle/>
                    <a:p>
                      <a:pPr marL="0" marR="0" lvl="0" indent="0" algn="ctr" rtl="0">
                        <a:spcBef>
                          <a:spcPts val="0"/>
                        </a:spcBef>
                        <a:spcAft>
                          <a:spcPts val="0"/>
                        </a:spcAft>
                        <a:buNone/>
                      </a:pPr>
                      <a:r>
                        <a:rPr lang="en-US" sz="1800" u="none" strike="noStrike" cap="none"/>
                        <a:t>0.6 – 1.0</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7</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175">
                <a:tc>
                  <a:txBody>
                    <a:bodyPr/>
                    <a:lstStyle/>
                    <a:p>
                      <a:pPr marL="0" marR="0" lvl="0" indent="0" algn="ctr" rtl="0">
                        <a:spcBef>
                          <a:spcPts val="0"/>
                        </a:spcBef>
                        <a:spcAft>
                          <a:spcPts val="0"/>
                        </a:spcAft>
                        <a:buNone/>
                      </a:pPr>
                      <a:r>
                        <a:rPr lang="en-US" sz="1800" u="none" strike="noStrike" cap="none"/>
                        <a:t>1.1 – 1.5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3F3"/>
                    </a:solidFill>
                  </a:tcPr>
                </a:tc>
                <a:tc>
                  <a:txBody>
                    <a:bodyPr/>
                    <a:lstStyle/>
                    <a:p>
                      <a:pPr marL="0" marR="0" lvl="0" indent="0" algn="ctr" rtl="0">
                        <a:spcBef>
                          <a:spcPts val="0"/>
                        </a:spcBef>
                        <a:spcAft>
                          <a:spcPts val="0"/>
                        </a:spcAft>
                        <a:buNone/>
                      </a:pPr>
                      <a:r>
                        <a:rPr lang="en-US" sz="1800" u="none" strike="noStrike" cap="none"/>
                        <a:t>15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3F3"/>
                    </a:solidFill>
                  </a:tcPr>
                </a:tc>
                <a:extLst>
                  <a:ext uri="{0D108BD9-81ED-4DB2-BD59-A6C34878D82A}">
                    <a16:rowId xmlns:a16="http://schemas.microsoft.com/office/drawing/2014/main" val="10004"/>
                  </a:ext>
                </a:extLst>
              </a:tr>
              <a:tr h="365175">
                <a:tc>
                  <a:txBody>
                    <a:bodyPr/>
                    <a:lstStyle/>
                    <a:p>
                      <a:pPr marL="0" marR="0" lvl="0" indent="0" algn="ctr" rtl="0">
                        <a:spcBef>
                          <a:spcPts val="0"/>
                        </a:spcBef>
                        <a:spcAft>
                          <a:spcPts val="0"/>
                        </a:spcAft>
                        <a:buNone/>
                      </a:pPr>
                      <a:r>
                        <a:rPr lang="en-US" sz="1800" u="none" strike="noStrike" cap="none"/>
                        <a:t>1.6 – 2.0</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DDD"/>
                    </a:solidFill>
                  </a:tcPr>
                </a:tc>
                <a:tc>
                  <a:txBody>
                    <a:bodyPr/>
                    <a:lstStyle/>
                    <a:p>
                      <a:pPr marL="0" marR="0" lvl="0" indent="0" algn="ctr" rtl="0">
                        <a:spcBef>
                          <a:spcPts val="0"/>
                        </a:spcBef>
                        <a:spcAft>
                          <a:spcPts val="0"/>
                        </a:spcAft>
                        <a:buNone/>
                      </a:pPr>
                      <a:r>
                        <a:rPr lang="en-US" sz="1800" u="none" strike="noStrike" cap="none"/>
                        <a:t>6</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DDD"/>
                    </a:solidFill>
                  </a:tcPr>
                </a:tc>
                <a:extLst>
                  <a:ext uri="{0D108BD9-81ED-4DB2-BD59-A6C34878D82A}">
                    <a16:rowId xmlns:a16="http://schemas.microsoft.com/office/drawing/2014/main" val="10005"/>
                  </a:ext>
                </a:extLst>
              </a:tr>
              <a:tr h="365175">
                <a:tc>
                  <a:txBody>
                    <a:bodyPr/>
                    <a:lstStyle/>
                    <a:p>
                      <a:pPr marL="0" marR="0" lvl="0" indent="0" algn="ctr" rtl="0">
                        <a:spcBef>
                          <a:spcPts val="0"/>
                        </a:spcBef>
                        <a:spcAft>
                          <a:spcPts val="0"/>
                        </a:spcAft>
                        <a:buNone/>
                      </a:pPr>
                      <a:r>
                        <a:rPr lang="en-US" sz="1800" u="none" strike="noStrike" cap="none"/>
                        <a:t>2.1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A7A7"/>
                    </a:solidFill>
                  </a:tcPr>
                </a:tc>
                <a:tc>
                  <a:txBody>
                    <a:bodyPr/>
                    <a:lstStyle/>
                    <a:p>
                      <a:pPr marL="0" marR="0" lvl="0" indent="0" algn="ctr" rtl="0">
                        <a:spcBef>
                          <a:spcPts val="0"/>
                        </a:spcBef>
                        <a:spcAft>
                          <a:spcPts val="0"/>
                        </a:spcAft>
                        <a:buNone/>
                      </a:pPr>
                      <a:r>
                        <a:rPr lang="en-US" sz="1800" u="none" strike="noStrike" cap="none"/>
                        <a:t>6</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A7A7"/>
                    </a:solidFill>
                  </a:tcPr>
                </a:tc>
                <a:extLst>
                  <a:ext uri="{0D108BD9-81ED-4DB2-BD59-A6C34878D82A}">
                    <a16:rowId xmlns:a16="http://schemas.microsoft.com/office/drawing/2014/main" val="10006"/>
                  </a:ext>
                </a:extLst>
              </a:tr>
            </a:tbl>
          </a:graphicData>
        </a:graphic>
      </p:graphicFrame>
      <p:sp>
        <p:nvSpPr>
          <p:cNvPr id="206" name="Google Shape;206;p26"/>
          <p:cNvSpPr txBox="1"/>
          <p:nvPr/>
        </p:nvSpPr>
        <p:spPr>
          <a:xfrm>
            <a:off x="611842" y="5542019"/>
            <a:ext cx="577153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Gill Sans"/>
                <a:ea typeface="Gill Sans"/>
                <a:cs typeface="Gill Sans"/>
                <a:sym typeface="Gill Sans"/>
              </a:rPr>
              <a:t>* These LEAs do not have students taking the alternate assessment.</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aphicFrame>
        <p:nvGraphicFramePr>
          <p:cNvPr id="212" name="Google Shape;212;p27"/>
          <p:cNvGraphicFramePr/>
          <p:nvPr/>
        </p:nvGraphicFramePr>
        <p:xfrm>
          <a:off x="991984" y="2534012"/>
          <a:ext cx="7059575" cy="2489260"/>
        </p:xfrm>
        <a:graphic>
          <a:graphicData uri="http://schemas.openxmlformats.org/drawingml/2006/table">
            <a:tbl>
              <a:tblPr firstRow="1" bandRow="1">
                <a:noFill/>
                <a:tableStyleId>{D7C0B4AD-CC2E-4AE3-895B-82384FC6FDCE}</a:tableStyleId>
              </a:tblPr>
              <a:tblGrid>
                <a:gridCol w="4661650">
                  <a:extLst>
                    <a:ext uri="{9D8B030D-6E8A-4147-A177-3AD203B41FA5}">
                      <a16:colId xmlns:a16="http://schemas.microsoft.com/office/drawing/2014/main" val="20000"/>
                    </a:ext>
                  </a:extLst>
                </a:gridCol>
                <a:gridCol w="1161825">
                  <a:extLst>
                    <a:ext uri="{9D8B030D-6E8A-4147-A177-3AD203B41FA5}">
                      <a16:colId xmlns:a16="http://schemas.microsoft.com/office/drawing/2014/main" val="20001"/>
                    </a:ext>
                  </a:extLst>
                </a:gridCol>
                <a:gridCol w="1236100">
                  <a:extLst>
                    <a:ext uri="{9D8B030D-6E8A-4147-A177-3AD203B41FA5}">
                      <a16:colId xmlns:a16="http://schemas.microsoft.com/office/drawing/2014/main" val="20002"/>
                    </a:ext>
                  </a:extLst>
                </a:gridCol>
              </a:tblGrid>
              <a:tr h="2286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US" sz="1800"/>
                        <a:t>2016-17</a:t>
                      </a:r>
                      <a:endParaRPr/>
                    </a:p>
                  </a:txBody>
                  <a:tcPr marL="91450" marR="91450" marT="45725" marB="45725"/>
                </a:tc>
                <a:tc>
                  <a:txBody>
                    <a:bodyPr/>
                    <a:lstStyle/>
                    <a:p>
                      <a:pPr marL="0" marR="0" lvl="0" indent="0" algn="ctr" rtl="0">
                        <a:spcBef>
                          <a:spcPts val="0"/>
                        </a:spcBef>
                        <a:spcAft>
                          <a:spcPts val="0"/>
                        </a:spcAft>
                        <a:buNone/>
                      </a:pPr>
                      <a:r>
                        <a:rPr lang="en-US" sz="1800"/>
                        <a:t>2017-18</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Total number of students</a:t>
                      </a:r>
                      <a:endParaRPr/>
                    </a:p>
                  </a:txBody>
                  <a:tcPr marL="91450" marR="91450" marT="45725" marB="45725"/>
                </a:tc>
                <a:tc>
                  <a:txBody>
                    <a:bodyPr/>
                    <a:lstStyle/>
                    <a:p>
                      <a:pPr marL="0" marR="0" lvl="0" indent="0" algn="ctr" rtl="0">
                        <a:spcBef>
                          <a:spcPts val="0"/>
                        </a:spcBef>
                        <a:spcAft>
                          <a:spcPts val="0"/>
                        </a:spcAft>
                        <a:buNone/>
                      </a:pPr>
                      <a:r>
                        <a:rPr lang="en-US" sz="1800"/>
                        <a:t>76,476</a:t>
                      </a:r>
                      <a:endParaRPr/>
                    </a:p>
                  </a:txBody>
                  <a:tcPr marL="91450" marR="91450" marT="45725" marB="45725"/>
                </a:tc>
                <a:tc>
                  <a:txBody>
                    <a:bodyPr/>
                    <a:lstStyle/>
                    <a:p>
                      <a:pPr marL="0" marR="0" lvl="0" indent="0" algn="ctr" rtl="0">
                        <a:spcBef>
                          <a:spcPts val="0"/>
                        </a:spcBef>
                        <a:spcAft>
                          <a:spcPts val="0"/>
                        </a:spcAft>
                        <a:buNone/>
                      </a:pPr>
                      <a:r>
                        <a:rPr lang="en-US" sz="1800"/>
                        <a:t>75,169</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Total number of students assessed using AA</a:t>
                      </a:r>
                      <a:endParaRPr/>
                    </a:p>
                  </a:txBody>
                  <a:tcPr marL="91450" marR="91450" marT="45725" marB="45725"/>
                </a:tc>
                <a:tc>
                  <a:txBody>
                    <a:bodyPr/>
                    <a:lstStyle/>
                    <a:p>
                      <a:pPr marL="0" marR="0" lvl="0" indent="0" algn="ctr" rtl="0">
                        <a:spcBef>
                          <a:spcPts val="0"/>
                        </a:spcBef>
                        <a:spcAft>
                          <a:spcPts val="0"/>
                        </a:spcAft>
                        <a:buNone/>
                      </a:pPr>
                      <a:r>
                        <a:rPr lang="en-US" sz="1800"/>
                        <a:t>900</a:t>
                      </a:r>
                      <a:endParaRPr/>
                    </a:p>
                  </a:txBody>
                  <a:tcPr marL="91450" marR="91450" marT="45725" marB="45725"/>
                </a:tc>
                <a:tc>
                  <a:txBody>
                    <a:bodyPr/>
                    <a:lstStyle/>
                    <a:p>
                      <a:pPr marL="0" marR="0" lvl="0" indent="0" algn="ctr" rtl="0">
                        <a:spcBef>
                          <a:spcPts val="0"/>
                        </a:spcBef>
                        <a:spcAft>
                          <a:spcPts val="0"/>
                        </a:spcAft>
                        <a:buNone/>
                      </a:pPr>
                      <a:r>
                        <a:rPr lang="en-US" sz="1800"/>
                        <a:t>994</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Percent of students assessed using AA</a:t>
                      </a:r>
                      <a:endParaRPr/>
                    </a:p>
                  </a:txBody>
                  <a:tcPr marL="91450" marR="91450" marT="45725" marB="45725"/>
                </a:tc>
                <a:tc>
                  <a:txBody>
                    <a:bodyPr/>
                    <a:lstStyle/>
                    <a:p>
                      <a:pPr marL="0" marR="0" lvl="0" indent="0" algn="ctr" rtl="0">
                        <a:spcBef>
                          <a:spcPts val="0"/>
                        </a:spcBef>
                        <a:spcAft>
                          <a:spcPts val="0"/>
                        </a:spcAft>
                        <a:buNone/>
                      </a:pPr>
                      <a:r>
                        <a:rPr lang="en-US" sz="1800"/>
                        <a:t>1.2%</a:t>
                      </a:r>
                      <a:endParaRPr/>
                    </a:p>
                  </a:txBody>
                  <a:tcPr marL="91450" marR="91450" marT="45725" marB="45725"/>
                </a:tc>
                <a:tc>
                  <a:txBody>
                    <a:bodyPr/>
                    <a:lstStyle/>
                    <a:p>
                      <a:pPr marL="0" marR="0" lvl="0" indent="0" algn="ctr" rtl="0">
                        <a:spcBef>
                          <a:spcPts val="0"/>
                        </a:spcBef>
                        <a:spcAft>
                          <a:spcPts val="0"/>
                        </a:spcAft>
                        <a:buNone/>
                      </a:pPr>
                      <a:r>
                        <a:rPr lang="en-US" sz="1800"/>
                        <a:t>1.3%</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Number of LEAs exceeding the 1% cap</a:t>
                      </a:r>
                      <a:endParaRPr/>
                    </a:p>
                  </a:txBody>
                  <a:tcPr marL="91450" marR="91450" marT="45725" marB="45725"/>
                </a:tc>
                <a:tc>
                  <a:txBody>
                    <a:bodyPr/>
                    <a:lstStyle/>
                    <a:p>
                      <a:pPr marL="0" marR="0" lvl="0" indent="0" algn="ctr" rtl="0">
                        <a:spcBef>
                          <a:spcPts val="0"/>
                        </a:spcBef>
                        <a:spcAft>
                          <a:spcPts val="0"/>
                        </a:spcAft>
                        <a:buNone/>
                      </a:pPr>
                      <a:r>
                        <a:rPr lang="en-US" sz="1800"/>
                        <a:t>26</a:t>
                      </a:r>
                      <a:endParaRPr/>
                    </a:p>
                  </a:txBody>
                  <a:tcPr marL="91450" marR="91450" marT="45725" marB="45725"/>
                </a:tc>
                <a:tc>
                  <a:txBody>
                    <a:bodyPr/>
                    <a:lstStyle/>
                    <a:p>
                      <a:pPr marL="0" marR="0" lvl="0" indent="0" algn="ctr" rtl="0">
                        <a:spcBef>
                          <a:spcPts val="0"/>
                        </a:spcBef>
                        <a:spcAft>
                          <a:spcPts val="0"/>
                        </a:spcAft>
                        <a:buNone/>
                      </a:pPr>
                      <a:r>
                        <a:rPr lang="en-US" sz="1800"/>
                        <a:t>27</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Total number of LEAs that increased number of students assessed using AA from 2016-17</a:t>
                      </a:r>
                      <a:endParaRPr sz="1800"/>
                    </a:p>
                  </a:txBody>
                  <a:tcPr marL="91450" marR="91450" marT="45725" marB="45725"/>
                </a:tc>
                <a:tc>
                  <a:txBody>
                    <a:bodyPr/>
                    <a:lstStyle/>
                    <a:p>
                      <a:pPr marL="0" marR="0" lvl="0" indent="0" algn="ctr" rtl="0">
                        <a:spcBef>
                          <a:spcPts val="0"/>
                        </a:spcBef>
                        <a:spcAft>
                          <a:spcPts val="0"/>
                        </a:spcAft>
                        <a:buNone/>
                      </a:pPr>
                      <a:r>
                        <a:rPr lang="en-US" sz="1800"/>
                        <a:t>--</a:t>
                      </a:r>
                      <a:endParaRPr/>
                    </a:p>
                  </a:txBody>
                  <a:tcPr marL="91450" marR="91450" marT="45725" marB="45725"/>
                </a:tc>
                <a:tc>
                  <a:txBody>
                    <a:bodyPr/>
                    <a:lstStyle/>
                    <a:p>
                      <a:pPr marL="0" marR="0" lvl="0" indent="0" algn="ctr" rtl="0">
                        <a:spcBef>
                          <a:spcPts val="0"/>
                        </a:spcBef>
                        <a:spcAft>
                          <a:spcPts val="0"/>
                        </a:spcAft>
                        <a:buNone/>
                      </a:pPr>
                      <a:r>
                        <a:rPr lang="en-US" sz="1800"/>
                        <a:t>24</a:t>
                      </a:r>
                      <a:endParaRPr/>
                    </a:p>
                  </a:txBody>
                  <a:tcPr marL="91450" marR="91450" marT="45725" marB="45725"/>
                </a:tc>
                <a:extLst>
                  <a:ext uri="{0D108BD9-81ED-4DB2-BD59-A6C34878D82A}">
                    <a16:rowId xmlns:a16="http://schemas.microsoft.com/office/drawing/2014/main" val="10005"/>
                  </a:ext>
                </a:extLst>
              </a:tr>
            </a:tbl>
          </a:graphicData>
        </a:graphic>
      </p:graphicFrame>
      <p:sp>
        <p:nvSpPr>
          <p:cNvPr id="213" name="Google Shape;213;p27"/>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215" name="Google Shape;215;p27"/>
          <p:cNvSpPr txBox="1">
            <a:spLocks noGrp="1"/>
          </p:cNvSpPr>
          <p:nvPr>
            <p:ph type="title"/>
          </p:nvPr>
        </p:nvSpPr>
        <p:spPr>
          <a:xfrm>
            <a:off x="609599" y="609600"/>
            <a:ext cx="6347713" cy="87507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2016-17 AND 2017-18 COMPARISON</a:t>
            </a:r>
            <a:br>
              <a:rPr lang="en-US"/>
            </a:br>
            <a:r>
              <a:rPr lang="en-US" sz="2000"/>
              <a:t>OVERVIEW</a:t>
            </a:r>
            <a:endParaRPr sz="240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Eligibility Criteria</a:t>
            </a:r>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idx="11"/>
          </p:nvPr>
        </p:nvSpPr>
        <p:spPr/>
        <p:txBody>
          <a:bodyPr/>
          <a:lstStyle/>
          <a:p>
            <a:r>
              <a:rPr lang="en-US"/>
              <a:t>DRAFT: NOT FOR DISTRIBUTION (5/22/2019)</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46388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dirty="0"/>
              <a:t>ELIGIBILITY WORKSHOP AGENDA</a:t>
            </a:r>
            <a:endParaRPr dirty="0"/>
          </a:p>
        </p:txBody>
      </p:sp>
      <p:sp>
        <p:nvSpPr>
          <p:cNvPr id="108" name="Google Shape;108;p14"/>
          <p:cNvSpPr txBox="1">
            <a:spLocks noGrp="1"/>
          </p:cNvSpPr>
          <p:nvPr>
            <p:ph type="body" idx="1"/>
          </p:nvPr>
        </p:nvSpPr>
        <p:spPr>
          <a:xfrm>
            <a:off x="581192" y="2112264"/>
            <a:ext cx="7989752" cy="3746534"/>
          </a:xfrm>
          <a:prstGeom prst="rect">
            <a:avLst/>
          </a:prstGeom>
          <a:noFill/>
          <a:ln>
            <a:noFill/>
          </a:ln>
        </p:spPr>
        <p:txBody>
          <a:bodyPr spcFirstLastPara="1" wrap="square" lIns="91425" tIns="45700" rIns="91425" bIns="45700" anchor="t" anchorCtr="0">
            <a:noAutofit/>
          </a:bodyPr>
          <a:lstStyle/>
          <a:p>
            <a:pPr marL="390525" indent="-285750">
              <a:spcBef>
                <a:spcPts val="0"/>
              </a:spcBef>
            </a:pPr>
            <a:r>
              <a:rPr lang="en-US" dirty="0"/>
              <a:t>Welcome and introduction </a:t>
            </a:r>
            <a:endParaRPr lang="en-US"/>
          </a:p>
          <a:p>
            <a:pPr marL="847725" lvl="1" indent="-285750">
              <a:spcBef>
                <a:spcPts val="0"/>
              </a:spcBef>
            </a:pPr>
            <a:r>
              <a:rPr lang="en-US" dirty="0"/>
              <a:t>Review of handouts</a:t>
            </a:r>
          </a:p>
          <a:p>
            <a:pPr marL="390525" indent="-285750">
              <a:spcBef>
                <a:spcPts val="0"/>
              </a:spcBef>
            </a:pPr>
            <a:r>
              <a:rPr lang="en-US" dirty="0"/>
              <a:t>Process of developing an IEP </a:t>
            </a:r>
          </a:p>
          <a:p>
            <a:pPr marL="390525" indent="-285750">
              <a:spcBef>
                <a:spcPts val="0"/>
              </a:spcBef>
            </a:pPr>
            <a:r>
              <a:rPr lang="en-US" dirty="0"/>
              <a:t>Role and responsibilities of LEA representatives on IEP Teams </a:t>
            </a:r>
          </a:p>
          <a:p>
            <a:pPr marL="390525" indent="-285750">
              <a:spcBef>
                <a:spcPts val="0"/>
              </a:spcBef>
            </a:pPr>
            <a:r>
              <a:rPr lang="en-US" dirty="0"/>
              <a:t>Overview of 1% Rule </a:t>
            </a:r>
          </a:p>
          <a:p>
            <a:pPr marL="390525" indent="-285750">
              <a:spcBef>
                <a:spcPts val="0"/>
              </a:spcBef>
            </a:pPr>
            <a:r>
              <a:rPr lang="en-US" dirty="0"/>
              <a:t>Overview of Eligibility Criteria</a:t>
            </a:r>
          </a:p>
          <a:p>
            <a:pPr marL="390525" indent="-285750">
              <a:spcBef>
                <a:spcPts val="0"/>
              </a:spcBef>
            </a:pPr>
            <a:r>
              <a:rPr lang="en-US" dirty="0"/>
              <a:t>Review and discussion of Sample IEP and Criteria Activities</a:t>
            </a:r>
          </a:p>
          <a:p>
            <a:pPr marL="390525" indent="-285750">
              <a:spcBef>
                <a:spcPts val="0"/>
              </a:spcBef>
            </a:pPr>
            <a:r>
              <a:rPr lang="en-US" dirty="0"/>
              <a:t>Essential Elements </a:t>
            </a:r>
          </a:p>
          <a:p>
            <a:pPr marL="390525" indent="-285750">
              <a:spcBef>
                <a:spcPts val="0"/>
              </a:spcBef>
            </a:pPr>
            <a:r>
              <a:rPr lang="en-US" dirty="0"/>
              <a:t>Appropriate Evidence List </a:t>
            </a:r>
          </a:p>
          <a:p>
            <a:pPr marL="390525" indent="-285750">
              <a:spcBef>
                <a:spcPts val="0"/>
              </a:spcBef>
            </a:pPr>
            <a:r>
              <a:rPr lang="en-US" dirty="0"/>
              <a:t>IEP Team Assurances Form </a:t>
            </a:r>
          </a:p>
          <a:p>
            <a:pPr marL="847725" lvl="1" indent="-285750">
              <a:spcBef>
                <a:spcPts val="0"/>
              </a:spcBef>
            </a:pPr>
            <a:r>
              <a:rPr lang="en-US" dirty="0"/>
              <a:t>Graduation requirements </a:t>
            </a:r>
          </a:p>
          <a:p>
            <a:pPr marL="390525" indent="-285750">
              <a:spcBef>
                <a:spcPts val="0"/>
              </a:spcBef>
            </a:pPr>
            <a:r>
              <a:rPr lang="en-US" dirty="0"/>
              <a:t>Wrap-up and Questions</a:t>
            </a:r>
          </a:p>
          <a:p>
            <a:pPr marL="390525" indent="-285750">
              <a:spcBef>
                <a:spcPts val="0"/>
              </a:spcBef>
            </a:pPr>
            <a:endParaRPr dirty="0"/>
          </a:p>
        </p:txBody>
      </p:sp>
      <p:sp>
        <p:nvSpPr>
          <p:cNvPr id="3" name="Footer Placeholder 2"/>
          <p:cNvSpPr>
            <a:spLocks noGrp="1"/>
          </p:cNvSpPr>
          <p:nvPr>
            <p:ph type="ftr" idx="11"/>
          </p:nvPr>
        </p:nvSpPr>
        <p:spPr>
          <a:xfrm>
            <a:off x="581192" y="6017696"/>
            <a:ext cx="7138269" cy="365125"/>
          </a:xfrm>
        </p:spPr>
        <p:txBody>
          <a:bodyPr/>
          <a:lstStyle/>
          <a:p>
            <a:r>
              <a:rPr lang="en-US" dirty="0">
                <a:solidFill>
                  <a:schemeClr val="accent2">
                    <a:lumMod val="75000"/>
                  </a:schemeClr>
                </a:solidFill>
              </a:rPr>
              <a:t>DRAFT: NOT FOR DISTRIBUTION (5/22/2019)</a:t>
            </a:r>
          </a:p>
        </p:txBody>
      </p:sp>
      <p:sp>
        <p:nvSpPr>
          <p:cNvPr id="4" name="Slide Number Placeholder 3"/>
          <p:cNvSpPr>
            <a:spLocks noGrp="1"/>
          </p:cNvSpPr>
          <p:nvPr>
            <p:ph type="sldNum" idx="12"/>
          </p:nvPr>
        </p:nvSpPr>
        <p:spPr>
          <a:xfrm>
            <a:off x="7800476" y="6017696"/>
            <a:ext cx="770468" cy="365125"/>
          </a:xfrm>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body" idx="1"/>
          </p:nvPr>
        </p:nvSpPr>
        <p:spPr>
          <a:xfrm>
            <a:off x="956839" y="1940871"/>
            <a:ext cx="6780906" cy="3997564"/>
          </a:xfrm>
          <a:prstGeom prst="rect">
            <a:avLst/>
          </a:prstGeom>
          <a:noFill/>
          <a:ln>
            <a:noFill/>
          </a:ln>
        </p:spPr>
        <p:txBody>
          <a:bodyPr spcFirstLastPara="1" wrap="square" lIns="91425" tIns="45700" rIns="91425" bIns="45700" anchor="ctr" anchorCtr="0">
            <a:noAutofit/>
          </a:bodyPr>
          <a:lstStyle/>
          <a:p>
            <a:pPr marL="306000" lvl="0" indent="-306000" algn="l" rtl="0">
              <a:spcBef>
                <a:spcPts val="0"/>
              </a:spcBef>
              <a:spcAft>
                <a:spcPts val="0"/>
              </a:spcAft>
              <a:buSzPts val="1656"/>
              <a:buFont typeface="Gill Sans"/>
              <a:buAutoNum type="arabicPeriod"/>
            </a:pPr>
            <a:r>
              <a:rPr lang="en-US"/>
              <a:t>Student has a disability, or disabilities, that significantly impacts cognitive function and adaptive behavior. </a:t>
            </a:r>
            <a:endParaRPr/>
          </a:p>
          <a:p>
            <a:pPr marL="306000" lvl="0" indent="-306000" algn="l" rtl="0">
              <a:spcBef>
                <a:spcPts val="960"/>
              </a:spcBef>
              <a:spcAft>
                <a:spcPts val="0"/>
              </a:spcAft>
              <a:buSzPts val="1656"/>
              <a:buFont typeface="Gill Sans"/>
              <a:buAutoNum type="arabicPeriod"/>
            </a:pPr>
            <a:r>
              <a:rPr lang="en-US" b="1">
                <a:solidFill>
                  <a:srgbClr val="FF0000"/>
                </a:solidFill>
              </a:rPr>
              <a:t>REVISED: </a:t>
            </a:r>
            <a:r>
              <a:rPr lang="en-US"/>
              <a:t>As documented in the IEP, the student’s present levels of academic achievement indicate their ability to make progress through the alternate achievement standards (EEs) </a:t>
            </a:r>
            <a:r>
              <a:rPr lang="en-US" i="1"/>
              <a:t>and</a:t>
            </a:r>
            <a:r>
              <a:rPr lang="en-US"/>
              <a:t> the short term objectives include skills and concepts reflected in the steps found in the alternate achievement standard (EEs) learning maps, </a:t>
            </a:r>
            <a:r>
              <a:rPr lang="en-US" i="1"/>
              <a:t>and </a:t>
            </a:r>
            <a:r>
              <a:rPr lang="en-US"/>
              <a:t>the annual academic goals are closely aligned to grade-level alternate achievement standards. </a:t>
            </a:r>
            <a:endParaRPr/>
          </a:p>
          <a:p>
            <a:pPr marL="306000" lvl="0" indent="-306000" algn="l" rtl="0">
              <a:spcBef>
                <a:spcPts val="960"/>
              </a:spcBef>
              <a:spcAft>
                <a:spcPts val="0"/>
              </a:spcAft>
              <a:buSzPts val="1656"/>
              <a:buFont typeface="Gill Sans"/>
              <a:buAutoNum type="arabicPeriod"/>
            </a:pPr>
            <a:r>
              <a:rPr lang="en-US"/>
              <a:t>The student is unable to apply academic, life, and job skills in home, school, and community without intensive, frequent, and individualized instruction and supports in multiple settings. </a:t>
            </a:r>
            <a:endParaRPr/>
          </a:p>
        </p:txBody>
      </p:sp>
      <p:sp>
        <p:nvSpPr>
          <p:cNvPr id="232" name="Google Shape;232;p29"/>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234" name="Google Shape;234;p29"/>
          <p:cNvSpPr txBox="1">
            <a:spLocks noGrp="1"/>
          </p:cNvSpPr>
          <p:nvPr>
            <p:ph type="title"/>
          </p:nvPr>
        </p:nvSpPr>
        <p:spPr>
          <a:xfrm>
            <a:off x="609599" y="609600"/>
            <a:ext cx="6347713" cy="66859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THE THREE ELIGIBILITY CRITERIA</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267" name="Google Shape;267;p33"/>
          <p:cNvSpPr txBox="1">
            <a:spLocks noGrp="1"/>
          </p:cNvSpPr>
          <p:nvPr>
            <p:ph type="title" idx="4294967295"/>
          </p:nvPr>
        </p:nvSpPr>
        <p:spPr>
          <a:xfrm>
            <a:off x="434566" y="590209"/>
            <a:ext cx="7532688" cy="492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84C42"/>
              </a:buClr>
              <a:buSzPts val="2160"/>
              <a:buFont typeface="Gill Sans"/>
              <a:buNone/>
            </a:pPr>
            <a:r>
              <a:rPr lang="en-US" sz="2160" b="0" i="0" u="none" strike="noStrike" cap="none">
                <a:solidFill>
                  <a:srgbClr val="284C42"/>
                </a:solidFill>
                <a:latin typeface="Gill Sans"/>
                <a:ea typeface="Gill Sans"/>
                <a:cs typeface="Gill Sans"/>
                <a:sym typeface="Gill Sans"/>
              </a:rPr>
              <a:t>NEW OPTIONAL DOCUMENTATION OF EVIDENCE FORM</a:t>
            </a:r>
            <a:endParaRPr/>
          </a:p>
        </p:txBody>
      </p:sp>
      <p:pic>
        <p:nvPicPr>
          <p:cNvPr id="268" name="Google Shape;268;p33" descr="Screen Clipping"/>
          <p:cNvPicPr preferRelativeResize="0"/>
          <p:nvPr/>
        </p:nvPicPr>
        <p:blipFill rotWithShape="1">
          <a:blip r:embed="rId3">
            <a:alphaModFix/>
          </a:blip>
          <a:srcRect t="29701"/>
          <a:stretch/>
        </p:blipFill>
        <p:spPr>
          <a:xfrm>
            <a:off x="336226" y="2054942"/>
            <a:ext cx="8526065" cy="2919856"/>
          </a:xfrm>
          <a:prstGeom prst="rect">
            <a:avLst/>
          </a:prstGeom>
          <a:noFill/>
          <a:ln w="9525" cap="flat" cmpd="sng">
            <a:solidFill>
              <a:schemeClr val="accent1"/>
            </a:solidFill>
            <a:prstDash val="solid"/>
            <a:round/>
            <a:headEnd type="none" w="sm" len="sm"/>
            <a:tailEnd type="none" w="sm" len="sm"/>
          </a:ln>
        </p:spPr>
      </p:pic>
      <p:sp>
        <p:nvSpPr>
          <p:cNvPr id="269" name="Google Shape;269;p33"/>
          <p:cNvSpPr/>
          <p:nvPr/>
        </p:nvSpPr>
        <p:spPr>
          <a:xfrm>
            <a:off x="4355690" y="1082334"/>
            <a:ext cx="3500284" cy="876581"/>
          </a:xfrm>
          <a:prstGeom prst="wedgeRoundRectCallout">
            <a:avLst>
              <a:gd name="adj1" fmla="val -20473"/>
              <a:gd name="adj2" fmla="val 84933"/>
              <a:gd name="adj3" fmla="val 16667"/>
            </a:avLst>
          </a:prstGeom>
          <a:solidFill>
            <a:schemeClr val="l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The criteria is given along with possible evidence to evaluate whether or not a student is eligible to meet the criteria. </a:t>
            </a:r>
            <a:endParaRPr/>
          </a:p>
        </p:txBody>
      </p:sp>
      <p:sp>
        <p:nvSpPr>
          <p:cNvPr id="270" name="Google Shape;270;p33"/>
          <p:cNvSpPr/>
          <p:nvPr/>
        </p:nvSpPr>
        <p:spPr>
          <a:xfrm>
            <a:off x="1446028" y="4967423"/>
            <a:ext cx="5073105" cy="1004076"/>
          </a:xfrm>
          <a:prstGeom prst="wedgeRoundRectCallout">
            <a:avLst>
              <a:gd name="adj1" fmla="val -20192"/>
              <a:gd name="adj2" fmla="val -85559"/>
              <a:gd name="adj3" fmla="val 16667"/>
            </a:avLst>
          </a:prstGeom>
          <a:solidFill>
            <a:schemeClr val="l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This section is where teachers can cite specific page numbers, section of reports, and data that addresses the criteria. They can attach the page(s) from the IEP and evidence they use. </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278" name="Google Shape;278;p34"/>
          <p:cNvSpPr txBox="1">
            <a:spLocks noGrp="1"/>
          </p:cNvSpPr>
          <p:nvPr>
            <p:ph type="title" idx="4294967295"/>
          </p:nvPr>
        </p:nvSpPr>
        <p:spPr>
          <a:xfrm>
            <a:off x="482467" y="614228"/>
            <a:ext cx="7589838" cy="590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84C42"/>
              </a:buClr>
              <a:buSzPts val="2800"/>
              <a:buFont typeface="Gill Sans"/>
              <a:buNone/>
            </a:pPr>
            <a:r>
              <a:rPr lang="en-US" sz="2800" b="0" cap="none">
                <a:solidFill>
                  <a:srgbClr val="284C42"/>
                </a:solidFill>
                <a:latin typeface="Gill Sans"/>
                <a:ea typeface="Gill Sans"/>
                <a:cs typeface="Gill Sans"/>
                <a:sym typeface="Gill Sans"/>
              </a:rPr>
              <a:t>CRITERIA 2</a:t>
            </a:r>
            <a:endParaRPr/>
          </a:p>
        </p:txBody>
      </p:sp>
      <p:pic>
        <p:nvPicPr>
          <p:cNvPr id="279" name="Google Shape;279;p34" descr="Screen Clipping"/>
          <p:cNvPicPr preferRelativeResize="0"/>
          <p:nvPr/>
        </p:nvPicPr>
        <p:blipFill rotWithShape="1">
          <a:blip r:embed="rId3">
            <a:alphaModFix/>
          </a:blip>
          <a:srcRect/>
          <a:stretch/>
        </p:blipFill>
        <p:spPr>
          <a:xfrm>
            <a:off x="388621" y="1943109"/>
            <a:ext cx="8421275" cy="2067213"/>
          </a:xfrm>
          <a:prstGeom prst="rect">
            <a:avLst/>
          </a:prstGeom>
          <a:noFill/>
          <a:ln w="9525" cap="flat" cmpd="sng">
            <a:solidFill>
              <a:schemeClr val="accent1"/>
            </a:solidFill>
            <a:prstDash val="solid"/>
            <a:round/>
            <a:headEnd type="none" w="sm" len="sm"/>
            <a:tailEnd type="none" w="sm" len="sm"/>
          </a:ln>
        </p:spPr>
      </p:pic>
      <p:sp>
        <p:nvSpPr>
          <p:cNvPr id="280" name="Google Shape;280;p34"/>
          <p:cNvSpPr/>
          <p:nvPr/>
        </p:nvSpPr>
        <p:spPr>
          <a:xfrm>
            <a:off x="482467" y="4010322"/>
            <a:ext cx="4734991" cy="1446581"/>
          </a:xfrm>
          <a:prstGeom prst="wedgeRoundRectCallout">
            <a:avLst>
              <a:gd name="adj1" fmla="val -20192"/>
              <a:gd name="adj2" fmla="val -74004"/>
              <a:gd name="adj3" fmla="val 16667"/>
            </a:avLst>
          </a:prstGeom>
          <a:solidFill>
            <a:schemeClr val="l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This section is where teachers can list or attach the page in the IEP that has the academic and functional performance descriptions and the EEs they will be addressing throughout the year. Again, teachers can attach pages from the IEP directly to this form.</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288" name="Google Shape;288;p35"/>
          <p:cNvSpPr txBox="1">
            <a:spLocks noGrp="1"/>
          </p:cNvSpPr>
          <p:nvPr>
            <p:ph type="title" idx="4294967295"/>
          </p:nvPr>
        </p:nvSpPr>
        <p:spPr>
          <a:xfrm>
            <a:off x="461727" y="597063"/>
            <a:ext cx="6348413" cy="60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84C42"/>
              </a:buClr>
              <a:buSzPts val="2800"/>
              <a:buFont typeface="Gill Sans"/>
              <a:buNone/>
            </a:pPr>
            <a:r>
              <a:rPr lang="en-US" sz="2800" b="0" cap="none">
                <a:solidFill>
                  <a:srgbClr val="284C42"/>
                </a:solidFill>
                <a:latin typeface="Gill Sans"/>
                <a:ea typeface="Gill Sans"/>
                <a:cs typeface="Gill Sans"/>
                <a:sym typeface="Gill Sans"/>
              </a:rPr>
              <a:t>CRITERIA 3</a:t>
            </a:r>
            <a:endParaRPr/>
          </a:p>
        </p:txBody>
      </p:sp>
      <p:pic>
        <p:nvPicPr>
          <p:cNvPr id="289" name="Google Shape;289;p35" descr="Screen Clipping"/>
          <p:cNvPicPr preferRelativeResize="0"/>
          <p:nvPr/>
        </p:nvPicPr>
        <p:blipFill rotWithShape="1">
          <a:blip r:embed="rId3">
            <a:alphaModFix/>
          </a:blip>
          <a:srcRect/>
          <a:stretch/>
        </p:blipFill>
        <p:spPr>
          <a:xfrm>
            <a:off x="356599" y="1857155"/>
            <a:ext cx="8430802" cy="3143689"/>
          </a:xfrm>
          <a:prstGeom prst="rect">
            <a:avLst/>
          </a:prstGeom>
          <a:noFill/>
          <a:ln w="9525" cap="flat" cmpd="sng">
            <a:solidFill>
              <a:schemeClr val="accent1"/>
            </a:solidFill>
            <a:prstDash val="solid"/>
            <a:round/>
            <a:headEnd type="none" w="sm" len="sm"/>
            <a:tailEnd type="none" w="sm" len="sm"/>
          </a:ln>
        </p:spPr>
      </p:pic>
      <p:sp>
        <p:nvSpPr>
          <p:cNvPr id="290" name="Google Shape;290;p35"/>
          <p:cNvSpPr/>
          <p:nvPr/>
        </p:nvSpPr>
        <p:spPr>
          <a:xfrm>
            <a:off x="1328042" y="5090602"/>
            <a:ext cx="4246848" cy="863072"/>
          </a:xfrm>
          <a:prstGeom prst="wedgeRoundRectCallout">
            <a:avLst>
              <a:gd name="adj1" fmla="val -20192"/>
              <a:gd name="adj2" fmla="val -77422"/>
              <a:gd name="adj3" fmla="val 16667"/>
            </a:avLst>
          </a:prstGeom>
          <a:solidFill>
            <a:schemeClr val="l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This section is where teachers can cite and reference data, page numbers of reports, quotes from reports, etc. that align to criteria 3.</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6"/>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Gill Sans"/>
              <a:buNone/>
            </a:pPr>
            <a:r>
              <a:rPr lang="en-US"/>
              <a:t>CRITERIA 1</a:t>
            </a:r>
            <a:endParaRPr/>
          </a:p>
        </p:txBody>
      </p:sp>
      <p:sp>
        <p:nvSpPr>
          <p:cNvPr id="296" name="Google Shape;296;p36"/>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56"/>
              <a:buNone/>
            </a:pPr>
            <a:endParaRPr/>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a:spLocks noGrp="1"/>
          </p:cNvSpPr>
          <p:nvPr>
            <p:ph type="body" idx="1"/>
          </p:nvPr>
        </p:nvSpPr>
        <p:spPr>
          <a:xfrm>
            <a:off x="609598" y="2160590"/>
            <a:ext cx="7487655" cy="3880773"/>
          </a:xfrm>
          <a:prstGeom prst="rect">
            <a:avLst/>
          </a:prstGeom>
          <a:noFill/>
          <a:ln>
            <a:noFill/>
          </a:ln>
        </p:spPr>
        <p:txBody>
          <a:bodyPr spcFirstLastPara="1" wrap="square" lIns="91425" tIns="45700" rIns="91425" bIns="45700" anchor="t" anchorCtr="0">
            <a:noAutofit/>
          </a:bodyPr>
          <a:lstStyle/>
          <a:p>
            <a:pPr marL="306000" lvl="0" indent="-306000" algn="l" rtl="0">
              <a:spcBef>
                <a:spcPts val="0"/>
              </a:spcBef>
              <a:spcAft>
                <a:spcPts val="0"/>
              </a:spcAft>
              <a:buSzPts val="1656"/>
              <a:buChar char="⬛"/>
            </a:pPr>
            <a:r>
              <a:rPr lang="en-US" b="1"/>
              <a:t>Student has a disability, or disabilities, that significantly impacts cognitive function and adaptive behavior.</a:t>
            </a:r>
            <a:r>
              <a:rPr lang="en-US"/>
              <a:t> </a:t>
            </a:r>
            <a:endParaRPr/>
          </a:p>
          <a:p>
            <a:pPr marL="306000" lvl="0" indent="-306000" algn="l" rtl="0">
              <a:spcBef>
                <a:spcPts val="960"/>
              </a:spcBef>
              <a:spcAft>
                <a:spcPts val="0"/>
              </a:spcAft>
              <a:buSzPts val="1656"/>
              <a:buChar char="⬛"/>
            </a:pPr>
            <a:r>
              <a:rPr lang="en-US"/>
              <a:t>In other words….</a:t>
            </a:r>
            <a:endParaRPr/>
          </a:p>
          <a:p>
            <a:pPr marL="630000" lvl="1" indent="-306000" algn="l" rtl="0">
              <a:spcBef>
                <a:spcPts val="920"/>
              </a:spcBef>
              <a:spcAft>
                <a:spcPts val="0"/>
              </a:spcAft>
              <a:buSzPts val="1472"/>
              <a:buChar char="⬛"/>
            </a:pPr>
            <a:r>
              <a:rPr lang="en-US"/>
              <a:t>The student has a disability or multiple disabilities that prevents them from participating in a meaningful way in the standard academic classes and coursework</a:t>
            </a:r>
            <a:endParaRPr/>
          </a:p>
          <a:p>
            <a:pPr marL="630000" lvl="1" indent="-306000" algn="l" rtl="0">
              <a:spcBef>
                <a:spcPts val="920"/>
              </a:spcBef>
              <a:spcAft>
                <a:spcPts val="0"/>
              </a:spcAft>
              <a:buSzPts val="1472"/>
              <a:buChar char="⬛"/>
            </a:pPr>
            <a:r>
              <a:rPr lang="en-US"/>
              <a:t>the student’s disability (or disabilities) causes dependence on others for many, and sometimes all, daily living needs, and the student is expected to require extensive ongoing support in adulthood. </a:t>
            </a:r>
            <a:endParaRPr/>
          </a:p>
        </p:txBody>
      </p:sp>
      <p:sp>
        <p:nvSpPr>
          <p:cNvPr id="303" name="Google Shape;303;p37"/>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305" name="Google Shape;305;p37"/>
          <p:cNvSpPr txBox="1">
            <a:spLocks noGrp="1"/>
          </p:cNvSpPr>
          <p:nvPr>
            <p:ph type="title"/>
          </p:nvPr>
        </p:nvSpPr>
        <p:spPr>
          <a:xfrm>
            <a:off x="609599" y="609600"/>
            <a:ext cx="7487654" cy="132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CRITERIA 1: STUDENT HAS A SIGNIFICANT COGNITIVE DISABILITY</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WHAT IS COGNITIVE ABILITY?</a:t>
            </a:r>
            <a:endParaRPr/>
          </a:p>
        </p:txBody>
      </p:sp>
      <p:sp>
        <p:nvSpPr>
          <p:cNvPr id="311" name="Google Shape;311;p38"/>
          <p:cNvSpPr txBox="1">
            <a:spLocks noGrp="1"/>
          </p:cNvSpPr>
          <p:nvPr>
            <p:ph type="body" idx="1"/>
          </p:nvPr>
        </p:nvSpPr>
        <p:spPr>
          <a:xfrm>
            <a:off x="581192" y="2228003"/>
            <a:ext cx="7989752" cy="4212685"/>
          </a:xfrm>
          <a:prstGeom prst="rect">
            <a:avLst/>
          </a:prstGeom>
          <a:noFill/>
          <a:ln>
            <a:noFill/>
          </a:ln>
        </p:spPr>
        <p:txBody>
          <a:bodyPr spcFirstLastPara="1" wrap="square" lIns="91425" tIns="45700" rIns="91425" bIns="45700" anchor="ctr" anchorCtr="0">
            <a:noAutofit/>
          </a:bodyPr>
          <a:lstStyle/>
          <a:p>
            <a:pPr marL="305435" lvl="0" indent="-305435" algn="l" rtl="0">
              <a:spcBef>
                <a:spcPts val="0"/>
              </a:spcBef>
              <a:spcAft>
                <a:spcPts val="0"/>
              </a:spcAft>
              <a:buSzPts val="1656"/>
              <a:buChar char="⬛"/>
            </a:pPr>
            <a:r>
              <a:rPr lang="en-US"/>
              <a:t>WHAT IT IS: How the brain functions/processes events and surroundings and interacts with others and their environment</a:t>
            </a:r>
            <a:endParaRPr/>
          </a:p>
          <a:p>
            <a:pPr marL="305435" lvl="0" indent="-305435" algn="l" rtl="0">
              <a:spcBef>
                <a:spcPts val="960"/>
              </a:spcBef>
              <a:spcAft>
                <a:spcPts val="0"/>
              </a:spcAft>
              <a:buSzPts val="1656"/>
              <a:buChar char="⬛"/>
            </a:pPr>
            <a:r>
              <a:rPr lang="en-US"/>
              <a:t>WHAT IT IS NOT: Not physical challenges such as: feeding tubes, wheelchair use, visual or hearing impairments, ability (or inability) to use their body independently, medical challenges such as seizures, degenerative diseases</a:t>
            </a:r>
            <a:endParaRPr/>
          </a:p>
          <a:p>
            <a:pPr marL="305435" lvl="0" indent="-305435" algn="l" rtl="0">
              <a:spcBef>
                <a:spcPts val="960"/>
              </a:spcBef>
              <a:spcAft>
                <a:spcPts val="0"/>
              </a:spcAft>
              <a:buSzPts val="1656"/>
              <a:buChar char="⬛"/>
            </a:pPr>
            <a:r>
              <a:rPr lang="en-US"/>
              <a:t>The role communication plays in determining cognitive ability:</a:t>
            </a:r>
            <a:endParaRPr/>
          </a:p>
          <a:p>
            <a:pPr marL="629920" lvl="1" indent="-305435" algn="l" rtl="0">
              <a:spcBef>
                <a:spcPts val="920"/>
              </a:spcBef>
              <a:spcAft>
                <a:spcPts val="0"/>
              </a:spcAft>
              <a:buSzPts val="1472"/>
              <a:buChar char="⬛"/>
            </a:pPr>
            <a:r>
              <a:rPr lang="en-US"/>
              <a:t>Students who cannot, won't, or don't have a robust communication method do not automatically qualify for the alternate assessment.</a:t>
            </a:r>
            <a:endParaRPr/>
          </a:p>
          <a:p>
            <a:pPr marL="899795" lvl="2" indent="-269875" algn="l" rtl="0">
              <a:spcBef>
                <a:spcPts val="880"/>
              </a:spcBef>
              <a:spcAft>
                <a:spcPts val="0"/>
              </a:spcAft>
              <a:buSzPts val="1288"/>
              <a:buChar char="⬛"/>
            </a:pPr>
            <a:r>
              <a:rPr lang="en-US"/>
              <a:t>Example: eye gaze; limited use of their body</a:t>
            </a:r>
            <a:endParaRPr/>
          </a:p>
          <a:p>
            <a:pPr marL="629920" lvl="1" indent="-305435" algn="l" rtl="0">
              <a:spcBef>
                <a:spcPts val="920"/>
              </a:spcBef>
              <a:spcAft>
                <a:spcPts val="0"/>
              </a:spcAft>
              <a:buSzPts val="1472"/>
              <a:buChar char="⬛"/>
            </a:pPr>
            <a:r>
              <a:rPr lang="en-US"/>
              <a:t>Consider the student's interactions with their surroundings and others, not just communication ability</a:t>
            </a:r>
            <a:endParaRPr/>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STUDENT EXAMPLE - Zack</a:t>
            </a:r>
            <a:endParaRPr/>
          </a:p>
        </p:txBody>
      </p:sp>
      <p:sp>
        <p:nvSpPr>
          <p:cNvPr id="328" name="Google Shape;328;p40"/>
          <p:cNvSpPr txBox="1">
            <a:spLocks noGrp="1"/>
          </p:cNvSpPr>
          <p:nvPr>
            <p:ph type="body" idx="1"/>
          </p:nvPr>
        </p:nvSpPr>
        <p:spPr>
          <a:xfrm>
            <a:off x="581192" y="2002536"/>
            <a:ext cx="7989752" cy="3949274"/>
          </a:xfrm>
          <a:prstGeom prst="rect">
            <a:avLst/>
          </a:prstGeom>
          <a:noFill/>
          <a:ln>
            <a:noFill/>
          </a:ln>
        </p:spPr>
        <p:txBody>
          <a:bodyPr spcFirstLastPara="1" wrap="square" lIns="91425" tIns="45700" rIns="91425" bIns="45700" anchor="ctr" anchorCtr="0">
            <a:noAutofit/>
          </a:bodyPr>
          <a:lstStyle/>
          <a:p>
            <a:pPr marL="305435" lvl="0" indent="-305435" algn="l" rtl="0">
              <a:spcBef>
                <a:spcPts val="0"/>
              </a:spcBef>
              <a:spcAft>
                <a:spcPts val="0"/>
              </a:spcAft>
              <a:buSzPts val="1656"/>
              <a:buChar char="⬛"/>
            </a:pPr>
            <a:r>
              <a:rPr lang="en-US" sz="1400" dirty="0"/>
              <a:t>4th grade </a:t>
            </a:r>
          </a:p>
          <a:p>
            <a:pPr marL="305435" lvl="0" indent="-305435" algn="l" rtl="0">
              <a:spcBef>
                <a:spcPts val="0"/>
              </a:spcBef>
              <a:spcAft>
                <a:spcPts val="0"/>
              </a:spcAft>
              <a:buSzPts val="1656"/>
              <a:buChar char="⬛"/>
            </a:pPr>
            <a:r>
              <a:rPr lang="en-US" sz="1400" dirty="0"/>
              <a:t>specialized ASD classroom within a small setting in a public elementary school  </a:t>
            </a:r>
          </a:p>
          <a:p>
            <a:pPr marL="305435" lvl="0" indent="-305435" algn="l" rtl="0">
              <a:spcBef>
                <a:spcPts val="0"/>
              </a:spcBef>
              <a:spcAft>
                <a:spcPts val="0"/>
              </a:spcAft>
              <a:buSzPts val="1656"/>
              <a:buChar char="⬛"/>
            </a:pPr>
            <a:r>
              <a:rPr lang="en-US" sz="1400" dirty="0"/>
              <a:t>enjoys school and has good attendance but is frequently tardy.  </a:t>
            </a:r>
          </a:p>
          <a:p>
            <a:pPr marL="305435" lvl="0" indent="-305435" algn="l" rtl="0">
              <a:spcBef>
                <a:spcPts val="0"/>
              </a:spcBef>
              <a:spcAft>
                <a:spcPts val="0"/>
              </a:spcAft>
              <a:buSzPts val="1656"/>
              <a:buChar char="⬛"/>
            </a:pPr>
            <a:r>
              <a:rPr lang="en-US" sz="1400" dirty="0"/>
              <a:t>IEP addresses needs in the following areas: reading, writing, math, social/emotional needs, communication (SLP) and OT.  </a:t>
            </a:r>
          </a:p>
          <a:p>
            <a:pPr marL="305435" lvl="0" indent="-305435" algn="l" rtl="0">
              <a:spcBef>
                <a:spcPts val="0"/>
              </a:spcBef>
              <a:spcAft>
                <a:spcPts val="0"/>
              </a:spcAft>
              <a:buSzPts val="1656"/>
              <a:buChar char="⬛"/>
            </a:pPr>
            <a:r>
              <a:rPr lang="en-US" sz="1400" dirty="0"/>
              <a:t>significantly below grade levels in all areas.  </a:t>
            </a:r>
          </a:p>
          <a:p>
            <a:pPr marL="305435" lvl="0" indent="-305435" algn="l" rtl="0">
              <a:spcBef>
                <a:spcPts val="0"/>
              </a:spcBef>
              <a:spcAft>
                <a:spcPts val="0"/>
              </a:spcAft>
              <a:buSzPts val="1656"/>
              <a:buChar char="⬛"/>
            </a:pPr>
            <a:r>
              <a:rPr lang="en-US" sz="1400" dirty="0"/>
              <a:t>has an FBA to address his behaviors; he has made excellent progress within this setting.  </a:t>
            </a:r>
          </a:p>
          <a:p>
            <a:pPr marL="305435" lvl="0" indent="-305435" algn="l" rtl="0">
              <a:spcBef>
                <a:spcPts val="0"/>
              </a:spcBef>
              <a:spcAft>
                <a:spcPts val="0"/>
              </a:spcAft>
              <a:buSzPts val="1656"/>
              <a:buChar char="⬛"/>
            </a:pPr>
            <a:r>
              <a:rPr lang="en-US" sz="1400" dirty="0"/>
              <a:t>Recently began using a low-tech communication book and iPad for communication; this has decreased negative behaviors. </a:t>
            </a:r>
          </a:p>
          <a:p>
            <a:pPr marL="305435" lvl="0" indent="-305435" algn="l" rtl="0">
              <a:spcBef>
                <a:spcPts val="0"/>
              </a:spcBef>
              <a:spcAft>
                <a:spcPts val="0"/>
              </a:spcAft>
              <a:buSzPts val="1656"/>
              <a:buChar char="⬛"/>
            </a:pPr>
            <a:r>
              <a:rPr lang="en-US" sz="1400" dirty="0"/>
              <a:t>receives ABA therapy, HBTS, and PASS services in the home weekly.   </a:t>
            </a:r>
          </a:p>
          <a:p>
            <a:pPr marL="305435" lvl="0" indent="-305435" algn="l" rtl="0">
              <a:spcBef>
                <a:spcPts val="0"/>
              </a:spcBef>
              <a:spcAft>
                <a:spcPts val="0"/>
              </a:spcAft>
              <a:buSzPts val="1656"/>
              <a:buChar char="⬛"/>
            </a:pPr>
            <a:r>
              <a:rPr lang="en-US" sz="1400" dirty="0"/>
              <a:t>participates in multiple groups at the Autism Project to learn socially acceptable behaviors.  </a:t>
            </a:r>
          </a:p>
          <a:p>
            <a:pPr marL="305435" lvl="0" indent="-305435" algn="l" rtl="0">
              <a:spcBef>
                <a:spcPts val="0"/>
              </a:spcBef>
              <a:spcAft>
                <a:spcPts val="0"/>
              </a:spcAft>
              <a:buSzPts val="1656"/>
              <a:buChar char="⬛"/>
            </a:pPr>
            <a:r>
              <a:rPr lang="en-US" sz="1400" dirty="0"/>
              <a:t>always has adult assistance in his environment outside of school.  </a:t>
            </a:r>
          </a:p>
          <a:p>
            <a:pPr marL="305435" lvl="0" indent="-305435" algn="l" rtl="0">
              <a:spcBef>
                <a:spcPts val="0"/>
              </a:spcBef>
              <a:spcAft>
                <a:spcPts val="0"/>
              </a:spcAft>
              <a:buSzPts val="1656"/>
              <a:buChar char="⬛"/>
            </a:pPr>
            <a:r>
              <a:rPr lang="en-US" sz="1400" dirty="0"/>
              <a:t>has great difficulty when leaving a preferred task to transition to a non-preferred task. These instances increase negative behaviors. </a:t>
            </a:r>
          </a:p>
          <a:p>
            <a:pPr marL="305435" lvl="0" indent="-305435" algn="l" rtl="0">
              <a:spcBef>
                <a:spcPts val="0"/>
              </a:spcBef>
              <a:spcAft>
                <a:spcPts val="0"/>
              </a:spcAft>
              <a:buSzPts val="1656"/>
              <a:buChar char="⬛"/>
            </a:pPr>
            <a:r>
              <a:rPr lang="en-US" sz="1400" dirty="0"/>
              <a:t>Enjoys doing tasks within the classroom and he enjoys positive reinforcement. </a:t>
            </a:r>
            <a:br>
              <a:rPr lang="en-US" sz="1400" dirty="0"/>
            </a:br>
            <a:endParaRPr lang="en-US" sz="1400" dirty="0"/>
          </a:p>
          <a:p>
            <a:pPr marL="305435" lvl="0" indent="-305435" algn="l" rtl="0">
              <a:spcBef>
                <a:spcPts val="0"/>
              </a:spcBef>
              <a:spcAft>
                <a:spcPts val="0"/>
              </a:spcAft>
              <a:buSzPts val="1656"/>
              <a:buChar char="⬛"/>
            </a:pPr>
            <a:r>
              <a:rPr lang="en-US" sz="1400" dirty="0"/>
              <a:t>Take 10 minutes and read Zack’s IEP and evidence.</a:t>
            </a:r>
            <a:endParaRPr sz="1400" dirty="0"/>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GUIDED ACTIVITY</a:t>
            </a:r>
            <a:endParaRPr/>
          </a:p>
        </p:txBody>
      </p:sp>
      <p:sp>
        <p:nvSpPr>
          <p:cNvPr id="334" name="Google Shape;334;p41"/>
          <p:cNvSpPr txBox="1">
            <a:spLocks noGrp="1"/>
          </p:cNvSpPr>
          <p:nvPr>
            <p:ph type="body" idx="1"/>
          </p:nvPr>
        </p:nvSpPr>
        <p:spPr>
          <a:xfrm>
            <a:off x="581192" y="2228003"/>
            <a:ext cx="7989752" cy="3630795"/>
          </a:xfrm>
          <a:prstGeom prst="rect">
            <a:avLst/>
          </a:prstGeom>
          <a:noFill/>
          <a:ln>
            <a:noFill/>
          </a:ln>
        </p:spPr>
        <p:txBody>
          <a:bodyPr spcFirstLastPara="1" wrap="square" lIns="91425" tIns="45700" rIns="91425" bIns="45700" anchor="ctr" anchorCtr="0">
            <a:noAutofit/>
          </a:bodyPr>
          <a:lstStyle/>
          <a:p>
            <a:pPr marL="305435" lvl="0" indent="-305435" algn="l" rtl="0">
              <a:spcBef>
                <a:spcPts val="0"/>
              </a:spcBef>
              <a:spcAft>
                <a:spcPts val="0"/>
              </a:spcAft>
              <a:buSzPts val="1656"/>
              <a:buChar char="⬛"/>
            </a:pPr>
            <a:r>
              <a:rPr lang="en-US"/>
              <a:t>Work with a partner to evaluate the evidence in the sample IEP to write a narrative for criteria 1 and make a decision on if the student meets or doesn't meet this criteria.</a:t>
            </a:r>
            <a:endParaRPr/>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2"/>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Gill Sans"/>
              <a:buNone/>
            </a:pPr>
            <a:r>
              <a:rPr lang="en-US"/>
              <a:t>CRITERIA 2</a:t>
            </a:r>
            <a:endParaRPr/>
          </a:p>
        </p:txBody>
      </p:sp>
      <p:sp>
        <p:nvSpPr>
          <p:cNvPr id="340" name="Google Shape;340;p42"/>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56"/>
              <a:buNone/>
            </a:pPr>
            <a:endParaRPr/>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dirty="0"/>
              <a:t>FIVE BELIEFS FOR AN EFFECTIVE IEP TEAM MEETING</a:t>
            </a:r>
            <a:endParaRPr dirty="0"/>
          </a:p>
        </p:txBody>
      </p:sp>
      <p:sp>
        <p:nvSpPr>
          <p:cNvPr id="114" name="Google Shape;114;p15"/>
          <p:cNvSpPr txBox="1">
            <a:spLocks noGrp="1"/>
          </p:cNvSpPr>
          <p:nvPr>
            <p:ph type="body" idx="1"/>
          </p:nvPr>
        </p:nvSpPr>
        <p:spPr>
          <a:xfrm>
            <a:off x="581192" y="1993392"/>
            <a:ext cx="7989752" cy="39584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56"/>
              <a:buNone/>
            </a:pPr>
            <a:r>
              <a:rPr lang="en-US" dirty="0"/>
              <a:t>Connections to CCR IEP Five Beliefs: </a:t>
            </a:r>
          </a:p>
          <a:p>
            <a:pPr marL="342900" lvl="0" indent="-342900" algn="l" rtl="0">
              <a:lnSpc>
                <a:spcPct val="90000"/>
              </a:lnSpc>
              <a:spcBef>
                <a:spcPts val="300"/>
              </a:spcBef>
              <a:spcAft>
                <a:spcPts val="300"/>
              </a:spcAft>
              <a:buSzPts val="1656"/>
              <a:buFont typeface="+mj-lt"/>
              <a:buAutoNum type="arabicPeriod"/>
            </a:pPr>
            <a:r>
              <a:rPr lang="en-US" sz="1600" b="1" u="sng" dirty="0"/>
              <a:t>High Expectations:</a:t>
            </a:r>
            <a:r>
              <a:rPr lang="en-US" sz="1600" dirty="0"/>
              <a:t>  IEP team members’ hopes and dreams for the student embrace college and career readiness. IEP team discussion reflects belief that the student is able to learn new skills that improve access, engagement, and progress in early childhood/grade level standards and expectations.</a:t>
            </a:r>
          </a:p>
          <a:p>
            <a:pPr marL="342900" lvl="0" indent="-342900" algn="l" rtl="0">
              <a:lnSpc>
                <a:spcPct val="90000"/>
              </a:lnSpc>
              <a:spcBef>
                <a:spcPts val="300"/>
              </a:spcBef>
              <a:spcAft>
                <a:spcPts val="300"/>
              </a:spcAft>
              <a:buSzPts val="1656"/>
              <a:buFont typeface="+mj-lt"/>
              <a:buAutoNum type="arabicPeriod"/>
            </a:pPr>
            <a:r>
              <a:rPr lang="en-US" sz="1600" b="1" u="sng" dirty="0"/>
              <a:t>Culturally Responsive Practices:</a:t>
            </a:r>
            <a:r>
              <a:rPr lang="en-US" sz="1600" dirty="0"/>
              <a:t> Student-led IEP team meetings promote student voice and culturally responsive practices that respect the unique identity of the student abilities, race, gender, language, and culture.</a:t>
            </a:r>
          </a:p>
          <a:p>
            <a:pPr marL="342900" lvl="0" indent="-342900" algn="l" rtl="0">
              <a:lnSpc>
                <a:spcPct val="90000"/>
              </a:lnSpc>
              <a:spcBef>
                <a:spcPts val="300"/>
              </a:spcBef>
              <a:spcAft>
                <a:spcPts val="300"/>
              </a:spcAft>
              <a:buSzPts val="1656"/>
              <a:buFont typeface="+mj-lt"/>
              <a:buAutoNum type="arabicPeriod"/>
            </a:pPr>
            <a:r>
              <a:rPr lang="en-US" sz="1600" b="1" u="sng" dirty="0"/>
              <a:t>Student Relationships:</a:t>
            </a:r>
            <a:r>
              <a:rPr lang="en-US" sz="1600" dirty="0"/>
              <a:t> The IEP team includes members who have a positive relationship with the student and family.</a:t>
            </a:r>
          </a:p>
          <a:p>
            <a:pPr marL="342900" lvl="0" indent="-342900" algn="l" rtl="0">
              <a:lnSpc>
                <a:spcPct val="90000"/>
              </a:lnSpc>
              <a:spcBef>
                <a:spcPts val="300"/>
              </a:spcBef>
              <a:spcAft>
                <a:spcPts val="300"/>
              </a:spcAft>
              <a:buSzPts val="1656"/>
              <a:buFont typeface="+mj-lt"/>
              <a:buAutoNum type="arabicPeriod"/>
            </a:pPr>
            <a:r>
              <a:rPr lang="en-US" sz="1600" b="1" u="sng" dirty="0"/>
              <a:t>Family and Community Engagement:</a:t>
            </a:r>
            <a:r>
              <a:rPr lang="en-US" sz="1600" dirty="0"/>
              <a:t> Parents and student share data and information about the student’s strengths and current functional performance at home and in the community.</a:t>
            </a:r>
          </a:p>
          <a:p>
            <a:pPr marL="342900" lvl="0" indent="-342900" algn="l" rtl="0">
              <a:lnSpc>
                <a:spcPct val="90000"/>
              </a:lnSpc>
              <a:spcBef>
                <a:spcPts val="300"/>
              </a:spcBef>
              <a:spcAft>
                <a:spcPts val="300"/>
              </a:spcAft>
              <a:buSzPts val="1656"/>
              <a:buFont typeface="+mj-lt"/>
              <a:buAutoNum type="arabicPeriod"/>
            </a:pPr>
            <a:r>
              <a:rPr lang="en-US" sz="1600" b="1" u="sng" dirty="0"/>
              <a:t>Collective Responsibility:</a:t>
            </a:r>
            <a:r>
              <a:rPr lang="en-US" sz="1600" dirty="0"/>
              <a:t> Each team member provides information about the student’s unique strengths and needs in the areas in which they work with the student. </a:t>
            </a:r>
            <a:endParaRPr sz="1600" dirty="0"/>
          </a:p>
        </p:txBody>
      </p:sp>
      <p:sp>
        <p:nvSpPr>
          <p:cNvPr id="6" name="Footer Placeholder 5"/>
          <p:cNvSpPr>
            <a:spLocks noGrp="1"/>
          </p:cNvSpPr>
          <p:nvPr>
            <p:ph type="ftr" idx="11"/>
          </p:nvPr>
        </p:nvSpPr>
        <p:spPr/>
        <p:txBody>
          <a:bodyPr/>
          <a:lstStyle/>
          <a:p>
            <a:r>
              <a:rPr lang="en-US"/>
              <a:t>DRAFT: NOT FOR DISTRIBUTION (5/22/2019)</a:t>
            </a:r>
            <a:endParaRPr lang="en-US" dirty="0"/>
          </a:p>
        </p:txBody>
      </p:sp>
      <p:sp>
        <p:nvSpPr>
          <p:cNvPr id="7" name="Slide Number Placeholder 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3"/>
          <p:cNvSpPr txBox="1">
            <a:spLocks noGrp="1"/>
          </p:cNvSpPr>
          <p:nvPr>
            <p:ph type="body" idx="1"/>
          </p:nvPr>
        </p:nvSpPr>
        <p:spPr>
          <a:xfrm>
            <a:off x="609599" y="1833614"/>
            <a:ext cx="7018422" cy="4573510"/>
          </a:xfrm>
          <a:prstGeom prst="rect">
            <a:avLst/>
          </a:prstGeom>
          <a:noFill/>
          <a:ln>
            <a:noFill/>
          </a:ln>
        </p:spPr>
        <p:txBody>
          <a:bodyPr spcFirstLastPara="1" wrap="square" lIns="91425" tIns="45700" rIns="91425" bIns="45700" anchor="ctr" anchorCtr="0">
            <a:noAutofit/>
          </a:bodyPr>
          <a:lstStyle/>
          <a:p>
            <a:pPr marL="305435" lvl="0" indent="-305435" algn="l" rtl="0">
              <a:lnSpc>
                <a:spcPct val="90000"/>
              </a:lnSpc>
              <a:spcBef>
                <a:spcPts val="0"/>
              </a:spcBef>
              <a:spcAft>
                <a:spcPts val="0"/>
              </a:spcAft>
              <a:buSzPts val="1656"/>
              <a:buChar char="⬛"/>
            </a:pPr>
            <a:r>
              <a:rPr lang="en-US"/>
              <a:t>As documented in the IEP, the student’s present levels of academic achievement indicate their ability to make progress through the alternate achievement standards (EEs) </a:t>
            </a:r>
            <a:r>
              <a:rPr lang="en-US" i="1"/>
              <a:t>and</a:t>
            </a:r>
            <a:r>
              <a:rPr lang="en-US"/>
              <a:t> the short term objectives include skills and concepts reflected in the steps found in the alternate achievement standard (EEs) learning maps, </a:t>
            </a:r>
            <a:r>
              <a:rPr lang="en-US" i="1"/>
              <a:t>and </a:t>
            </a:r>
            <a:r>
              <a:rPr lang="en-US"/>
              <a:t>the annual academic goals are closely aligned to grade-level alternate achievement standards. </a:t>
            </a:r>
            <a:endParaRPr/>
          </a:p>
          <a:p>
            <a:pPr marL="305435" lvl="0" indent="-305435" algn="l" rtl="0">
              <a:lnSpc>
                <a:spcPct val="90000"/>
              </a:lnSpc>
              <a:spcBef>
                <a:spcPts val="960"/>
              </a:spcBef>
              <a:spcAft>
                <a:spcPts val="0"/>
              </a:spcAft>
              <a:buSzPts val="1656"/>
              <a:buChar char="⬛"/>
            </a:pPr>
            <a:r>
              <a:rPr lang="en-US"/>
              <a:t>In other words…</a:t>
            </a:r>
            <a:endParaRPr/>
          </a:p>
          <a:p>
            <a:pPr marL="629920" lvl="1" indent="-305435" algn="l" rtl="0">
              <a:lnSpc>
                <a:spcPct val="90000"/>
              </a:lnSpc>
              <a:spcBef>
                <a:spcPts val="920"/>
              </a:spcBef>
              <a:spcAft>
                <a:spcPts val="0"/>
              </a:spcAft>
              <a:buSzPts val="1472"/>
              <a:buChar char="⬛"/>
            </a:pPr>
            <a:r>
              <a:rPr lang="en-US"/>
              <a:t>the student has access to the Common Core State Standards and the Next Generation Science Standards.</a:t>
            </a:r>
            <a:endParaRPr/>
          </a:p>
          <a:p>
            <a:pPr marL="629920" lvl="1" indent="-305435" algn="l" rtl="0">
              <a:lnSpc>
                <a:spcPct val="90000"/>
              </a:lnSpc>
              <a:spcBef>
                <a:spcPts val="920"/>
              </a:spcBef>
              <a:spcAft>
                <a:spcPts val="0"/>
              </a:spcAft>
              <a:buSzPts val="1472"/>
              <a:buChar char="⬛"/>
            </a:pPr>
            <a:r>
              <a:rPr lang="en-US"/>
              <a:t>the student is working on learning standards that have been substantially modified due to the severity of the disability (e.g., the Essential Elements that are part of the Dynamic Learning Maps alternate assessments).</a:t>
            </a:r>
            <a:endParaRPr/>
          </a:p>
          <a:p>
            <a:pPr marL="629920" lvl="1" indent="-305435" algn="l" rtl="0">
              <a:lnSpc>
                <a:spcPct val="90000"/>
              </a:lnSpc>
              <a:spcBef>
                <a:spcPts val="920"/>
              </a:spcBef>
              <a:spcAft>
                <a:spcPts val="0"/>
              </a:spcAft>
              <a:buSzPts val="1472"/>
              <a:buChar char="⬛"/>
            </a:pPr>
            <a:r>
              <a:rPr lang="en-US"/>
              <a:t>Life and job skills which are appropriate and challenging for this student are also included.</a:t>
            </a:r>
            <a:endParaRPr/>
          </a:p>
          <a:p>
            <a:pPr marL="305435" lvl="0" indent="-200279" algn="l" rtl="0">
              <a:lnSpc>
                <a:spcPct val="90000"/>
              </a:lnSpc>
              <a:spcBef>
                <a:spcPts val="960"/>
              </a:spcBef>
              <a:spcAft>
                <a:spcPts val="0"/>
              </a:spcAft>
              <a:buSzPts val="1656"/>
              <a:buNone/>
            </a:pPr>
            <a:endParaRPr/>
          </a:p>
        </p:txBody>
      </p:sp>
      <p:sp>
        <p:nvSpPr>
          <p:cNvPr id="347" name="Google Shape;347;p43"/>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349" name="Google Shape;349;p43"/>
          <p:cNvSpPr txBox="1">
            <a:spLocks noGrp="1"/>
          </p:cNvSpPr>
          <p:nvPr>
            <p:ph type="title"/>
          </p:nvPr>
        </p:nvSpPr>
        <p:spPr>
          <a:xfrm>
            <a:off x="609599" y="609600"/>
            <a:ext cx="7961345" cy="132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CRITERIA 2: INSTRUCTION AND LEARNING GOALS</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5"/>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WHAT ARE FUNCTIONAL SKILLS?</a:t>
            </a:r>
            <a:endParaRPr/>
          </a:p>
        </p:txBody>
      </p:sp>
      <p:sp>
        <p:nvSpPr>
          <p:cNvPr id="365" name="Google Shape;365;p45"/>
          <p:cNvSpPr txBox="1">
            <a:spLocks noGrp="1"/>
          </p:cNvSpPr>
          <p:nvPr>
            <p:ph type="body" idx="1"/>
          </p:nvPr>
        </p:nvSpPr>
        <p:spPr>
          <a:xfrm>
            <a:off x="581192" y="2152282"/>
            <a:ext cx="7989752" cy="4494324"/>
          </a:xfrm>
          <a:prstGeom prst="rect">
            <a:avLst/>
          </a:prstGeom>
          <a:noFill/>
          <a:ln>
            <a:noFill/>
          </a:ln>
        </p:spPr>
        <p:txBody>
          <a:bodyPr spcFirstLastPara="1" wrap="square" lIns="91425" tIns="45700" rIns="91425" bIns="45700" anchor="t" anchorCtr="0">
            <a:noAutofit/>
          </a:bodyPr>
          <a:lstStyle/>
          <a:p>
            <a:pPr indent="-333375" fontAlgn="base"/>
            <a:r>
              <a:rPr lang="en-US" b="1" dirty="0"/>
              <a:t>Definition of functional skills: </a:t>
            </a:r>
            <a:r>
              <a:rPr lang="en-US" dirty="0"/>
              <a:t>Skills that allow the student to take care of themselves physically, mentally, and emotionally, including interpersonal skills. Functional academic skills are skills used in everyday life (ex. Reading signs, instructions, emergency numbers, etc. and knowing the contexts in which to utilize them.)</a:t>
            </a:r>
          </a:p>
          <a:p>
            <a:pPr indent="-333375" fontAlgn="base"/>
            <a:r>
              <a:rPr lang="en-US" b="1" dirty="0"/>
              <a:t>Evaluating functional skills:</a:t>
            </a:r>
          </a:p>
          <a:p>
            <a:pPr lvl="1" indent="-333375" fontAlgn="base"/>
            <a:r>
              <a:rPr lang="en-US" dirty="0"/>
              <a:t>Holistic skill set, not looking for a discreet/checklist set of skills.​</a:t>
            </a:r>
          </a:p>
          <a:p>
            <a:pPr lvl="1" indent="-333375" fontAlgn="base"/>
            <a:r>
              <a:rPr lang="en-US" dirty="0"/>
              <a:t>Does not include any physical disabilities/limitations the student may have.​</a:t>
            </a:r>
          </a:p>
          <a:p>
            <a:pPr indent="-333375" fontAlgn="base"/>
            <a:r>
              <a:rPr lang="en-US" b="1" dirty="0"/>
              <a:t>Examples of possible evidence:</a:t>
            </a:r>
          </a:p>
          <a:p>
            <a:pPr lvl="1" indent="-333375" fontAlgn="base"/>
            <a:r>
              <a:rPr lang="en-US" dirty="0"/>
              <a:t>Independent Living Questionnaire</a:t>
            </a:r>
          </a:p>
          <a:p>
            <a:pPr lvl="1" indent="-333375" fontAlgn="base"/>
            <a:r>
              <a:rPr lang="en-US" dirty="0"/>
              <a:t>Student Summary Sheet</a:t>
            </a:r>
          </a:p>
          <a:p>
            <a:pPr lvl="1" indent="-333375" fontAlgn="base"/>
            <a:r>
              <a:rPr lang="en-US" dirty="0"/>
              <a:t>Observations of parents/caretakers/teachers</a:t>
            </a:r>
            <a:endParaRPr dirty="0"/>
          </a:p>
          <a:p>
            <a:pPr marL="305435" lvl="0" indent="-200025" algn="l" rtl="0">
              <a:spcBef>
                <a:spcPts val="960"/>
              </a:spcBef>
              <a:spcAft>
                <a:spcPts val="0"/>
              </a:spcAft>
              <a:buSzPts val="1656"/>
              <a:buNone/>
            </a:pPr>
            <a:endParaRPr/>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WHAT ARE THE ESSENTIAL ELEMENTS? </a:t>
            </a:r>
            <a:endParaRPr/>
          </a:p>
        </p:txBody>
      </p:sp>
      <p:sp>
        <p:nvSpPr>
          <p:cNvPr id="371" name="Google Shape;371;p46"/>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306000" lvl="0" indent="-200844" algn="l" rtl="0">
              <a:spcBef>
                <a:spcPts val="0"/>
              </a:spcBef>
              <a:spcAft>
                <a:spcPts val="0"/>
              </a:spcAft>
              <a:buSzPts val="1656"/>
              <a:buNone/>
            </a:pPr>
            <a:r>
              <a:rPr lang="en-US">
                <a:hlinkClick r:id="rId3"/>
              </a:rPr>
              <a:t>Essential Elements</a:t>
            </a:r>
            <a:endParaRPr lang="en-US"/>
          </a:p>
          <a:p>
            <a:pPr marL="306000" lvl="0" indent="-200844" algn="l" rtl="0">
              <a:spcBef>
                <a:spcPts val="0"/>
              </a:spcBef>
              <a:spcAft>
                <a:spcPts val="0"/>
              </a:spcAft>
              <a:buSzPts val="1656"/>
              <a:buNone/>
            </a:pPr>
            <a:endParaRPr lang="en-US"/>
          </a:p>
          <a:p>
            <a:pPr marL="306000" lvl="0" indent="-200844" algn="l" rtl="0">
              <a:spcBef>
                <a:spcPts val="0"/>
              </a:spcBef>
              <a:spcAft>
                <a:spcPts val="0"/>
              </a:spcAft>
              <a:buSzPts val="1656"/>
              <a:buNone/>
            </a:pPr>
            <a:r>
              <a:rPr lang="en-US"/>
              <a:t>Your role:</a:t>
            </a:r>
          </a:p>
          <a:p>
            <a:pPr marL="390906" indent="-285750">
              <a:spcBef>
                <a:spcPts val="0"/>
              </a:spcBef>
            </a:pPr>
            <a:r>
              <a:rPr lang="en-US"/>
              <a:t>Know where to find EEs online.</a:t>
            </a:r>
          </a:p>
          <a:p>
            <a:pPr marL="390906" indent="-285750">
              <a:spcBef>
                <a:spcPts val="0"/>
              </a:spcBef>
            </a:pPr>
            <a:r>
              <a:rPr lang="en-US"/>
              <a:t>Be able to analyze the present levels of performance and the connection to the EEs. </a:t>
            </a:r>
          </a:p>
          <a:p>
            <a:pPr marL="390906" indent="-285750">
              <a:spcBef>
                <a:spcPts val="0"/>
              </a:spcBef>
            </a:pPr>
            <a:r>
              <a:rPr lang="en-US"/>
              <a:t>Be comfortable enough to ask questions of the teacher.</a:t>
            </a:r>
            <a:endParaRPr/>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8"/>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GUIDED ACTIVITY</a:t>
            </a:r>
            <a:endParaRPr/>
          </a:p>
        </p:txBody>
      </p:sp>
      <p:sp>
        <p:nvSpPr>
          <p:cNvPr id="386" name="Google Shape;386;p48"/>
          <p:cNvSpPr txBox="1">
            <a:spLocks noGrp="1"/>
          </p:cNvSpPr>
          <p:nvPr>
            <p:ph type="body" idx="1"/>
          </p:nvPr>
        </p:nvSpPr>
        <p:spPr>
          <a:xfrm>
            <a:off x="581192" y="2228003"/>
            <a:ext cx="7989752" cy="3630795"/>
          </a:xfrm>
          <a:prstGeom prst="rect">
            <a:avLst/>
          </a:prstGeom>
          <a:noFill/>
          <a:ln>
            <a:noFill/>
          </a:ln>
        </p:spPr>
        <p:txBody>
          <a:bodyPr spcFirstLastPara="1" wrap="square" lIns="91425" tIns="45700" rIns="91425" bIns="45700" anchor="ctr" anchorCtr="0">
            <a:noAutofit/>
          </a:bodyPr>
          <a:lstStyle/>
          <a:p>
            <a:pPr marL="305435" lvl="0" indent="-305435" algn="l" rtl="0">
              <a:spcBef>
                <a:spcPts val="0"/>
              </a:spcBef>
              <a:spcAft>
                <a:spcPts val="0"/>
              </a:spcAft>
              <a:buSzPts val="1656"/>
              <a:buChar char="⬛"/>
            </a:pPr>
            <a:r>
              <a:rPr lang="en-US"/>
              <a:t>Work with a partner to evaluate the evidence in the sample IEP to write a narrative for criteria 2 and make a decision on if the student meets or doesn't meet this criteria.</a:t>
            </a:r>
            <a:endParaRPr/>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9"/>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Gill Sans"/>
              <a:buNone/>
            </a:pPr>
            <a:r>
              <a:rPr lang="en-US"/>
              <a:t>CRITERIA 3</a:t>
            </a:r>
            <a:endParaRPr/>
          </a:p>
        </p:txBody>
      </p:sp>
      <p:sp>
        <p:nvSpPr>
          <p:cNvPr id="392" name="Google Shape;392;p49"/>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56"/>
              <a:buNone/>
            </a:pPr>
            <a:endParaRPr/>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1987617"/>
            <a:ext cx="6982328" cy="3880773"/>
          </a:xfrm>
        </p:spPr>
        <p:txBody>
          <a:bodyPr vert="horz" lIns="91440" tIns="45720" rIns="91440" bIns="45720" rtlCol="0" anchor="t">
            <a:normAutofit/>
          </a:bodyPr>
          <a:lstStyle/>
          <a:p>
            <a:r>
              <a:rPr lang="en-US"/>
              <a:t>The student is unable to apply academic, life, and job skills in the home, school, and community without intensive, frequent, and individualized instruction and supports in multiple settings. </a:t>
            </a:r>
          </a:p>
          <a:p>
            <a:r>
              <a:rPr lang="en-US" b="1"/>
              <a:t>In other words…</a:t>
            </a:r>
          </a:p>
          <a:p>
            <a:pPr lvl="1"/>
            <a:r>
              <a:rPr lang="en-US"/>
              <a:t>What the student needs in order to learn is extensive, repeated, and individualized instruction from teachers and other.</a:t>
            </a:r>
          </a:p>
          <a:p>
            <a:pPr lvl="1"/>
            <a:r>
              <a:rPr lang="en-US"/>
              <a:t>The types of materials needed in order for the student to learn are significantly customized for that specific student.</a:t>
            </a:r>
          </a:p>
          <a:p>
            <a:pPr lvl="1"/>
            <a:r>
              <a:rPr lang="en-US"/>
              <a:t>How the student demonstrates what they know and can do requires substantially different materials and supports, including those supports that help a student communicate. </a:t>
            </a:r>
          </a:p>
        </p:txBody>
      </p:sp>
      <p:sp>
        <p:nvSpPr>
          <p:cNvPr id="3" name="Footer Placeholder 2"/>
          <p:cNvSpPr>
            <a:spLocks noGrp="1"/>
          </p:cNvSpPr>
          <p:nvPr>
            <p:ph type="ftr" sz="quarter" idx="11"/>
          </p:nvPr>
        </p:nvSpPr>
        <p:spPr/>
        <p:txBody>
          <a:bodyPr/>
          <a:lstStyle/>
          <a:p>
            <a:r>
              <a:rPr lang="en-US"/>
              <a:t>DRAFT: NOT FOR DISTRIBUTION (5/22/2019)</a:t>
            </a:r>
          </a:p>
        </p:txBody>
      </p:sp>
      <p:sp>
        <p:nvSpPr>
          <p:cNvPr id="5" name="Title 4"/>
          <p:cNvSpPr>
            <a:spLocks noGrp="1"/>
          </p:cNvSpPr>
          <p:nvPr>
            <p:ph type="title"/>
          </p:nvPr>
        </p:nvSpPr>
        <p:spPr>
          <a:xfrm>
            <a:off x="609598" y="609600"/>
            <a:ext cx="7451560" cy="1098884"/>
          </a:xfrm>
        </p:spPr>
        <p:txBody>
          <a:bodyPr>
            <a:normAutofit/>
          </a:bodyPr>
          <a:lstStyle/>
          <a:p>
            <a:r>
              <a:rPr lang="en-US"/>
              <a:t>Criteria 3: Applying Skills in Multiple Settings</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133647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8495-1B19-4A74-B7B5-CA07B18CBCDA}"/>
              </a:ext>
            </a:extLst>
          </p:cNvPr>
          <p:cNvSpPr>
            <a:spLocks noGrp="1"/>
          </p:cNvSpPr>
          <p:nvPr>
            <p:ph type="title"/>
          </p:nvPr>
        </p:nvSpPr>
        <p:spPr/>
        <p:txBody>
          <a:bodyPr/>
          <a:lstStyle/>
          <a:p>
            <a:r>
              <a:rPr lang="en-US"/>
              <a:t>Guided Activity</a:t>
            </a:r>
          </a:p>
        </p:txBody>
      </p:sp>
      <p:sp>
        <p:nvSpPr>
          <p:cNvPr id="3" name="Content Placeholder 2">
            <a:extLst>
              <a:ext uri="{FF2B5EF4-FFF2-40B4-BE49-F238E27FC236}">
                <a16:creationId xmlns:a16="http://schemas.microsoft.com/office/drawing/2014/main" id="{410573AE-8E81-4A13-AA1D-DD520B8BA641}"/>
              </a:ext>
            </a:extLst>
          </p:cNvPr>
          <p:cNvSpPr>
            <a:spLocks noGrp="1"/>
          </p:cNvSpPr>
          <p:nvPr>
            <p:ph idx="1"/>
          </p:nvPr>
        </p:nvSpPr>
        <p:spPr>
          <a:xfrm>
            <a:off x="581192" y="2228003"/>
            <a:ext cx="7989752" cy="3960859"/>
          </a:xfrm>
        </p:spPr>
        <p:txBody>
          <a:bodyPr anchor="t"/>
          <a:lstStyle/>
          <a:p>
            <a:pPr marL="305435" indent="-305435"/>
            <a:r>
              <a:rPr lang="en-US" dirty="0"/>
              <a:t>Work with a partner to evaluate the evidence in the sample IEP to write a narrative for criteria 3 and make a decision on if the student meets or doesn't meet this criteria.</a:t>
            </a:r>
          </a:p>
          <a:p>
            <a:pPr marL="305435" indent="-305435"/>
            <a:r>
              <a:rPr lang="en-US" dirty="0"/>
              <a:t>Read for 5-10 minutes, discuss with your partner which evidence supports criteria 3 and whether or not the student meets the criteria, then we will share out as a group. After discussion, complete criteria 3 of the Eligibility Criteria Sheet; include specific examples of how the student does or does not meet the criteria.</a:t>
            </a:r>
          </a:p>
          <a:p>
            <a:pPr marL="629920" lvl="1" indent="-305435"/>
            <a:r>
              <a:rPr lang="en-US" dirty="0"/>
              <a:t>Handouts:</a:t>
            </a:r>
          </a:p>
          <a:p>
            <a:pPr marL="899795" lvl="2" indent="-269875"/>
            <a:r>
              <a:rPr lang="en-US" dirty="0"/>
              <a:t>Eligibility Criteria Sheet</a:t>
            </a:r>
          </a:p>
          <a:p>
            <a:pPr marL="899795" lvl="2" indent="-269875"/>
            <a:r>
              <a:rPr lang="en-US" dirty="0"/>
              <a:t>Sample IEP: read the present levels of performance, Student Summary Sheet, parent questionnaire</a:t>
            </a:r>
          </a:p>
        </p:txBody>
      </p:sp>
      <p:sp>
        <p:nvSpPr>
          <p:cNvPr id="5" name="Footer Placeholder 4"/>
          <p:cNvSpPr>
            <a:spLocks noGrp="1"/>
          </p:cNvSpPr>
          <p:nvPr>
            <p:ph type="ftr" idx="11"/>
          </p:nvPr>
        </p:nvSpPr>
        <p:spPr/>
        <p:txBody>
          <a:bodyPr/>
          <a:lstStyle/>
          <a:p>
            <a:r>
              <a:rPr lang="en-US"/>
              <a:t>DRAFT: NOT FOR DISTRIBUTION (5/22/2019)</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23186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5647-3F94-4FED-B4F7-CBE2325BDBD5}"/>
              </a:ext>
            </a:extLst>
          </p:cNvPr>
          <p:cNvSpPr>
            <a:spLocks noGrp="1"/>
          </p:cNvSpPr>
          <p:nvPr>
            <p:ph type="title"/>
          </p:nvPr>
        </p:nvSpPr>
        <p:spPr/>
        <p:txBody>
          <a:bodyPr/>
          <a:lstStyle/>
          <a:p>
            <a:r>
              <a:rPr lang="en-US"/>
              <a:t>The Decision</a:t>
            </a:r>
          </a:p>
        </p:txBody>
      </p:sp>
      <p:sp>
        <p:nvSpPr>
          <p:cNvPr id="3" name="Content Placeholder 2">
            <a:extLst>
              <a:ext uri="{FF2B5EF4-FFF2-40B4-BE49-F238E27FC236}">
                <a16:creationId xmlns:a16="http://schemas.microsoft.com/office/drawing/2014/main" id="{AE370687-D271-446A-A1B2-4DCEDFD6AE9D}"/>
              </a:ext>
            </a:extLst>
          </p:cNvPr>
          <p:cNvSpPr>
            <a:spLocks noGrp="1"/>
          </p:cNvSpPr>
          <p:nvPr>
            <p:ph idx="1"/>
          </p:nvPr>
        </p:nvSpPr>
        <p:spPr/>
        <p:txBody>
          <a:bodyPr/>
          <a:lstStyle/>
          <a:p>
            <a:pPr marL="305435" indent="-305435"/>
            <a:r>
              <a:rPr lang="en-US"/>
              <a:t>Based on your evaluation of the evidence and what you wrote in the Criteria Eligibility sheet, does the student qualify for the alternate assessment?</a:t>
            </a:r>
          </a:p>
        </p:txBody>
      </p:sp>
      <p:sp>
        <p:nvSpPr>
          <p:cNvPr id="5" name="Footer Placeholder 4"/>
          <p:cNvSpPr>
            <a:spLocks noGrp="1"/>
          </p:cNvSpPr>
          <p:nvPr>
            <p:ph type="ftr" idx="11"/>
          </p:nvPr>
        </p:nvSpPr>
        <p:spPr/>
        <p:txBody>
          <a:bodyPr/>
          <a:lstStyle/>
          <a:p>
            <a:r>
              <a:rPr lang="en-US"/>
              <a:t>DRAFT: NOT FOR DISTRIBUTION (5/22/2019)</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1928135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975104"/>
            <a:ext cx="7186864" cy="4066260"/>
          </a:xfrm>
        </p:spPr>
        <p:txBody>
          <a:bodyPr anchor="t">
            <a:normAutofit/>
          </a:bodyPr>
          <a:lstStyle/>
          <a:p>
            <a:r>
              <a:rPr lang="en-US" dirty="0"/>
              <a:t>It is important to have multiple sources of evidence in order to make the most appropriate decision for a student for two reasons:</a:t>
            </a:r>
          </a:p>
          <a:p>
            <a:pPr lvl="1">
              <a:buFont typeface="+mj-lt"/>
              <a:buAutoNum type="arabicPeriod"/>
            </a:pPr>
            <a:r>
              <a:rPr lang="en-US" dirty="0"/>
              <a:t>It prevents decision-making that relies on only one type or source of information.</a:t>
            </a:r>
          </a:p>
          <a:p>
            <a:pPr lvl="1">
              <a:buFont typeface="+mj-lt"/>
              <a:buAutoNum type="arabicPeriod"/>
            </a:pPr>
            <a:r>
              <a:rPr lang="en-US" dirty="0"/>
              <a:t>It provides a more complete picture of how the student is learning and interacting in several different settings and under different circumstances.</a:t>
            </a:r>
          </a:p>
          <a:p>
            <a:r>
              <a:rPr lang="en-US" dirty="0"/>
              <a:t>The following slides outlines the types of evidence and information most helpful for making these decisions as well as that information and data that is not, under any circumstances, to be used to make an eligibility decision.</a:t>
            </a:r>
          </a:p>
        </p:txBody>
      </p:sp>
      <p:sp>
        <p:nvSpPr>
          <p:cNvPr id="3" name="Footer Placeholder 2"/>
          <p:cNvSpPr>
            <a:spLocks noGrp="1"/>
          </p:cNvSpPr>
          <p:nvPr>
            <p:ph type="ftr" sz="quarter" idx="11"/>
          </p:nvPr>
        </p:nvSpPr>
        <p:spPr/>
        <p:txBody>
          <a:bodyPr/>
          <a:lstStyle/>
          <a:p>
            <a:r>
              <a:rPr lang="en-US"/>
              <a:t>DRAFT: NOT FOR DISTRIBUTION (5/22/2019)</a:t>
            </a:r>
          </a:p>
        </p:txBody>
      </p:sp>
      <p:sp>
        <p:nvSpPr>
          <p:cNvPr id="5" name="Title 4"/>
          <p:cNvSpPr>
            <a:spLocks noGrp="1"/>
          </p:cNvSpPr>
          <p:nvPr>
            <p:ph type="title"/>
          </p:nvPr>
        </p:nvSpPr>
        <p:spPr>
          <a:xfrm>
            <a:off x="609599" y="609600"/>
            <a:ext cx="7367338" cy="1219200"/>
          </a:xfrm>
        </p:spPr>
        <p:txBody>
          <a:bodyPr/>
          <a:lstStyle/>
          <a:p>
            <a:r>
              <a:rPr lang="en-US"/>
              <a:t>The Importance of Appropriate Evidence</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2712605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430" y="809194"/>
            <a:ext cx="7467133" cy="857250"/>
          </a:xfrm>
        </p:spPr>
        <p:txBody>
          <a:bodyPr>
            <a:normAutofit fontScale="90000"/>
          </a:bodyPr>
          <a:lstStyle/>
          <a:p>
            <a:r>
              <a:rPr lang="en-US"/>
              <a:t>DO NOT use factors or data in this list to make an eligibility decision</a:t>
            </a:r>
            <a:endParaRPr lang="en-US" sz="2000"/>
          </a:p>
        </p:txBody>
      </p:sp>
      <p:sp>
        <p:nvSpPr>
          <p:cNvPr id="3" name="Content Placeholder 2"/>
          <p:cNvSpPr>
            <a:spLocks noGrp="1"/>
          </p:cNvSpPr>
          <p:nvPr>
            <p:ph idx="1"/>
          </p:nvPr>
        </p:nvSpPr>
        <p:spPr>
          <a:xfrm>
            <a:off x="718577" y="1999435"/>
            <a:ext cx="7467133" cy="3952375"/>
          </a:xfrm>
        </p:spPr>
        <p:txBody>
          <a:bodyPr>
            <a:normAutofit/>
          </a:bodyPr>
          <a:lstStyle/>
          <a:p>
            <a:pPr lvl="0"/>
            <a:r>
              <a:rPr lang="en-US"/>
              <a:t>Disability category</a:t>
            </a:r>
          </a:p>
          <a:p>
            <a:pPr lvl="0"/>
            <a:r>
              <a:rPr lang="en-US"/>
              <a:t>Poor attendance or extended absences, for any reason. </a:t>
            </a:r>
          </a:p>
          <a:p>
            <a:pPr lvl="0"/>
            <a:r>
              <a:rPr lang="en-US"/>
              <a:t>Poor performance on the general education academic assessments.</a:t>
            </a:r>
          </a:p>
          <a:p>
            <a:r>
              <a:rPr lang="en-US"/>
              <a:t>English Language Learner (EL) status. </a:t>
            </a:r>
          </a:p>
          <a:p>
            <a:r>
              <a:rPr lang="en-US"/>
              <a:t>Impact of the student’s test scores on the accountability score of the school and/or LEA.</a:t>
            </a:r>
          </a:p>
          <a:p>
            <a:r>
              <a:rPr lang="en-US"/>
              <a:t>Location of special education services in more restrictive settings</a:t>
            </a:r>
          </a:p>
          <a:p>
            <a:r>
              <a:rPr lang="en-US"/>
              <a:t>Amount of time receiving special education services</a:t>
            </a:r>
          </a:p>
          <a:p>
            <a:r>
              <a:rPr lang="en-US"/>
              <a:t>Variety of services received</a:t>
            </a:r>
          </a:p>
          <a:p>
            <a:r>
              <a:rPr lang="en-US"/>
              <a:t>Behavior issues, including test anxiety</a:t>
            </a:r>
          </a:p>
          <a:p>
            <a:r>
              <a:rPr lang="en-US"/>
              <a:t>Administrator decision</a:t>
            </a:r>
          </a:p>
        </p:txBody>
      </p:sp>
      <p:sp>
        <p:nvSpPr>
          <p:cNvPr id="6" name="Footer Placeholder 5"/>
          <p:cNvSpPr>
            <a:spLocks noGrp="1"/>
          </p:cNvSpPr>
          <p:nvPr>
            <p:ph type="ftr" sz="quarter" idx="11"/>
          </p:nvPr>
        </p:nvSpPr>
        <p:spPr/>
        <p:txBody>
          <a:bodyPr/>
          <a:lstStyle/>
          <a:p>
            <a:r>
              <a:rPr lang="en-US"/>
              <a:t>DRAFT: NOT FOR DISTRIBUTION (5/22/2019)</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76161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RESPONSIBILITIES OF THE LEA REPRESENTATIVE AT IEP TEAM MEETINGS</a:t>
            </a:r>
            <a:endParaRPr/>
          </a:p>
        </p:txBody>
      </p:sp>
      <p:sp>
        <p:nvSpPr>
          <p:cNvPr id="120" name="Google Shape;120;p16"/>
          <p:cNvSpPr txBox="1">
            <a:spLocks noGrp="1"/>
          </p:cNvSpPr>
          <p:nvPr>
            <p:ph type="body" idx="1"/>
          </p:nvPr>
        </p:nvSpPr>
        <p:spPr>
          <a:xfrm>
            <a:off x="581192" y="2070686"/>
            <a:ext cx="7989752" cy="4181850"/>
          </a:xfrm>
          <a:prstGeom prst="rect">
            <a:avLst/>
          </a:prstGeom>
          <a:noFill/>
          <a:ln>
            <a:noFill/>
          </a:ln>
        </p:spPr>
        <p:txBody>
          <a:bodyPr spcFirstLastPara="1" wrap="square" lIns="91425" tIns="45700" rIns="91425" bIns="45700" anchor="t" anchorCtr="0">
            <a:noAutofit/>
          </a:bodyPr>
          <a:lstStyle/>
          <a:p>
            <a:pPr marL="306000" lvl="0" indent="-306000" algn="l" rtl="0">
              <a:spcBef>
                <a:spcPts val="0"/>
              </a:spcBef>
              <a:spcAft>
                <a:spcPts val="0"/>
              </a:spcAft>
              <a:buSzPts val="1656"/>
              <a:buChar char="⬛"/>
            </a:pPr>
            <a:r>
              <a:rPr lang="en-US" dirty="0"/>
              <a:t>IDEA identifies the LEA representative (principals/school or district administrators) as someone who:</a:t>
            </a:r>
            <a:endParaRPr dirty="0"/>
          </a:p>
          <a:p>
            <a:pPr marL="630000" lvl="1" indent="-306000" algn="l" rtl="0">
              <a:spcBef>
                <a:spcPts val="920"/>
              </a:spcBef>
              <a:spcAft>
                <a:spcPts val="0"/>
              </a:spcAft>
              <a:buSzPts val="1472"/>
              <a:buChar char="⬛"/>
            </a:pPr>
            <a:r>
              <a:rPr lang="en-US" dirty="0"/>
              <a:t>Is qualified to provide, or supervise the provision of, specially designed instruction to meet the unique needs of children with disabilities;</a:t>
            </a:r>
            <a:endParaRPr dirty="0"/>
          </a:p>
          <a:p>
            <a:pPr marL="630000" lvl="1" indent="-306000" algn="l" rtl="0">
              <a:spcBef>
                <a:spcPts val="920"/>
              </a:spcBef>
              <a:spcAft>
                <a:spcPts val="0"/>
              </a:spcAft>
              <a:buSzPts val="1472"/>
              <a:buChar char="⬛"/>
            </a:pPr>
            <a:r>
              <a:rPr lang="en-US" dirty="0"/>
              <a:t>Is knowledgeable about the general education curriculum; and</a:t>
            </a:r>
            <a:endParaRPr dirty="0"/>
          </a:p>
          <a:p>
            <a:pPr marL="630000" lvl="1" indent="-306000" algn="l" rtl="0">
              <a:spcBef>
                <a:spcPts val="920"/>
              </a:spcBef>
              <a:spcAft>
                <a:spcPts val="0"/>
              </a:spcAft>
              <a:buSzPts val="1472"/>
              <a:buChar char="⬛"/>
            </a:pPr>
            <a:r>
              <a:rPr lang="en-US" dirty="0"/>
              <a:t>Is knowledgeable about the availability of resources of the public agency.*</a:t>
            </a:r>
            <a:endParaRPr dirty="0"/>
          </a:p>
          <a:p>
            <a:pPr marL="630000" lvl="1" indent="-306000" algn="l" rtl="0">
              <a:spcBef>
                <a:spcPts val="920"/>
              </a:spcBef>
              <a:spcAft>
                <a:spcPts val="0"/>
              </a:spcAft>
              <a:buSzPts val="1472"/>
              <a:buChar char="⬛"/>
            </a:pPr>
            <a:r>
              <a:rPr lang="en-US" dirty="0"/>
              <a:t>Ensures staff are supported and held accountable for IEP implementation.</a:t>
            </a:r>
            <a:endParaRPr dirty="0"/>
          </a:p>
          <a:p>
            <a:pPr marL="630000" lvl="1" indent="-306000" algn="l" rtl="0">
              <a:spcBef>
                <a:spcPts val="920"/>
              </a:spcBef>
              <a:spcAft>
                <a:spcPts val="0"/>
              </a:spcAft>
              <a:buSzPts val="1472"/>
              <a:buChar char="⬛"/>
            </a:pPr>
            <a:r>
              <a:rPr lang="en-US" dirty="0"/>
              <a:t>Reviews/discusses the IEP and all related evidence </a:t>
            </a:r>
            <a:r>
              <a:rPr lang="en-US" i="1" dirty="0"/>
              <a:t>prior</a:t>
            </a:r>
            <a:r>
              <a:rPr lang="en-US" dirty="0"/>
              <a:t> to the IEP team meetings to ensure there is adequate evidence to make an eligibility decision.</a:t>
            </a:r>
            <a:endParaRPr dirty="0"/>
          </a:p>
        </p:txBody>
      </p:sp>
      <p:sp>
        <p:nvSpPr>
          <p:cNvPr id="121" name="Google Shape;121;p16"/>
          <p:cNvSpPr txBox="1"/>
          <p:nvPr/>
        </p:nvSpPr>
        <p:spPr>
          <a:xfrm>
            <a:off x="581192" y="5182794"/>
            <a:ext cx="5151422"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Gill Sans"/>
                <a:ea typeface="Gill Sans"/>
                <a:cs typeface="Gill Sans"/>
                <a:sym typeface="Gill Sans"/>
              </a:rPr>
              <a:t>IDEA, 34 CFR 300.321(a)94)</a:t>
            </a:r>
            <a:endParaRPr dirty="0"/>
          </a:p>
        </p:txBody>
      </p:sp>
      <p:sp>
        <p:nvSpPr>
          <p:cNvPr id="3" name="Footer Placeholder 2"/>
          <p:cNvSpPr>
            <a:spLocks noGrp="1"/>
          </p:cNvSpPr>
          <p:nvPr>
            <p:ph type="ftr" idx="11"/>
          </p:nvPr>
        </p:nvSpPr>
        <p:spPr/>
        <p:txBody>
          <a:bodyPr/>
          <a:lstStyle/>
          <a:p>
            <a:r>
              <a:rPr lang="en-US"/>
              <a:t>DRAFT: NOT FOR DISTRIBUTION (5/22/2019)</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 Signs</a:t>
            </a:r>
          </a:p>
        </p:txBody>
      </p:sp>
      <p:sp>
        <p:nvSpPr>
          <p:cNvPr id="3" name="Text Placeholder 2"/>
          <p:cNvSpPr>
            <a:spLocks noGrp="1"/>
          </p:cNvSpPr>
          <p:nvPr>
            <p:ph type="body" idx="1"/>
          </p:nvPr>
        </p:nvSpPr>
        <p:spPr>
          <a:xfrm>
            <a:off x="581192" y="5128429"/>
            <a:ext cx="7989751" cy="600556"/>
          </a:xfrm>
        </p:spPr>
        <p:txBody>
          <a:bodyPr/>
          <a:lstStyle/>
          <a:p>
            <a:pPr marL="0" indent="0"/>
            <a:r>
              <a:rPr lang="en-US" dirty="0"/>
              <a:t>Indications that a student does not meet the criteria OR you need to take another look at their eligibility.</a:t>
            </a:r>
          </a:p>
        </p:txBody>
      </p:sp>
      <p:sp>
        <p:nvSpPr>
          <p:cNvPr id="5" name="Footer Placeholder 4"/>
          <p:cNvSpPr>
            <a:spLocks noGrp="1"/>
          </p:cNvSpPr>
          <p:nvPr>
            <p:ph type="ftr" idx="11"/>
          </p:nvPr>
        </p:nvSpPr>
        <p:spPr/>
        <p:txBody>
          <a:bodyPr/>
          <a:lstStyle/>
          <a:p>
            <a:r>
              <a:rPr lang="en-US"/>
              <a:t>DRAFT: NOT FOR DISTRIBUTION (5/22/2019)</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4175255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reconsider eligibility for the alternate assessment</a:t>
            </a:r>
          </a:p>
        </p:txBody>
      </p:sp>
      <p:sp>
        <p:nvSpPr>
          <p:cNvPr id="3" name="Text Placeholder 2"/>
          <p:cNvSpPr>
            <a:spLocks noGrp="1"/>
          </p:cNvSpPr>
          <p:nvPr>
            <p:ph type="body" idx="1"/>
          </p:nvPr>
        </p:nvSpPr>
        <p:spPr>
          <a:xfrm>
            <a:off x="371642" y="1936438"/>
            <a:ext cx="8562808" cy="4544272"/>
          </a:xfrm>
        </p:spPr>
        <p:txBody>
          <a:bodyPr anchor="t"/>
          <a:lstStyle/>
          <a:p>
            <a:pPr marL="123190" indent="0">
              <a:buNone/>
            </a:pPr>
            <a:r>
              <a:rPr lang="en-US" sz="1600" dirty="0"/>
              <a:t>You need to revisit the student’s eligibility status if you find the following:</a:t>
            </a:r>
          </a:p>
          <a:p>
            <a:pPr indent="-333375"/>
            <a:r>
              <a:rPr lang="en-US" sz="1600" dirty="0"/>
              <a:t>The student received a score on a general education state assessment. </a:t>
            </a:r>
          </a:p>
          <a:p>
            <a:pPr indent="-333375"/>
            <a:r>
              <a:rPr lang="en-US" sz="1600" dirty="0"/>
              <a:t>Their primary disability category is a learning disability, speech/language, blindness/visual impairment, or other health impairment</a:t>
            </a:r>
          </a:p>
          <a:p>
            <a:pPr indent="-333375"/>
            <a:r>
              <a:rPr lang="en-US" sz="1600" dirty="0"/>
              <a:t>The reason provided as to why the student qualified is that:</a:t>
            </a:r>
          </a:p>
          <a:p>
            <a:pPr lvl="1" indent="-333375"/>
            <a:r>
              <a:rPr lang="en-US" dirty="0"/>
              <a:t>“they are in a life skills class” or </a:t>
            </a:r>
          </a:p>
          <a:p>
            <a:pPr lvl="1" indent="-333375"/>
            <a:r>
              <a:rPr lang="en-US" dirty="0"/>
              <a:t>“they are in the self-contained class” or </a:t>
            </a:r>
          </a:p>
          <a:p>
            <a:pPr lvl="1" indent="-333375"/>
            <a:r>
              <a:rPr lang="en-US" dirty="0"/>
              <a:t>“they are in the alternate assessment class” or</a:t>
            </a:r>
          </a:p>
          <a:p>
            <a:pPr lvl="1" indent="-333375"/>
            <a:r>
              <a:rPr lang="en-US" dirty="0"/>
              <a:t>anything having to do with “behaviors” as the primary issue.</a:t>
            </a:r>
          </a:p>
          <a:p>
            <a:pPr indent="-333375"/>
            <a:r>
              <a:rPr lang="en-US" sz="1600" dirty="0"/>
              <a:t>They take a content-area class in a general education setting with their typical peers without significant supports and modifications.</a:t>
            </a:r>
          </a:p>
          <a:p>
            <a:pPr indent="-333375"/>
            <a:r>
              <a:rPr lang="en-US" sz="1600" dirty="0"/>
              <a:t>They are slightly below, or even at, grade level in one content area.</a:t>
            </a:r>
          </a:p>
          <a:p>
            <a:pPr indent="-333375"/>
            <a:r>
              <a:rPr lang="en-US" sz="1600" dirty="0"/>
              <a:t>The student </a:t>
            </a:r>
            <a:r>
              <a:rPr lang="en-US" sz="1600" b="1" dirty="0"/>
              <a:t>never </a:t>
            </a:r>
            <a:r>
              <a:rPr lang="en-US" sz="1600" dirty="0"/>
              <a:t>took the alternate assessment and then, in middle or high school, they do.</a:t>
            </a:r>
          </a:p>
        </p:txBody>
      </p:sp>
      <p:sp>
        <p:nvSpPr>
          <p:cNvPr id="5" name="Footer Placeholder 4"/>
          <p:cNvSpPr>
            <a:spLocks noGrp="1"/>
          </p:cNvSpPr>
          <p:nvPr>
            <p:ph type="ftr" idx="11"/>
          </p:nvPr>
        </p:nvSpPr>
        <p:spPr/>
        <p:txBody>
          <a:bodyPr/>
          <a:lstStyle/>
          <a:p>
            <a:r>
              <a:rPr lang="en-US"/>
              <a:t>DRAFT: NOT FOR DISTRIBUTION (5/22/2019)</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2795852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3"/>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Gill Sans"/>
              <a:buNone/>
            </a:pPr>
            <a:r>
              <a:rPr lang="en-US"/>
              <a:t>OVERVIEW OF IEP TEAM ASSURANCES FORM</a:t>
            </a:r>
            <a:endParaRPr/>
          </a:p>
        </p:txBody>
      </p:sp>
      <p:sp>
        <p:nvSpPr>
          <p:cNvPr id="425" name="Google Shape;425;p53"/>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56"/>
              <a:buNone/>
            </a:pPr>
            <a:endParaRPr/>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54" descr="Screen Clipping"/>
          <p:cNvPicPr preferRelativeResize="0">
            <a:picLocks noGrp="1"/>
          </p:cNvPicPr>
          <p:nvPr>
            <p:ph type="body" idx="1"/>
          </p:nvPr>
        </p:nvPicPr>
        <p:blipFill rotWithShape="1">
          <a:blip r:embed="rId3">
            <a:alphaModFix/>
          </a:blip>
          <a:srcRect/>
          <a:stretch/>
        </p:blipFill>
        <p:spPr>
          <a:xfrm>
            <a:off x="579644" y="1602658"/>
            <a:ext cx="7991300" cy="4349152"/>
          </a:xfrm>
          <a:prstGeom prst="rect">
            <a:avLst/>
          </a:prstGeom>
          <a:noFill/>
          <a:ln w="9525" cap="flat" cmpd="sng">
            <a:solidFill>
              <a:schemeClr val="accent1"/>
            </a:solidFill>
            <a:prstDash val="solid"/>
            <a:round/>
            <a:headEnd type="none" w="sm" len="sm"/>
            <a:tailEnd type="none" w="sm" len="sm"/>
          </a:ln>
        </p:spPr>
      </p:pic>
      <p:sp>
        <p:nvSpPr>
          <p:cNvPr id="432" name="Google Shape;432;p54"/>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434" name="Google Shape;434;p54"/>
          <p:cNvSpPr txBox="1">
            <a:spLocks noGrp="1"/>
          </p:cNvSpPr>
          <p:nvPr>
            <p:ph type="title"/>
          </p:nvPr>
        </p:nvSpPr>
        <p:spPr>
          <a:xfrm>
            <a:off x="609599" y="609600"/>
            <a:ext cx="6347713" cy="99305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520"/>
              <a:buFont typeface="Gill Sans"/>
              <a:buNone/>
            </a:pPr>
            <a:r>
              <a:rPr lang="en-US" sz="2520"/>
              <a:t>PARTICIPATION CRITERIA FOR ALTERNATE ASSESSMENTS FORM (2018-19)</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5"/>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DRAFT: NOT FOR DISTRIBUTION (5/22/2019)</a:t>
            </a:r>
            <a:endParaRPr/>
          </a:p>
        </p:txBody>
      </p:sp>
      <p:sp>
        <p:nvSpPr>
          <p:cNvPr id="442" name="Google Shape;442;p55"/>
          <p:cNvSpPr txBox="1">
            <a:spLocks noGrp="1"/>
          </p:cNvSpPr>
          <p:nvPr>
            <p:ph type="title"/>
          </p:nvPr>
        </p:nvSpPr>
        <p:spPr>
          <a:xfrm>
            <a:off x="581192" y="756728"/>
            <a:ext cx="6347713" cy="53094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IEP TEAM ASSURANCES (2018-19)</a:t>
            </a:r>
            <a:endParaRPr sz="1800">
              <a:solidFill>
                <a:srgbClr val="B0B0B0"/>
              </a:solidFill>
            </a:endParaRPr>
          </a:p>
        </p:txBody>
      </p:sp>
      <p:pic>
        <p:nvPicPr>
          <p:cNvPr id="443" name="Google Shape;443;p55" descr="Screen Clipping"/>
          <p:cNvPicPr preferRelativeResize="0">
            <a:picLocks noGrp="1"/>
          </p:cNvPicPr>
          <p:nvPr>
            <p:ph type="body" idx="1"/>
          </p:nvPr>
        </p:nvPicPr>
        <p:blipFill rotWithShape="1">
          <a:blip r:embed="rId3">
            <a:alphaModFix/>
          </a:blip>
          <a:srcRect/>
          <a:stretch/>
        </p:blipFill>
        <p:spPr>
          <a:xfrm>
            <a:off x="642282" y="1973957"/>
            <a:ext cx="7035378" cy="4727530"/>
          </a:xfrm>
          <a:prstGeom prst="rect">
            <a:avLst/>
          </a:prstGeom>
          <a:noFill/>
          <a:ln w="9525" cap="flat" cmpd="sng">
            <a:solidFill>
              <a:schemeClr val="accent1"/>
            </a:solidFill>
            <a:prstDash val="solid"/>
            <a:round/>
            <a:headEnd type="none" w="sm" len="sm"/>
            <a:tailEnd type="none" w="sm" len="sm"/>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Special Education Directors</a:t>
            </a:r>
          </a:p>
        </p:txBody>
      </p:sp>
      <p:sp>
        <p:nvSpPr>
          <p:cNvPr id="3" name="Text Placeholder 2"/>
          <p:cNvSpPr>
            <a:spLocks noGrp="1"/>
          </p:cNvSpPr>
          <p:nvPr>
            <p:ph type="body" idx="1"/>
          </p:nvPr>
        </p:nvSpPr>
        <p:spPr>
          <a:xfrm>
            <a:off x="581192" y="2054748"/>
            <a:ext cx="8235196" cy="3630795"/>
          </a:xfrm>
        </p:spPr>
        <p:txBody>
          <a:bodyPr/>
          <a:lstStyle/>
          <a:p>
            <a:pPr marL="123825" indent="0">
              <a:buNone/>
            </a:pPr>
            <a:r>
              <a:rPr lang="en-US" b="1" dirty="0"/>
              <a:t>Materials to support training of IEP Team members (including parents):</a:t>
            </a:r>
          </a:p>
          <a:p>
            <a:pPr indent="-333375"/>
            <a:r>
              <a:rPr lang="en-US" dirty="0"/>
              <a:t>What would you add/remove to train teachers or other IEP Team members?</a:t>
            </a:r>
          </a:p>
          <a:p>
            <a:pPr indent="-333375"/>
            <a:r>
              <a:rPr lang="en-US" dirty="0"/>
              <a:t>What other information would you add/remove from the presentation to reflect your district or school?</a:t>
            </a:r>
          </a:p>
          <a:p>
            <a:pPr indent="-333375"/>
            <a:r>
              <a:rPr lang="en-US" dirty="0"/>
              <a:t>What additional materials would be helpful to you?</a:t>
            </a:r>
          </a:p>
          <a:p>
            <a:pPr indent="-333375"/>
            <a:r>
              <a:rPr lang="en-US" dirty="0"/>
              <a:t>Is any of the information confusing? If so, what sections?</a:t>
            </a:r>
          </a:p>
          <a:p>
            <a:pPr marL="123825" indent="0">
              <a:buNone/>
            </a:pPr>
            <a:endParaRPr lang="en-US" dirty="0"/>
          </a:p>
          <a:p>
            <a:pPr marL="123825" indent="0">
              <a:buNone/>
            </a:pPr>
            <a:r>
              <a:rPr lang="en-US" b="1" dirty="0"/>
              <a:t>District Support Options: </a:t>
            </a:r>
            <a:r>
              <a:rPr lang="en-US" dirty="0"/>
              <a:t>Given that we cannot intensively support all districts and IEP Teams, how can we best support you as special education directors to train IEP Teams and review eligibility decisions?</a:t>
            </a:r>
          </a:p>
        </p:txBody>
      </p:sp>
      <p:sp>
        <p:nvSpPr>
          <p:cNvPr id="5" name="Footer Placeholder 4"/>
          <p:cNvSpPr>
            <a:spLocks noGrp="1"/>
          </p:cNvSpPr>
          <p:nvPr>
            <p:ph type="ftr" idx="11"/>
          </p:nvPr>
        </p:nvSpPr>
        <p:spPr/>
        <p:txBody>
          <a:bodyPr/>
          <a:lstStyle/>
          <a:p>
            <a:r>
              <a:rPr lang="en-US"/>
              <a:t>DRAFT: NOT FOR DISTRIBUTION (5/22/2019)</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397515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THE IEP TEAM</a:t>
            </a:r>
            <a:endParaRPr/>
          </a:p>
        </p:txBody>
      </p:sp>
      <p:pic>
        <p:nvPicPr>
          <p:cNvPr id="127" name="Google Shape;127;p17"/>
          <p:cNvPicPr preferRelativeResize="0"/>
          <p:nvPr/>
        </p:nvPicPr>
        <p:blipFill>
          <a:blip r:embed="rId3">
            <a:alphaModFix/>
          </a:blip>
          <a:stretch>
            <a:fillRect/>
          </a:stretch>
        </p:blipFill>
        <p:spPr>
          <a:xfrm>
            <a:off x="2059460" y="2019419"/>
            <a:ext cx="5033216" cy="4559550"/>
          </a:xfrm>
          <a:prstGeom prst="rect">
            <a:avLst/>
          </a:prstGeom>
          <a:noFill/>
          <a:ln>
            <a:noFill/>
          </a:ln>
        </p:spPr>
      </p:pic>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581192" y="687474"/>
            <a:ext cx="7989900" cy="1083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IMPORTANCE OF THE REGULAR EDUCATOR </a:t>
            </a:r>
            <a:endParaRPr/>
          </a:p>
        </p:txBody>
      </p:sp>
      <p:sp>
        <p:nvSpPr>
          <p:cNvPr id="134" name="Google Shape;134;p18"/>
          <p:cNvSpPr txBox="1">
            <a:spLocks noGrp="1"/>
          </p:cNvSpPr>
          <p:nvPr>
            <p:ph type="body" idx="1"/>
          </p:nvPr>
        </p:nvSpPr>
        <p:spPr>
          <a:xfrm>
            <a:off x="581192" y="2228003"/>
            <a:ext cx="7989900" cy="36309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dirty="0"/>
              <a:t>There must be a regular educator at every IEP team meeting.  This teacher must be someone that is familiar with the student, regardless of if they are providing direct instruction to the student.  It is strongly recommended that the regular education teacher has seen the student in their natural environment and that they can contribute to the IEP meeting with ideas/support for goals and objectives that align with the general education curriculum and/or support for how to include the student with their peers. </a:t>
            </a:r>
            <a:endParaRPr dirty="0"/>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p:txBody>
          <a:bodyPr/>
          <a:lstStyle/>
          <a:p>
            <a:pPr lvl="0"/>
            <a:r>
              <a:rPr lang="en-US"/>
              <a:t>DEVELOPMENT OF THE IEP</a:t>
            </a:r>
          </a:p>
        </p:txBody>
      </p:sp>
      <p:sp>
        <p:nvSpPr>
          <p:cNvPr id="141" name="Google Shape;141;p19"/>
          <p:cNvSpPr txBox="1">
            <a:spLocks noGrp="1"/>
          </p:cNvSpPr>
          <p:nvPr>
            <p:ph type="body" idx="1"/>
          </p:nvPr>
        </p:nvSpPr>
        <p:spPr/>
        <p:txBody>
          <a:bodyPr/>
          <a:lstStyle/>
          <a:p>
            <a:r>
              <a:rPr lang="en-US" dirty="0">
                <a:sym typeface="Arial"/>
              </a:rPr>
              <a:t>To help decide what special education and related services the student needs, generally the IEP team will begin by looking at the following:</a:t>
            </a:r>
          </a:p>
          <a:p>
            <a:pPr lvl="1"/>
            <a:r>
              <a:rPr lang="en-US" dirty="0">
                <a:sym typeface="Arial"/>
              </a:rPr>
              <a:t>the child's evaluation results, such as classroom tests and individual tests given to establish the student's eligibility,</a:t>
            </a:r>
          </a:p>
          <a:p>
            <a:pPr lvl="1"/>
            <a:r>
              <a:rPr lang="en-US" dirty="0">
                <a:sym typeface="Arial"/>
              </a:rPr>
              <a:t>observations by teachers, parents, paraprofessionals, related service providers, administrators, and others,</a:t>
            </a:r>
          </a:p>
          <a:p>
            <a:pPr lvl="0"/>
            <a:r>
              <a:rPr lang="en-US" dirty="0">
                <a:sym typeface="Arial"/>
              </a:rPr>
              <a:t>This information will help the team describe the student's "present levels of educational performance“. In other words, how the student is currently doing in school. Knowing how the student is currently performing in school will help the team develop annual goals to address those areas where the student has an identified educational need.</a:t>
            </a:r>
          </a:p>
          <a:p>
            <a:pPr lvl="0"/>
            <a:endParaRPr lang="en-US" dirty="0"/>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lvl="0"/>
            <a:fld id="{00000000-1234-1234-1234-123412341234}" type="slidenum">
              <a:rPr lang="en-US" smtClean="0"/>
              <a:pPr lvl="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p:txBody>
          <a:bodyPr/>
          <a:lstStyle/>
          <a:p>
            <a:pPr lvl="0"/>
            <a:r>
              <a:rPr lang="en-US"/>
              <a:t>SPECIAL FACTORS THE IEP TEAM MUST CONSIDER</a:t>
            </a:r>
          </a:p>
        </p:txBody>
      </p:sp>
      <p:sp>
        <p:nvSpPr>
          <p:cNvPr id="148" name="Google Shape;148;p20"/>
          <p:cNvSpPr txBox="1">
            <a:spLocks noGrp="1"/>
          </p:cNvSpPr>
          <p:nvPr>
            <p:ph type="body" idx="1"/>
          </p:nvPr>
        </p:nvSpPr>
        <p:spPr>
          <a:xfrm>
            <a:off x="581192" y="1920240"/>
            <a:ext cx="7989752" cy="4296111"/>
          </a:xfrm>
        </p:spPr>
        <p:txBody>
          <a:bodyPr/>
          <a:lstStyle/>
          <a:p>
            <a:pPr marL="123444" lvl="0" indent="0">
              <a:buNone/>
            </a:pPr>
            <a:r>
              <a:rPr lang="en-US" sz="1600" dirty="0">
                <a:sym typeface="Arial"/>
              </a:rPr>
              <a:t>Depending on the child, the IEP team needs to consider what the law calls </a:t>
            </a:r>
            <a:r>
              <a:rPr lang="en-US" sz="1600" i="1" dirty="0">
                <a:sym typeface="Arial"/>
              </a:rPr>
              <a:t>special factors </a:t>
            </a:r>
            <a:r>
              <a:rPr lang="en-US" sz="1600" dirty="0">
                <a:sym typeface="Arial"/>
              </a:rPr>
              <a:t>to ensure that the IEP meets all of the child’s needs. These include:</a:t>
            </a:r>
          </a:p>
          <a:p>
            <a:pPr lvl="0"/>
            <a:r>
              <a:rPr lang="en-US" sz="1600" dirty="0">
                <a:sym typeface="Arial"/>
              </a:rPr>
              <a:t>If the child’s behavior interferes with their learning or the learning of others, the IEP team will consider strategies and supports to address the child’s behavior.</a:t>
            </a:r>
          </a:p>
          <a:p>
            <a:pPr lvl="0"/>
            <a:r>
              <a:rPr lang="en-US" sz="1600" dirty="0">
                <a:sym typeface="Arial"/>
              </a:rPr>
              <a:t>If the child is an English learner, the IEP team will consider the child’s language needs as these needs relate to his or her IEP.</a:t>
            </a:r>
          </a:p>
          <a:p>
            <a:pPr lvl="0"/>
            <a:r>
              <a:rPr lang="en-US" sz="1600" dirty="0">
                <a:sym typeface="Arial"/>
              </a:rPr>
              <a:t>If the child is blind or visually impaired, the IEP team must provide for instruction in Braille or the use of Braille, unless it determines after an appropriate evaluation that the child does not need this instruction.</a:t>
            </a:r>
          </a:p>
          <a:p>
            <a:pPr lvl="0"/>
            <a:r>
              <a:rPr lang="en-US" sz="1600" dirty="0">
                <a:sym typeface="Arial"/>
              </a:rPr>
              <a:t>If the child has communication needs, the IEP team must consider those needs.</a:t>
            </a:r>
          </a:p>
          <a:p>
            <a:pPr lvl="0"/>
            <a:r>
              <a:rPr lang="en-US" sz="1600" dirty="0">
                <a:sym typeface="Arial"/>
              </a:rPr>
              <a:t>If the child is deaf or hard of hearing, the IEP team will consider his or her language and communication needs. This includes the child’s opportunities to communicate directly with classmates and school staff in his or her usual method of communication (for example, sign language).</a:t>
            </a:r>
          </a:p>
          <a:p>
            <a:pPr lvl="0"/>
            <a:r>
              <a:rPr lang="en-US" sz="1600" dirty="0">
                <a:sym typeface="Arial"/>
              </a:rPr>
              <a:t>The IEP team must always consider the child’s need for AT devices and services.</a:t>
            </a:r>
          </a:p>
          <a:p>
            <a:pPr lvl="0"/>
            <a:endParaRPr lang="en-US" sz="1600" dirty="0"/>
          </a:p>
        </p:txBody>
      </p:sp>
      <p:sp>
        <p:nvSpPr>
          <p:cNvPr id="3" name="Footer Placeholder 2"/>
          <p:cNvSpPr>
            <a:spLocks noGrp="1"/>
          </p:cNvSpPr>
          <p:nvPr>
            <p:ph type="ftr" idx="11"/>
          </p:nvPr>
        </p:nvSpPr>
        <p:spPr/>
        <p:txBody>
          <a:bodyPr/>
          <a:lstStyle/>
          <a:p>
            <a:r>
              <a:rPr lang="en-US" dirty="0"/>
              <a:t>DRAFT: NOT FOR DISTRIBUTION (5/22/2019)</a:t>
            </a:r>
          </a:p>
        </p:txBody>
      </p:sp>
      <p:sp>
        <p:nvSpPr>
          <p:cNvPr id="4" name="Slide Number Placeholder 3"/>
          <p:cNvSpPr>
            <a:spLocks noGrp="1"/>
          </p:cNvSpPr>
          <p:nvPr>
            <p:ph type="sldNum" idx="12"/>
          </p:nvPr>
        </p:nvSpPr>
        <p:spPr/>
        <p:txBody>
          <a:bodyPr/>
          <a:lstStyle/>
          <a:p>
            <a:pPr lvl="0"/>
            <a:fld id="{00000000-1234-1234-1234-123412341234}" type="slidenum">
              <a:rPr lang="en-US" smtClean="0"/>
              <a:pPr lvl="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p:txBody>
          <a:bodyPr/>
          <a:lstStyle/>
          <a:p>
            <a:pPr lvl="0"/>
            <a:r>
              <a:rPr lang="en-US" sz="2400" dirty="0"/>
              <a:t>WHAT MUST BE INCLUDED IN AN IEP FOR A STUDENT ELIGIBLE FOR ALTERNATE ASSESSMENT?</a:t>
            </a:r>
          </a:p>
        </p:txBody>
      </p:sp>
      <p:sp>
        <p:nvSpPr>
          <p:cNvPr id="155" name="Google Shape;155;p21"/>
          <p:cNvSpPr txBox="1">
            <a:spLocks noGrp="1"/>
          </p:cNvSpPr>
          <p:nvPr>
            <p:ph type="body" idx="1"/>
          </p:nvPr>
        </p:nvSpPr>
        <p:spPr/>
        <p:txBody>
          <a:bodyPr anchor="t"/>
          <a:lstStyle/>
          <a:p>
            <a:pPr marL="123444" lvl="0" indent="0">
              <a:buNone/>
            </a:pPr>
            <a:r>
              <a:rPr lang="en-US" dirty="0">
                <a:sym typeface="Arial"/>
              </a:rPr>
              <a:t>It is important that the discussion of what the child needs is framed around how to help the child do the following:</a:t>
            </a:r>
          </a:p>
          <a:p>
            <a:pPr lvl="0"/>
            <a:r>
              <a:rPr lang="en-US" dirty="0">
                <a:sym typeface="Arial"/>
              </a:rPr>
              <a:t>be involved in and make progress in the general curriculum;</a:t>
            </a:r>
          </a:p>
          <a:p>
            <a:pPr lvl="0"/>
            <a:r>
              <a:rPr lang="en-US" dirty="0">
                <a:sym typeface="Arial"/>
              </a:rPr>
              <a:t>be educated with and participate in educational actives with other children with disabilities as well as nondisabled children in a meaningful way;</a:t>
            </a:r>
          </a:p>
          <a:p>
            <a:r>
              <a:rPr lang="en-US" dirty="0">
                <a:sym typeface="Arial"/>
              </a:rPr>
              <a:t>LEAs are responsible for ensuring this is clear and reflected in the student’s IEP.</a:t>
            </a:r>
          </a:p>
        </p:txBody>
      </p:sp>
      <p:sp>
        <p:nvSpPr>
          <p:cNvPr id="3" name="Footer Placeholder 2"/>
          <p:cNvSpPr>
            <a:spLocks noGrp="1"/>
          </p:cNvSpPr>
          <p:nvPr>
            <p:ph type="ftr" idx="11"/>
          </p:nvPr>
        </p:nvSpPr>
        <p:spPr/>
        <p:txBody>
          <a:bodyPr/>
          <a:lstStyle/>
          <a:p>
            <a:r>
              <a:rPr lang="en-US"/>
              <a:t>DRAFT: NOT FOR DISTRIBUTION (5/22/2019)</a:t>
            </a:r>
          </a:p>
        </p:txBody>
      </p:sp>
      <p:sp>
        <p:nvSpPr>
          <p:cNvPr id="4" name="Slide Number Placeholder 3"/>
          <p:cNvSpPr>
            <a:spLocks noGrp="1"/>
          </p:cNvSpPr>
          <p:nvPr>
            <p:ph type="sldNum" idx="12"/>
          </p:nvPr>
        </p:nvSpPr>
        <p:spPr/>
        <p:txBody>
          <a:bodyPr/>
          <a:lstStyle/>
          <a:p>
            <a:pPr lvl="0"/>
            <a:fld id="{00000000-1234-1234-1234-123412341234}" type="slidenum">
              <a:rPr lang="en-US" smtClean="0"/>
              <a:pPr lvl="0"/>
              <a:t>9</a:t>
            </a:fld>
            <a:endParaRPr lang="en-US"/>
          </a:p>
        </p:txBody>
      </p:sp>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4420</Words>
  <Application>Microsoft Office PowerPoint</Application>
  <PresentationFormat>On-screen Show (4:3)</PresentationFormat>
  <Paragraphs>422</Paragraphs>
  <Slides>45</Slides>
  <Notes>41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Dividend</vt:lpstr>
      <vt:lpstr>UNDERSTANDING THE ELIGIBILITY CRITERIA AND MAKING A DECISION</vt:lpstr>
      <vt:lpstr>ELIGIBILITY WORKSHOP AGENDA</vt:lpstr>
      <vt:lpstr>FIVE BELIEFS FOR AN EFFECTIVE IEP TEAM MEETING</vt:lpstr>
      <vt:lpstr>RESPONSIBILITIES OF THE LEA REPRESENTATIVE AT IEP TEAM MEETINGS</vt:lpstr>
      <vt:lpstr>THE IEP TEAM</vt:lpstr>
      <vt:lpstr>IMPORTANCE OF THE REGULAR EDUCATOR </vt:lpstr>
      <vt:lpstr>DEVELOPMENT OF THE IEP</vt:lpstr>
      <vt:lpstr>SPECIAL FACTORS THE IEP TEAM MUST CONSIDER</vt:lpstr>
      <vt:lpstr>WHAT MUST BE INCLUDED IN AN IEP FOR A STUDENT ELIGIBLE FOR ALTERNATE ASSESSMENT?</vt:lpstr>
      <vt:lpstr>LEA Requirements of the 1% Rule</vt:lpstr>
      <vt:lpstr>Overview: Goals and Outcomes of Alternate Assessment</vt:lpstr>
      <vt:lpstr>Overview: The Outcome of ESSA</vt:lpstr>
      <vt:lpstr>Every Student Succeeds Act (ESSA):  The One Percent Rule for Statewide Alternate Assessments</vt:lpstr>
      <vt:lpstr>LEA REQUIREMENTS GOING FORWARD</vt:lpstr>
      <vt:lpstr>IMPLEMENTING THE REQUIREMENTS</vt:lpstr>
      <vt:lpstr>1% CALCULATION  CALCULATED FOR EACH CONTENT AREA SEPARATELY</vt:lpstr>
      <vt:lpstr>LEAS GROUPED BY PERCENT OF STUDENTS ASSESSED USING ALTERNATE ASSESSMENTS</vt:lpstr>
      <vt:lpstr>2016-17 AND 2017-18 COMPARISON OVERVIEW</vt:lpstr>
      <vt:lpstr>Eligibility Criteria</vt:lpstr>
      <vt:lpstr>THE THREE ELIGIBILITY CRITERIA</vt:lpstr>
      <vt:lpstr>NEW OPTIONAL DOCUMENTATION OF EVIDENCE FORM</vt:lpstr>
      <vt:lpstr>CRITERIA 2</vt:lpstr>
      <vt:lpstr>CRITERIA 3</vt:lpstr>
      <vt:lpstr>CRITERIA 1</vt:lpstr>
      <vt:lpstr>CRITERIA 1: STUDENT HAS A SIGNIFICANT COGNITIVE DISABILITY</vt:lpstr>
      <vt:lpstr>WHAT IS COGNITIVE ABILITY?</vt:lpstr>
      <vt:lpstr>STUDENT EXAMPLE - Zack</vt:lpstr>
      <vt:lpstr>GUIDED ACTIVITY</vt:lpstr>
      <vt:lpstr>CRITERIA 2</vt:lpstr>
      <vt:lpstr>CRITERIA 2: INSTRUCTION AND LEARNING GOALS</vt:lpstr>
      <vt:lpstr>WHAT ARE FUNCTIONAL SKILLS?</vt:lpstr>
      <vt:lpstr>WHAT ARE THE ESSENTIAL ELEMENTS? </vt:lpstr>
      <vt:lpstr>GUIDED ACTIVITY</vt:lpstr>
      <vt:lpstr>CRITERIA 3</vt:lpstr>
      <vt:lpstr>Criteria 3: Applying Skills in Multiple Settings</vt:lpstr>
      <vt:lpstr>Guided Activity</vt:lpstr>
      <vt:lpstr>The Decision</vt:lpstr>
      <vt:lpstr>The Importance of Appropriate Evidence</vt:lpstr>
      <vt:lpstr>DO NOT use factors or data in this list to make an eligibility decision</vt:lpstr>
      <vt:lpstr>Warning Signs</vt:lpstr>
      <vt:lpstr>When to reconsider eligibility for the alternate assessment</vt:lpstr>
      <vt:lpstr>OVERVIEW OF IEP TEAM ASSURANCES FORM</vt:lpstr>
      <vt:lpstr>PARTICIPATION CRITERIA FOR ALTERNATE ASSESSMENTS FORM (2018-19)</vt:lpstr>
      <vt:lpstr>IEP TEAM ASSURANCES (2018-19)</vt:lpstr>
      <vt:lpstr>Questions for Special Education Directors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ELIGIBILITY CRITERIA AND MAKING A DECISION</dc:title>
  <dc:creator>Heineke, Heather</dc:creator>
  <cp:lastModifiedBy>Heineke, Heather</cp:lastModifiedBy>
  <cp:revision>166</cp:revision>
  <dcterms:modified xsi:type="dcterms:W3CDTF">2019-05-24T13:27:08Z</dcterms:modified>
</cp:coreProperties>
</file>