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notesSlides/notesSlide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2.xml" ContentType="application/vnd.openxmlformats-officedocument.drawingml.chartshapes+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7.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37"/>
  </p:notesMasterIdLst>
  <p:handoutMasterIdLst>
    <p:handoutMasterId r:id="rId38"/>
  </p:handoutMasterIdLst>
  <p:sldIdLst>
    <p:sldId id="258" r:id="rId5"/>
    <p:sldId id="261" r:id="rId6"/>
    <p:sldId id="312" r:id="rId7"/>
    <p:sldId id="314" r:id="rId8"/>
    <p:sldId id="297" r:id="rId9"/>
    <p:sldId id="294" r:id="rId10"/>
    <p:sldId id="279" r:id="rId11"/>
    <p:sldId id="281" r:id="rId12"/>
    <p:sldId id="296" r:id="rId13"/>
    <p:sldId id="298" r:id="rId14"/>
    <p:sldId id="295" r:id="rId15"/>
    <p:sldId id="305" r:id="rId16"/>
    <p:sldId id="263" r:id="rId17"/>
    <p:sldId id="289" r:id="rId18"/>
    <p:sldId id="323" r:id="rId19"/>
    <p:sldId id="324" r:id="rId20"/>
    <p:sldId id="325" r:id="rId21"/>
    <p:sldId id="292" r:id="rId22"/>
    <p:sldId id="316" r:id="rId23"/>
    <p:sldId id="309" r:id="rId24"/>
    <p:sldId id="320" r:id="rId25"/>
    <p:sldId id="306" r:id="rId26"/>
    <p:sldId id="319" r:id="rId27"/>
    <p:sldId id="326" r:id="rId28"/>
    <p:sldId id="318" r:id="rId29"/>
    <p:sldId id="317" r:id="rId30"/>
    <p:sldId id="310" r:id="rId31"/>
    <p:sldId id="311" r:id="rId32"/>
    <p:sldId id="328" r:id="rId33"/>
    <p:sldId id="278" r:id="rId34"/>
    <p:sldId id="291" r:id="rId35"/>
    <p:sldId id="327" r:id="rId3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rrow, Brian" initials="DB" lastIdx="7" clrIdx="0">
    <p:extLst>
      <p:ext uri="{19B8F6BF-5375-455C-9EA6-DF929625EA0E}">
        <p15:presenceInfo xmlns:p15="http://schemas.microsoft.com/office/powerpoint/2012/main" userId="Darrow, Bria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81" autoAdjust="0"/>
    <p:restoredTop sz="94660"/>
  </p:normalViewPr>
  <p:slideViewPr>
    <p:cSldViewPr snapToGrid="0">
      <p:cViewPr varScale="1">
        <p:scale>
          <a:sx n="109" d="100"/>
          <a:sy n="109" d="100"/>
        </p:scale>
        <p:origin x="176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ghegan, Megan" userId="S::megan.geoghegan@ride.ri.gov::bd66e092-2aa6-44c7-996b-413352f90861" providerId="AD" clId="Web-{0129F0E8-425B-3EF2-31E4-1BA95102B118}"/>
    <pc:docChg chg="addSld delSld modSld sldOrd">
      <pc:chgData name="Geoghegan, Megan" userId="S::megan.geoghegan@ride.ri.gov::bd66e092-2aa6-44c7-996b-413352f90861" providerId="AD" clId="Web-{0129F0E8-425B-3EF2-31E4-1BA95102B118}" dt="2018-10-15T14:04:43.900" v="125" actId="1076"/>
      <pc:docMkLst>
        <pc:docMk/>
      </pc:docMkLst>
      <pc:sldChg chg="del ord">
        <pc:chgData name="Geoghegan, Megan" userId="S::megan.geoghegan@ride.ri.gov::bd66e092-2aa6-44c7-996b-413352f90861" providerId="AD" clId="Web-{0129F0E8-425B-3EF2-31E4-1BA95102B118}" dt="2018-10-15T14:01:30.994" v="72"/>
        <pc:sldMkLst>
          <pc:docMk/>
          <pc:sldMk cId="3559331582" sldId="308"/>
        </pc:sldMkLst>
      </pc:sldChg>
      <pc:sldChg chg="modSp">
        <pc:chgData name="Geoghegan, Megan" userId="S::megan.geoghegan@ride.ri.gov::bd66e092-2aa6-44c7-996b-413352f90861" providerId="AD" clId="Web-{0129F0E8-425B-3EF2-31E4-1BA95102B118}" dt="2018-10-15T14:03:18.509" v="99" actId="1076"/>
        <pc:sldMkLst>
          <pc:docMk/>
          <pc:sldMk cId="1374627183" sldId="310"/>
        </pc:sldMkLst>
        <pc:spChg chg="mod">
          <ac:chgData name="Geoghegan, Megan" userId="S::megan.geoghegan@ride.ri.gov::bd66e092-2aa6-44c7-996b-413352f90861" providerId="AD" clId="Web-{0129F0E8-425B-3EF2-31E4-1BA95102B118}" dt="2018-10-15T14:03:10.463" v="98" actId="1076"/>
          <ac:spMkLst>
            <pc:docMk/>
            <pc:sldMk cId="1374627183" sldId="310"/>
            <ac:spMk id="5" creationId="{00000000-0000-0000-0000-000000000000}"/>
          </ac:spMkLst>
        </pc:spChg>
        <pc:spChg chg="mod">
          <ac:chgData name="Geoghegan, Megan" userId="S::megan.geoghegan@ride.ri.gov::bd66e092-2aa6-44c7-996b-413352f90861" providerId="AD" clId="Web-{0129F0E8-425B-3EF2-31E4-1BA95102B118}" dt="2018-10-15T14:03:18.509" v="99" actId="1076"/>
          <ac:spMkLst>
            <pc:docMk/>
            <pc:sldMk cId="1374627183" sldId="310"/>
            <ac:spMk id="10" creationId="{00000000-0000-0000-0000-000000000000}"/>
          </ac:spMkLst>
        </pc:spChg>
      </pc:sldChg>
      <pc:sldChg chg="del">
        <pc:chgData name="Geoghegan, Megan" userId="S::megan.geoghegan@ride.ri.gov::bd66e092-2aa6-44c7-996b-413352f90861" providerId="AD" clId="Web-{0129F0E8-425B-3EF2-31E4-1BA95102B118}" dt="2018-10-15T14:04:12.009" v="100"/>
        <pc:sldMkLst>
          <pc:docMk/>
          <pc:sldMk cId="2997001776" sldId="315"/>
        </pc:sldMkLst>
      </pc:sldChg>
      <pc:sldChg chg="delSp modSp add replId">
        <pc:chgData name="Geoghegan, Megan" userId="S::megan.geoghegan@ride.ri.gov::bd66e092-2aa6-44c7-996b-413352f90861" providerId="AD" clId="Web-{0129F0E8-425B-3EF2-31E4-1BA95102B118}" dt="2018-10-15T14:04:43.900" v="125" actId="1076"/>
        <pc:sldMkLst>
          <pc:docMk/>
          <pc:sldMk cId="1899319730" sldId="328"/>
        </pc:sldMkLst>
        <pc:spChg chg="del">
          <ac:chgData name="Geoghegan, Megan" userId="S::megan.geoghegan@ride.ri.gov::bd66e092-2aa6-44c7-996b-413352f90861" providerId="AD" clId="Web-{0129F0E8-425B-3EF2-31E4-1BA95102B118}" dt="2018-10-15T14:04:22.384" v="102"/>
          <ac:spMkLst>
            <pc:docMk/>
            <pc:sldMk cId="1899319730" sldId="328"/>
            <ac:spMk id="5" creationId="{00000000-0000-0000-0000-000000000000}"/>
          </ac:spMkLst>
        </pc:spChg>
        <pc:spChg chg="mod">
          <ac:chgData name="Geoghegan, Megan" userId="S::megan.geoghegan@ride.ri.gov::bd66e092-2aa6-44c7-996b-413352f90861" providerId="AD" clId="Web-{0129F0E8-425B-3EF2-31E4-1BA95102B118}" dt="2018-10-15T14:04:43.900" v="125" actId="1076"/>
          <ac:spMkLst>
            <pc:docMk/>
            <pc:sldMk cId="1899319730" sldId="328"/>
            <ac:spMk id="8" creationId="{00000000-0000-0000-0000-000000000000}"/>
          </ac:spMkLst>
        </pc:spChg>
      </pc:sldChg>
    </pc:docChg>
  </pc:docChgLst>
  <pc:docChgLst>
    <pc:chgData name="Heineke, Heather" userId="S::heather.heineke@ride.ri.gov::b3e78bc3-1843-456d-9519-a6e9f3eeff52" providerId="AD" clId="Web-{6F3B1569-FBF1-72C2-243C-037A9D0A6751}"/>
    <pc:docChg chg="modSld">
      <pc:chgData name="Heineke, Heather" userId="S::heather.heineke@ride.ri.gov::b3e78bc3-1843-456d-9519-a6e9f3eeff52" providerId="AD" clId="Web-{6F3B1569-FBF1-72C2-243C-037A9D0A6751}" dt="2018-10-04T17:42:47.234" v="141"/>
      <pc:docMkLst>
        <pc:docMk/>
      </pc:docMkLst>
      <pc:sldChg chg="addSp delSp modSp">
        <pc:chgData name="Heineke, Heather" userId="S::heather.heineke@ride.ri.gov::b3e78bc3-1843-456d-9519-a6e9f3eeff52" providerId="AD" clId="Web-{6F3B1569-FBF1-72C2-243C-037A9D0A6751}" dt="2018-10-04T17:42:47.234" v="141"/>
        <pc:sldMkLst>
          <pc:docMk/>
          <pc:sldMk cId="3317700521" sldId="291"/>
        </pc:sldMkLst>
        <pc:graphicFrameChg chg="mod modGraphic">
          <ac:chgData name="Heineke, Heather" userId="S::heather.heineke@ride.ri.gov::b3e78bc3-1843-456d-9519-a6e9f3eeff52" providerId="AD" clId="Web-{6F3B1569-FBF1-72C2-243C-037A9D0A6751}" dt="2018-10-04T17:42:47.234" v="141"/>
          <ac:graphicFrameMkLst>
            <pc:docMk/>
            <pc:sldMk cId="3317700521" sldId="291"/>
            <ac:graphicFrameMk id="4" creationId="{00000000-0000-0000-0000-000000000000}"/>
          </ac:graphicFrameMkLst>
        </pc:graphicFrameChg>
        <pc:graphicFrameChg chg="add del mod">
          <ac:chgData name="Heineke, Heather" userId="S::heather.heineke@ride.ri.gov::b3e78bc3-1843-456d-9519-a6e9f3eeff52" providerId="AD" clId="Web-{6F3B1569-FBF1-72C2-243C-037A9D0A6751}" dt="2018-10-04T17:08:54.302" v="15"/>
          <ac:graphicFrameMkLst>
            <pc:docMk/>
            <pc:sldMk cId="3317700521" sldId="291"/>
            <ac:graphicFrameMk id="5" creationId="{258255A6-76C0-4E3A-939C-0C4AEDAD8EDA}"/>
          </ac:graphicFrameMkLst>
        </pc:graphicFrameChg>
      </pc:sldChg>
    </pc:docChg>
  </pc:docChgLst>
  <pc:docChgLst>
    <pc:chgData name="Lynch, Phyllis" userId="S::phyllis.lynch@ride.ri.gov::acc2e560-7653-4334-a4b8-610d757b77b2" providerId="AD" clId="Web-{0448DFF8-7757-4C3B-B357-3B0C1ED9015C}"/>
    <pc:docChg chg="modSld">
      <pc:chgData name="Lynch, Phyllis" userId="S::phyllis.lynch@ride.ri.gov::acc2e560-7653-4334-a4b8-610d757b77b2" providerId="AD" clId="Web-{0448DFF8-7757-4C3B-B357-3B0C1ED9015C}" dt="2018-10-02T17:05:25.958" v="14"/>
      <pc:docMkLst>
        <pc:docMk/>
      </pc:docMkLst>
      <pc:sldChg chg="modSp">
        <pc:chgData name="Lynch, Phyllis" userId="S::phyllis.lynch@ride.ri.gov::acc2e560-7653-4334-a4b8-610d757b77b2" providerId="AD" clId="Web-{0448DFF8-7757-4C3B-B357-3B0C1ED9015C}" dt="2018-10-02T17:05:25.958" v="14"/>
        <pc:sldMkLst>
          <pc:docMk/>
          <pc:sldMk cId="1301441692" sldId="263"/>
        </pc:sldMkLst>
        <pc:graphicFrameChg chg="mod modGraphic">
          <ac:chgData name="Lynch, Phyllis" userId="S::phyllis.lynch@ride.ri.gov::acc2e560-7653-4334-a4b8-610d757b77b2" providerId="AD" clId="Web-{0448DFF8-7757-4C3B-B357-3B0C1ED9015C}" dt="2018-10-02T17:05:25.958" v="14"/>
          <ac:graphicFrameMkLst>
            <pc:docMk/>
            <pc:sldMk cId="1301441692" sldId="263"/>
            <ac:graphicFrameMk id="7" creationId="{00000000-0000-0000-0000-000000000000}"/>
          </ac:graphicFrameMkLst>
        </pc:graphicFrameChg>
      </pc:sldChg>
    </pc:docChg>
  </pc:docChgLst>
  <pc:docChgLst>
    <pc:chgData name="Lynch, Phyllis" userId="S::phyllis.lynch@ride.ri.gov::acc2e560-7653-4334-a4b8-610d757b77b2" providerId="AD" clId="Web-{089ABCF5-F05D-479F-9080-E48B56B9B689}"/>
    <pc:docChg chg="modSld">
      <pc:chgData name="Lynch, Phyllis" userId="S::phyllis.lynch@ride.ri.gov::acc2e560-7653-4334-a4b8-610d757b77b2" providerId="AD" clId="Web-{089ABCF5-F05D-479F-9080-E48B56B9B689}" dt="2018-09-21T17:09:14.530" v="1"/>
      <pc:docMkLst>
        <pc:docMk/>
      </pc:docMkLst>
      <pc:sldChg chg="modNotes">
        <pc:chgData name="Lynch, Phyllis" userId="S::phyllis.lynch@ride.ri.gov::acc2e560-7653-4334-a4b8-610d757b77b2" providerId="AD" clId="Web-{089ABCF5-F05D-479F-9080-E48B56B9B689}" dt="2018-09-21T17:09:14.530" v="1"/>
        <pc:sldMkLst>
          <pc:docMk/>
          <pc:sldMk cId="4124965321" sldId="259"/>
        </pc:sldMkLst>
      </pc:sldChg>
    </pc:docChg>
  </pc:docChgLst>
  <pc:docChgLst>
    <pc:chgData name="Souza, Joy" userId="S::joy.souza@ride.ri.gov::e140ebed-3d0c-417f-8ef0-2410ad69a0a7" providerId="AD" clId="Web-{5270A9FB-E8A8-4E39-8A66-24AB1A9BB9B2}"/>
    <pc:docChg chg="modSld">
      <pc:chgData name="Souza, Joy" userId="S::joy.souza@ride.ri.gov::e140ebed-3d0c-417f-8ef0-2410ad69a0a7" providerId="AD" clId="Web-{5270A9FB-E8A8-4E39-8A66-24AB1A9BB9B2}" dt="2018-04-03T14:21:20.332" v="1"/>
      <pc:docMkLst>
        <pc:docMk/>
      </pc:docMkLst>
      <pc:sldChg chg="modSp">
        <pc:chgData name="Souza, Joy" userId="S::joy.souza@ride.ri.gov::e140ebed-3d0c-417f-8ef0-2410ad69a0a7" providerId="AD" clId="Web-{5270A9FB-E8A8-4E39-8A66-24AB1A9BB9B2}" dt="2018-04-03T14:21:20.332" v="0"/>
        <pc:sldMkLst>
          <pc:docMk/>
          <pc:sldMk cId="1424925560" sldId="256"/>
        </pc:sldMkLst>
        <pc:spChg chg="mod">
          <ac:chgData name="Souza, Joy" userId="S::joy.souza@ride.ri.gov::e140ebed-3d0c-417f-8ef0-2410ad69a0a7" providerId="AD" clId="Web-{5270A9FB-E8A8-4E39-8A66-24AB1A9BB9B2}" dt="2018-04-03T14:21:20.332" v="0"/>
          <ac:spMkLst>
            <pc:docMk/>
            <pc:sldMk cId="1424925560" sldId="256"/>
            <ac:spMk id="2" creationId="{00000000-0000-0000-0000-000000000000}"/>
          </ac:spMkLst>
        </pc:spChg>
      </pc:sldChg>
    </pc:docChg>
  </pc:docChgLst>
  <pc:docChgLst>
    <pc:chgData name="CambioGregoire, Sandra" userId="S::sandra.cambiogregoire@ride.ri.gov::8c4a8a27-eb01-4edb-b228-4120ec7c0fe1" providerId="AD" clId="Web-{1CC41B4A-497E-4B50-AE45-6DE6FA24E375}"/>
    <pc:docChg chg="delSld modSld">
      <pc:chgData name="CambioGregoire, Sandra" userId="S::sandra.cambiogregoire@ride.ri.gov::8c4a8a27-eb01-4edb-b228-4120ec7c0fe1" providerId="AD" clId="Web-{1CC41B4A-497E-4B50-AE45-6DE6FA24E375}" dt="2018-08-20T19:58:16.807" v="1"/>
      <pc:docMkLst>
        <pc:docMk/>
      </pc:docMkLst>
      <pc:sldChg chg="delSp del">
        <pc:chgData name="CambioGregoire, Sandra" userId="S::sandra.cambiogregoire@ride.ri.gov::8c4a8a27-eb01-4edb-b228-4120ec7c0fe1" providerId="AD" clId="Web-{1CC41B4A-497E-4B50-AE45-6DE6FA24E375}" dt="2018-08-20T19:58:16.807" v="1"/>
        <pc:sldMkLst>
          <pc:docMk/>
          <pc:sldMk cId="1424925560" sldId="256"/>
        </pc:sldMkLst>
        <pc:picChg chg="del">
          <ac:chgData name="CambioGregoire, Sandra" userId="S::sandra.cambiogregoire@ride.ri.gov::8c4a8a27-eb01-4edb-b228-4120ec7c0fe1" providerId="AD" clId="Web-{1CC41B4A-497E-4B50-AE45-6DE6FA24E375}" dt="2018-08-20T19:58:09.776" v="0"/>
          <ac:picMkLst>
            <pc:docMk/>
            <pc:sldMk cId="1424925560" sldId="256"/>
            <ac:picMk id="11" creationId="{2270F1FA-0425-408F-9861-80BF5AFB276D}"/>
          </ac:picMkLst>
        </pc:picChg>
      </pc:sldChg>
    </pc:docChg>
  </pc:docChgLst>
  <pc:docChgLst>
    <pc:chgData name="Lynch, Phyllis" userId="S::phyllis.lynch@ride.ri.gov::acc2e560-7653-4334-a4b8-610d757b77b2" providerId="AD" clId="Web-{10CF486F-F9F5-4293-A73A-84105DB8D3A9}"/>
    <pc:docChg chg="addSld delSld modSld sldOrd">
      <pc:chgData name="Lynch, Phyllis" userId="S::phyllis.lynch@ride.ri.gov::acc2e560-7653-4334-a4b8-610d757b77b2" providerId="AD" clId="Web-{10CF486F-F9F5-4293-A73A-84105DB8D3A9}" dt="2018-10-02T18:30:35.762" v="8"/>
      <pc:docMkLst>
        <pc:docMk/>
      </pc:docMkLst>
      <pc:sldChg chg="ord">
        <pc:chgData name="Lynch, Phyllis" userId="S::phyllis.lynch@ride.ri.gov::acc2e560-7653-4334-a4b8-610d757b77b2" providerId="AD" clId="Web-{10CF486F-F9F5-4293-A73A-84105DB8D3A9}" dt="2018-10-02T18:25:17.027" v="4"/>
        <pc:sldMkLst>
          <pc:docMk/>
          <pc:sldMk cId="1301441692" sldId="263"/>
        </pc:sldMkLst>
      </pc:sldChg>
      <pc:sldChg chg="ord">
        <pc:chgData name="Lynch, Phyllis" userId="S::phyllis.lynch@ride.ri.gov::acc2e560-7653-4334-a4b8-610d757b77b2" providerId="AD" clId="Web-{10CF486F-F9F5-4293-A73A-84105DB8D3A9}" dt="2018-10-02T18:25:42.777" v="6"/>
        <pc:sldMkLst>
          <pc:docMk/>
          <pc:sldMk cId="2246673397" sldId="278"/>
        </pc:sldMkLst>
      </pc:sldChg>
      <pc:sldChg chg="ord">
        <pc:chgData name="Lynch, Phyllis" userId="S::phyllis.lynch@ride.ri.gov::acc2e560-7653-4334-a4b8-610d757b77b2" providerId="AD" clId="Web-{10CF486F-F9F5-4293-A73A-84105DB8D3A9}" dt="2018-10-02T18:24:44.277" v="2"/>
        <pc:sldMkLst>
          <pc:docMk/>
          <pc:sldMk cId="834670885" sldId="279"/>
        </pc:sldMkLst>
      </pc:sldChg>
      <pc:sldChg chg="ord">
        <pc:chgData name="Lynch, Phyllis" userId="S::phyllis.lynch@ride.ri.gov::acc2e560-7653-4334-a4b8-610d757b77b2" providerId="AD" clId="Web-{10CF486F-F9F5-4293-A73A-84105DB8D3A9}" dt="2018-10-02T18:24:33.762" v="1"/>
        <pc:sldMkLst>
          <pc:docMk/>
          <pc:sldMk cId="271234536" sldId="281"/>
        </pc:sldMkLst>
      </pc:sldChg>
      <pc:sldChg chg="modSp">
        <pc:chgData name="Lynch, Phyllis" userId="S::phyllis.lynch@ride.ri.gov::acc2e560-7653-4334-a4b8-610d757b77b2" providerId="AD" clId="Web-{10CF486F-F9F5-4293-A73A-84105DB8D3A9}" dt="2018-10-02T18:22:46.731" v="0" actId="1076"/>
        <pc:sldMkLst>
          <pc:docMk/>
          <pc:sldMk cId="2569874341" sldId="283"/>
        </pc:sldMkLst>
        <pc:graphicFrameChg chg="mod">
          <ac:chgData name="Lynch, Phyllis" userId="S::phyllis.lynch@ride.ri.gov::acc2e560-7653-4334-a4b8-610d757b77b2" providerId="AD" clId="Web-{10CF486F-F9F5-4293-A73A-84105DB8D3A9}" dt="2018-10-02T18:22:46.731" v="0" actId="1076"/>
          <ac:graphicFrameMkLst>
            <pc:docMk/>
            <pc:sldMk cId="2569874341" sldId="283"/>
            <ac:graphicFrameMk id="7" creationId="{00000000-0000-0000-0000-000000000000}"/>
          </ac:graphicFrameMkLst>
        </pc:graphicFrameChg>
      </pc:sldChg>
      <pc:sldChg chg="del">
        <pc:chgData name="Lynch, Phyllis" userId="S::phyllis.lynch@ride.ri.gov::acc2e560-7653-4334-a4b8-610d757b77b2" providerId="AD" clId="Web-{10CF486F-F9F5-4293-A73A-84105DB8D3A9}" dt="2018-10-02T18:25:37.168" v="5"/>
        <pc:sldMkLst>
          <pc:docMk/>
          <pc:sldMk cId="2991316951" sldId="286"/>
        </pc:sldMkLst>
      </pc:sldChg>
      <pc:sldChg chg="ord">
        <pc:chgData name="Lynch, Phyllis" userId="S::phyllis.lynch@ride.ri.gov::acc2e560-7653-4334-a4b8-610d757b77b2" providerId="AD" clId="Web-{10CF486F-F9F5-4293-A73A-84105DB8D3A9}" dt="2018-10-02T18:25:10.872" v="3"/>
        <pc:sldMkLst>
          <pc:docMk/>
          <pc:sldMk cId="2002422486" sldId="287"/>
        </pc:sldMkLst>
      </pc:sldChg>
      <pc:sldChg chg="add replId">
        <pc:chgData name="Lynch, Phyllis" userId="S::phyllis.lynch@ride.ri.gov::acc2e560-7653-4334-a4b8-610d757b77b2" providerId="AD" clId="Web-{10CF486F-F9F5-4293-A73A-84105DB8D3A9}" dt="2018-10-02T18:30:34.950" v="7"/>
        <pc:sldMkLst>
          <pc:docMk/>
          <pc:sldMk cId="3497171751" sldId="289"/>
        </pc:sldMkLst>
      </pc:sldChg>
      <pc:sldChg chg="add replId">
        <pc:chgData name="Lynch, Phyllis" userId="S::phyllis.lynch@ride.ri.gov::acc2e560-7653-4334-a4b8-610d757b77b2" providerId="AD" clId="Web-{10CF486F-F9F5-4293-A73A-84105DB8D3A9}" dt="2018-10-02T18:30:35.762" v="8"/>
        <pc:sldMkLst>
          <pc:docMk/>
          <pc:sldMk cId="1047009035" sldId="290"/>
        </pc:sldMkLst>
      </pc:sldChg>
    </pc:docChg>
  </pc:docChgLst>
  <pc:docChgLst>
    <pc:chgData name="Lynch, Phyllis" userId="S::phyllis.lynch@ride.ri.gov::acc2e560-7653-4334-a4b8-610d757b77b2" providerId="AD" clId="Web-{D81EEAB3-C097-4BBF-8E94-A5716C50E4EF}"/>
    <pc:docChg chg="modSld">
      <pc:chgData name="Lynch, Phyllis" userId="S::phyllis.lynch@ride.ri.gov::acc2e560-7653-4334-a4b8-610d757b77b2" providerId="AD" clId="Web-{D81EEAB3-C097-4BBF-8E94-A5716C50E4EF}" dt="2018-10-05T12:09:28.610" v="59" actId="20577"/>
      <pc:docMkLst>
        <pc:docMk/>
      </pc:docMkLst>
      <pc:sldChg chg="modSp">
        <pc:chgData name="Lynch, Phyllis" userId="S::phyllis.lynch@ride.ri.gov::acc2e560-7653-4334-a4b8-610d757b77b2" providerId="AD" clId="Web-{D81EEAB3-C097-4BBF-8E94-A5716C50E4EF}" dt="2018-10-05T12:05:48.438" v="22" actId="20577"/>
        <pc:sldMkLst>
          <pc:docMk/>
          <pc:sldMk cId="4247451185" sldId="258"/>
        </pc:sldMkLst>
        <pc:spChg chg="mod">
          <ac:chgData name="Lynch, Phyllis" userId="S::phyllis.lynch@ride.ri.gov::acc2e560-7653-4334-a4b8-610d757b77b2" providerId="AD" clId="Web-{D81EEAB3-C097-4BBF-8E94-A5716C50E4EF}" dt="2018-10-05T12:05:48.438" v="22" actId="20577"/>
          <ac:spMkLst>
            <pc:docMk/>
            <pc:sldMk cId="4247451185" sldId="258"/>
            <ac:spMk id="3" creationId="{00000000-0000-0000-0000-000000000000}"/>
          </ac:spMkLst>
        </pc:spChg>
      </pc:sldChg>
      <pc:sldChg chg="modSp">
        <pc:chgData name="Lynch, Phyllis" userId="S::phyllis.lynch@ride.ri.gov::acc2e560-7653-4334-a4b8-610d757b77b2" providerId="AD" clId="Web-{D81EEAB3-C097-4BBF-8E94-A5716C50E4EF}" dt="2018-10-05T12:09:28.610" v="58" actId="20577"/>
        <pc:sldMkLst>
          <pc:docMk/>
          <pc:sldMk cId="988918166" sldId="297"/>
        </pc:sldMkLst>
        <pc:spChg chg="mod">
          <ac:chgData name="Lynch, Phyllis" userId="S::phyllis.lynch@ride.ri.gov::acc2e560-7653-4334-a4b8-610d757b77b2" providerId="AD" clId="Web-{D81EEAB3-C097-4BBF-8E94-A5716C50E4EF}" dt="2018-10-05T12:09:28.610" v="58" actId="20577"/>
          <ac:spMkLst>
            <pc:docMk/>
            <pc:sldMk cId="988918166" sldId="297"/>
            <ac:spMk id="9" creationId="{00000000-0000-0000-0000-000000000000}"/>
          </ac:spMkLst>
        </pc:spChg>
      </pc:sldChg>
    </pc:docChg>
  </pc:docChgLst>
  <pc:docChgLst>
    <pc:chgData name="CambioGregoire, Sandra" userId="S::sandra.cambiogregoire@ride.ri.gov::8c4a8a27-eb01-4edb-b228-4120ec7c0fe1" providerId="AD" clId="Web-{7FBFD8E9-BECF-4E88-A6C7-B1B1B5075E8E}"/>
    <pc:docChg chg="modSld">
      <pc:chgData name="CambioGregoire, Sandra" userId="S::sandra.cambiogregoire@ride.ri.gov::8c4a8a27-eb01-4edb-b228-4120ec7c0fe1" providerId="AD" clId="Web-{7FBFD8E9-BECF-4E88-A6C7-B1B1B5075E8E}" dt="2018-08-20T19:53:22.493" v="0"/>
      <pc:docMkLst>
        <pc:docMk/>
      </pc:docMkLst>
      <pc:sldChg chg="addSp modSp mod setBg">
        <pc:chgData name="CambioGregoire, Sandra" userId="S::sandra.cambiogregoire@ride.ri.gov::8c4a8a27-eb01-4edb-b228-4120ec7c0fe1" providerId="AD" clId="Web-{7FBFD8E9-BECF-4E88-A6C7-B1B1B5075E8E}" dt="2018-08-20T19:53:22.493" v="0"/>
        <pc:sldMkLst>
          <pc:docMk/>
          <pc:sldMk cId="1424925560" sldId="256"/>
        </pc:sldMkLst>
        <pc:spChg chg="mod">
          <ac:chgData name="CambioGregoire, Sandra" userId="S::sandra.cambiogregoire@ride.ri.gov::8c4a8a27-eb01-4edb-b228-4120ec7c0fe1" providerId="AD" clId="Web-{7FBFD8E9-BECF-4E88-A6C7-B1B1B5075E8E}" dt="2018-08-20T19:53:22.493" v="0"/>
          <ac:spMkLst>
            <pc:docMk/>
            <pc:sldMk cId="1424925560" sldId="256"/>
            <ac:spMk id="2" creationId="{00000000-0000-0000-0000-000000000000}"/>
          </ac:spMkLst>
        </pc:spChg>
        <pc:spChg chg="mod">
          <ac:chgData name="CambioGregoire, Sandra" userId="S::sandra.cambiogregoire@ride.ri.gov::8c4a8a27-eb01-4edb-b228-4120ec7c0fe1" providerId="AD" clId="Web-{7FBFD8E9-BECF-4E88-A6C7-B1B1B5075E8E}" dt="2018-08-20T19:53:22.493" v="0"/>
          <ac:spMkLst>
            <pc:docMk/>
            <pc:sldMk cId="1424925560" sldId="256"/>
            <ac:spMk id="3" creationId="{00000000-0000-0000-0000-000000000000}"/>
          </ac:spMkLst>
        </pc:spChg>
        <pc:spChg chg="mod">
          <ac:chgData name="CambioGregoire, Sandra" userId="S::sandra.cambiogregoire@ride.ri.gov::8c4a8a27-eb01-4edb-b228-4120ec7c0fe1" providerId="AD" clId="Web-{7FBFD8E9-BECF-4E88-A6C7-B1B1B5075E8E}" dt="2018-08-20T19:53:22.493" v="0"/>
          <ac:spMkLst>
            <pc:docMk/>
            <pc:sldMk cId="1424925560" sldId="256"/>
            <ac:spMk id="4" creationId="{00000000-0000-0000-0000-000000000000}"/>
          </ac:spMkLst>
        </pc:spChg>
        <pc:spChg chg="add">
          <ac:chgData name="CambioGregoire, Sandra" userId="S::sandra.cambiogregoire@ride.ri.gov::8c4a8a27-eb01-4edb-b228-4120ec7c0fe1" providerId="AD" clId="Web-{7FBFD8E9-BECF-4E88-A6C7-B1B1B5075E8E}" dt="2018-08-20T19:53:22.493" v="0"/>
          <ac:spMkLst>
            <pc:docMk/>
            <pc:sldMk cId="1424925560" sldId="256"/>
            <ac:spMk id="9" creationId="{23962611-DFD5-4092-AAFD-559E3DFCE2C9}"/>
          </ac:spMkLst>
        </pc:spChg>
        <pc:picChg chg="add">
          <ac:chgData name="CambioGregoire, Sandra" userId="S::sandra.cambiogregoire@ride.ri.gov::8c4a8a27-eb01-4edb-b228-4120ec7c0fe1" providerId="AD" clId="Web-{7FBFD8E9-BECF-4E88-A6C7-B1B1B5075E8E}" dt="2018-08-20T19:53:22.493" v="0"/>
          <ac:picMkLst>
            <pc:docMk/>
            <pc:sldMk cId="1424925560" sldId="256"/>
            <ac:picMk id="11" creationId="{2270F1FA-0425-408F-9861-80BF5AFB276D}"/>
          </ac:picMkLst>
        </pc:picChg>
      </pc:sldChg>
    </pc:docChg>
  </pc:docChgLst>
  <pc:docChgLst>
    <pc:chgData name="Lynch, Phyllis" userId="S::phyllis.lynch@ride.ri.gov::acc2e560-7653-4334-a4b8-610d757b77b2" providerId="AD" clId="Web-{60A349D5-EEF0-4B96-A87B-43692EC138D9}"/>
    <pc:docChg chg="addSld modSld sldOrd">
      <pc:chgData name="Lynch, Phyllis" userId="S::phyllis.lynch@ride.ri.gov::acc2e560-7653-4334-a4b8-610d757b77b2" providerId="AD" clId="Web-{60A349D5-EEF0-4B96-A87B-43692EC138D9}" dt="2018-10-01T16:04:20.197" v="43" actId="20577"/>
      <pc:docMkLst>
        <pc:docMk/>
      </pc:docMkLst>
      <pc:sldChg chg="addSp delSp modSp add mod ord replId setBg">
        <pc:chgData name="Lynch, Phyllis" userId="S::phyllis.lynch@ride.ri.gov::acc2e560-7653-4334-a4b8-610d757b77b2" providerId="AD" clId="Web-{60A349D5-EEF0-4B96-A87B-43692EC138D9}" dt="2018-10-01T16:04:18.775" v="41" actId="20577"/>
        <pc:sldMkLst>
          <pc:docMk/>
          <pc:sldMk cId="2246673397" sldId="278"/>
        </pc:sldMkLst>
        <pc:spChg chg="add del mod">
          <ac:chgData name="Lynch, Phyllis" userId="S::phyllis.lynch@ride.ri.gov::acc2e560-7653-4334-a4b8-610d757b77b2" providerId="AD" clId="Web-{60A349D5-EEF0-4B96-A87B-43692EC138D9}" dt="2018-10-01T16:02:06.618" v="3"/>
          <ac:spMkLst>
            <pc:docMk/>
            <pc:sldMk cId="2246673397" sldId="278"/>
            <ac:spMk id="3" creationId="{03968B14-D326-4208-BDD6-55670DC396FF}"/>
          </ac:spMkLst>
        </pc:spChg>
        <pc:spChg chg="mod ord">
          <ac:chgData name="Lynch, Phyllis" userId="S::phyllis.lynch@ride.ri.gov::acc2e560-7653-4334-a4b8-610d757b77b2" providerId="AD" clId="Web-{60A349D5-EEF0-4B96-A87B-43692EC138D9}" dt="2018-10-01T16:02:45.634" v="12"/>
          <ac:spMkLst>
            <pc:docMk/>
            <pc:sldMk cId="2246673397" sldId="278"/>
            <ac:spMk id="6" creationId="{00000000-0000-0000-0000-000000000000}"/>
          </ac:spMkLst>
        </pc:spChg>
        <pc:spChg chg="add del">
          <ac:chgData name="Lynch, Phyllis" userId="S::phyllis.lynch@ride.ri.gov::acc2e560-7653-4334-a4b8-610d757b77b2" providerId="AD" clId="Web-{60A349D5-EEF0-4B96-A87B-43692EC138D9}" dt="2018-10-01T16:02:42.587" v="10"/>
          <ac:spMkLst>
            <pc:docMk/>
            <pc:sldMk cId="2246673397" sldId="278"/>
            <ac:spMk id="8" creationId="{42A5316D-ED2F-4F89-B4B4-8D9240B1A348}"/>
          </ac:spMkLst>
        </pc:spChg>
        <pc:spChg chg="add del">
          <ac:chgData name="Lynch, Phyllis" userId="S::phyllis.lynch@ride.ri.gov::acc2e560-7653-4334-a4b8-610d757b77b2" providerId="AD" clId="Web-{60A349D5-EEF0-4B96-A87B-43692EC138D9}" dt="2018-10-01T16:02:38.196" v="8"/>
          <ac:spMkLst>
            <pc:docMk/>
            <pc:sldMk cId="2246673397" sldId="278"/>
            <ac:spMk id="11" creationId="{3DAC8DF6-00DB-437F-B1FB-9536CFA54EE2}"/>
          </ac:spMkLst>
        </pc:spChg>
        <pc:spChg chg="add del">
          <ac:chgData name="Lynch, Phyllis" userId="S::phyllis.lynch@ride.ri.gov::acc2e560-7653-4334-a4b8-610d757b77b2" providerId="AD" clId="Web-{60A349D5-EEF0-4B96-A87B-43692EC138D9}" dt="2018-10-01T16:02:42.587" v="10"/>
          <ac:spMkLst>
            <pc:docMk/>
            <pc:sldMk cId="2246673397" sldId="278"/>
            <ac:spMk id="12" creationId="{3C0D4F5D-44E0-4ED5-ABC0-09C80A7F0E7C}"/>
          </ac:spMkLst>
        </pc:spChg>
        <pc:spChg chg="add del">
          <ac:chgData name="Lynch, Phyllis" userId="S::phyllis.lynch@ride.ri.gov::acc2e560-7653-4334-a4b8-610d757b77b2" providerId="AD" clId="Web-{60A349D5-EEF0-4B96-A87B-43692EC138D9}" dt="2018-10-01T16:02:45.634" v="12"/>
          <ac:spMkLst>
            <pc:docMk/>
            <pc:sldMk cId="2246673397" sldId="278"/>
            <ac:spMk id="13" creationId="{CB44330D-EA18-4254-AA95-EB49948539B8}"/>
          </ac:spMkLst>
        </pc:spChg>
        <pc:spChg chg="add del">
          <ac:chgData name="Lynch, Phyllis" userId="S::phyllis.lynch@ride.ri.gov::acc2e560-7653-4334-a4b8-610d757b77b2" providerId="AD" clId="Web-{60A349D5-EEF0-4B96-A87B-43692EC138D9}" dt="2018-10-01T16:02:45.634" v="12"/>
          <ac:spMkLst>
            <pc:docMk/>
            <pc:sldMk cId="2246673397" sldId="278"/>
            <ac:spMk id="15" creationId="{32BC26D8-82FB-445E-AA49-62A77D7C1EE0}"/>
          </ac:spMkLst>
        </pc:spChg>
        <pc:spChg chg="add del">
          <ac:chgData name="Lynch, Phyllis" userId="S::phyllis.lynch@ride.ri.gov::acc2e560-7653-4334-a4b8-610d757b77b2" providerId="AD" clId="Web-{60A349D5-EEF0-4B96-A87B-43692EC138D9}" dt="2018-10-01T16:02:38.196" v="8"/>
          <ac:spMkLst>
            <pc:docMk/>
            <pc:sldMk cId="2246673397" sldId="278"/>
            <ac:spMk id="16" creationId="{569C1A01-6FB5-43CE-ADCC-936728ACAC0D}"/>
          </ac:spMkLst>
        </pc:spChg>
        <pc:spChg chg="add mod">
          <ac:chgData name="Lynch, Phyllis" userId="S::phyllis.lynch@ride.ri.gov::acc2e560-7653-4334-a4b8-610d757b77b2" providerId="AD" clId="Web-{60A349D5-EEF0-4B96-A87B-43692EC138D9}" dt="2018-10-01T16:03:51.541" v="34" actId="1076"/>
          <ac:spMkLst>
            <pc:docMk/>
            <pc:sldMk cId="2246673397" sldId="278"/>
            <ac:spMk id="17" creationId="{23081B37-3D49-4A82-A09A-AB92CBC5CBFC}"/>
          </ac:spMkLst>
        </pc:spChg>
        <pc:spChg chg="add mod">
          <ac:chgData name="Lynch, Phyllis" userId="S::phyllis.lynch@ride.ri.gov::acc2e560-7653-4334-a4b8-610d757b77b2" providerId="AD" clId="Web-{60A349D5-EEF0-4B96-A87B-43692EC138D9}" dt="2018-10-01T16:04:18.775" v="41" actId="20577"/>
          <ac:spMkLst>
            <pc:docMk/>
            <pc:sldMk cId="2246673397" sldId="278"/>
            <ac:spMk id="18" creationId="{E93CDD35-B3CC-484E-95F4-FDC6FE76DA5C}"/>
          </ac:spMkLst>
        </pc:spChg>
        <pc:graphicFrameChg chg="del">
          <ac:chgData name="Lynch, Phyllis" userId="S::phyllis.lynch@ride.ri.gov::acc2e560-7653-4334-a4b8-610d757b77b2" providerId="AD" clId="Web-{60A349D5-EEF0-4B96-A87B-43692EC138D9}" dt="2018-10-01T16:01:56.431" v="2"/>
          <ac:graphicFrameMkLst>
            <pc:docMk/>
            <pc:sldMk cId="2246673397" sldId="278"/>
            <ac:graphicFrameMk id="5" creationId="{00000000-0000-0000-0000-000000000000}"/>
          </ac:graphicFrameMkLst>
        </pc:graphicFrameChg>
        <pc:picChg chg="add del mod ord replId">
          <ac:chgData name="Lynch, Phyllis" userId="S::phyllis.lynch@ride.ri.gov::acc2e560-7653-4334-a4b8-610d757b77b2" providerId="AD" clId="Web-{60A349D5-EEF0-4B96-A87B-43692EC138D9}" dt="2018-10-01T16:02:57.010" v="15" actId="1076"/>
          <ac:picMkLst>
            <pc:docMk/>
            <pc:sldMk cId="2246673397" sldId="278"/>
            <ac:picMk id="4" creationId="{59269618-81C3-4336-9687-46BBA2A3B26C}"/>
          </ac:picMkLst>
        </pc:picChg>
        <pc:picChg chg="add del">
          <ac:chgData name="Lynch, Phyllis" userId="S::phyllis.lynch@ride.ri.gov::acc2e560-7653-4334-a4b8-610d757b77b2" providerId="AD" clId="Web-{60A349D5-EEF0-4B96-A87B-43692EC138D9}" dt="2018-10-01T16:02:38.196" v="8"/>
          <ac:picMkLst>
            <pc:docMk/>
            <pc:sldMk cId="2246673397" sldId="278"/>
            <ac:picMk id="9" creationId="{59269618-81C3-4336-9687-46BBA2A3B26C}"/>
          </ac:picMkLst>
        </pc:picChg>
        <pc:picChg chg="add del">
          <ac:chgData name="Lynch, Phyllis" userId="S::phyllis.lynch@ride.ri.gov::acc2e560-7653-4334-a4b8-610d757b77b2" providerId="AD" clId="Web-{60A349D5-EEF0-4B96-A87B-43692EC138D9}" dt="2018-10-01T16:02:42.587" v="10"/>
          <ac:picMkLst>
            <pc:docMk/>
            <pc:sldMk cId="2246673397" sldId="278"/>
            <ac:picMk id="10" creationId="{59269618-81C3-4336-9687-46BBA2A3B26C}"/>
          </ac:picMkLst>
        </pc:picChg>
        <pc:picChg chg="add del">
          <ac:chgData name="Lynch, Phyllis" userId="S::phyllis.lynch@ride.ri.gov::acc2e560-7653-4334-a4b8-610d757b77b2" providerId="AD" clId="Web-{60A349D5-EEF0-4B96-A87B-43692EC138D9}" dt="2018-10-01T16:02:38.196" v="8"/>
          <ac:picMkLst>
            <pc:docMk/>
            <pc:sldMk cId="2246673397" sldId="278"/>
            <ac:picMk id="14" creationId="{EE09A529-E47C-4634-BB98-0A9526C372B4}"/>
          </ac:picMkLst>
        </pc:picChg>
      </pc:sldChg>
    </pc:docChg>
  </pc:docChgLst>
  <pc:docChgLst>
    <pc:chgData name="CambioGregoire, Sandra" userId="S::sandra.cambiogregoire@ride.ri.gov::8c4a8a27-eb01-4edb-b228-4120ec7c0fe1" providerId="AD" clId="Web-{A623112A-297E-44D5-B60A-2E16DBDD489C}"/>
    <pc:docChg chg="modSld">
      <pc:chgData name="CambioGregoire, Sandra" userId="S::sandra.cambiogregoire@ride.ri.gov::8c4a8a27-eb01-4edb-b228-4120ec7c0fe1" providerId="AD" clId="Web-{A623112A-297E-44D5-B60A-2E16DBDD489C}" dt="2018-08-20T19:52:03.908" v="75"/>
      <pc:docMkLst>
        <pc:docMk/>
      </pc:docMkLst>
      <pc:sldChg chg="modSp">
        <pc:chgData name="CambioGregoire, Sandra" userId="S::sandra.cambiogregoire@ride.ri.gov::8c4a8a27-eb01-4edb-b228-4120ec7c0fe1" providerId="AD" clId="Web-{A623112A-297E-44D5-B60A-2E16DBDD489C}" dt="2018-08-20T19:49:58.152" v="72" actId="20577"/>
        <pc:sldMkLst>
          <pc:docMk/>
          <pc:sldMk cId="1424925560" sldId="256"/>
        </pc:sldMkLst>
        <pc:spChg chg="mod">
          <ac:chgData name="CambioGregoire, Sandra" userId="S::sandra.cambiogregoire@ride.ri.gov::8c4a8a27-eb01-4edb-b228-4120ec7c0fe1" providerId="AD" clId="Web-{A623112A-297E-44D5-B60A-2E16DBDD489C}" dt="2018-08-20T19:49:43.386" v="66" actId="20577"/>
          <ac:spMkLst>
            <pc:docMk/>
            <pc:sldMk cId="1424925560" sldId="256"/>
            <ac:spMk id="2" creationId="{00000000-0000-0000-0000-000000000000}"/>
          </ac:spMkLst>
        </pc:spChg>
        <pc:spChg chg="mod">
          <ac:chgData name="CambioGregoire, Sandra" userId="S::sandra.cambiogregoire@ride.ri.gov::8c4a8a27-eb01-4edb-b228-4120ec7c0fe1" providerId="AD" clId="Web-{A623112A-297E-44D5-B60A-2E16DBDD489C}" dt="2018-08-20T19:49:58.152" v="72" actId="20577"/>
          <ac:spMkLst>
            <pc:docMk/>
            <pc:sldMk cId="1424925560" sldId="256"/>
            <ac:spMk id="3" creationId="{00000000-0000-0000-0000-000000000000}"/>
          </ac:spMkLst>
        </pc:spChg>
      </pc:sldChg>
      <pc:sldChg chg="modTransition">
        <pc:chgData name="CambioGregoire, Sandra" userId="S::sandra.cambiogregoire@ride.ri.gov::8c4a8a27-eb01-4edb-b228-4120ec7c0fe1" providerId="AD" clId="Web-{A623112A-297E-44D5-B60A-2E16DBDD489C}" dt="2018-08-20T19:52:03.908" v="75"/>
        <pc:sldMkLst>
          <pc:docMk/>
          <pc:sldMk cId="2669786539" sldId="271"/>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Users\lyncph\Desktop\PSAT%20SAT%202017-2018.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package" Target="../embeddings/Microsoft_Excel_Worksheet2.xlsx"/></Relationships>
</file>

<file path=ppt/charts/_rels/chart2.xml.rels><?xml version="1.0" encoding="UTF-8" standalone="yes"?>
<Relationships xmlns="http://schemas.openxmlformats.org/package/2006/relationships"><Relationship Id="rId3" Type="http://schemas.openxmlformats.org/officeDocument/2006/relationships/oleObject" Target="file:///C:\Users\lyncph\Desktop\PSAT%20SAT%202017-2018.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3.xml"/><Relationship Id="rId1" Type="http://schemas.microsoft.com/office/2011/relationships/chartStyle" Target="style3.xml"/><Relationship Id="rId5" Type="http://schemas.openxmlformats.org/officeDocument/2006/relationships/chartUserShapes" Target="../drawings/drawing1.xml"/><Relationship Id="rId4" Type="http://schemas.openxmlformats.org/officeDocument/2006/relationships/package" Target="../embeddings/Microsoft_Excel_Worksheet.xlsx"/></Relationships>
</file>

<file path=ppt/charts/_rels/chart4.xml.rels><?xml version="1.0" encoding="UTF-8" standalone="yes"?>
<Relationships xmlns="http://schemas.openxmlformats.org/package/2006/relationships"><Relationship Id="rId3" Type="http://schemas.openxmlformats.org/officeDocument/2006/relationships/oleObject" Target="file:///C:\Users\heinhe\Desktop\PSAT2018StateBySubgroup_Working%20Copy%20HH.xlsx" TargetMode="Externa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2.xml"/></Relationships>
</file>

<file path=ppt/charts/_rels/chart5.xml.rels><?xml version="1.0" encoding="UTF-8" standalone="yes"?>
<Relationships xmlns="http://schemas.openxmlformats.org/package/2006/relationships"><Relationship Id="rId3" Type="http://schemas.openxmlformats.org/officeDocument/2006/relationships/oleObject" Target="file:///C:\Users\geogme\AppData\Local\Microsoft\Windows\Temporary%20Internet%20Files\Content.Outlook\XPC4W6KX\Dual_Concurrent_Data%20for%20PPT.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geogme\AppData\Local\Microsoft\Windows\Temporary%20Internet%20Files\Content.Outlook\XPC4W6KX\AP_Oct9_2018_graphics.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geogme\AppData\Local\Microsoft\Windows\Temporary%20Internet%20Files\Content.Outlook\XPC4W6KX\AP_Oct9_2018_graphics%20(00000002).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lyncph\Desktop\PSAT%20SAT%202017-2018.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948601583962197"/>
          <c:y val="8.5312468867252939E-2"/>
          <c:w val="0.81213478040866771"/>
          <c:h val="0.64099667895372414"/>
        </c:manualLayout>
      </c:layout>
      <c:barChart>
        <c:barDir val="col"/>
        <c:grouping val="clustered"/>
        <c:varyColors val="0"/>
        <c:ser>
          <c:idx val="0"/>
          <c:order val="0"/>
          <c:tx>
            <c:strRef>
              <c:f>Participation!$B$1</c:f>
              <c:strCache>
                <c:ptCount val="1"/>
                <c:pt idx="0">
                  <c:v>2016-2017 School Year</c:v>
                </c:pt>
              </c:strCache>
            </c:strRef>
          </c:tx>
          <c:spPr>
            <a:solidFill>
              <a:schemeClr val="accent5">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Participation!$A$2:$A$5</c:f>
              <c:strCache>
                <c:ptCount val="4"/>
                <c:pt idx="0">
                  <c:v>English Language Arts PSAT</c:v>
                </c:pt>
                <c:pt idx="1">
                  <c:v> Mathematics PSAT</c:v>
                </c:pt>
                <c:pt idx="2">
                  <c:v>English Language Arts SAT School Day</c:v>
                </c:pt>
                <c:pt idx="3">
                  <c:v> Mathematics SAT School Day</c:v>
                </c:pt>
              </c:strCache>
            </c:strRef>
          </c:cat>
          <c:val>
            <c:numRef>
              <c:f>Participation!$B$2:$B$5</c:f>
              <c:numCache>
                <c:formatCode>#,##0</c:formatCode>
                <c:ptCount val="4"/>
                <c:pt idx="0">
                  <c:v>8193</c:v>
                </c:pt>
                <c:pt idx="1">
                  <c:v>8193</c:v>
                </c:pt>
                <c:pt idx="2">
                  <c:v>8281</c:v>
                </c:pt>
                <c:pt idx="3">
                  <c:v>8281</c:v>
                </c:pt>
              </c:numCache>
            </c:numRef>
          </c:val>
          <c:extLst>
            <c:ext xmlns:c16="http://schemas.microsoft.com/office/drawing/2014/chart" uri="{C3380CC4-5D6E-409C-BE32-E72D297353CC}">
              <c16:uniqueId val="{00000000-CB07-43D5-9F63-97CF8D44B8F5}"/>
            </c:ext>
          </c:extLst>
        </c:ser>
        <c:ser>
          <c:idx val="1"/>
          <c:order val="1"/>
          <c:tx>
            <c:strRef>
              <c:f>Participation!$C$1</c:f>
              <c:strCache>
                <c:ptCount val="1"/>
                <c:pt idx="0">
                  <c:v>2017-2018 School Year</c:v>
                </c:pt>
              </c:strCache>
            </c:strRef>
          </c:tx>
          <c:spPr>
            <a:solidFill>
              <a:schemeClr val="accent5">
                <a:lumMod val="75000"/>
              </a:schemeClr>
            </a:solidFill>
            <a:ln>
              <a:noFill/>
            </a:ln>
            <a:effectLst/>
          </c:spPr>
          <c:invertIfNegative val="0"/>
          <c:dLbls>
            <c:dLbl>
              <c:idx val="0"/>
              <c:layout/>
              <c:tx>
                <c:rich>
                  <a:bodyPr/>
                  <a:lstStyle/>
                  <a:p>
                    <a:r>
                      <a:rPr lang="en-US"/>
                      <a:t>10,317</a:t>
                    </a:r>
                    <a:endParaRPr lang="en-US" dirty="0"/>
                  </a:p>
                </c:rich>
              </c:tx>
              <c:dLblPos val="in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EF35-4F1B-AFB4-A64DDBECC3FB}"/>
                </c:ext>
              </c:extLst>
            </c:dLbl>
            <c:dLbl>
              <c:idx val="1"/>
              <c:layout/>
              <c:tx>
                <c:rich>
                  <a:bodyPr/>
                  <a:lstStyle/>
                  <a:p>
                    <a:r>
                      <a:rPr lang="en-US"/>
                      <a:t>10,339</a:t>
                    </a:r>
                    <a:endParaRPr lang="en-US" dirty="0"/>
                  </a:p>
                </c:rich>
              </c:tx>
              <c:dLblPos val="in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EF35-4F1B-AFB4-A64DDBECC3FB}"/>
                </c:ext>
              </c:extLst>
            </c:dLbl>
            <c:dLbl>
              <c:idx val="2"/>
              <c:layout/>
              <c:tx>
                <c:rich>
                  <a:bodyPr/>
                  <a:lstStyle/>
                  <a:p>
                    <a:r>
                      <a:rPr lang="en-US"/>
                      <a:t>9,718</a:t>
                    </a:r>
                    <a:endParaRPr lang="en-US" dirty="0"/>
                  </a:p>
                </c:rich>
              </c:tx>
              <c:dLblPos val="in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EF35-4F1B-AFB4-A64DDBECC3FB}"/>
                </c:ext>
              </c:extLst>
            </c:dLbl>
            <c:dLbl>
              <c:idx val="3"/>
              <c:layout/>
              <c:tx>
                <c:rich>
                  <a:bodyPr/>
                  <a:lstStyle/>
                  <a:p>
                    <a:r>
                      <a:rPr lang="en-US"/>
                      <a:t>9,706</a:t>
                    </a:r>
                    <a:endParaRPr lang="en-US" dirty="0"/>
                  </a:p>
                </c:rich>
              </c:tx>
              <c:dLblPos val="in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EF35-4F1B-AFB4-A64DDBECC3FB}"/>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Participation!$A$2:$A$5</c:f>
              <c:strCache>
                <c:ptCount val="4"/>
                <c:pt idx="0">
                  <c:v>English Language Arts PSAT</c:v>
                </c:pt>
                <c:pt idx="1">
                  <c:v> Mathematics PSAT</c:v>
                </c:pt>
                <c:pt idx="2">
                  <c:v>English Language Arts SAT School Day</c:v>
                </c:pt>
                <c:pt idx="3">
                  <c:v> Mathematics SAT School Day</c:v>
                </c:pt>
              </c:strCache>
            </c:strRef>
          </c:cat>
          <c:val>
            <c:numRef>
              <c:f>Participation!$C$2:$C$5</c:f>
              <c:numCache>
                <c:formatCode>#,##0</c:formatCode>
                <c:ptCount val="4"/>
                <c:pt idx="0">
                  <c:v>10320</c:v>
                </c:pt>
                <c:pt idx="1">
                  <c:v>10342</c:v>
                </c:pt>
                <c:pt idx="2">
                  <c:v>9724</c:v>
                </c:pt>
                <c:pt idx="3">
                  <c:v>9712</c:v>
                </c:pt>
              </c:numCache>
            </c:numRef>
          </c:val>
          <c:extLst>
            <c:ext xmlns:c16="http://schemas.microsoft.com/office/drawing/2014/chart" uri="{C3380CC4-5D6E-409C-BE32-E72D297353CC}">
              <c16:uniqueId val="{00000001-CB07-43D5-9F63-97CF8D44B8F5}"/>
            </c:ext>
          </c:extLst>
        </c:ser>
        <c:dLbls>
          <c:dLblPos val="outEnd"/>
          <c:showLegendKey val="0"/>
          <c:showVal val="1"/>
          <c:showCatName val="0"/>
          <c:showSerName val="0"/>
          <c:showPercent val="0"/>
          <c:showBubbleSize val="0"/>
        </c:dLbls>
        <c:gapWidth val="150"/>
        <c:axId val="345016024"/>
        <c:axId val="345016680"/>
      </c:barChart>
      <c:catAx>
        <c:axId val="3450160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345016680"/>
        <c:crosses val="autoZero"/>
        <c:auto val="1"/>
        <c:lblAlgn val="ctr"/>
        <c:lblOffset val="100"/>
        <c:noMultiLvlLbl val="0"/>
      </c:catAx>
      <c:valAx>
        <c:axId val="34501668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1400"/>
                  <a:t>Number of Test Takers</a:t>
                </a:r>
              </a:p>
            </c:rich>
          </c:tx>
          <c:layout>
            <c:manualLayout>
              <c:xMode val="edge"/>
              <c:yMode val="edge"/>
              <c:x val="2.0201430011596556E-2"/>
              <c:y val="0.2216114980643541"/>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45016024"/>
        <c:crosses val="autoZero"/>
        <c:crossBetween val="between"/>
      </c:valAx>
      <c:spPr>
        <a:noFill/>
        <a:ln>
          <a:noFill/>
        </a:ln>
        <a:effectLst/>
      </c:spPr>
    </c:plotArea>
    <c:legend>
      <c:legendPos val="b"/>
      <c:layout>
        <c:manualLayout>
          <c:xMode val="edge"/>
          <c:yMode val="edge"/>
          <c:x val="0.18085828088244404"/>
          <c:y val="0.91527494352945782"/>
          <c:w val="0.63828331258166693"/>
          <c:h val="6.7966979110242867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200" b="1"/>
              <a:t>PSAT10</a:t>
            </a:r>
            <a:r>
              <a:rPr lang="en-US" sz="1200" b="1" baseline="0"/>
              <a:t> ELA and Mathematics (2018). Percent of English Laguage Learners who have met the college and career ready benchmark. These students are </a:t>
            </a:r>
            <a:r>
              <a:rPr lang="en-US" sz="1200" b="1" i="1" baseline="0"/>
              <a:t>on track</a:t>
            </a:r>
            <a:r>
              <a:rPr lang="en-US" sz="1200" b="1" i="0" baseline="0"/>
              <a:t> to be college and career ready.</a:t>
            </a:r>
            <a:endParaRPr lang="en-US" sz="1200" b="1"/>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5"/>
          <c:order val="5"/>
          <c:tx>
            <c:strRef>
              <c:f>PSAT2018StateBySubgroup_Working!$G$1</c:f>
              <c:strCache>
                <c:ptCount val="1"/>
                <c:pt idx="0">
                  <c:v>ELA_CCR_percent</c:v>
                </c:pt>
              </c:strCache>
            </c:strRef>
          </c:tx>
          <c:spPr>
            <a:solidFill>
              <a:schemeClr val="accent6"/>
            </a:solidFill>
            <a:ln>
              <a:noFill/>
            </a:ln>
            <a:effectLst/>
          </c:spPr>
          <c:invertIfNegative val="0"/>
          <c:dLbls>
            <c:dLbl>
              <c:idx val="1"/>
              <c:layout>
                <c:manualLayout>
                  <c:x val="0"/>
                  <c:y val="7.084122560898352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304E-418B-94CF-B253213B8B8B}"/>
                </c:ext>
              </c:extLst>
            </c:dLbl>
            <c:dLbl>
              <c:idx val="2"/>
              <c:layout>
                <c:manualLayout>
                  <c:x val="-2.9629629629629628E-3"/>
                  <c:y val="7.084122560898352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304E-418B-94CF-B253213B8B8B}"/>
                </c:ext>
              </c:extLst>
            </c:dLbl>
            <c:dLbl>
              <c:idx val="3"/>
              <c:layout>
                <c:manualLayout>
                  <c:x val="-2.9629629629630717E-3"/>
                  <c:y val="7.337126938073285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304E-418B-94CF-B253213B8B8B}"/>
                </c:ext>
              </c:extLst>
            </c:dLbl>
            <c:dLbl>
              <c:idx val="4"/>
              <c:layout>
                <c:manualLayout>
                  <c:x val="0"/>
                  <c:y val="7.590131315248235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304E-418B-94CF-B253213B8B8B}"/>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PSAT2018StateBySubgroup_Working!$A$3:$A$23</c:f>
              <c:strCache>
                <c:ptCount val="5"/>
                <c:pt idx="0">
                  <c:v>English Language Learners</c:v>
                </c:pt>
                <c:pt idx="1">
                  <c:v>Non-ELL</c:v>
                </c:pt>
                <c:pt idx="2">
                  <c:v>ELL Exited yr1-yr3</c:v>
                </c:pt>
                <c:pt idx="3">
                  <c:v>Ever ELL</c:v>
                </c:pt>
                <c:pt idx="4">
                  <c:v>Never ELL</c:v>
                </c:pt>
              </c:strCache>
            </c:strRef>
          </c:cat>
          <c:val>
            <c:numRef>
              <c:f>PSAT2018StateBySubgroup_Working!$G$3:$G$23</c:f>
              <c:numCache>
                <c:formatCode>General</c:formatCode>
                <c:ptCount val="5"/>
                <c:pt idx="0">
                  <c:v>6</c:v>
                </c:pt>
                <c:pt idx="1">
                  <c:v>62</c:v>
                </c:pt>
                <c:pt idx="2">
                  <c:v>32</c:v>
                </c:pt>
                <c:pt idx="3">
                  <c:v>25</c:v>
                </c:pt>
                <c:pt idx="4">
                  <c:v>64</c:v>
                </c:pt>
              </c:numCache>
            </c:numRef>
          </c:val>
          <c:extLst>
            <c:ext xmlns:c16="http://schemas.microsoft.com/office/drawing/2014/chart" uri="{C3380CC4-5D6E-409C-BE32-E72D297353CC}">
              <c16:uniqueId val="{00000004-304E-418B-94CF-B253213B8B8B}"/>
            </c:ext>
          </c:extLst>
        </c:ser>
        <c:ser>
          <c:idx val="15"/>
          <c:order val="15"/>
          <c:tx>
            <c:strRef>
              <c:f>PSAT2018StateBySubgroup_Working!$Q$1</c:f>
              <c:strCache>
                <c:ptCount val="1"/>
                <c:pt idx="0">
                  <c:v>Math_CCR_percent</c:v>
                </c:pt>
              </c:strCache>
            </c:strRef>
          </c:tx>
          <c:spPr>
            <a:solidFill>
              <a:schemeClr val="accent4">
                <a:lumMod val="80000"/>
                <a:lumOff val="20000"/>
              </a:schemeClr>
            </a:solidFill>
            <a:ln>
              <a:noFill/>
            </a:ln>
            <a:effectLst/>
          </c:spPr>
          <c:invertIfNegative val="0"/>
          <c:dLbls>
            <c:dLbl>
              <c:idx val="1"/>
              <c:layout>
                <c:manualLayout>
                  <c:x val="-1.4814814814814814E-3"/>
                  <c:y val="7.084122560898352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304E-418B-94CF-B253213B8B8B}"/>
                </c:ext>
              </c:extLst>
            </c:dLbl>
            <c:dLbl>
              <c:idx val="2"/>
              <c:layout>
                <c:manualLayout>
                  <c:x val="-5.4320360140885304E-17"/>
                  <c:y val="7.843135692423176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304E-418B-94CF-B253213B8B8B}"/>
                </c:ext>
              </c:extLst>
            </c:dLbl>
            <c:dLbl>
              <c:idx val="3"/>
              <c:layout>
                <c:manualLayout>
                  <c:x val="-1.0864072028177061E-16"/>
                  <c:y val="7.590131315248244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304E-418B-94CF-B253213B8B8B}"/>
                </c:ext>
              </c:extLst>
            </c:dLbl>
            <c:dLbl>
              <c:idx val="4"/>
              <c:layout>
                <c:manualLayout>
                  <c:x val="0"/>
                  <c:y val="6.325109429373529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304E-418B-94CF-B253213B8B8B}"/>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PSAT2018StateBySubgroup_Working!$A$3:$A$23</c:f>
              <c:strCache>
                <c:ptCount val="5"/>
                <c:pt idx="0">
                  <c:v>English Language Learners</c:v>
                </c:pt>
                <c:pt idx="1">
                  <c:v>Non-ELL</c:v>
                </c:pt>
                <c:pt idx="2">
                  <c:v>ELL Exited yr1-yr3</c:v>
                </c:pt>
                <c:pt idx="3">
                  <c:v>Ever ELL</c:v>
                </c:pt>
                <c:pt idx="4">
                  <c:v>Never ELL</c:v>
                </c:pt>
              </c:strCache>
            </c:strRef>
          </c:cat>
          <c:val>
            <c:numRef>
              <c:f>PSAT2018StateBySubgroup_Working!$Q$3:$Q$23</c:f>
              <c:numCache>
                <c:formatCode>General</c:formatCode>
                <c:ptCount val="5"/>
                <c:pt idx="0">
                  <c:v>2</c:v>
                </c:pt>
                <c:pt idx="1">
                  <c:v>37</c:v>
                </c:pt>
                <c:pt idx="2">
                  <c:v>12</c:v>
                </c:pt>
                <c:pt idx="3">
                  <c:v>11</c:v>
                </c:pt>
                <c:pt idx="4">
                  <c:v>39</c:v>
                </c:pt>
              </c:numCache>
            </c:numRef>
          </c:val>
          <c:extLst>
            <c:ext xmlns:c16="http://schemas.microsoft.com/office/drawing/2014/chart" uri="{C3380CC4-5D6E-409C-BE32-E72D297353CC}">
              <c16:uniqueId val="{00000009-304E-418B-94CF-B253213B8B8B}"/>
            </c:ext>
          </c:extLst>
        </c:ser>
        <c:dLbls>
          <c:showLegendKey val="0"/>
          <c:showVal val="0"/>
          <c:showCatName val="0"/>
          <c:showSerName val="0"/>
          <c:showPercent val="0"/>
          <c:showBubbleSize val="0"/>
        </c:dLbls>
        <c:gapWidth val="150"/>
        <c:axId val="523826288"/>
        <c:axId val="523823336"/>
        <c:extLst>
          <c:ext xmlns:c15="http://schemas.microsoft.com/office/drawing/2012/chart" uri="{02D57815-91ED-43cb-92C2-25804820EDAC}">
            <c15:filteredBarSeries>
              <c15:ser>
                <c:idx val="0"/>
                <c:order val="0"/>
                <c:tx>
                  <c:strRef>
                    <c:extLst>
                      <c:ext uri="{02D57815-91ED-43cb-92C2-25804820EDAC}">
                        <c15:formulaRef>
                          <c15:sqref>PSAT2018StateBySubgroup_Working!$B$1</c15:sqref>
                        </c15:formulaRef>
                      </c:ext>
                    </c:extLst>
                    <c:strCache>
                      <c:ptCount val="1"/>
                      <c:pt idx="0">
                        <c:v>N_Total</c:v>
                      </c:pt>
                    </c:strCache>
                  </c:strRef>
                </c:tx>
                <c:spPr>
                  <a:solidFill>
                    <a:schemeClr val="accent1"/>
                  </a:solidFill>
                  <a:ln>
                    <a:noFill/>
                  </a:ln>
                  <a:effectLst/>
                </c:spPr>
                <c:invertIfNegative val="0"/>
                <c:cat>
                  <c:strRef>
                    <c:extLst>
                      <c:ext uri="{02D57815-91ED-43cb-92C2-25804820EDAC}">
                        <c15:formulaRef>
                          <c15:sqref>PSAT2018StateBySubgroup_Working!$A$3:$A$23</c15:sqref>
                        </c15:formulaRef>
                      </c:ext>
                    </c:extLst>
                    <c:strCache>
                      <c:ptCount val="5"/>
                      <c:pt idx="0">
                        <c:v>English Language Learners</c:v>
                      </c:pt>
                      <c:pt idx="1">
                        <c:v>Non-ELL</c:v>
                      </c:pt>
                      <c:pt idx="2">
                        <c:v>ELL Exited yr1-yr3</c:v>
                      </c:pt>
                      <c:pt idx="3">
                        <c:v>Ever ELL</c:v>
                      </c:pt>
                      <c:pt idx="4">
                        <c:v>Never ELL</c:v>
                      </c:pt>
                    </c:strCache>
                  </c:strRef>
                </c:cat>
                <c:val>
                  <c:numRef>
                    <c:extLst>
                      <c:ext uri="{02D57815-91ED-43cb-92C2-25804820EDAC}">
                        <c15:formulaRef>
                          <c15:sqref>PSAT2018StateBySubgroup_Working!$B$3:$B$23</c15:sqref>
                        </c15:formulaRef>
                      </c:ext>
                    </c:extLst>
                    <c:numCache>
                      <c:formatCode>General</c:formatCode>
                      <c:ptCount val="5"/>
                      <c:pt idx="0">
                        <c:v>1021</c:v>
                      </c:pt>
                      <c:pt idx="1">
                        <c:v>10092</c:v>
                      </c:pt>
                      <c:pt idx="2">
                        <c:v>149</c:v>
                      </c:pt>
                      <c:pt idx="3">
                        <c:v>2028</c:v>
                      </c:pt>
                      <c:pt idx="4">
                        <c:v>9085</c:v>
                      </c:pt>
                    </c:numCache>
                  </c:numRef>
                </c:val>
                <c:extLst>
                  <c:ext xmlns:c16="http://schemas.microsoft.com/office/drawing/2014/chart" uri="{C3380CC4-5D6E-409C-BE32-E72D297353CC}">
                    <c16:uniqueId val="{0000000A-304E-418B-94CF-B253213B8B8B}"/>
                  </c:ext>
                </c:extLst>
              </c15:ser>
            </c15:filteredBarSeries>
            <c15:filteredBarSeries>
              <c15:ser>
                <c:idx val="1"/>
                <c:order val="1"/>
                <c:tx>
                  <c:strRef>
                    <c:extLst xmlns:c15="http://schemas.microsoft.com/office/drawing/2012/chart">
                      <c:ext xmlns:c15="http://schemas.microsoft.com/office/drawing/2012/chart" uri="{02D57815-91ED-43cb-92C2-25804820EDAC}">
                        <c15:formulaRef>
                          <c15:sqref>PSAT2018StateBySubgroup_Working!$C$1</c15:sqref>
                        </c15:formulaRef>
                      </c:ext>
                    </c:extLst>
                    <c:strCache>
                      <c:ptCount val="1"/>
                      <c:pt idx="0">
                        <c:v>N_ELA</c:v>
                      </c:pt>
                    </c:strCache>
                  </c:strRef>
                </c:tx>
                <c:spPr>
                  <a:solidFill>
                    <a:schemeClr val="accent2"/>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PSAT2018StateBySubgroup_Working!$A$3:$A$23</c15:sqref>
                        </c15:formulaRef>
                      </c:ext>
                    </c:extLst>
                    <c:strCache>
                      <c:ptCount val="5"/>
                      <c:pt idx="0">
                        <c:v>English Language Learners</c:v>
                      </c:pt>
                      <c:pt idx="1">
                        <c:v>Non-ELL</c:v>
                      </c:pt>
                      <c:pt idx="2">
                        <c:v>ELL Exited yr1-yr3</c:v>
                      </c:pt>
                      <c:pt idx="3">
                        <c:v>Ever ELL</c:v>
                      </c:pt>
                      <c:pt idx="4">
                        <c:v>Never ELL</c:v>
                      </c:pt>
                    </c:strCache>
                  </c:strRef>
                </c:cat>
                <c:val>
                  <c:numRef>
                    <c:extLst xmlns:c15="http://schemas.microsoft.com/office/drawing/2012/chart">
                      <c:ext xmlns:c15="http://schemas.microsoft.com/office/drawing/2012/chart" uri="{02D57815-91ED-43cb-92C2-25804820EDAC}">
                        <c15:formulaRef>
                          <c15:sqref>PSAT2018StateBySubgroup_Working!$C$3:$C$23</c15:sqref>
                        </c15:formulaRef>
                      </c:ext>
                    </c:extLst>
                    <c:numCache>
                      <c:formatCode>General</c:formatCode>
                      <c:ptCount val="5"/>
                      <c:pt idx="0">
                        <c:v>955</c:v>
                      </c:pt>
                      <c:pt idx="1">
                        <c:v>10074</c:v>
                      </c:pt>
                      <c:pt idx="2">
                        <c:v>149</c:v>
                      </c:pt>
                      <c:pt idx="3">
                        <c:v>1961</c:v>
                      </c:pt>
                      <c:pt idx="4">
                        <c:v>9068</c:v>
                      </c:pt>
                    </c:numCache>
                  </c:numRef>
                </c:val>
                <c:extLst xmlns:c15="http://schemas.microsoft.com/office/drawing/2012/chart">
                  <c:ext xmlns:c16="http://schemas.microsoft.com/office/drawing/2014/chart" uri="{C3380CC4-5D6E-409C-BE32-E72D297353CC}">
                    <c16:uniqueId val="{0000000B-304E-418B-94CF-B253213B8B8B}"/>
                  </c:ext>
                </c:extLst>
              </c15:ser>
            </c15:filteredBarSeries>
            <c15:filteredBarSeries>
              <c15:ser>
                <c:idx val="2"/>
                <c:order val="2"/>
                <c:tx>
                  <c:strRef>
                    <c:extLst xmlns:c15="http://schemas.microsoft.com/office/drawing/2012/chart">
                      <c:ext xmlns:c15="http://schemas.microsoft.com/office/drawing/2012/chart" uri="{02D57815-91ED-43cb-92C2-25804820EDAC}">
                        <c15:formulaRef>
                          <c15:sqref>PSAT2018StateBySubgroup_Working!$D$1</c15:sqref>
                        </c15:formulaRef>
                      </c:ext>
                    </c:extLst>
                    <c:strCache>
                      <c:ptCount val="1"/>
                      <c:pt idx="0">
                        <c:v>N_ELAParticipation</c:v>
                      </c:pt>
                    </c:strCache>
                  </c:strRef>
                </c:tx>
                <c:spPr>
                  <a:solidFill>
                    <a:schemeClr val="accent3"/>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PSAT2018StateBySubgroup_Working!$A$3:$A$23</c15:sqref>
                        </c15:formulaRef>
                      </c:ext>
                    </c:extLst>
                    <c:strCache>
                      <c:ptCount val="5"/>
                      <c:pt idx="0">
                        <c:v>English Language Learners</c:v>
                      </c:pt>
                      <c:pt idx="1">
                        <c:v>Non-ELL</c:v>
                      </c:pt>
                      <c:pt idx="2">
                        <c:v>ELL Exited yr1-yr3</c:v>
                      </c:pt>
                      <c:pt idx="3">
                        <c:v>Ever ELL</c:v>
                      </c:pt>
                      <c:pt idx="4">
                        <c:v>Never ELL</c:v>
                      </c:pt>
                    </c:strCache>
                  </c:strRef>
                </c:cat>
                <c:val>
                  <c:numRef>
                    <c:extLst xmlns:c15="http://schemas.microsoft.com/office/drawing/2012/chart">
                      <c:ext xmlns:c15="http://schemas.microsoft.com/office/drawing/2012/chart" uri="{02D57815-91ED-43cb-92C2-25804820EDAC}">
                        <c15:formulaRef>
                          <c15:sqref>PSAT2018StateBySubgroup_Working!$D$3:$D$23</c15:sqref>
                        </c15:formulaRef>
                      </c:ext>
                    </c:extLst>
                    <c:numCache>
                      <c:formatCode>General</c:formatCode>
                      <c:ptCount val="5"/>
                      <c:pt idx="0">
                        <c:v>854</c:v>
                      </c:pt>
                      <c:pt idx="1">
                        <c:v>9466</c:v>
                      </c:pt>
                      <c:pt idx="2">
                        <c:v>142</c:v>
                      </c:pt>
                      <c:pt idx="3">
                        <c:v>1795</c:v>
                      </c:pt>
                      <c:pt idx="4">
                        <c:v>8525</c:v>
                      </c:pt>
                    </c:numCache>
                  </c:numRef>
                </c:val>
                <c:extLst xmlns:c15="http://schemas.microsoft.com/office/drawing/2012/chart">
                  <c:ext xmlns:c16="http://schemas.microsoft.com/office/drawing/2014/chart" uri="{C3380CC4-5D6E-409C-BE32-E72D297353CC}">
                    <c16:uniqueId val="{0000000C-304E-418B-94CF-B253213B8B8B}"/>
                  </c:ext>
                </c:extLst>
              </c15:ser>
            </c15:filteredBarSeries>
            <c15:filteredBarSeries>
              <c15:ser>
                <c:idx val="3"/>
                <c:order val="3"/>
                <c:tx>
                  <c:strRef>
                    <c:extLst xmlns:c15="http://schemas.microsoft.com/office/drawing/2012/chart">
                      <c:ext xmlns:c15="http://schemas.microsoft.com/office/drawing/2012/chart" uri="{02D57815-91ED-43cb-92C2-25804820EDAC}">
                        <c15:formulaRef>
                          <c15:sqref>PSAT2018StateBySubgroup_Working!$E$1</c15:sqref>
                        </c15:formulaRef>
                      </c:ext>
                    </c:extLst>
                    <c:strCache>
                      <c:ptCount val="1"/>
                      <c:pt idx="0">
                        <c:v>ELAPercent_Participation</c:v>
                      </c:pt>
                    </c:strCache>
                  </c:strRef>
                </c:tx>
                <c:spPr>
                  <a:solidFill>
                    <a:schemeClr val="accent4"/>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PSAT2018StateBySubgroup_Working!$A$3:$A$23</c15:sqref>
                        </c15:formulaRef>
                      </c:ext>
                    </c:extLst>
                    <c:strCache>
                      <c:ptCount val="5"/>
                      <c:pt idx="0">
                        <c:v>English Language Learners</c:v>
                      </c:pt>
                      <c:pt idx="1">
                        <c:v>Non-ELL</c:v>
                      </c:pt>
                      <c:pt idx="2">
                        <c:v>ELL Exited yr1-yr3</c:v>
                      </c:pt>
                      <c:pt idx="3">
                        <c:v>Ever ELL</c:v>
                      </c:pt>
                      <c:pt idx="4">
                        <c:v>Never ELL</c:v>
                      </c:pt>
                    </c:strCache>
                  </c:strRef>
                </c:cat>
                <c:val>
                  <c:numRef>
                    <c:extLst xmlns:c15="http://schemas.microsoft.com/office/drawing/2012/chart">
                      <c:ext xmlns:c15="http://schemas.microsoft.com/office/drawing/2012/chart" uri="{02D57815-91ED-43cb-92C2-25804820EDAC}">
                        <c15:formulaRef>
                          <c15:sqref>PSAT2018StateBySubgroup_Working!$E$3:$E$23</c15:sqref>
                        </c15:formulaRef>
                      </c:ext>
                    </c:extLst>
                    <c:numCache>
                      <c:formatCode>General</c:formatCode>
                      <c:ptCount val="5"/>
                      <c:pt idx="0">
                        <c:v>89</c:v>
                      </c:pt>
                      <c:pt idx="1">
                        <c:v>94</c:v>
                      </c:pt>
                      <c:pt idx="2">
                        <c:v>95</c:v>
                      </c:pt>
                      <c:pt idx="3">
                        <c:v>92</c:v>
                      </c:pt>
                      <c:pt idx="4">
                        <c:v>94</c:v>
                      </c:pt>
                    </c:numCache>
                  </c:numRef>
                </c:val>
                <c:extLst xmlns:c15="http://schemas.microsoft.com/office/drawing/2012/chart">
                  <c:ext xmlns:c16="http://schemas.microsoft.com/office/drawing/2014/chart" uri="{C3380CC4-5D6E-409C-BE32-E72D297353CC}">
                    <c16:uniqueId val="{0000000D-304E-418B-94CF-B253213B8B8B}"/>
                  </c:ext>
                </c:extLst>
              </c15:ser>
            </c15:filteredBarSeries>
            <c15:filteredBarSeries>
              <c15:ser>
                <c:idx val="4"/>
                <c:order val="4"/>
                <c:tx>
                  <c:strRef>
                    <c:extLst xmlns:c15="http://schemas.microsoft.com/office/drawing/2012/chart">
                      <c:ext xmlns:c15="http://schemas.microsoft.com/office/drawing/2012/chart" uri="{02D57815-91ED-43cb-92C2-25804820EDAC}">
                        <c15:formulaRef>
                          <c15:sqref>PSAT2018StateBySubgroup_Working!$F$1</c15:sqref>
                        </c15:formulaRef>
                      </c:ext>
                    </c:extLst>
                    <c:strCache>
                      <c:ptCount val="1"/>
                      <c:pt idx="0">
                        <c:v>ELA_CCR_N</c:v>
                      </c:pt>
                    </c:strCache>
                  </c:strRef>
                </c:tx>
                <c:spPr>
                  <a:solidFill>
                    <a:schemeClr val="accent5"/>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PSAT2018StateBySubgroup_Working!$A$3:$A$23</c15:sqref>
                        </c15:formulaRef>
                      </c:ext>
                    </c:extLst>
                    <c:strCache>
                      <c:ptCount val="5"/>
                      <c:pt idx="0">
                        <c:v>English Language Learners</c:v>
                      </c:pt>
                      <c:pt idx="1">
                        <c:v>Non-ELL</c:v>
                      </c:pt>
                      <c:pt idx="2">
                        <c:v>ELL Exited yr1-yr3</c:v>
                      </c:pt>
                      <c:pt idx="3">
                        <c:v>Ever ELL</c:v>
                      </c:pt>
                      <c:pt idx="4">
                        <c:v>Never ELL</c:v>
                      </c:pt>
                    </c:strCache>
                  </c:strRef>
                </c:cat>
                <c:val>
                  <c:numRef>
                    <c:extLst xmlns:c15="http://schemas.microsoft.com/office/drawing/2012/chart">
                      <c:ext xmlns:c15="http://schemas.microsoft.com/office/drawing/2012/chart" uri="{02D57815-91ED-43cb-92C2-25804820EDAC}">
                        <c15:formulaRef>
                          <c15:sqref>PSAT2018StateBySubgroup_Working!$F$3:$F$23</c15:sqref>
                        </c15:formulaRef>
                      </c:ext>
                    </c:extLst>
                    <c:numCache>
                      <c:formatCode>General</c:formatCode>
                      <c:ptCount val="5"/>
                      <c:pt idx="0">
                        <c:v>50</c:v>
                      </c:pt>
                      <c:pt idx="1">
                        <c:v>5860</c:v>
                      </c:pt>
                      <c:pt idx="2">
                        <c:v>46</c:v>
                      </c:pt>
                      <c:pt idx="3">
                        <c:v>448</c:v>
                      </c:pt>
                      <c:pt idx="4">
                        <c:v>5462</c:v>
                      </c:pt>
                    </c:numCache>
                  </c:numRef>
                </c:val>
                <c:extLst xmlns:c15="http://schemas.microsoft.com/office/drawing/2012/chart">
                  <c:ext xmlns:c16="http://schemas.microsoft.com/office/drawing/2014/chart" uri="{C3380CC4-5D6E-409C-BE32-E72D297353CC}">
                    <c16:uniqueId val="{0000000E-304E-418B-94CF-B253213B8B8B}"/>
                  </c:ext>
                </c:extLst>
              </c15:ser>
            </c15:filteredBarSeries>
            <c15:filteredBarSeries>
              <c15:ser>
                <c:idx val="6"/>
                <c:order val="6"/>
                <c:tx>
                  <c:strRef>
                    <c:extLst xmlns:c15="http://schemas.microsoft.com/office/drawing/2012/chart">
                      <c:ext xmlns:c15="http://schemas.microsoft.com/office/drawing/2012/chart" uri="{02D57815-91ED-43cb-92C2-25804820EDAC}">
                        <c15:formulaRef>
                          <c15:sqref>PSAT2018StateBySubgroup_Working!$H$1</c15:sqref>
                        </c15:formulaRef>
                      </c:ext>
                    </c:extLst>
                    <c:strCache>
                      <c:ptCount val="1"/>
                      <c:pt idx="0">
                        <c:v>ELA_Avg_ScaleScore</c:v>
                      </c:pt>
                    </c:strCache>
                  </c:strRef>
                </c:tx>
                <c:spPr>
                  <a:solidFill>
                    <a:schemeClr val="accent1">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PSAT2018StateBySubgroup_Working!$A$3:$A$23</c15:sqref>
                        </c15:formulaRef>
                      </c:ext>
                    </c:extLst>
                    <c:strCache>
                      <c:ptCount val="5"/>
                      <c:pt idx="0">
                        <c:v>English Language Learners</c:v>
                      </c:pt>
                      <c:pt idx="1">
                        <c:v>Non-ELL</c:v>
                      </c:pt>
                      <c:pt idx="2">
                        <c:v>ELL Exited yr1-yr3</c:v>
                      </c:pt>
                      <c:pt idx="3">
                        <c:v>Ever ELL</c:v>
                      </c:pt>
                      <c:pt idx="4">
                        <c:v>Never ELL</c:v>
                      </c:pt>
                    </c:strCache>
                  </c:strRef>
                </c:cat>
                <c:val>
                  <c:numRef>
                    <c:extLst xmlns:c15="http://schemas.microsoft.com/office/drawing/2012/chart">
                      <c:ext xmlns:c15="http://schemas.microsoft.com/office/drawing/2012/chart" uri="{02D57815-91ED-43cb-92C2-25804820EDAC}">
                        <c15:formulaRef>
                          <c15:sqref>PSAT2018StateBySubgroup_Working!$H$3:$H$23</c15:sqref>
                        </c15:formulaRef>
                      </c:ext>
                    </c:extLst>
                    <c:numCache>
                      <c:formatCode>General</c:formatCode>
                      <c:ptCount val="5"/>
                      <c:pt idx="0">
                        <c:v>356</c:v>
                      </c:pt>
                      <c:pt idx="1">
                        <c:v>466</c:v>
                      </c:pt>
                      <c:pt idx="2">
                        <c:v>404</c:v>
                      </c:pt>
                      <c:pt idx="3">
                        <c:v>391</c:v>
                      </c:pt>
                      <c:pt idx="4">
                        <c:v>470</c:v>
                      </c:pt>
                    </c:numCache>
                  </c:numRef>
                </c:val>
                <c:extLst xmlns:c15="http://schemas.microsoft.com/office/drawing/2012/chart">
                  <c:ext xmlns:c16="http://schemas.microsoft.com/office/drawing/2014/chart" uri="{C3380CC4-5D6E-409C-BE32-E72D297353CC}">
                    <c16:uniqueId val="{0000000F-304E-418B-94CF-B253213B8B8B}"/>
                  </c:ext>
                </c:extLst>
              </c15:ser>
            </c15:filteredBarSeries>
            <c15:filteredBarSeries>
              <c15:ser>
                <c:idx val="7"/>
                <c:order val="7"/>
                <c:tx>
                  <c:strRef>
                    <c:extLst xmlns:c15="http://schemas.microsoft.com/office/drawing/2012/chart">
                      <c:ext xmlns:c15="http://schemas.microsoft.com/office/drawing/2012/chart" uri="{02D57815-91ED-43cb-92C2-25804820EDAC}">
                        <c15:formulaRef>
                          <c15:sqref>PSAT2018StateBySubgroup_Working!$I$1</c15:sqref>
                        </c15:formulaRef>
                      </c:ext>
                    </c:extLst>
                    <c:strCache>
                      <c:ptCount val="1"/>
                      <c:pt idx="0">
                        <c:v>Not Meeting Expectations</c:v>
                      </c:pt>
                    </c:strCache>
                  </c:strRef>
                </c:tx>
                <c:spPr>
                  <a:solidFill>
                    <a:schemeClr val="accent2">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PSAT2018StateBySubgroup_Working!$A$3:$A$23</c15:sqref>
                        </c15:formulaRef>
                      </c:ext>
                    </c:extLst>
                    <c:strCache>
                      <c:ptCount val="5"/>
                      <c:pt idx="0">
                        <c:v>English Language Learners</c:v>
                      </c:pt>
                      <c:pt idx="1">
                        <c:v>Non-ELL</c:v>
                      </c:pt>
                      <c:pt idx="2">
                        <c:v>ELL Exited yr1-yr3</c:v>
                      </c:pt>
                      <c:pt idx="3">
                        <c:v>Ever ELL</c:v>
                      </c:pt>
                      <c:pt idx="4">
                        <c:v>Never ELL</c:v>
                      </c:pt>
                    </c:strCache>
                  </c:strRef>
                </c:cat>
                <c:val>
                  <c:numRef>
                    <c:extLst xmlns:c15="http://schemas.microsoft.com/office/drawing/2012/chart">
                      <c:ext xmlns:c15="http://schemas.microsoft.com/office/drawing/2012/chart" uri="{02D57815-91ED-43cb-92C2-25804820EDAC}">
                        <c15:formulaRef>
                          <c15:sqref>PSAT2018StateBySubgroup_Working!$I$3:$I$23</c15:sqref>
                        </c15:formulaRef>
                      </c:ext>
                    </c:extLst>
                    <c:numCache>
                      <c:formatCode>General</c:formatCode>
                      <c:ptCount val="5"/>
                      <c:pt idx="0">
                        <c:v>60</c:v>
                      </c:pt>
                      <c:pt idx="1">
                        <c:v>15</c:v>
                      </c:pt>
                      <c:pt idx="2">
                        <c:v>32</c:v>
                      </c:pt>
                      <c:pt idx="3">
                        <c:v>42</c:v>
                      </c:pt>
                      <c:pt idx="4">
                        <c:v>14</c:v>
                      </c:pt>
                    </c:numCache>
                  </c:numRef>
                </c:val>
                <c:extLst xmlns:c15="http://schemas.microsoft.com/office/drawing/2012/chart">
                  <c:ext xmlns:c16="http://schemas.microsoft.com/office/drawing/2014/chart" uri="{C3380CC4-5D6E-409C-BE32-E72D297353CC}">
                    <c16:uniqueId val="{00000010-304E-418B-94CF-B253213B8B8B}"/>
                  </c:ext>
                </c:extLst>
              </c15:ser>
            </c15:filteredBarSeries>
            <c15:filteredBarSeries>
              <c15:ser>
                <c:idx val="8"/>
                <c:order val="8"/>
                <c:tx>
                  <c:strRef>
                    <c:extLst xmlns:c15="http://schemas.microsoft.com/office/drawing/2012/chart">
                      <c:ext xmlns:c15="http://schemas.microsoft.com/office/drawing/2012/chart" uri="{02D57815-91ED-43cb-92C2-25804820EDAC}">
                        <c15:formulaRef>
                          <c15:sqref>PSAT2018StateBySubgroup_Working!$J$1</c15:sqref>
                        </c15:formulaRef>
                      </c:ext>
                    </c:extLst>
                    <c:strCache>
                      <c:ptCount val="1"/>
                      <c:pt idx="0">
                        <c:v>Partially Meeting Expectations</c:v>
                      </c:pt>
                    </c:strCache>
                  </c:strRef>
                </c:tx>
                <c:spPr>
                  <a:solidFill>
                    <a:schemeClr val="accent3">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PSAT2018StateBySubgroup_Working!$A$3:$A$23</c15:sqref>
                        </c15:formulaRef>
                      </c:ext>
                    </c:extLst>
                    <c:strCache>
                      <c:ptCount val="5"/>
                      <c:pt idx="0">
                        <c:v>English Language Learners</c:v>
                      </c:pt>
                      <c:pt idx="1">
                        <c:v>Non-ELL</c:v>
                      </c:pt>
                      <c:pt idx="2">
                        <c:v>ELL Exited yr1-yr3</c:v>
                      </c:pt>
                      <c:pt idx="3">
                        <c:v>Ever ELL</c:v>
                      </c:pt>
                      <c:pt idx="4">
                        <c:v>Never ELL</c:v>
                      </c:pt>
                    </c:strCache>
                  </c:strRef>
                </c:cat>
                <c:val>
                  <c:numRef>
                    <c:extLst xmlns:c15="http://schemas.microsoft.com/office/drawing/2012/chart">
                      <c:ext xmlns:c15="http://schemas.microsoft.com/office/drawing/2012/chart" uri="{02D57815-91ED-43cb-92C2-25804820EDAC}">
                        <c15:formulaRef>
                          <c15:sqref>PSAT2018StateBySubgroup_Working!$J$3:$J$23</c15:sqref>
                        </c15:formulaRef>
                      </c:ext>
                    </c:extLst>
                    <c:numCache>
                      <c:formatCode>General</c:formatCode>
                      <c:ptCount val="5"/>
                      <c:pt idx="0">
                        <c:v>34</c:v>
                      </c:pt>
                      <c:pt idx="1">
                        <c:v>23</c:v>
                      </c:pt>
                      <c:pt idx="2">
                        <c:v>36</c:v>
                      </c:pt>
                      <c:pt idx="3">
                        <c:v>33</c:v>
                      </c:pt>
                      <c:pt idx="4">
                        <c:v>22</c:v>
                      </c:pt>
                    </c:numCache>
                  </c:numRef>
                </c:val>
                <c:extLst xmlns:c15="http://schemas.microsoft.com/office/drawing/2012/chart">
                  <c:ext xmlns:c16="http://schemas.microsoft.com/office/drawing/2014/chart" uri="{C3380CC4-5D6E-409C-BE32-E72D297353CC}">
                    <c16:uniqueId val="{00000011-304E-418B-94CF-B253213B8B8B}"/>
                  </c:ext>
                </c:extLst>
              </c15:ser>
            </c15:filteredBarSeries>
            <c15:filteredBarSeries>
              <c15:ser>
                <c:idx val="9"/>
                <c:order val="9"/>
                <c:tx>
                  <c:strRef>
                    <c:extLst xmlns:c15="http://schemas.microsoft.com/office/drawing/2012/chart">
                      <c:ext xmlns:c15="http://schemas.microsoft.com/office/drawing/2012/chart" uri="{02D57815-91ED-43cb-92C2-25804820EDAC}">
                        <c15:formulaRef>
                          <c15:sqref>PSAT2018StateBySubgroup_Working!$K$1</c15:sqref>
                        </c15:formulaRef>
                      </c:ext>
                    </c:extLst>
                    <c:strCache>
                      <c:ptCount val="1"/>
                      <c:pt idx="0">
                        <c:v>Meeting Expectations</c:v>
                      </c:pt>
                    </c:strCache>
                  </c:strRef>
                </c:tx>
                <c:spPr>
                  <a:solidFill>
                    <a:schemeClr val="accent4">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PSAT2018StateBySubgroup_Working!$A$3:$A$23</c15:sqref>
                        </c15:formulaRef>
                      </c:ext>
                    </c:extLst>
                    <c:strCache>
                      <c:ptCount val="5"/>
                      <c:pt idx="0">
                        <c:v>English Language Learners</c:v>
                      </c:pt>
                      <c:pt idx="1">
                        <c:v>Non-ELL</c:v>
                      </c:pt>
                      <c:pt idx="2">
                        <c:v>ELL Exited yr1-yr3</c:v>
                      </c:pt>
                      <c:pt idx="3">
                        <c:v>Ever ELL</c:v>
                      </c:pt>
                      <c:pt idx="4">
                        <c:v>Never ELL</c:v>
                      </c:pt>
                    </c:strCache>
                  </c:strRef>
                </c:cat>
                <c:val>
                  <c:numRef>
                    <c:extLst xmlns:c15="http://schemas.microsoft.com/office/drawing/2012/chart">
                      <c:ext xmlns:c15="http://schemas.microsoft.com/office/drawing/2012/chart" uri="{02D57815-91ED-43cb-92C2-25804820EDAC}">
                        <c15:formulaRef>
                          <c15:sqref>PSAT2018StateBySubgroup_Working!$K$3:$K$23</c15:sqref>
                        </c15:formulaRef>
                      </c:ext>
                    </c:extLst>
                    <c:numCache>
                      <c:formatCode>General</c:formatCode>
                      <c:ptCount val="5"/>
                      <c:pt idx="0">
                        <c:v>6</c:v>
                      </c:pt>
                      <c:pt idx="1">
                        <c:v>50</c:v>
                      </c:pt>
                      <c:pt idx="2">
                        <c:v>31</c:v>
                      </c:pt>
                      <c:pt idx="3">
                        <c:v>23</c:v>
                      </c:pt>
                      <c:pt idx="4">
                        <c:v>51</c:v>
                      </c:pt>
                    </c:numCache>
                  </c:numRef>
                </c:val>
                <c:extLst xmlns:c15="http://schemas.microsoft.com/office/drawing/2012/chart">
                  <c:ext xmlns:c16="http://schemas.microsoft.com/office/drawing/2014/chart" uri="{C3380CC4-5D6E-409C-BE32-E72D297353CC}">
                    <c16:uniqueId val="{00000012-304E-418B-94CF-B253213B8B8B}"/>
                  </c:ext>
                </c:extLst>
              </c15:ser>
            </c15:filteredBarSeries>
            <c15:filteredBarSeries>
              <c15:ser>
                <c:idx val="10"/>
                <c:order val="10"/>
                <c:tx>
                  <c:strRef>
                    <c:extLst xmlns:c15="http://schemas.microsoft.com/office/drawing/2012/chart">
                      <c:ext xmlns:c15="http://schemas.microsoft.com/office/drawing/2012/chart" uri="{02D57815-91ED-43cb-92C2-25804820EDAC}">
                        <c15:formulaRef>
                          <c15:sqref>PSAT2018StateBySubgroup_Working!$L$1</c15:sqref>
                        </c15:formulaRef>
                      </c:ext>
                    </c:extLst>
                    <c:strCache>
                      <c:ptCount val="1"/>
                      <c:pt idx="0">
                        <c:v>Exceeding Expectations</c:v>
                      </c:pt>
                    </c:strCache>
                  </c:strRef>
                </c:tx>
                <c:spPr>
                  <a:solidFill>
                    <a:schemeClr val="accent5">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PSAT2018StateBySubgroup_Working!$A$3:$A$23</c15:sqref>
                        </c15:formulaRef>
                      </c:ext>
                    </c:extLst>
                    <c:strCache>
                      <c:ptCount val="5"/>
                      <c:pt idx="0">
                        <c:v>English Language Learners</c:v>
                      </c:pt>
                      <c:pt idx="1">
                        <c:v>Non-ELL</c:v>
                      </c:pt>
                      <c:pt idx="2">
                        <c:v>ELL Exited yr1-yr3</c:v>
                      </c:pt>
                      <c:pt idx="3">
                        <c:v>Ever ELL</c:v>
                      </c:pt>
                      <c:pt idx="4">
                        <c:v>Never ELL</c:v>
                      </c:pt>
                    </c:strCache>
                  </c:strRef>
                </c:cat>
                <c:val>
                  <c:numRef>
                    <c:extLst xmlns:c15="http://schemas.microsoft.com/office/drawing/2012/chart">
                      <c:ext xmlns:c15="http://schemas.microsoft.com/office/drawing/2012/chart" uri="{02D57815-91ED-43cb-92C2-25804820EDAC}">
                        <c15:formulaRef>
                          <c15:sqref>PSAT2018StateBySubgroup_Working!$L$3:$L$23</c15:sqref>
                        </c15:formulaRef>
                      </c:ext>
                    </c:extLst>
                    <c:numCache>
                      <c:formatCode>General</c:formatCode>
                      <c:ptCount val="5"/>
                      <c:pt idx="0">
                        <c:v>0</c:v>
                      </c:pt>
                      <c:pt idx="1">
                        <c:v>12</c:v>
                      </c:pt>
                      <c:pt idx="2">
                        <c:v>1</c:v>
                      </c:pt>
                      <c:pt idx="3">
                        <c:v>2</c:v>
                      </c:pt>
                      <c:pt idx="4">
                        <c:v>13</c:v>
                      </c:pt>
                    </c:numCache>
                  </c:numRef>
                </c:val>
                <c:extLst xmlns:c15="http://schemas.microsoft.com/office/drawing/2012/chart">
                  <c:ext xmlns:c16="http://schemas.microsoft.com/office/drawing/2014/chart" uri="{C3380CC4-5D6E-409C-BE32-E72D297353CC}">
                    <c16:uniqueId val="{00000013-304E-418B-94CF-B253213B8B8B}"/>
                  </c:ext>
                </c:extLst>
              </c15:ser>
            </c15:filteredBarSeries>
            <c15:filteredBarSeries>
              <c15:ser>
                <c:idx val="11"/>
                <c:order val="11"/>
                <c:tx>
                  <c:strRef>
                    <c:extLst xmlns:c15="http://schemas.microsoft.com/office/drawing/2012/chart">
                      <c:ext xmlns:c15="http://schemas.microsoft.com/office/drawing/2012/chart" uri="{02D57815-91ED-43cb-92C2-25804820EDAC}">
                        <c15:formulaRef>
                          <c15:sqref>PSAT2018StateBySubgroup_Working!$M$1</c15:sqref>
                        </c15:formulaRef>
                      </c:ext>
                    </c:extLst>
                    <c:strCache>
                      <c:ptCount val="1"/>
                      <c:pt idx="0">
                        <c:v>N_Math</c:v>
                      </c:pt>
                    </c:strCache>
                  </c:strRef>
                </c:tx>
                <c:spPr>
                  <a:solidFill>
                    <a:schemeClr val="accent6">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PSAT2018StateBySubgroup_Working!$A$3:$A$23</c15:sqref>
                        </c15:formulaRef>
                      </c:ext>
                    </c:extLst>
                    <c:strCache>
                      <c:ptCount val="5"/>
                      <c:pt idx="0">
                        <c:v>English Language Learners</c:v>
                      </c:pt>
                      <c:pt idx="1">
                        <c:v>Non-ELL</c:v>
                      </c:pt>
                      <c:pt idx="2">
                        <c:v>ELL Exited yr1-yr3</c:v>
                      </c:pt>
                      <c:pt idx="3">
                        <c:v>Ever ELL</c:v>
                      </c:pt>
                      <c:pt idx="4">
                        <c:v>Never ELL</c:v>
                      </c:pt>
                    </c:strCache>
                  </c:strRef>
                </c:cat>
                <c:val>
                  <c:numRef>
                    <c:extLst xmlns:c15="http://schemas.microsoft.com/office/drawing/2012/chart">
                      <c:ext xmlns:c15="http://schemas.microsoft.com/office/drawing/2012/chart" uri="{02D57815-91ED-43cb-92C2-25804820EDAC}">
                        <c15:formulaRef>
                          <c15:sqref>PSAT2018StateBySubgroup_Working!$M$3:$M$23</c15:sqref>
                        </c15:formulaRef>
                      </c:ext>
                    </c:extLst>
                    <c:numCache>
                      <c:formatCode>General</c:formatCode>
                      <c:ptCount val="5"/>
                      <c:pt idx="0">
                        <c:v>1018</c:v>
                      </c:pt>
                      <c:pt idx="1">
                        <c:v>10074</c:v>
                      </c:pt>
                      <c:pt idx="2">
                        <c:v>149</c:v>
                      </c:pt>
                      <c:pt idx="3">
                        <c:v>2024</c:v>
                      </c:pt>
                      <c:pt idx="4">
                        <c:v>9068</c:v>
                      </c:pt>
                    </c:numCache>
                  </c:numRef>
                </c:val>
                <c:extLst xmlns:c15="http://schemas.microsoft.com/office/drawing/2012/chart">
                  <c:ext xmlns:c16="http://schemas.microsoft.com/office/drawing/2014/chart" uri="{C3380CC4-5D6E-409C-BE32-E72D297353CC}">
                    <c16:uniqueId val="{00000014-304E-418B-94CF-B253213B8B8B}"/>
                  </c:ext>
                </c:extLst>
              </c15:ser>
            </c15:filteredBarSeries>
            <c15:filteredBarSeries>
              <c15:ser>
                <c:idx val="12"/>
                <c:order val="12"/>
                <c:tx>
                  <c:strRef>
                    <c:extLst xmlns:c15="http://schemas.microsoft.com/office/drawing/2012/chart">
                      <c:ext xmlns:c15="http://schemas.microsoft.com/office/drawing/2012/chart" uri="{02D57815-91ED-43cb-92C2-25804820EDAC}">
                        <c15:formulaRef>
                          <c15:sqref>PSAT2018StateBySubgroup_Working!$N$1</c15:sqref>
                        </c15:formulaRef>
                      </c:ext>
                    </c:extLst>
                    <c:strCache>
                      <c:ptCount val="1"/>
                      <c:pt idx="0">
                        <c:v>N_MathParticipation</c:v>
                      </c:pt>
                    </c:strCache>
                  </c:strRef>
                </c:tx>
                <c:spPr>
                  <a:solidFill>
                    <a:schemeClr val="accent1">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PSAT2018StateBySubgroup_Working!$A$3:$A$23</c15:sqref>
                        </c15:formulaRef>
                      </c:ext>
                    </c:extLst>
                    <c:strCache>
                      <c:ptCount val="5"/>
                      <c:pt idx="0">
                        <c:v>English Language Learners</c:v>
                      </c:pt>
                      <c:pt idx="1">
                        <c:v>Non-ELL</c:v>
                      </c:pt>
                      <c:pt idx="2">
                        <c:v>ELL Exited yr1-yr3</c:v>
                      </c:pt>
                      <c:pt idx="3">
                        <c:v>Ever ELL</c:v>
                      </c:pt>
                      <c:pt idx="4">
                        <c:v>Never ELL</c:v>
                      </c:pt>
                    </c:strCache>
                  </c:strRef>
                </c:cat>
                <c:val>
                  <c:numRef>
                    <c:extLst xmlns:c15="http://schemas.microsoft.com/office/drawing/2012/chart">
                      <c:ext xmlns:c15="http://schemas.microsoft.com/office/drawing/2012/chart" uri="{02D57815-91ED-43cb-92C2-25804820EDAC}">
                        <c15:formulaRef>
                          <c15:sqref>PSAT2018StateBySubgroup_Working!$N$3:$N$23</c15:sqref>
                        </c15:formulaRef>
                      </c:ext>
                    </c:extLst>
                    <c:numCache>
                      <c:formatCode>General</c:formatCode>
                      <c:ptCount val="5"/>
                      <c:pt idx="0">
                        <c:v>899</c:v>
                      </c:pt>
                      <c:pt idx="1">
                        <c:v>9443</c:v>
                      </c:pt>
                      <c:pt idx="2">
                        <c:v>141</c:v>
                      </c:pt>
                      <c:pt idx="3">
                        <c:v>1838</c:v>
                      </c:pt>
                      <c:pt idx="4">
                        <c:v>8504</c:v>
                      </c:pt>
                    </c:numCache>
                  </c:numRef>
                </c:val>
                <c:extLst xmlns:c15="http://schemas.microsoft.com/office/drawing/2012/chart">
                  <c:ext xmlns:c16="http://schemas.microsoft.com/office/drawing/2014/chart" uri="{C3380CC4-5D6E-409C-BE32-E72D297353CC}">
                    <c16:uniqueId val="{00000015-304E-418B-94CF-B253213B8B8B}"/>
                  </c:ext>
                </c:extLst>
              </c15:ser>
            </c15:filteredBarSeries>
            <c15:filteredBarSeries>
              <c15:ser>
                <c:idx val="13"/>
                <c:order val="13"/>
                <c:tx>
                  <c:strRef>
                    <c:extLst xmlns:c15="http://schemas.microsoft.com/office/drawing/2012/chart">
                      <c:ext xmlns:c15="http://schemas.microsoft.com/office/drawing/2012/chart" uri="{02D57815-91ED-43cb-92C2-25804820EDAC}">
                        <c15:formulaRef>
                          <c15:sqref>PSAT2018StateBySubgroup_Working!$O$1</c15:sqref>
                        </c15:formulaRef>
                      </c:ext>
                    </c:extLst>
                    <c:strCache>
                      <c:ptCount val="1"/>
                      <c:pt idx="0">
                        <c:v>MathPercent_Participation</c:v>
                      </c:pt>
                    </c:strCache>
                  </c:strRef>
                </c:tx>
                <c:spPr>
                  <a:solidFill>
                    <a:schemeClr val="accent2">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PSAT2018StateBySubgroup_Working!$A$3:$A$23</c15:sqref>
                        </c15:formulaRef>
                      </c:ext>
                    </c:extLst>
                    <c:strCache>
                      <c:ptCount val="5"/>
                      <c:pt idx="0">
                        <c:v>English Language Learners</c:v>
                      </c:pt>
                      <c:pt idx="1">
                        <c:v>Non-ELL</c:v>
                      </c:pt>
                      <c:pt idx="2">
                        <c:v>ELL Exited yr1-yr3</c:v>
                      </c:pt>
                      <c:pt idx="3">
                        <c:v>Ever ELL</c:v>
                      </c:pt>
                      <c:pt idx="4">
                        <c:v>Never ELL</c:v>
                      </c:pt>
                    </c:strCache>
                  </c:strRef>
                </c:cat>
                <c:val>
                  <c:numRef>
                    <c:extLst xmlns:c15="http://schemas.microsoft.com/office/drawing/2012/chart">
                      <c:ext xmlns:c15="http://schemas.microsoft.com/office/drawing/2012/chart" uri="{02D57815-91ED-43cb-92C2-25804820EDAC}">
                        <c15:formulaRef>
                          <c15:sqref>PSAT2018StateBySubgroup_Working!$O$3:$O$23</c15:sqref>
                        </c15:formulaRef>
                      </c:ext>
                    </c:extLst>
                    <c:numCache>
                      <c:formatCode>General</c:formatCode>
                      <c:ptCount val="5"/>
                      <c:pt idx="0">
                        <c:v>88</c:v>
                      </c:pt>
                      <c:pt idx="1">
                        <c:v>94</c:v>
                      </c:pt>
                      <c:pt idx="2">
                        <c:v>95</c:v>
                      </c:pt>
                      <c:pt idx="3">
                        <c:v>91</c:v>
                      </c:pt>
                      <c:pt idx="4">
                        <c:v>94</c:v>
                      </c:pt>
                    </c:numCache>
                  </c:numRef>
                </c:val>
                <c:extLst xmlns:c15="http://schemas.microsoft.com/office/drawing/2012/chart">
                  <c:ext xmlns:c16="http://schemas.microsoft.com/office/drawing/2014/chart" uri="{C3380CC4-5D6E-409C-BE32-E72D297353CC}">
                    <c16:uniqueId val="{00000016-304E-418B-94CF-B253213B8B8B}"/>
                  </c:ext>
                </c:extLst>
              </c15:ser>
            </c15:filteredBarSeries>
            <c15:filteredBarSeries>
              <c15:ser>
                <c:idx val="14"/>
                <c:order val="14"/>
                <c:tx>
                  <c:strRef>
                    <c:extLst xmlns:c15="http://schemas.microsoft.com/office/drawing/2012/chart">
                      <c:ext xmlns:c15="http://schemas.microsoft.com/office/drawing/2012/chart" uri="{02D57815-91ED-43cb-92C2-25804820EDAC}">
                        <c15:formulaRef>
                          <c15:sqref>PSAT2018StateBySubgroup_Working!$P$1</c15:sqref>
                        </c15:formulaRef>
                      </c:ext>
                    </c:extLst>
                    <c:strCache>
                      <c:ptCount val="1"/>
                      <c:pt idx="0">
                        <c:v>Math_CCR_N</c:v>
                      </c:pt>
                    </c:strCache>
                  </c:strRef>
                </c:tx>
                <c:spPr>
                  <a:solidFill>
                    <a:schemeClr val="accent3">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PSAT2018StateBySubgroup_Working!$A$3:$A$23</c15:sqref>
                        </c15:formulaRef>
                      </c:ext>
                    </c:extLst>
                    <c:strCache>
                      <c:ptCount val="5"/>
                      <c:pt idx="0">
                        <c:v>English Language Learners</c:v>
                      </c:pt>
                      <c:pt idx="1">
                        <c:v>Non-ELL</c:v>
                      </c:pt>
                      <c:pt idx="2">
                        <c:v>ELL Exited yr1-yr3</c:v>
                      </c:pt>
                      <c:pt idx="3">
                        <c:v>Ever ELL</c:v>
                      </c:pt>
                      <c:pt idx="4">
                        <c:v>Never ELL</c:v>
                      </c:pt>
                    </c:strCache>
                  </c:strRef>
                </c:cat>
                <c:val>
                  <c:numRef>
                    <c:extLst xmlns:c15="http://schemas.microsoft.com/office/drawing/2012/chart">
                      <c:ext xmlns:c15="http://schemas.microsoft.com/office/drawing/2012/chart" uri="{02D57815-91ED-43cb-92C2-25804820EDAC}">
                        <c15:formulaRef>
                          <c15:sqref>PSAT2018StateBySubgroup_Working!$P$3:$P$23</c15:sqref>
                        </c15:formulaRef>
                      </c:ext>
                    </c:extLst>
                    <c:numCache>
                      <c:formatCode>General</c:formatCode>
                      <c:ptCount val="5"/>
                      <c:pt idx="0">
                        <c:v>21</c:v>
                      </c:pt>
                      <c:pt idx="1">
                        <c:v>3476</c:v>
                      </c:pt>
                      <c:pt idx="2">
                        <c:v>17</c:v>
                      </c:pt>
                      <c:pt idx="3">
                        <c:v>208</c:v>
                      </c:pt>
                      <c:pt idx="4">
                        <c:v>3289</c:v>
                      </c:pt>
                    </c:numCache>
                  </c:numRef>
                </c:val>
                <c:extLst xmlns:c15="http://schemas.microsoft.com/office/drawing/2012/chart">
                  <c:ext xmlns:c16="http://schemas.microsoft.com/office/drawing/2014/chart" uri="{C3380CC4-5D6E-409C-BE32-E72D297353CC}">
                    <c16:uniqueId val="{00000017-304E-418B-94CF-B253213B8B8B}"/>
                  </c:ext>
                </c:extLst>
              </c15:ser>
            </c15:filteredBarSeries>
            <c15:filteredBarSeries>
              <c15:ser>
                <c:idx val="16"/>
                <c:order val="16"/>
                <c:tx>
                  <c:strRef>
                    <c:extLst xmlns:c15="http://schemas.microsoft.com/office/drawing/2012/chart">
                      <c:ext xmlns:c15="http://schemas.microsoft.com/office/drawing/2012/chart" uri="{02D57815-91ED-43cb-92C2-25804820EDAC}">
                        <c15:formulaRef>
                          <c15:sqref>PSAT2018StateBySubgroup_Working!$R$1</c15:sqref>
                        </c15:formulaRef>
                      </c:ext>
                    </c:extLst>
                    <c:strCache>
                      <c:ptCount val="1"/>
                      <c:pt idx="0">
                        <c:v>Math_Avg_ScaleScore</c:v>
                      </c:pt>
                    </c:strCache>
                  </c:strRef>
                </c:tx>
                <c:spPr>
                  <a:solidFill>
                    <a:schemeClr val="accent5">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PSAT2018StateBySubgroup_Working!$A$3:$A$23</c15:sqref>
                        </c15:formulaRef>
                      </c:ext>
                    </c:extLst>
                    <c:strCache>
                      <c:ptCount val="5"/>
                      <c:pt idx="0">
                        <c:v>English Language Learners</c:v>
                      </c:pt>
                      <c:pt idx="1">
                        <c:v>Non-ELL</c:v>
                      </c:pt>
                      <c:pt idx="2">
                        <c:v>ELL Exited yr1-yr3</c:v>
                      </c:pt>
                      <c:pt idx="3">
                        <c:v>Ever ELL</c:v>
                      </c:pt>
                      <c:pt idx="4">
                        <c:v>Never ELL</c:v>
                      </c:pt>
                    </c:strCache>
                  </c:strRef>
                </c:cat>
                <c:val>
                  <c:numRef>
                    <c:extLst xmlns:c15="http://schemas.microsoft.com/office/drawing/2012/chart">
                      <c:ext xmlns:c15="http://schemas.microsoft.com/office/drawing/2012/chart" uri="{02D57815-91ED-43cb-92C2-25804820EDAC}">
                        <c15:formulaRef>
                          <c15:sqref>PSAT2018StateBySubgroup_Working!$R$3:$R$23</c15:sqref>
                        </c15:formulaRef>
                      </c:ext>
                    </c:extLst>
                    <c:numCache>
                      <c:formatCode>General</c:formatCode>
                      <c:ptCount val="5"/>
                      <c:pt idx="0">
                        <c:v>355</c:v>
                      </c:pt>
                      <c:pt idx="1">
                        <c:v>451</c:v>
                      </c:pt>
                      <c:pt idx="2">
                        <c:v>401</c:v>
                      </c:pt>
                      <c:pt idx="3">
                        <c:v>386</c:v>
                      </c:pt>
                      <c:pt idx="4">
                        <c:v>455</c:v>
                      </c:pt>
                    </c:numCache>
                  </c:numRef>
                </c:val>
                <c:extLst xmlns:c15="http://schemas.microsoft.com/office/drawing/2012/chart">
                  <c:ext xmlns:c16="http://schemas.microsoft.com/office/drawing/2014/chart" uri="{C3380CC4-5D6E-409C-BE32-E72D297353CC}">
                    <c16:uniqueId val="{00000018-304E-418B-94CF-B253213B8B8B}"/>
                  </c:ext>
                </c:extLst>
              </c15:ser>
            </c15:filteredBarSeries>
            <c15:filteredBarSeries>
              <c15:ser>
                <c:idx val="17"/>
                <c:order val="17"/>
                <c:tx>
                  <c:strRef>
                    <c:extLst xmlns:c15="http://schemas.microsoft.com/office/drawing/2012/chart">
                      <c:ext xmlns:c15="http://schemas.microsoft.com/office/drawing/2012/chart" uri="{02D57815-91ED-43cb-92C2-25804820EDAC}">
                        <c15:formulaRef>
                          <c15:sqref>PSAT2018StateBySubgroup_Working!$S$1</c15:sqref>
                        </c15:formulaRef>
                      </c:ext>
                    </c:extLst>
                    <c:strCache>
                      <c:ptCount val="1"/>
                      <c:pt idx="0">
                        <c:v>Not Meeting Expectations</c:v>
                      </c:pt>
                    </c:strCache>
                  </c:strRef>
                </c:tx>
                <c:spPr>
                  <a:solidFill>
                    <a:schemeClr val="accent6">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PSAT2018StateBySubgroup_Working!$A$3:$A$23</c15:sqref>
                        </c15:formulaRef>
                      </c:ext>
                    </c:extLst>
                    <c:strCache>
                      <c:ptCount val="5"/>
                      <c:pt idx="0">
                        <c:v>English Language Learners</c:v>
                      </c:pt>
                      <c:pt idx="1">
                        <c:v>Non-ELL</c:v>
                      </c:pt>
                      <c:pt idx="2">
                        <c:v>ELL Exited yr1-yr3</c:v>
                      </c:pt>
                      <c:pt idx="3">
                        <c:v>Ever ELL</c:v>
                      </c:pt>
                      <c:pt idx="4">
                        <c:v>Never ELL</c:v>
                      </c:pt>
                    </c:strCache>
                  </c:strRef>
                </c:cat>
                <c:val>
                  <c:numRef>
                    <c:extLst xmlns:c15="http://schemas.microsoft.com/office/drawing/2012/chart">
                      <c:ext xmlns:c15="http://schemas.microsoft.com/office/drawing/2012/chart" uri="{02D57815-91ED-43cb-92C2-25804820EDAC}">
                        <c15:formulaRef>
                          <c15:sqref>PSAT2018StateBySubgroup_Working!$S$3:$S$23</c15:sqref>
                        </c15:formulaRef>
                      </c:ext>
                    </c:extLst>
                    <c:numCache>
                      <c:formatCode>General</c:formatCode>
                      <c:ptCount val="5"/>
                      <c:pt idx="0">
                        <c:v>75</c:v>
                      </c:pt>
                      <c:pt idx="1">
                        <c:v>24</c:v>
                      </c:pt>
                      <c:pt idx="2">
                        <c:v>43</c:v>
                      </c:pt>
                      <c:pt idx="3">
                        <c:v>54</c:v>
                      </c:pt>
                      <c:pt idx="4">
                        <c:v>23</c:v>
                      </c:pt>
                    </c:numCache>
                  </c:numRef>
                </c:val>
                <c:extLst xmlns:c15="http://schemas.microsoft.com/office/drawing/2012/chart">
                  <c:ext xmlns:c16="http://schemas.microsoft.com/office/drawing/2014/chart" uri="{C3380CC4-5D6E-409C-BE32-E72D297353CC}">
                    <c16:uniqueId val="{00000019-304E-418B-94CF-B253213B8B8B}"/>
                  </c:ext>
                </c:extLst>
              </c15:ser>
            </c15:filteredBarSeries>
            <c15:filteredBarSeries>
              <c15:ser>
                <c:idx val="18"/>
                <c:order val="18"/>
                <c:tx>
                  <c:strRef>
                    <c:extLst xmlns:c15="http://schemas.microsoft.com/office/drawing/2012/chart">
                      <c:ext xmlns:c15="http://schemas.microsoft.com/office/drawing/2012/chart" uri="{02D57815-91ED-43cb-92C2-25804820EDAC}">
                        <c15:formulaRef>
                          <c15:sqref>PSAT2018StateBySubgroup_Working!$T$1</c15:sqref>
                        </c15:formulaRef>
                      </c:ext>
                    </c:extLst>
                    <c:strCache>
                      <c:ptCount val="1"/>
                      <c:pt idx="0">
                        <c:v>Partially Meeting Expectations</c:v>
                      </c:pt>
                    </c:strCache>
                  </c:strRef>
                </c:tx>
                <c:spPr>
                  <a:solidFill>
                    <a:schemeClr val="accent1">
                      <a:lumMod val="80000"/>
                    </a:schemeClr>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PSAT2018StateBySubgroup_Working!$A$3:$A$23</c15:sqref>
                        </c15:formulaRef>
                      </c:ext>
                    </c:extLst>
                    <c:strCache>
                      <c:ptCount val="5"/>
                      <c:pt idx="0">
                        <c:v>English Language Learners</c:v>
                      </c:pt>
                      <c:pt idx="1">
                        <c:v>Non-ELL</c:v>
                      </c:pt>
                      <c:pt idx="2">
                        <c:v>ELL Exited yr1-yr3</c:v>
                      </c:pt>
                      <c:pt idx="3">
                        <c:v>Ever ELL</c:v>
                      </c:pt>
                      <c:pt idx="4">
                        <c:v>Never ELL</c:v>
                      </c:pt>
                    </c:strCache>
                  </c:strRef>
                </c:cat>
                <c:val>
                  <c:numRef>
                    <c:extLst xmlns:c15="http://schemas.microsoft.com/office/drawing/2012/chart">
                      <c:ext xmlns:c15="http://schemas.microsoft.com/office/drawing/2012/chart" uri="{02D57815-91ED-43cb-92C2-25804820EDAC}">
                        <c15:formulaRef>
                          <c15:sqref>PSAT2018StateBySubgroup_Working!$T$3:$T$23</c15:sqref>
                        </c15:formulaRef>
                      </c:ext>
                    </c:extLst>
                    <c:numCache>
                      <c:formatCode>General</c:formatCode>
                      <c:ptCount val="5"/>
                      <c:pt idx="0">
                        <c:v>23</c:v>
                      </c:pt>
                      <c:pt idx="1">
                        <c:v>39</c:v>
                      </c:pt>
                      <c:pt idx="2">
                        <c:v>45</c:v>
                      </c:pt>
                      <c:pt idx="3">
                        <c:v>34</c:v>
                      </c:pt>
                      <c:pt idx="4">
                        <c:v>39</c:v>
                      </c:pt>
                    </c:numCache>
                  </c:numRef>
                </c:val>
                <c:extLst xmlns:c15="http://schemas.microsoft.com/office/drawing/2012/chart">
                  <c:ext xmlns:c16="http://schemas.microsoft.com/office/drawing/2014/chart" uri="{C3380CC4-5D6E-409C-BE32-E72D297353CC}">
                    <c16:uniqueId val="{0000001A-304E-418B-94CF-B253213B8B8B}"/>
                  </c:ext>
                </c:extLst>
              </c15:ser>
            </c15:filteredBarSeries>
            <c15:filteredBarSeries>
              <c15:ser>
                <c:idx val="19"/>
                <c:order val="19"/>
                <c:tx>
                  <c:strRef>
                    <c:extLst xmlns:c15="http://schemas.microsoft.com/office/drawing/2012/chart">
                      <c:ext xmlns:c15="http://schemas.microsoft.com/office/drawing/2012/chart" uri="{02D57815-91ED-43cb-92C2-25804820EDAC}">
                        <c15:formulaRef>
                          <c15:sqref>PSAT2018StateBySubgroup_Working!$U$1</c15:sqref>
                        </c15:formulaRef>
                      </c:ext>
                    </c:extLst>
                    <c:strCache>
                      <c:ptCount val="1"/>
                      <c:pt idx="0">
                        <c:v>Meeting Expectations</c:v>
                      </c:pt>
                    </c:strCache>
                  </c:strRef>
                </c:tx>
                <c:spPr>
                  <a:solidFill>
                    <a:schemeClr val="accent2">
                      <a:lumMod val="80000"/>
                    </a:schemeClr>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PSAT2018StateBySubgroup_Working!$A$3:$A$23</c15:sqref>
                        </c15:formulaRef>
                      </c:ext>
                    </c:extLst>
                    <c:strCache>
                      <c:ptCount val="5"/>
                      <c:pt idx="0">
                        <c:v>English Language Learners</c:v>
                      </c:pt>
                      <c:pt idx="1">
                        <c:v>Non-ELL</c:v>
                      </c:pt>
                      <c:pt idx="2">
                        <c:v>ELL Exited yr1-yr3</c:v>
                      </c:pt>
                      <c:pt idx="3">
                        <c:v>Ever ELL</c:v>
                      </c:pt>
                      <c:pt idx="4">
                        <c:v>Never ELL</c:v>
                      </c:pt>
                    </c:strCache>
                  </c:strRef>
                </c:cat>
                <c:val>
                  <c:numRef>
                    <c:extLst xmlns:c15="http://schemas.microsoft.com/office/drawing/2012/chart">
                      <c:ext xmlns:c15="http://schemas.microsoft.com/office/drawing/2012/chart" uri="{02D57815-91ED-43cb-92C2-25804820EDAC}">
                        <c15:formulaRef>
                          <c15:sqref>PSAT2018StateBySubgroup_Working!$U$3:$U$23</c15:sqref>
                        </c15:formulaRef>
                      </c:ext>
                    </c:extLst>
                    <c:numCache>
                      <c:formatCode>General</c:formatCode>
                      <c:ptCount val="5"/>
                      <c:pt idx="0">
                        <c:v>2</c:v>
                      </c:pt>
                      <c:pt idx="1">
                        <c:v>30</c:v>
                      </c:pt>
                      <c:pt idx="2">
                        <c:v>11</c:v>
                      </c:pt>
                      <c:pt idx="3">
                        <c:v>11</c:v>
                      </c:pt>
                      <c:pt idx="4">
                        <c:v>31</c:v>
                      </c:pt>
                    </c:numCache>
                  </c:numRef>
                </c:val>
                <c:extLst xmlns:c15="http://schemas.microsoft.com/office/drawing/2012/chart">
                  <c:ext xmlns:c16="http://schemas.microsoft.com/office/drawing/2014/chart" uri="{C3380CC4-5D6E-409C-BE32-E72D297353CC}">
                    <c16:uniqueId val="{0000001B-304E-418B-94CF-B253213B8B8B}"/>
                  </c:ext>
                </c:extLst>
              </c15:ser>
            </c15:filteredBarSeries>
            <c15:filteredBarSeries>
              <c15:ser>
                <c:idx val="20"/>
                <c:order val="20"/>
                <c:tx>
                  <c:strRef>
                    <c:extLst xmlns:c15="http://schemas.microsoft.com/office/drawing/2012/chart">
                      <c:ext xmlns:c15="http://schemas.microsoft.com/office/drawing/2012/chart" uri="{02D57815-91ED-43cb-92C2-25804820EDAC}">
                        <c15:formulaRef>
                          <c15:sqref>PSAT2018StateBySubgroup_Working!$V$1</c15:sqref>
                        </c15:formulaRef>
                      </c:ext>
                    </c:extLst>
                    <c:strCache>
                      <c:ptCount val="1"/>
                      <c:pt idx="0">
                        <c:v>Exceeding Expectations</c:v>
                      </c:pt>
                    </c:strCache>
                  </c:strRef>
                </c:tx>
                <c:spPr>
                  <a:solidFill>
                    <a:schemeClr val="accent3">
                      <a:lumMod val="80000"/>
                    </a:schemeClr>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PSAT2018StateBySubgroup_Working!$A$3:$A$23</c15:sqref>
                        </c15:formulaRef>
                      </c:ext>
                    </c:extLst>
                    <c:strCache>
                      <c:ptCount val="5"/>
                      <c:pt idx="0">
                        <c:v>English Language Learners</c:v>
                      </c:pt>
                      <c:pt idx="1">
                        <c:v>Non-ELL</c:v>
                      </c:pt>
                      <c:pt idx="2">
                        <c:v>ELL Exited yr1-yr3</c:v>
                      </c:pt>
                      <c:pt idx="3">
                        <c:v>Ever ELL</c:v>
                      </c:pt>
                      <c:pt idx="4">
                        <c:v>Never ELL</c:v>
                      </c:pt>
                    </c:strCache>
                  </c:strRef>
                </c:cat>
                <c:val>
                  <c:numRef>
                    <c:extLst xmlns:c15="http://schemas.microsoft.com/office/drawing/2012/chart">
                      <c:ext xmlns:c15="http://schemas.microsoft.com/office/drawing/2012/chart" uri="{02D57815-91ED-43cb-92C2-25804820EDAC}">
                        <c15:formulaRef>
                          <c15:sqref>PSAT2018StateBySubgroup_Working!$V$3:$V$23</c15:sqref>
                        </c15:formulaRef>
                      </c:ext>
                    </c:extLst>
                    <c:numCache>
                      <c:formatCode>General</c:formatCode>
                      <c:ptCount val="5"/>
                      <c:pt idx="0">
                        <c:v>0</c:v>
                      </c:pt>
                      <c:pt idx="1">
                        <c:v>7</c:v>
                      </c:pt>
                      <c:pt idx="2">
                        <c:v>1</c:v>
                      </c:pt>
                      <c:pt idx="3">
                        <c:v>1</c:v>
                      </c:pt>
                      <c:pt idx="4">
                        <c:v>7</c:v>
                      </c:pt>
                    </c:numCache>
                  </c:numRef>
                </c:val>
                <c:extLst xmlns:c15="http://schemas.microsoft.com/office/drawing/2012/chart">
                  <c:ext xmlns:c16="http://schemas.microsoft.com/office/drawing/2014/chart" uri="{C3380CC4-5D6E-409C-BE32-E72D297353CC}">
                    <c16:uniqueId val="{0000001C-304E-418B-94CF-B253213B8B8B}"/>
                  </c:ext>
                </c:extLst>
              </c15:ser>
            </c15:filteredBarSeries>
          </c:ext>
        </c:extLst>
      </c:barChart>
      <c:catAx>
        <c:axId val="523826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23823336"/>
        <c:crosses val="autoZero"/>
        <c:auto val="1"/>
        <c:lblAlgn val="ctr"/>
        <c:lblOffset val="100"/>
        <c:noMultiLvlLbl val="0"/>
      </c:catAx>
      <c:valAx>
        <c:axId val="523823336"/>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2382628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838286704325271"/>
          <c:y val="0.23302015328620615"/>
          <c:w val="0.81445625343811368"/>
          <c:h val="0.54678144019134844"/>
        </c:manualLayout>
      </c:layout>
      <c:barChart>
        <c:barDir val="col"/>
        <c:grouping val="clustered"/>
        <c:varyColors val="0"/>
        <c:ser>
          <c:idx val="0"/>
          <c:order val="0"/>
          <c:tx>
            <c:strRef>
              <c:f>'CCR Benchmark'!$B$1</c:f>
              <c:strCache>
                <c:ptCount val="1"/>
                <c:pt idx="0">
                  <c:v>2016-2017 School Year</c:v>
                </c:pt>
              </c:strCache>
            </c:strRef>
          </c:tx>
          <c:spPr>
            <a:solidFill>
              <a:schemeClr val="accent5">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'CCR Benchmark'!$A$2:$A$5</c:f>
              <c:strCache>
                <c:ptCount val="4"/>
                <c:pt idx="0">
                  <c:v>English Language Arts PSAT</c:v>
                </c:pt>
                <c:pt idx="1">
                  <c:v>Mathematics PSAT</c:v>
                </c:pt>
                <c:pt idx="2">
                  <c:v>Evidence-Based Reading &amp; Writing  SAT School Day</c:v>
                </c:pt>
                <c:pt idx="3">
                  <c:v>Mathematics SAT School Day</c:v>
                </c:pt>
              </c:strCache>
            </c:strRef>
          </c:cat>
          <c:val>
            <c:numRef>
              <c:f>'CCR Benchmark'!$B$2:$B$5</c:f>
              <c:numCache>
                <c:formatCode>#,##0</c:formatCode>
                <c:ptCount val="4"/>
                <c:pt idx="0">
                  <c:v>4826</c:v>
                </c:pt>
                <c:pt idx="1">
                  <c:v>2973</c:v>
                </c:pt>
                <c:pt idx="2">
                  <c:v>4609</c:v>
                </c:pt>
                <c:pt idx="3">
                  <c:v>2853</c:v>
                </c:pt>
              </c:numCache>
            </c:numRef>
          </c:val>
          <c:extLst>
            <c:ext xmlns:c16="http://schemas.microsoft.com/office/drawing/2014/chart" uri="{C3380CC4-5D6E-409C-BE32-E72D297353CC}">
              <c16:uniqueId val="{00000000-4FEE-4744-95FF-460E41045680}"/>
            </c:ext>
          </c:extLst>
        </c:ser>
        <c:ser>
          <c:idx val="1"/>
          <c:order val="1"/>
          <c:tx>
            <c:strRef>
              <c:f>'CCR Benchmark'!$C$1</c:f>
              <c:strCache>
                <c:ptCount val="1"/>
                <c:pt idx="0">
                  <c:v>2017-2018 School Year</c:v>
                </c:pt>
              </c:strCache>
            </c:strRef>
          </c:tx>
          <c:spPr>
            <a:solidFill>
              <a:schemeClr val="accent5">
                <a:lumMod val="75000"/>
              </a:schemeClr>
            </a:solidFill>
            <a:ln>
              <a:noFill/>
            </a:ln>
            <a:effectLst/>
          </c:spPr>
          <c:invertIfNegative val="0"/>
          <c:dLbls>
            <c:dLbl>
              <c:idx val="0"/>
              <c:layout/>
              <c:tx>
                <c:rich>
                  <a:bodyPr/>
                  <a:lstStyle/>
                  <a:p>
                    <a:r>
                      <a:rPr lang="en-US"/>
                      <a:t>5,909</a:t>
                    </a:r>
                    <a:endParaRPr lang="en-US" dirty="0"/>
                  </a:p>
                </c:rich>
              </c:tx>
              <c:dLblPos val="in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9DC0-444E-A652-2BD1476BE132}"/>
                </c:ext>
              </c:extLst>
            </c:dLbl>
            <c:dLbl>
              <c:idx val="2"/>
              <c:layout/>
              <c:tx>
                <c:rich>
                  <a:bodyPr/>
                  <a:lstStyle/>
                  <a:p>
                    <a:r>
                      <a:rPr lang="en-US"/>
                      <a:t>4,852</a:t>
                    </a:r>
                  </a:p>
                </c:rich>
              </c:tx>
              <c:dLblPos val="in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9DC0-444E-A652-2BD1476BE132}"/>
                </c:ext>
              </c:extLst>
            </c:dLbl>
            <c:dLbl>
              <c:idx val="3"/>
              <c:layout/>
              <c:tx>
                <c:rich>
                  <a:bodyPr/>
                  <a:lstStyle/>
                  <a:p>
                    <a:r>
                      <a:rPr lang="en-US"/>
                      <a:t>2,938</a:t>
                    </a:r>
                    <a:endParaRPr lang="en-US" dirty="0"/>
                  </a:p>
                </c:rich>
              </c:tx>
              <c:dLblPos val="in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9DC0-444E-A652-2BD1476BE132}"/>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'CCR Benchmark'!$A$2:$A$5</c:f>
              <c:strCache>
                <c:ptCount val="4"/>
                <c:pt idx="0">
                  <c:v>English Language Arts PSAT</c:v>
                </c:pt>
                <c:pt idx="1">
                  <c:v>Mathematics PSAT</c:v>
                </c:pt>
                <c:pt idx="2">
                  <c:v>Evidence-Based Reading &amp; Writing  SAT School Day</c:v>
                </c:pt>
                <c:pt idx="3">
                  <c:v>Mathematics SAT School Day</c:v>
                </c:pt>
              </c:strCache>
            </c:strRef>
          </c:cat>
          <c:val>
            <c:numRef>
              <c:f>'CCR Benchmark'!$C$2:$C$5</c:f>
              <c:numCache>
                <c:formatCode>#,##0</c:formatCode>
                <c:ptCount val="4"/>
                <c:pt idx="0">
                  <c:v>5910</c:v>
                </c:pt>
                <c:pt idx="1">
                  <c:v>3497</c:v>
                </c:pt>
                <c:pt idx="2">
                  <c:v>4855</c:v>
                </c:pt>
                <c:pt idx="3">
                  <c:v>2940</c:v>
                </c:pt>
              </c:numCache>
            </c:numRef>
          </c:val>
          <c:extLst>
            <c:ext xmlns:c16="http://schemas.microsoft.com/office/drawing/2014/chart" uri="{C3380CC4-5D6E-409C-BE32-E72D297353CC}">
              <c16:uniqueId val="{00000001-4FEE-4744-95FF-460E41045680}"/>
            </c:ext>
          </c:extLst>
        </c:ser>
        <c:dLbls>
          <c:dLblPos val="inEnd"/>
          <c:showLegendKey val="0"/>
          <c:showVal val="1"/>
          <c:showCatName val="0"/>
          <c:showSerName val="0"/>
          <c:showPercent val="0"/>
          <c:showBubbleSize val="0"/>
        </c:dLbls>
        <c:gapWidth val="150"/>
        <c:axId val="510544824"/>
        <c:axId val="510550072"/>
      </c:barChart>
      <c:catAx>
        <c:axId val="5105448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510550072"/>
        <c:crosses val="autoZero"/>
        <c:auto val="1"/>
        <c:lblAlgn val="ctr"/>
        <c:lblOffset val="100"/>
        <c:noMultiLvlLbl val="0"/>
      </c:catAx>
      <c:valAx>
        <c:axId val="51055007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sz="1400"/>
                  <a:t>Number</a:t>
                </a:r>
                <a:r>
                  <a:rPr lang="en-US" sz="1400" baseline="0"/>
                  <a:t> of Students Meeting College and Career Readiness Benchmark</a:t>
                </a:r>
                <a:endParaRPr lang="en-US" sz="1400"/>
              </a:p>
            </c:rich>
          </c:tx>
          <c:layout>
            <c:manualLayout>
              <c:xMode val="edge"/>
              <c:yMode val="edge"/>
              <c:x val="1.7670323494933651E-2"/>
              <c:y val="0.14008017335224571"/>
            </c:manualLayout>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51054482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solidFill>
                  <a:sysClr val="windowText" lastClr="000000"/>
                </a:solidFill>
              </a:rPr>
              <a:t>PSAT</a:t>
            </a:r>
            <a:r>
              <a:rPr lang="en-US" baseline="0">
                <a:solidFill>
                  <a:sysClr val="windowText" lastClr="000000"/>
                </a:solidFill>
              </a:rPr>
              <a:t>10 English Language Arts (2018). Percent of students in each subgroup who achieved Meeting or Exceeding Expectations. These students are </a:t>
            </a:r>
            <a:r>
              <a:rPr lang="en-US" i="1" baseline="0">
                <a:solidFill>
                  <a:sysClr val="windowText" lastClr="000000"/>
                </a:solidFill>
              </a:rPr>
              <a:t>on track</a:t>
            </a:r>
            <a:r>
              <a:rPr lang="en-US" i="0" baseline="0">
                <a:solidFill>
                  <a:sysClr val="windowText" lastClr="000000"/>
                </a:solidFill>
              </a:rPr>
              <a:t> to be college and career ready</a:t>
            </a:r>
            <a:r>
              <a:rPr lang="en-US" i="0" baseline="0"/>
              <a:t>.</a:t>
            </a:r>
            <a:endParaRPr lang="en-US"/>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9"/>
          <c:order val="9"/>
          <c:tx>
            <c:strRef>
              <c:f>PSAT2018StateBySubgroup_Working!$K$1</c:f>
              <c:strCache>
                <c:ptCount val="1"/>
                <c:pt idx="0">
                  <c:v>Meeting Expectations</c:v>
                </c:pt>
              </c:strCache>
            </c:strRef>
          </c:tx>
          <c:spPr>
            <a:solidFill>
              <a:schemeClr val="accent6">
                <a:lumMod val="60000"/>
                <a:lumOff val="40000"/>
              </a:schemeClr>
            </a:solidFill>
            <a:ln>
              <a:noFill/>
            </a:ln>
            <a:effectLst/>
          </c:spPr>
          <c:invertIfNegative val="0"/>
          <c:dPt>
            <c:idx val="0"/>
            <c:invertIfNegative val="0"/>
            <c:bubble3D val="0"/>
            <c:spPr>
              <a:solidFill>
                <a:schemeClr val="accent1">
                  <a:lumMod val="40000"/>
                  <a:lumOff val="60000"/>
                </a:schemeClr>
              </a:solidFill>
              <a:ln>
                <a:noFill/>
              </a:ln>
              <a:effectLst/>
            </c:spPr>
            <c:extLst>
              <c:ext xmlns:c16="http://schemas.microsoft.com/office/drawing/2014/chart" uri="{C3380CC4-5D6E-409C-BE32-E72D297353CC}">
                <c16:uniqueId val="{00000001-DC06-492D-B048-87303ACABD37}"/>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03-DC06-492D-B048-87303ACABD37}"/>
              </c:ext>
            </c:extLst>
          </c:dPt>
          <c:dPt>
            <c:idx val="4"/>
            <c:invertIfNegative val="0"/>
            <c:bubble3D val="0"/>
            <c:spPr>
              <a:solidFill>
                <a:schemeClr val="bg1">
                  <a:lumMod val="75000"/>
                </a:schemeClr>
              </a:solidFill>
              <a:ln>
                <a:noFill/>
              </a:ln>
              <a:effectLst/>
            </c:spPr>
            <c:extLst>
              <c:ext xmlns:c16="http://schemas.microsoft.com/office/drawing/2014/chart" uri="{C3380CC4-5D6E-409C-BE32-E72D297353CC}">
                <c16:uniqueId val="{00000005-DC06-492D-B048-87303ACABD37}"/>
              </c:ext>
            </c:extLst>
          </c:dPt>
          <c:dPt>
            <c:idx val="5"/>
            <c:invertIfNegative val="0"/>
            <c:bubble3D val="0"/>
            <c:spPr>
              <a:solidFill>
                <a:schemeClr val="tx2">
                  <a:lumMod val="60000"/>
                  <a:lumOff val="40000"/>
                </a:schemeClr>
              </a:solidFill>
              <a:ln>
                <a:noFill/>
              </a:ln>
              <a:effectLst/>
            </c:spPr>
            <c:extLst>
              <c:ext xmlns:c16="http://schemas.microsoft.com/office/drawing/2014/chart" uri="{C3380CC4-5D6E-409C-BE32-E72D297353CC}">
                <c16:uniqueId val="{00000007-DC06-492D-B048-87303ACABD37}"/>
              </c:ext>
            </c:extLst>
          </c:dPt>
          <c:dPt>
            <c:idx val="6"/>
            <c:invertIfNegative val="0"/>
            <c:bubble3D val="0"/>
            <c:spPr>
              <a:solidFill>
                <a:schemeClr val="tx2">
                  <a:lumMod val="60000"/>
                  <a:lumOff val="40000"/>
                </a:schemeClr>
              </a:solidFill>
              <a:ln>
                <a:noFill/>
              </a:ln>
              <a:effectLst/>
            </c:spPr>
            <c:extLst>
              <c:ext xmlns:c16="http://schemas.microsoft.com/office/drawing/2014/chart" uri="{C3380CC4-5D6E-409C-BE32-E72D297353CC}">
                <c16:uniqueId val="{00000009-DC06-492D-B048-87303ACABD37}"/>
              </c:ext>
            </c:extLst>
          </c:dPt>
          <c:dPt>
            <c:idx val="7"/>
            <c:invertIfNegative val="0"/>
            <c:bubble3D val="0"/>
            <c:spPr>
              <a:solidFill>
                <a:schemeClr val="accent2">
                  <a:lumMod val="60000"/>
                  <a:lumOff val="40000"/>
                </a:schemeClr>
              </a:solidFill>
              <a:ln>
                <a:noFill/>
              </a:ln>
              <a:effectLst/>
            </c:spPr>
            <c:extLst>
              <c:ext xmlns:c16="http://schemas.microsoft.com/office/drawing/2014/chart" uri="{C3380CC4-5D6E-409C-BE32-E72D297353CC}">
                <c16:uniqueId val="{0000000B-DC06-492D-B048-87303ACABD37}"/>
              </c:ext>
            </c:extLst>
          </c:dPt>
          <c:dPt>
            <c:idx val="8"/>
            <c:invertIfNegative val="0"/>
            <c:bubble3D val="0"/>
            <c:spPr>
              <a:solidFill>
                <a:schemeClr val="accent2">
                  <a:lumMod val="60000"/>
                  <a:lumOff val="40000"/>
                </a:schemeClr>
              </a:solidFill>
              <a:ln>
                <a:noFill/>
              </a:ln>
              <a:effectLst/>
            </c:spPr>
            <c:extLst>
              <c:ext xmlns:c16="http://schemas.microsoft.com/office/drawing/2014/chart" uri="{C3380CC4-5D6E-409C-BE32-E72D297353CC}">
                <c16:uniqueId val="{0000000D-DC06-492D-B048-87303ACABD37}"/>
              </c:ext>
            </c:extLst>
          </c:dPt>
          <c:dPt>
            <c:idx val="9"/>
            <c:invertIfNegative val="0"/>
            <c:bubble3D val="0"/>
            <c:spPr>
              <a:solidFill>
                <a:srgbClr val="CF9FFF"/>
              </a:solidFill>
              <a:ln>
                <a:noFill/>
              </a:ln>
              <a:effectLst/>
            </c:spPr>
            <c:extLst>
              <c:ext xmlns:c16="http://schemas.microsoft.com/office/drawing/2014/chart" uri="{C3380CC4-5D6E-409C-BE32-E72D297353CC}">
                <c16:uniqueId val="{0000000F-DC06-492D-B048-87303ACABD37}"/>
              </c:ext>
            </c:extLst>
          </c:dPt>
          <c:dPt>
            <c:idx val="10"/>
            <c:invertIfNegative val="0"/>
            <c:bubble3D val="0"/>
            <c:spPr>
              <a:solidFill>
                <a:srgbClr val="CF9FFF"/>
              </a:solidFill>
              <a:ln>
                <a:noFill/>
              </a:ln>
              <a:effectLst/>
            </c:spPr>
            <c:extLst>
              <c:ext xmlns:c16="http://schemas.microsoft.com/office/drawing/2014/chart" uri="{C3380CC4-5D6E-409C-BE32-E72D297353CC}">
                <c16:uniqueId val="{00000011-DC06-492D-B048-87303ACABD37}"/>
              </c:ext>
            </c:extLst>
          </c:dPt>
          <c:dPt>
            <c:idx val="11"/>
            <c:invertIfNegative val="0"/>
            <c:bubble3D val="0"/>
            <c:spPr>
              <a:solidFill>
                <a:srgbClr val="CF9FFF"/>
              </a:solidFill>
              <a:ln>
                <a:noFill/>
              </a:ln>
              <a:effectLst/>
            </c:spPr>
            <c:extLst>
              <c:ext xmlns:c16="http://schemas.microsoft.com/office/drawing/2014/chart" uri="{C3380CC4-5D6E-409C-BE32-E72D297353CC}">
                <c16:uniqueId val="{00000013-DC06-492D-B048-87303ACABD37}"/>
              </c:ext>
            </c:extLst>
          </c:dPt>
          <c:dPt>
            <c:idx val="12"/>
            <c:invertIfNegative val="0"/>
            <c:bubble3D val="0"/>
            <c:spPr>
              <a:solidFill>
                <a:srgbClr val="CF9FFF"/>
              </a:solidFill>
              <a:ln>
                <a:noFill/>
              </a:ln>
              <a:effectLst/>
            </c:spPr>
            <c:extLst>
              <c:ext xmlns:c16="http://schemas.microsoft.com/office/drawing/2014/chart" uri="{C3380CC4-5D6E-409C-BE32-E72D297353CC}">
                <c16:uniqueId val="{00000015-DC06-492D-B048-87303ACABD37}"/>
              </c:ext>
            </c:extLst>
          </c:dPt>
          <c:dPt>
            <c:idx val="13"/>
            <c:invertIfNegative val="0"/>
            <c:bubble3D val="0"/>
            <c:spPr>
              <a:solidFill>
                <a:srgbClr val="CF9FFF"/>
              </a:solidFill>
              <a:ln>
                <a:noFill/>
              </a:ln>
              <a:effectLst/>
            </c:spPr>
            <c:extLst>
              <c:ext xmlns:c16="http://schemas.microsoft.com/office/drawing/2014/chart" uri="{C3380CC4-5D6E-409C-BE32-E72D297353CC}">
                <c16:uniqueId val="{00000017-DC06-492D-B048-87303ACABD37}"/>
              </c:ext>
            </c:extLst>
          </c:dPt>
          <c:dPt>
            <c:idx val="14"/>
            <c:invertIfNegative val="0"/>
            <c:bubble3D val="0"/>
            <c:spPr>
              <a:solidFill>
                <a:srgbClr val="CF9FFF"/>
              </a:solidFill>
              <a:ln>
                <a:noFill/>
              </a:ln>
              <a:effectLst/>
            </c:spPr>
            <c:extLst>
              <c:ext xmlns:c16="http://schemas.microsoft.com/office/drawing/2014/chart" uri="{C3380CC4-5D6E-409C-BE32-E72D297353CC}">
                <c16:uniqueId val="{00000019-DC06-492D-B048-87303ACABD37}"/>
              </c:ext>
            </c:extLst>
          </c:dPt>
          <c:dPt>
            <c:idx val="15"/>
            <c:invertIfNegative val="0"/>
            <c:bubble3D val="0"/>
            <c:spPr>
              <a:solidFill>
                <a:srgbClr val="CF9FFF"/>
              </a:solidFill>
              <a:ln>
                <a:noFill/>
              </a:ln>
              <a:effectLst/>
            </c:spPr>
            <c:extLst>
              <c:ext xmlns:c16="http://schemas.microsoft.com/office/drawing/2014/chart" uri="{C3380CC4-5D6E-409C-BE32-E72D297353CC}">
                <c16:uniqueId val="{0000001B-DC06-492D-B048-87303ACABD37}"/>
              </c:ext>
            </c:extLst>
          </c:dPt>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PSAT2018StateBySubgroup_Working!$A$2:$A$22</c:f>
              <c:strCache>
                <c:ptCount val="16"/>
                <c:pt idx="0">
                  <c:v>All Students</c:v>
                </c:pt>
                <c:pt idx="1">
                  <c:v>Female</c:v>
                </c:pt>
                <c:pt idx="2">
                  <c:v>Male</c:v>
                </c:pt>
                <c:pt idx="3">
                  <c:v>Students with Disabilities</c:v>
                </c:pt>
                <c:pt idx="4">
                  <c:v>Students without Disabilities</c:v>
                </c:pt>
                <c:pt idx="5">
                  <c:v>Low Income</c:v>
                </c:pt>
                <c:pt idx="6">
                  <c:v>Non-Low Income</c:v>
                </c:pt>
                <c:pt idx="7">
                  <c:v>Homeless</c:v>
                </c:pt>
                <c:pt idx="8">
                  <c:v>Not Homeless</c:v>
                </c:pt>
                <c:pt idx="9">
                  <c:v>American Indian</c:v>
                </c:pt>
                <c:pt idx="10">
                  <c:v>Asian</c:v>
                </c:pt>
                <c:pt idx="11">
                  <c:v>Black or African American</c:v>
                </c:pt>
                <c:pt idx="12">
                  <c:v>Hispanic or Latino</c:v>
                </c:pt>
                <c:pt idx="13">
                  <c:v>Pacific Islander</c:v>
                </c:pt>
                <c:pt idx="14">
                  <c:v>White</c:v>
                </c:pt>
                <c:pt idx="15">
                  <c:v>Two or More Races</c:v>
                </c:pt>
              </c:strCache>
            </c:strRef>
          </c:cat>
          <c:val>
            <c:numRef>
              <c:f>PSAT2018StateBySubgroup_Working!$K$2:$K$22</c:f>
              <c:numCache>
                <c:formatCode>General</c:formatCode>
                <c:ptCount val="16"/>
                <c:pt idx="0">
                  <c:v>46</c:v>
                </c:pt>
                <c:pt idx="1">
                  <c:v>51</c:v>
                </c:pt>
                <c:pt idx="2">
                  <c:v>42</c:v>
                </c:pt>
                <c:pt idx="3">
                  <c:v>14</c:v>
                </c:pt>
                <c:pt idx="4">
                  <c:v>51</c:v>
                </c:pt>
                <c:pt idx="5">
                  <c:v>34</c:v>
                </c:pt>
                <c:pt idx="6">
                  <c:v>55</c:v>
                </c:pt>
                <c:pt idx="7">
                  <c:v>32</c:v>
                </c:pt>
                <c:pt idx="8">
                  <c:v>46</c:v>
                </c:pt>
                <c:pt idx="9">
                  <c:v>27</c:v>
                </c:pt>
                <c:pt idx="10">
                  <c:v>42</c:v>
                </c:pt>
                <c:pt idx="11">
                  <c:v>36</c:v>
                </c:pt>
                <c:pt idx="12">
                  <c:v>32</c:v>
                </c:pt>
                <c:pt idx="13">
                  <c:v>42</c:v>
                </c:pt>
                <c:pt idx="14">
                  <c:v>54</c:v>
                </c:pt>
                <c:pt idx="15">
                  <c:v>43</c:v>
                </c:pt>
              </c:numCache>
            </c:numRef>
          </c:val>
          <c:extLst>
            <c:ext xmlns:c16="http://schemas.microsoft.com/office/drawing/2014/chart" uri="{C3380CC4-5D6E-409C-BE32-E72D297353CC}">
              <c16:uniqueId val="{0000001C-DC06-492D-B048-87303ACABD37}"/>
            </c:ext>
          </c:extLst>
        </c:ser>
        <c:ser>
          <c:idx val="10"/>
          <c:order val="10"/>
          <c:tx>
            <c:strRef>
              <c:f>PSAT2018StateBySubgroup_Working!$L$1</c:f>
              <c:strCache>
                <c:ptCount val="1"/>
                <c:pt idx="0">
                  <c:v>Exceeding Expectations</c:v>
                </c:pt>
              </c:strCache>
            </c:strRef>
          </c:tx>
          <c:spPr>
            <a:solidFill>
              <a:schemeClr val="accent6">
                <a:lumMod val="50000"/>
              </a:schemeClr>
            </a:solidFill>
            <a:ln>
              <a:noFill/>
            </a:ln>
            <a:effectLst/>
          </c:spPr>
          <c:invertIfNegative val="0"/>
          <c:dPt>
            <c:idx val="0"/>
            <c:invertIfNegative val="0"/>
            <c:bubble3D val="0"/>
            <c:spPr>
              <a:solidFill>
                <a:schemeClr val="accent1">
                  <a:lumMod val="50000"/>
                </a:schemeClr>
              </a:solidFill>
              <a:ln>
                <a:noFill/>
              </a:ln>
              <a:effectLst/>
            </c:spPr>
            <c:extLst>
              <c:ext xmlns:c16="http://schemas.microsoft.com/office/drawing/2014/chart" uri="{C3380CC4-5D6E-409C-BE32-E72D297353CC}">
                <c16:uniqueId val="{0000001E-DC06-492D-B048-87303ACABD37}"/>
              </c:ext>
            </c:extLst>
          </c:dPt>
          <c:dPt>
            <c:idx val="3"/>
            <c:invertIfNegative val="0"/>
            <c:bubble3D val="0"/>
            <c:spPr>
              <a:solidFill>
                <a:schemeClr val="tx1"/>
              </a:solidFill>
              <a:ln>
                <a:noFill/>
              </a:ln>
              <a:effectLst/>
            </c:spPr>
            <c:extLst>
              <c:ext xmlns:c16="http://schemas.microsoft.com/office/drawing/2014/chart" uri="{C3380CC4-5D6E-409C-BE32-E72D297353CC}">
                <c16:uniqueId val="{00000020-DC06-492D-B048-87303ACABD37}"/>
              </c:ext>
            </c:extLst>
          </c:dPt>
          <c:dPt>
            <c:idx val="4"/>
            <c:invertIfNegative val="0"/>
            <c:bubble3D val="0"/>
            <c:spPr>
              <a:solidFill>
                <a:schemeClr val="tx1"/>
              </a:solidFill>
              <a:ln>
                <a:noFill/>
              </a:ln>
              <a:effectLst/>
            </c:spPr>
            <c:extLst>
              <c:ext xmlns:c16="http://schemas.microsoft.com/office/drawing/2014/chart" uri="{C3380CC4-5D6E-409C-BE32-E72D297353CC}">
                <c16:uniqueId val="{00000022-DC06-492D-B048-87303ACABD37}"/>
              </c:ext>
            </c:extLst>
          </c:dPt>
          <c:dPt>
            <c:idx val="5"/>
            <c:invertIfNegative val="0"/>
            <c:bubble3D val="0"/>
            <c:spPr>
              <a:solidFill>
                <a:schemeClr val="tx2">
                  <a:lumMod val="50000"/>
                </a:schemeClr>
              </a:solidFill>
              <a:ln>
                <a:noFill/>
              </a:ln>
              <a:effectLst/>
            </c:spPr>
            <c:extLst>
              <c:ext xmlns:c16="http://schemas.microsoft.com/office/drawing/2014/chart" uri="{C3380CC4-5D6E-409C-BE32-E72D297353CC}">
                <c16:uniqueId val="{00000024-DC06-492D-B048-87303ACABD37}"/>
              </c:ext>
            </c:extLst>
          </c:dPt>
          <c:dPt>
            <c:idx val="6"/>
            <c:invertIfNegative val="0"/>
            <c:bubble3D val="0"/>
            <c:spPr>
              <a:solidFill>
                <a:schemeClr val="tx2">
                  <a:lumMod val="50000"/>
                </a:schemeClr>
              </a:solidFill>
              <a:ln>
                <a:noFill/>
              </a:ln>
              <a:effectLst/>
            </c:spPr>
            <c:extLst>
              <c:ext xmlns:c16="http://schemas.microsoft.com/office/drawing/2014/chart" uri="{C3380CC4-5D6E-409C-BE32-E72D297353CC}">
                <c16:uniqueId val="{00000026-DC06-492D-B048-87303ACABD37}"/>
              </c:ext>
            </c:extLst>
          </c:dPt>
          <c:dPt>
            <c:idx val="7"/>
            <c:invertIfNegative val="0"/>
            <c:bubble3D val="0"/>
            <c:spPr>
              <a:solidFill>
                <a:schemeClr val="accent2">
                  <a:lumMod val="50000"/>
                </a:schemeClr>
              </a:solidFill>
              <a:ln>
                <a:noFill/>
              </a:ln>
              <a:effectLst/>
            </c:spPr>
            <c:extLst>
              <c:ext xmlns:c16="http://schemas.microsoft.com/office/drawing/2014/chart" uri="{C3380CC4-5D6E-409C-BE32-E72D297353CC}">
                <c16:uniqueId val="{00000028-DC06-492D-B048-87303ACABD37}"/>
              </c:ext>
            </c:extLst>
          </c:dPt>
          <c:dPt>
            <c:idx val="8"/>
            <c:invertIfNegative val="0"/>
            <c:bubble3D val="0"/>
            <c:spPr>
              <a:solidFill>
                <a:schemeClr val="accent2">
                  <a:lumMod val="50000"/>
                </a:schemeClr>
              </a:solidFill>
              <a:ln>
                <a:noFill/>
              </a:ln>
              <a:effectLst/>
            </c:spPr>
            <c:extLst>
              <c:ext xmlns:c16="http://schemas.microsoft.com/office/drawing/2014/chart" uri="{C3380CC4-5D6E-409C-BE32-E72D297353CC}">
                <c16:uniqueId val="{0000002A-DC06-492D-B048-87303ACABD37}"/>
              </c:ext>
            </c:extLst>
          </c:dPt>
          <c:dPt>
            <c:idx val="10"/>
            <c:invertIfNegative val="0"/>
            <c:bubble3D val="0"/>
            <c:spPr>
              <a:solidFill>
                <a:srgbClr val="6600CC"/>
              </a:solidFill>
              <a:ln>
                <a:noFill/>
              </a:ln>
              <a:effectLst/>
            </c:spPr>
            <c:extLst>
              <c:ext xmlns:c16="http://schemas.microsoft.com/office/drawing/2014/chart" uri="{C3380CC4-5D6E-409C-BE32-E72D297353CC}">
                <c16:uniqueId val="{0000002C-DC06-492D-B048-87303ACABD37}"/>
              </c:ext>
            </c:extLst>
          </c:dPt>
          <c:dPt>
            <c:idx val="11"/>
            <c:invertIfNegative val="0"/>
            <c:bubble3D val="0"/>
            <c:spPr>
              <a:solidFill>
                <a:srgbClr val="6600CC"/>
              </a:solidFill>
              <a:ln>
                <a:noFill/>
              </a:ln>
              <a:effectLst/>
            </c:spPr>
            <c:extLst>
              <c:ext xmlns:c16="http://schemas.microsoft.com/office/drawing/2014/chart" uri="{C3380CC4-5D6E-409C-BE32-E72D297353CC}">
                <c16:uniqueId val="{0000002E-DC06-492D-B048-87303ACABD37}"/>
              </c:ext>
            </c:extLst>
          </c:dPt>
          <c:dPt>
            <c:idx val="12"/>
            <c:invertIfNegative val="0"/>
            <c:bubble3D val="0"/>
            <c:spPr>
              <a:solidFill>
                <a:srgbClr val="6600CC"/>
              </a:solidFill>
              <a:ln>
                <a:noFill/>
              </a:ln>
              <a:effectLst/>
            </c:spPr>
            <c:extLst>
              <c:ext xmlns:c16="http://schemas.microsoft.com/office/drawing/2014/chart" uri="{C3380CC4-5D6E-409C-BE32-E72D297353CC}">
                <c16:uniqueId val="{00000030-DC06-492D-B048-87303ACABD37}"/>
              </c:ext>
            </c:extLst>
          </c:dPt>
          <c:dPt>
            <c:idx val="13"/>
            <c:invertIfNegative val="0"/>
            <c:bubble3D val="0"/>
            <c:spPr>
              <a:solidFill>
                <a:srgbClr val="6600CC"/>
              </a:solidFill>
              <a:ln>
                <a:noFill/>
              </a:ln>
              <a:effectLst/>
            </c:spPr>
            <c:extLst>
              <c:ext xmlns:c16="http://schemas.microsoft.com/office/drawing/2014/chart" uri="{C3380CC4-5D6E-409C-BE32-E72D297353CC}">
                <c16:uniqueId val="{00000032-DC06-492D-B048-87303ACABD37}"/>
              </c:ext>
            </c:extLst>
          </c:dPt>
          <c:dPt>
            <c:idx val="14"/>
            <c:invertIfNegative val="0"/>
            <c:bubble3D val="0"/>
            <c:spPr>
              <a:solidFill>
                <a:srgbClr val="6600CC"/>
              </a:solidFill>
              <a:ln>
                <a:noFill/>
              </a:ln>
              <a:effectLst/>
            </c:spPr>
            <c:extLst>
              <c:ext xmlns:c16="http://schemas.microsoft.com/office/drawing/2014/chart" uri="{C3380CC4-5D6E-409C-BE32-E72D297353CC}">
                <c16:uniqueId val="{00000034-DC06-492D-B048-87303ACABD37}"/>
              </c:ext>
            </c:extLst>
          </c:dPt>
          <c:dPt>
            <c:idx val="15"/>
            <c:invertIfNegative val="0"/>
            <c:bubble3D val="0"/>
            <c:spPr>
              <a:solidFill>
                <a:srgbClr val="6600CC"/>
              </a:solidFill>
              <a:ln>
                <a:noFill/>
              </a:ln>
              <a:effectLst/>
            </c:spPr>
            <c:extLst>
              <c:ext xmlns:c16="http://schemas.microsoft.com/office/drawing/2014/chart" uri="{C3380CC4-5D6E-409C-BE32-E72D297353CC}">
                <c16:uniqueId val="{00000036-DC06-492D-B048-87303ACABD37}"/>
              </c:ext>
            </c:extLst>
          </c:dPt>
          <c:dLbls>
            <c:dLbl>
              <c:idx val="3"/>
              <c:layout>
                <c:manualLayout>
                  <c:x val="0"/>
                  <c:y val="-2.6255885309967343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0-DC06-492D-B048-87303ACABD37}"/>
                </c:ext>
              </c:extLst>
            </c:dLbl>
            <c:dLbl>
              <c:idx val="9"/>
              <c:layout>
                <c:manualLayout>
                  <c:x val="0"/>
                  <c:y val="-2.6255885309967343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7-DC06-492D-B048-87303ACABD37}"/>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PSAT2018StateBySubgroup_Working!$A$2:$A$22</c:f>
              <c:strCache>
                <c:ptCount val="16"/>
                <c:pt idx="0">
                  <c:v>All Students</c:v>
                </c:pt>
                <c:pt idx="1">
                  <c:v>Female</c:v>
                </c:pt>
                <c:pt idx="2">
                  <c:v>Male</c:v>
                </c:pt>
                <c:pt idx="3">
                  <c:v>Students with Disabilities</c:v>
                </c:pt>
                <c:pt idx="4">
                  <c:v>Students without Disabilities</c:v>
                </c:pt>
                <c:pt idx="5">
                  <c:v>Low Income</c:v>
                </c:pt>
                <c:pt idx="6">
                  <c:v>Non-Low Income</c:v>
                </c:pt>
                <c:pt idx="7">
                  <c:v>Homeless</c:v>
                </c:pt>
                <c:pt idx="8">
                  <c:v>Not Homeless</c:v>
                </c:pt>
                <c:pt idx="9">
                  <c:v>American Indian</c:v>
                </c:pt>
                <c:pt idx="10">
                  <c:v>Asian</c:v>
                </c:pt>
                <c:pt idx="11">
                  <c:v>Black or African American</c:v>
                </c:pt>
                <c:pt idx="12">
                  <c:v>Hispanic or Latino</c:v>
                </c:pt>
                <c:pt idx="13">
                  <c:v>Pacific Islander</c:v>
                </c:pt>
                <c:pt idx="14">
                  <c:v>White</c:v>
                </c:pt>
                <c:pt idx="15">
                  <c:v>Two or More Races</c:v>
                </c:pt>
              </c:strCache>
            </c:strRef>
          </c:cat>
          <c:val>
            <c:numRef>
              <c:f>PSAT2018StateBySubgroup_Working!$L$2:$L$22</c:f>
              <c:numCache>
                <c:formatCode>General</c:formatCode>
                <c:ptCount val="16"/>
                <c:pt idx="0">
                  <c:v>11</c:v>
                </c:pt>
                <c:pt idx="1">
                  <c:v>12</c:v>
                </c:pt>
                <c:pt idx="2">
                  <c:v>10</c:v>
                </c:pt>
                <c:pt idx="3">
                  <c:v>1</c:v>
                </c:pt>
                <c:pt idx="4">
                  <c:v>13</c:v>
                </c:pt>
                <c:pt idx="5">
                  <c:v>3</c:v>
                </c:pt>
                <c:pt idx="6">
                  <c:v>17</c:v>
                </c:pt>
                <c:pt idx="7">
                  <c:v>2</c:v>
                </c:pt>
                <c:pt idx="8">
                  <c:v>11</c:v>
                </c:pt>
                <c:pt idx="9">
                  <c:v>0</c:v>
                </c:pt>
                <c:pt idx="10">
                  <c:v>17</c:v>
                </c:pt>
                <c:pt idx="11">
                  <c:v>2</c:v>
                </c:pt>
                <c:pt idx="12">
                  <c:v>2</c:v>
                </c:pt>
                <c:pt idx="13">
                  <c:v>8</c:v>
                </c:pt>
                <c:pt idx="14">
                  <c:v>16</c:v>
                </c:pt>
                <c:pt idx="15">
                  <c:v>7</c:v>
                </c:pt>
              </c:numCache>
            </c:numRef>
          </c:val>
          <c:extLst>
            <c:ext xmlns:c16="http://schemas.microsoft.com/office/drawing/2014/chart" uri="{C3380CC4-5D6E-409C-BE32-E72D297353CC}">
              <c16:uniqueId val="{00000038-DC06-492D-B048-87303ACABD37}"/>
            </c:ext>
          </c:extLst>
        </c:ser>
        <c:dLbls>
          <c:showLegendKey val="0"/>
          <c:showVal val="0"/>
          <c:showCatName val="0"/>
          <c:showSerName val="0"/>
          <c:showPercent val="0"/>
          <c:showBubbleSize val="0"/>
        </c:dLbls>
        <c:gapWidth val="150"/>
        <c:overlap val="100"/>
        <c:axId val="411450960"/>
        <c:axId val="321727936"/>
        <c:extLst>
          <c:ext xmlns:c15="http://schemas.microsoft.com/office/drawing/2012/chart" uri="{02D57815-91ED-43cb-92C2-25804820EDAC}">
            <c15:filteredBarSeries>
              <c15:ser>
                <c:idx val="0"/>
                <c:order val="0"/>
                <c:tx>
                  <c:strRef>
                    <c:extLst>
                      <c:ext uri="{02D57815-91ED-43cb-92C2-25804820EDAC}">
                        <c15:formulaRef>
                          <c15:sqref>PSAT2018StateBySubgroup_Working!$B$1</c15:sqref>
                        </c15:formulaRef>
                      </c:ext>
                    </c:extLst>
                    <c:strCache>
                      <c:ptCount val="1"/>
                      <c:pt idx="0">
                        <c:v>N_Total</c:v>
                      </c:pt>
                    </c:strCache>
                  </c:strRef>
                </c:tx>
                <c:spPr>
                  <a:solidFill>
                    <a:schemeClr val="accent1"/>
                  </a:solidFill>
                  <a:ln>
                    <a:noFill/>
                  </a:ln>
                  <a:effectLst/>
                </c:spPr>
                <c:invertIfNegative val="0"/>
                <c:cat>
                  <c:strRef>
                    <c:extLst>
                      <c:ext uri="{02D57815-91ED-43cb-92C2-25804820EDAC}">
                        <c15:formulaRef>
                          <c15:sqref>PSAT2018StateBySubgroup_Working!$A$2:$A$22</c15:sqref>
                        </c15:formulaRef>
                      </c:ext>
                    </c:extLst>
                    <c:strCache>
                      <c:ptCount val="16"/>
                      <c:pt idx="0">
                        <c:v>All Students</c:v>
                      </c:pt>
                      <c:pt idx="1">
                        <c:v>Female</c:v>
                      </c:pt>
                      <c:pt idx="2">
                        <c:v>Male</c:v>
                      </c:pt>
                      <c:pt idx="3">
                        <c:v>Students with Disabilities</c:v>
                      </c:pt>
                      <c:pt idx="4">
                        <c:v>Students without Disabilities</c:v>
                      </c:pt>
                      <c:pt idx="5">
                        <c:v>Low Income</c:v>
                      </c:pt>
                      <c:pt idx="6">
                        <c:v>Non-Low Income</c:v>
                      </c:pt>
                      <c:pt idx="7">
                        <c:v>Homeless</c:v>
                      </c:pt>
                      <c:pt idx="8">
                        <c:v>Not Homeless</c:v>
                      </c:pt>
                      <c:pt idx="9">
                        <c:v>American Indian</c:v>
                      </c:pt>
                      <c:pt idx="10">
                        <c:v>Asian</c:v>
                      </c:pt>
                      <c:pt idx="11">
                        <c:v>Black or African American</c:v>
                      </c:pt>
                      <c:pt idx="12">
                        <c:v>Hispanic or Latino</c:v>
                      </c:pt>
                      <c:pt idx="13">
                        <c:v>Pacific Islander</c:v>
                      </c:pt>
                      <c:pt idx="14">
                        <c:v>White</c:v>
                      </c:pt>
                      <c:pt idx="15">
                        <c:v>Two or More Races</c:v>
                      </c:pt>
                    </c:strCache>
                  </c:strRef>
                </c:cat>
                <c:val>
                  <c:numRef>
                    <c:extLst>
                      <c:ext uri="{02D57815-91ED-43cb-92C2-25804820EDAC}">
                        <c15:formulaRef>
                          <c15:sqref>PSAT2018StateBySubgroup_Working!$B$2:$B$22</c15:sqref>
                        </c15:formulaRef>
                      </c:ext>
                    </c:extLst>
                    <c:numCache>
                      <c:formatCode>General</c:formatCode>
                      <c:ptCount val="16"/>
                      <c:pt idx="0">
                        <c:v>11113</c:v>
                      </c:pt>
                      <c:pt idx="1">
                        <c:v>5318</c:v>
                      </c:pt>
                      <c:pt idx="2">
                        <c:v>5795</c:v>
                      </c:pt>
                      <c:pt idx="3">
                        <c:v>1465</c:v>
                      </c:pt>
                      <c:pt idx="4">
                        <c:v>9648</c:v>
                      </c:pt>
                      <c:pt idx="5">
                        <c:v>5091</c:v>
                      </c:pt>
                      <c:pt idx="6">
                        <c:v>6022</c:v>
                      </c:pt>
                      <c:pt idx="7">
                        <c:v>78</c:v>
                      </c:pt>
                      <c:pt idx="8">
                        <c:v>11035</c:v>
                      </c:pt>
                      <c:pt idx="9">
                        <c:v>90</c:v>
                      </c:pt>
                      <c:pt idx="10">
                        <c:v>345</c:v>
                      </c:pt>
                      <c:pt idx="11">
                        <c:v>975</c:v>
                      </c:pt>
                      <c:pt idx="12">
                        <c:v>2880</c:v>
                      </c:pt>
                      <c:pt idx="13">
                        <c:v>26</c:v>
                      </c:pt>
                      <c:pt idx="14">
                        <c:v>6443</c:v>
                      </c:pt>
                      <c:pt idx="15">
                        <c:v>354</c:v>
                      </c:pt>
                    </c:numCache>
                  </c:numRef>
                </c:val>
                <c:extLst>
                  <c:ext xmlns:c16="http://schemas.microsoft.com/office/drawing/2014/chart" uri="{C3380CC4-5D6E-409C-BE32-E72D297353CC}">
                    <c16:uniqueId val="{00000039-DC06-492D-B048-87303ACABD37}"/>
                  </c:ext>
                </c:extLst>
              </c15:ser>
            </c15:filteredBarSeries>
            <c15:filteredBarSeries>
              <c15:ser>
                <c:idx val="1"/>
                <c:order val="1"/>
                <c:tx>
                  <c:strRef>
                    <c:extLst xmlns:c15="http://schemas.microsoft.com/office/drawing/2012/chart">
                      <c:ext xmlns:c15="http://schemas.microsoft.com/office/drawing/2012/chart" uri="{02D57815-91ED-43cb-92C2-25804820EDAC}">
                        <c15:formulaRef>
                          <c15:sqref>PSAT2018StateBySubgroup_Working!$C$1</c15:sqref>
                        </c15:formulaRef>
                      </c:ext>
                    </c:extLst>
                    <c:strCache>
                      <c:ptCount val="1"/>
                      <c:pt idx="0">
                        <c:v>N_ELA</c:v>
                      </c:pt>
                    </c:strCache>
                  </c:strRef>
                </c:tx>
                <c:spPr>
                  <a:solidFill>
                    <a:schemeClr val="accent2"/>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PSAT2018StateBySubgroup_Working!$A$2:$A$22</c15:sqref>
                        </c15:formulaRef>
                      </c:ext>
                    </c:extLst>
                    <c:strCache>
                      <c:ptCount val="16"/>
                      <c:pt idx="0">
                        <c:v>All Students</c:v>
                      </c:pt>
                      <c:pt idx="1">
                        <c:v>Female</c:v>
                      </c:pt>
                      <c:pt idx="2">
                        <c:v>Male</c:v>
                      </c:pt>
                      <c:pt idx="3">
                        <c:v>Students with Disabilities</c:v>
                      </c:pt>
                      <c:pt idx="4">
                        <c:v>Students without Disabilities</c:v>
                      </c:pt>
                      <c:pt idx="5">
                        <c:v>Low Income</c:v>
                      </c:pt>
                      <c:pt idx="6">
                        <c:v>Non-Low Income</c:v>
                      </c:pt>
                      <c:pt idx="7">
                        <c:v>Homeless</c:v>
                      </c:pt>
                      <c:pt idx="8">
                        <c:v>Not Homeless</c:v>
                      </c:pt>
                      <c:pt idx="9">
                        <c:v>American Indian</c:v>
                      </c:pt>
                      <c:pt idx="10">
                        <c:v>Asian</c:v>
                      </c:pt>
                      <c:pt idx="11">
                        <c:v>Black or African American</c:v>
                      </c:pt>
                      <c:pt idx="12">
                        <c:v>Hispanic or Latino</c:v>
                      </c:pt>
                      <c:pt idx="13">
                        <c:v>Pacific Islander</c:v>
                      </c:pt>
                      <c:pt idx="14">
                        <c:v>White</c:v>
                      </c:pt>
                      <c:pt idx="15">
                        <c:v>Two or More Races</c:v>
                      </c:pt>
                    </c:strCache>
                  </c:strRef>
                </c:cat>
                <c:val>
                  <c:numRef>
                    <c:extLst xmlns:c15="http://schemas.microsoft.com/office/drawing/2012/chart">
                      <c:ext xmlns:c15="http://schemas.microsoft.com/office/drawing/2012/chart" uri="{02D57815-91ED-43cb-92C2-25804820EDAC}">
                        <c15:formulaRef>
                          <c15:sqref>PSAT2018StateBySubgroup_Working!$C$2:$C$22</c15:sqref>
                        </c15:formulaRef>
                      </c:ext>
                    </c:extLst>
                    <c:numCache>
                      <c:formatCode>General</c:formatCode>
                      <c:ptCount val="16"/>
                      <c:pt idx="0">
                        <c:v>11029</c:v>
                      </c:pt>
                      <c:pt idx="1">
                        <c:v>5276</c:v>
                      </c:pt>
                      <c:pt idx="2">
                        <c:v>5753</c:v>
                      </c:pt>
                      <c:pt idx="3">
                        <c:v>1456</c:v>
                      </c:pt>
                      <c:pt idx="4">
                        <c:v>9573</c:v>
                      </c:pt>
                      <c:pt idx="5">
                        <c:v>5029</c:v>
                      </c:pt>
                      <c:pt idx="6">
                        <c:v>6000</c:v>
                      </c:pt>
                      <c:pt idx="7">
                        <c:v>77</c:v>
                      </c:pt>
                      <c:pt idx="8">
                        <c:v>10952</c:v>
                      </c:pt>
                      <c:pt idx="9">
                        <c:v>90</c:v>
                      </c:pt>
                      <c:pt idx="10">
                        <c:v>342</c:v>
                      </c:pt>
                      <c:pt idx="11">
                        <c:v>959</c:v>
                      </c:pt>
                      <c:pt idx="12">
                        <c:v>2837</c:v>
                      </c:pt>
                      <c:pt idx="13">
                        <c:v>26</c:v>
                      </c:pt>
                      <c:pt idx="14">
                        <c:v>6423</c:v>
                      </c:pt>
                      <c:pt idx="15">
                        <c:v>352</c:v>
                      </c:pt>
                    </c:numCache>
                  </c:numRef>
                </c:val>
                <c:extLst xmlns:c15="http://schemas.microsoft.com/office/drawing/2012/chart">
                  <c:ext xmlns:c16="http://schemas.microsoft.com/office/drawing/2014/chart" uri="{C3380CC4-5D6E-409C-BE32-E72D297353CC}">
                    <c16:uniqueId val="{0000003A-DC06-492D-B048-87303ACABD37}"/>
                  </c:ext>
                </c:extLst>
              </c15:ser>
            </c15:filteredBarSeries>
            <c15:filteredBarSeries>
              <c15:ser>
                <c:idx val="2"/>
                <c:order val="2"/>
                <c:tx>
                  <c:strRef>
                    <c:extLst xmlns:c15="http://schemas.microsoft.com/office/drawing/2012/chart">
                      <c:ext xmlns:c15="http://schemas.microsoft.com/office/drawing/2012/chart" uri="{02D57815-91ED-43cb-92C2-25804820EDAC}">
                        <c15:formulaRef>
                          <c15:sqref>PSAT2018StateBySubgroup_Working!$D$1</c15:sqref>
                        </c15:formulaRef>
                      </c:ext>
                    </c:extLst>
                    <c:strCache>
                      <c:ptCount val="1"/>
                      <c:pt idx="0">
                        <c:v>N_ELAParticipation</c:v>
                      </c:pt>
                    </c:strCache>
                  </c:strRef>
                </c:tx>
                <c:spPr>
                  <a:solidFill>
                    <a:schemeClr val="accent3"/>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PSAT2018StateBySubgroup_Working!$A$2:$A$22</c15:sqref>
                        </c15:formulaRef>
                      </c:ext>
                    </c:extLst>
                    <c:strCache>
                      <c:ptCount val="16"/>
                      <c:pt idx="0">
                        <c:v>All Students</c:v>
                      </c:pt>
                      <c:pt idx="1">
                        <c:v>Female</c:v>
                      </c:pt>
                      <c:pt idx="2">
                        <c:v>Male</c:v>
                      </c:pt>
                      <c:pt idx="3">
                        <c:v>Students with Disabilities</c:v>
                      </c:pt>
                      <c:pt idx="4">
                        <c:v>Students without Disabilities</c:v>
                      </c:pt>
                      <c:pt idx="5">
                        <c:v>Low Income</c:v>
                      </c:pt>
                      <c:pt idx="6">
                        <c:v>Non-Low Income</c:v>
                      </c:pt>
                      <c:pt idx="7">
                        <c:v>Homeless</c:v>
                      </c:pt>
                      <c:pt idx="8">
                        <c:v>Not Homeless</c:v>
                      </c:pt>
                      <c:pt idx="9">
                        <c:v>American Indian</c:v>
                      </c:pt>
                      <c:pt idx="10">
                        <c:v>Asian</c:v>
                      </c:pt>
                      <c:pt idx="11">
                        <c:v>Black or African American</c:v>
                      </c:pt>
                      <c:pt idx="12">
                        <c:v>Hispanic or Latino</c:v>
                      </c:pt>
                      <c:pt idx="13">
                        <c:v>Pacific Islander</c:v>
                      </c:pt>
                      <c:pt idx="14">
                        <c:v>White</c:v>
                      </c:pt>
                      <c:pt idx="15">
                        <c:v>Two or More Races</c:v>
                      </c:pt>
                    </c:strCache>
                  </c:strRef>
                </c:cat>
                <c:val>
                  <c:numRef>
                    <c:extLst xmlns:c15="http://schemas.microsoft.com/office/drawing/2012/chart">
                      <c:ext xmlns:c15="http://schemas.microsoft.com/office/drawing/2012/chart" uri="{02D57815-91ED-43cb-92C2-25804820EDAC}">
                        <c15:formulaRef>
                          <c15:sqref>PSAT2018StateBySubgroup_Working!$D$2:$D$22</c15:sqref>
                        </c15:formulaRef>
                      </c:ext>
                    </c:extLst>
                    <c:numCache>
                      <c:formatCode>General</c:formatCode>
                      <c:ptCount val="16"/>
                      <c:pt idx="0">
                        <c:v>10320</c:v>
                      </c:pt>
                      <c:pt idx="1">
                        <c:v>4972</c:v>
                      </c:pt>
                      <c:pt idx="2">
                        <c:v>5348</c:v>
                      </c:pt>
                      <c:pt idx="3">
                        <c:v>1255</c:v>
                      </c:pt>
                      <c:pt idx="4">
                        <c:v>9065</c:v>
                      </c:pt>
                      <c:pt idx="5">
                        <c:v>4533</c:v>
                      </c:pt>
                      <c:pt idx="6">
                        <c:v>5787</c:v>
                      </c:pt>
                      <c:pt idx="7">
                        <c:v>66</c:v>
                      </c:pt>
                      <c:pt idx="8">
                        <c:v>10254</c:v>
                      </c:pt>
                      <c:pt idx="9">
                        <c:v>79</c:v>
                      </c:pt>
                      <c:pt idx="10">
                        <c:v>335</c:v>
                      </c:pt>
                      <c:pt idx="11">
                        <c:v>872</c:v>
                      </c:pt>
                      <c:pt idx="12">
                        <c:v>2553</c:v>
                      </c:pt>
                      <c:pt idx="13">
                        <c:v>26</c:v>
                      </c:pt>
                      <c:pt idx="14">
                        <c:v>6137</c:v>
                      </c:pt>
                      <c:pt idx="15">
                        <c:v>318</c:v>
                      </c:pt>
                    </c:numCache>
                  </c:numRef>
                </c:val>
                <c:extLst xmlns:c15="http://schemas.microsoft.com/office/drawing/2012/chart">
                  <c:ext xmlns:c16="http://schemas.microsoft.com/office/drawing/2014/chart" uri="{C3380CC4-5D6E-409C-BE32-E72D297353CC}">
                    <c16:uniqueId val="{0000003B-DC06-492D-B048-87303ACABD37}"/>
                  </c:ext>
                </c:extLst>
              </c15:ser>
            </c15:filteredBarSeries>
            <c15:filteredBarSeries>
              <c15:ser>
                <c:idx val="3"/>
                <c:order val="3"/>
                <c:tx>
                  <c:strRef>
                    <c:extLst xmlns:c15="http://schemas.microsoft.com/office/drawing/2012/chart">
                      <c:ext xmlns:c15="http://schemas.microsoft.com/office/drawing/2012/chart" uri="{02D57815-91ED-43cb-92C2-25804820EDAC}">
                        <c15:formulaRef>
                          <c15:sqref>PSAT2018StateBySubgroup_Working!$E$1</c15:sqref>
                        </c15:formulaRef>
                      </c:ext>
                    </c:extLst>
                    <c:strCache>
                      <c:ptCount val="1"/>
                      <c:pt idx="0">
                        <c:v>ELAPercent_Participation</c:v>
                      </c:pt>
                    </c:strCache>
                  </c:strRef>
                </c:tx>
                <c:spPr>
                  <a:solidFill>
                    <a:schemeClr val="accent4"/>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PSAT2018StateBySubgroup_Working!$A$2:$A$22</c15:sqref>
                        </c15:formulaRef>
                      </c:ext>
                    </c:extLst>
                    <c:strCache>
                      <c:ptCount val="16"/>
                      <c:pt idx="0">
                        <c:v>All Students</c:v>
                      </c:pt>
                      <c:pt idx="1">
                        <c:v>Female</c:v>
                      </c:pt>
                      <c:pt idx="2">
                        <c:v>Male</c:v>
                      </c:pt>
                      <c:pt idx="3">
                        <c:v>Students with Disabilities</c:v>
                      </c:pt>
                      <c:pt idx="4">
                        <c:v>Students without Disabilities</c:v>
                      </c:pt>
                      <c:pt idx="5">
                        <c:v>Low Income</c:v>
                      </c:pt>
                      <c:pt idx="6">
                        <c:v>Non-Low Income</c:v>
                      </c:pt>
                      <c:pt idx="7">
                        <c:v>Homeless</c:v>
                      </c:pt>
                      <c:pt idx="8">
                        <c:v>Not Homeless</c:v>
                      </c:pt>
                      <c:pt idx="9">
                        <c:v>American Indian</c:v>
                      </c:pt>
                      <c:pt idx="10">
                        <c:v>Asian</c:v>
                      </c:pt>
                      <c:pt idx="11">
                        <c:v>Black or African American</c:v>
                      </c:pt>
                      <c:pt idx="12">
                        <c:v>Hispanic or Latino</c:v>
                      </c:pt>
                      <c:pt idx="13">
                        <c:v>Pacific Islander</c:v>
                      </c:pt>
                      <c:pt idx="14">
                        <c:v>White</c:v>
                      </c:pt>
                      <c:pt idx="15">
                        <c:v>Two or More Races</c:v>
                      </c:pt>
                    </c:strCache>
                  </c:strRef>
                </c:cat>
                <c:val>
                  <c:numRef>
                    <c:extLst xmlns:c15="http://schemas.microsoft.com/office/drawing/2012/chart">
                      <c:ext xmlns:c15="http://schemas.microsoft.com/office/drawing/2012/chart" uri="{02D57815-91ED-43cb-92C2-25804820EDAC}">
                        <c15:formulaRef>
                          <c15:sqref>PSAT2018StateBySubgroup_Working!$E$2:$E$22</c15:sqref>
                        </c15:formulaRef>
                      </c:ext>
                    </c:extLst>
                    <c:numCache>
                      <c:formatCode>General</c:formatCode>
                      <c:ptCount val="16"/>
                      <c:pt idx="0">
                        <c:v>94</c:v>
                      </c:pt>
                      <c:pt idx="1">
                        <c:v>94</c:v>
                      </c:pt>
                      <c:pt idx="2">
                        <c:v>93</c:v>
                      </c:pt>
                      <c:pt idx="3">
                        <c:v>86</c:v>
                      </c:pt>
                      <c:pt idx="4">
                        <c:v>95</c:v>
                      </c:pt>
                      <c:pt idx="5">
                        <c:v>90</c:v>
                      </c:pt>
                      <c:pt idx="6">
                        <c:v>96</c:v>
                      </c:pt>
                      <c:pt idx="7">
                        <c:v>86</c:v>
                      </c:pt>
                      <c:pt idx="8">
                        <c:v>94</c:v>
                      </c:pt>
                      <c:pt idx="9">
                        <c:v>88</c:v>
                      </c:pt>
                      <c:pt idx="10">
                        <c:v>98</c:v>
                      </c:pt>
                      <c:pt idx="11">
                        <c:v>91</c:v>
                      </c:pt>
                      <c:pt idx="12">
                        <c:v>90</c:v>
                      </c:pt>
                      <c:pt idx="13">
                        <c:v>100</c:v>
                      </c:pt>
                      <c:pt idx="14">
                        <c:v>96</c:v>
                      </c:pt>
                      <c:pt idx="15">
                        <c:v>90</c:v>
                      </c:pt>
                    </c:numCache>
                  </c:numRef>
                </c:val>
                <c:extLst xmlns:c15="http://schemas.microsoft.com/office/drawing/2012/chart">
                  <c:ext xmlns:c16="http://schemas.microsoft.com/office/drawing/2014/chart" uri="{C3380CC4-5D6E-409C-BE32-E72D297353CC}">
                    <c16:uniqueId val="{0000003C-DC06-492D-B048-87303ACABD37}"/>
                  </c:ext>
                </c:extLst>
              </c15:ser>
            </c15:filteredBarSeries>
            <c15:filteredBarSeries>
              <c15:ser>
                <c:idx val="4"/>
                <c:order val="4"/>
                <c:tx>
                  <c:strRef>
                    <c:extLst xmlns:c15="http://schemas.microsoft.com/office/drawing/2012/chart">
                      <c:ext xmlns:c15="http://schemas.microsoft.com/office/drawing/2012/chart" uri="{02D57815-91ED-43cb-92C2-25804820EDAC}">
                        <c15:formulaRef>
                          <c15:sqref>PSAT2018StateBySubgroup_Working!$F$1</c15:sqref>
                        </c15:formulaRef>
                      </c:ext>
                    </c:extLst>
                    <c:strCache>
                      <c:ptCount val="1"/>
                      <c:pt idx="0">
                        <c:v>ELA_CCR_N</c:v>
                      </c:pt>
                    </c:strCache>
                  </c:strRef>
                </c:tx>
                <c:spPr>
                  <a:solidFill>
                    <a:schemeClr val="accent5"/>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PSAT2018StateBySubgroup_Working!$A$2:$A$22</c15:sqref>
                        </c15:formulaRef>
                      </c:ext>
                    </c:extLst>
                    <c:strCache>
                      <c:ptCount val="16"/>
                      <c:pt idx="0">
                        <c:v>All Students</c:v>
                      </c:pt>
                      <c:pt idx="1">
                        <c:v>Female</c:v>
                      </c:pt>
                      <c:pt idx="2">
                        <c:v>Male</c:v>
                      </c:pt>
                      <c:pt idx="3">
                        <c:v>Students with Disabilities</c:v>
                      </c:pt>
                      <c:pt idx="4">
                        <c:v>Students without Disabilities</c:v>
                      </c:pt>
                      <c:pt idx="5">
                        <c:v>Low Income</c:v>
                      </c:pt>
                      <c:pt idx="6">
                        <c:v>Non-Low Income</c:v>
                      </c:pt>
                      <c:pt idx="7">
                        <c:v>Homeless</c:v>
                      </c:pt>
                      <c:pt idx="8">
                        <c:v>Not Homeless</c:v>
                      </c:pt>
                      <c:pt idx="9">
                        <c:v>American Indian</c:v>
                      </c:pt>
                      <c:pt idx="10">
                        <c:v>Asian</c:v>
                      </c:pt>
                      <c:pt idx="11">
                        <c:v>Black or African American</c:v>
                      </c:pt>
                      <c:pt idx="12">
                        <c:v>Hispanic or Latino</c:v>
                      </c:pt>
                      <c:pt idx="13">
                        <c:v>Pacific Islander</c:v>
                      </c:pt>
                      <c:pt idx="14">
                        <c:v>White</c:v>
                      </c:pt>
                      <c:pt idx="15">
                        <c:v>Two or More Races</c:v>
                      </c:pt>
                    </c:strCache>
                  </c:strRef>
                </c:cat>
                <c:val>
                  <c:numRef>
                    <c:extLst xmlns:c15="http://schemas.microsoft.com/office/drawing/2012/chart">
                      <c:ext xmlns:c15="http://schemas.microsoft.com/office/drawing/2012/chart" uri="{02D57815-91ED-43cb-92C2-25804820EDAC}">
                        <c15:formulaRef>
                          <c15:sqref>PSAT2018StateBySubgroup_Working!$F$2:$F$22</c15:sqref>
                        </c15:formulaRef>
                      </c:ext>
                    </c:extLst>
                    <c:numCache>
                      <c:formatCode>General</c:formatCode>
                      <c:ptCount val="16"/>
                      <c:pt idx="0">
                        <c:v>5910</c:v>
                      </c:pt>
                      <c:pt idx="1">
                        <c:v>3132</c:v>
                      </c:pt>
                      <c:pt idx="2">
                        <c:v>2778</c:v>
                      </c:pt>
                      <c:pt idx="3">
                        <c:v>191</c:v>
                      </c:pt>
                      <c:pt idx="4">
                        <c:v>5719</c:v>
                      </c:pt>
                      <c:pt idx="5">
                        <c:v>1715</c:v>
                      </c:pt>
                      <c:pt idx="6">
                        <c:v>4195</c:v>
                      </c:pt>
                      <c:pt idx="7">
                        <c:v>22</c:v>
                      </c:pt>
                      <c:pt idx="8">
                        <c:v>5888</c:v>
                      </c:pt>
                      <c:pt idx="9">
                        <c:v>21</c:v>
                      </c:pt>
                      <c:pt idx="10">
                        <c:v>199</c:v>
                      </c:pt>
                      <c:pt idx="11">
                        <c:v>332</c:v>
                      </c:pt>
                      <c:pt idx="12">
                        <c:v>869</c:v>
                      </c:pt>
                      <c:pt idx="13">
                        <c:v>13</c:v>
                      </c:pt>
                      <c:pt idx="14">
                        <c:v>4316</c:v>
                      </c:pt>
                      <c:pt idx="15">
                        <c:v>160</c:v>
                      </c:pt>
                    </c:numCache>
                  </c:numRef>
                </c:val>
                <c:extLst xmlns:c15="http://schemas.microsoft.com/office/drawing/2012/chart">
                  <c:ext xmlns:c16="http://schemas.microsoft.com/office/drawing/2014/chart" uri="{C3380CC4-5D6E-409C-BE32-E72D297353CC}">
                    <c16:uniqueId val="{0000003D-DC06-492D-B048-87303ACABD37}"/>
                  </c:ext>
                </c:extLst>
              </c15:ser>
            </c15:filteredBarSeries>
            <c15:filteredBarSeries>
              <c15:ser>
                <c:idx val="5"/>
                <c:order val="5"/>
                <c:tx>
                  <c:strRef>
                    <c:extLst xmlns:c15="http://schemas.microsoft.com/office/drawing/2012/chart">
                      <c:ext xmlns:c15="http://schemas.microsoft.com/office/drawing/2012/chart" uri="{02D57815-91ED-43cb-92C2-25804820EDAC}">
                        <c15:formulaRef>
                          <c15:sqref>PSAT2018StateBySubgroup_Working!$G$1</c15:sqref>
                        </c15:formulaRef>
                      </c:ext>
                    </c:extLst>
                    <c:strCache>
                      <c:ptCount val="1"/>
                      <c:pt idx="0">
                        <c:v>ELA_CCR_percent</c:v>
                      </c:pt>
                    </c:strCache>
                  </c:strRef>
                </c:tx>
                <c:spPr>
                  <a:solidFill>
                    <a:schemeClr val="accent6"/>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PSAT2018StateBySubgroup_Working!$A$2:$A$22</c15:sqref>
                        </c15:formulaRef>
                      </c:ext>
                    </c:extLst>
                    <c:strCache>
                      <c:ptCount val="16"/>
                      <c:pt idx="0">
                        <c:v>All Students</c:v>
                      </c:pt>
                      <c:pt idx="1">
                        <c:v>Female</c:v>
                      </c:pt>
                      <c:pt idx="2">
                        <c:v>Male</c:v>
                      </c:pt>
                      <c:pt idx="3">
                        <c:v>Students with Disabilities</c:v>
                      </c:pt>
                      <c:pt idx="4">
                        <c:v>Students without Disabilities</c:v>
                      </c:pt>
                      <c:pt idx="5">
                        <c:v>Low Income</c:v>
                      </c:pt>
                      <c:pt idx="6">
                        <c:v>Non-Low Income</c:v>
                      </c:pt>
                      <c:pt idx="7">
                        <c:v>Homeless</c:v>
                      </c:pt>
                      <c:pt idx="8">
                        <c:v>Not Homeless</c:v>
                      </c:pt>
                      <c:pt idx="9">
                        <c:v>American Indian</c:v>
                      </c:pt>
                      <c:pt idx="10">
                        <c:v>Asian</c:v>
                      </c:pt>
                      <c:pt idx="11">
                        <c:v>Black or African American</c:v>
                      </c:pt>
                      <c:pt idx="12">
                        <c:v>Hispanic or Latino</c:v>
                      </c:pt>
                      <c:pt idx="13">
                        <c:v>Pacific Islander</c:v>
                      </c:pt>
                      <c:pt idx="14">
                        <c:v>White</c:v>
                      </c:pt>
                      <c:pt idx="15">
                        <c:v>Two or More Races</c:v>
                      </c:pt>
                    </c:strCache>
                  </c:strRef>
                </c:cat>
                <c:val>
                  <c:numRef>
                    <c:extLst xmlns:c15="http://schemas.microsoft.com/office/drawing/2012/chart">
                      <c:ext xmlns:c15="http://schemas.microsoft.com/office/drawing/2012/chart" uri="{02D57815-91ED-43cb-92C2-25804820EDAC}">
                        <c15:formulaRef>
                          <c15:sqref>PSAT2018StateBySubgroup_Working!$G$2:$G$22</c15:sqref>
                        </c15:formulaRef>
                      </c:ext>
                    </c:extLst>
                    <c:numCache>
                      <c:formatCode>General</c:formatCode>
                      <c:ptCount val="16"/>
                      <c:pt idx="0">
                        <c:v>57</c:v>
                      </c:pt>
                      <c:pt idx="1">
                        <c:v>63</c:v>
                      </c:pt>
                      <c:pt idx="2">
                        <c:v>52</c:v>
                      </c:pt>
                      <c:pt idx="3">
                        <c:v>15</c:v>
                      </c:pt>
                      <c:pt idx="4">
                        <c:v>63</c:v>
                      </c:pt>
                      <c:pt idx="5">
                        <c:v>38</c:v>
                      </c:pt>
                      <c:pt idx="6">
                        <c:v>72</c:v>
                      </c:pt>
                      <c:pt idx="7">
                        <c:v>33</c:v>
                      </c:pt>
                      <c:pt idx="8">
                        <c:v>57</c:v>
                      </c:pt>
                      <c:pt idx="9">
                        <c:v>27</c:v>
                      </c:pt>
                      <c:pt idx="10">
                        <c:v>59</c:v>
                      </c:pt>
                      <c:pt idx="11">
                        <c:v>38</c:v>
                      </c:pt>
                      <c:pt idx="12">
                        <c:v>34</c:v>
                      </c:pt>
                      <c:pt idx="13">
                        <c:v>50</c:v>
                      </c:pt>
                      <c:pt idx="14">
                        <c:v>70</c:v>
                      </c:pt>
                      <c:pt idx="15">
                        <c:v>50</c:v>
                      </c:pt>
                    </c:numCache>
                  </c:numRef>
                </c:val>
                <c:extLst xmlns:c15="http://schemas.microsoft.com/office/drawing/2012/chart">
                  <c:ext xmlns:c16="http://schemas.microsoft.com/office/drawing/2014/chart" uri="{C3380CC4-5D6E-409C-BE32-E72D297353CC}">
                    <c16:uniqueId val="{0000003E-DC06-492D-B048-87303ACABD37}"/>
                  </c:ext>
                </c:extLst>
              </c15:ser>
            </c15:filteredBarSeries>
            <c15:filteredBarSeries>
              <c15:ser>
                <c:idx val="6"/>
                <c:order val="6"/>
                <c:tx>
                  <c:strRef>
                    <c:extLst xmlns:c15="http://schemas.microsoft.com/office/drawing/2012/chart">
                      <c:ext xmlns:c15="http://schemas.microsoft.com/office/drawing/2012/chart" uri="{02D57815-91ED-43cb-92C2-25804820EDAC}">
                        <c15:formulaRef>
                          <c15:sqref>PSAT2018StateBySubgroup_Working!$H$1</c15:sqref>
                        </c15:formulaRef>
                      </c:ext>
                    </c:extLst>
                    <c:strCache>
                      <c:ptCount val="1"/>
                      <c:pt idx="0">
                        <c:v>ELA_Avg_ScaleScore</c:v>
                      </c:pt>
                    </c:strCache>
                  </c:strRef>
                </c:tx>
                <c:spPr>
                  <a:solidFill>
                    <a:schemeClr val="accent1">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PSAT2018StateBySubgroup_Working!$A$2:$A$22</c15:sqref>
                        </c15:formulaRef>
                      </c:ext>
                    </c:extLst>
                    <c:strCache>
                      <c:ptCount val="16"/>
                      <c:pt idx="0">
                        <c:v>All Students</c:v>
                      </c:pt>
                      <c:pt idx="1">
                        <c:v>Female</c:v>
                      </c:pt>
                      <c:pt idx="2">
                        <c:v>Male</c:v>
                      </c:pt>
                      <c:pt idx="3">
                        <c:v>Students with Disabilities</c:v>
                      </c:pt>
                      <c:pt idx="4">
                        <c:v>Students without Disabilities</c:v>
                      </c:pt>
                      <c:pt idx="5">
                        <c:v>Low Income</c:v>
                      </c:pt>
                      <c:pt idx="6">
                        <c:v>Non-Low Income</c:v>
                      </c:pt>
                      <c:pt idx="7">
                        <c:v>Homeless</c:v>
                      </c:pt>
                      <c:pt idx="8">
                        <c:v>Not Homeless</c:v>
                      </c:pt>
                      <c:pt idx="9">
                        <c:v>American Indian</c:v>
                      </c:pt>
                      <c:pt idx="10">
                        <c:v>Asian</c:v>
                      </c:pt>
                      <c:pt idx="11">
                        <c:v>Black or African American</c:v>
                      </c:pt>
                      <c:pt idx="12">
                        <c:v>Hispanic or Latino</c:v>
                      </c:pt>
                      <c:pt idx="13">
                        <c:v>Pacific Islander</c:v>
                      </c:pt>
                      <c:pt idx="14">
                        <c:v>White</c:v>
                      </c:pt>
                      <c:pt idx="15">
                        <c:v>Two or More Races</c:v>
                      </c:pt>
                    </c:strCache>
                  </c:strRef>
                </c:cat>
                <c:val>
                  <c:numRef>
                    <c:extLst xmlns:c15="http://schemas.microsoft.com/office/drawing/2012/chart">
                      <c:ext xmlns:c15="http://schemas.microsoft.com/office/drawing/2012/chart" uri="{02D57815-91ED-43cb-92C2-25804820EDAC}">
                        <c15:formulaRef>
                          <c15:sqref>PSAT2018StateBySubgroup_Working!$H$2:$H$22</c15:sqref>
                        </c15:formulaRef>
                      </c:ext>
                    </c:extLst>
                    <c:numCache>
                      <c:formatCode>General</c:formatCode>
                      <c:ptCount val="16"/>
                      <c:pt idx="0">
                        <c:v>456</c:v>
                      </c:pt>
                      <c:pt idx="1">
                        <c:v>469</c:v>
                      </c:pt>
                      <c:pt idx="2">
                        <c:v>445</c:v>
                      </c:pt>
                      <c:pt idx="3">
                        <c:v>375</c:v>
                      </c:pt>
                      <c:pt idx="4">
                        <c:v>468</c:v>
                      </c:pt>
                      <c:pt idx="5">
                        <c:v>414</c:v>
                      </c:pt>
                      <c:pt idx="6">
                        <c:v>490</c:v>
                      </c:pt>
                      <c:pt idx="7">
                        <c:v>411</c:v>
                      </c:pt>
                      <c:pt idx="8">
                        <c:v>457</c:v>
                      </c:pt>
                      <c:pt idx="9">
                        <c:v>386</c:v>
                      </c:pt>
                      <c:pt idx="10">
                        <c:v>472</c:v>
                      </c:pt>
                      <c:pt idx="11">
                        <c:v>411</c:v>
                      </c:pt>
                      <c:pt idx="12">
                        <c:v>406</c:v>
                      </c:pt>
                      <c:pt idx="13">
                        <c:v>432</c:v>
                      </c:pt>
                      <c:pt idx="14">
                        <c:v>485</c:v>
                      </c:pt>
                      <c:pt idx="15">
                        <c:v>438</c:v>
                      </c:pt>
                    </c:numCache>
                  </c:numRef>
                </c:val>
                <c:extLst xmlns:c15="http://schemas.microsoft.com/office/drawing/2012/chart">
                  <c:ext xmlns:c16="http://schemas.microsoft.com/office/drawing/2014/chart" uri="{C3380CC4-5D6E-409C-BE32-E72D297353CC}">
                    <c16:uniqueId val="{0000003F-DC06-492D-B048-87303ACABD37}"/>
                  </c:ext>
                </c:extLst>
              </c15:ser>
            </c15:filteredBarSeries>
            <c15:filteredBarSeries>
              <c15:ser>
                <c:idx val="7"/>
                <c:order val="7"/>
                <c:tx>
                  <c:strRef>
                    <c:extLst xmlns:c15="http://schemas.microsoft.com/office/drawing/2012/chart">
                      <c:ext xmlns:c15="http://schemas.microsoft.com/office/drawing/2012/chart" uri="{02D57815-91ED-43cb-92C2-25804820EDAC}">
                        <c15:formulaRef>
                          <c15:sqref>PSAT2018StateBySubgroup_Working!$I$1</c15:sqref>
                        </c15:formulaRef>
                      </c:ext>
                    </c:extLst>
                    <c:strCache>
                      <c:ptCount val="1"/>
                      <c:pt idx="0">
                        <c:v>Not Meeting Expectations</c:v>
                      </c:pt>
                    </c:strCache>
                  </c:strRef>
                </c:tx>
                <c:spPr>
                  <a:solidFill>
                    <a:schemeClr val="accent2">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PSAT2018StateBySubgroup_Working!$A$2:$A$22</c15:sqref>
                        </c15:formulaRef>
                      </c:ext>
                    </c:extLst>
                    <c:strCache>
                      <c:ptCount val="16"/>
                      <c:pt idx="0">
                        <c:v>All Students</c:v>
                      </c:pt>
                      <c:pt idx="1">
                        <c:v>Female</c:v>
                      </c:pt>
                      <c:pt idx="2">
                        <c:v>Male</c:v>
                      </c:pt>
                      <c:pt idx="3">
                        <c:v>Students with Disabilities</c:v>
                      </c:pt>
                      <c:pt idx="4">
                        <c:v>Students without Disabilities</c:v>
                      </c:pt>
                      <c:pt idx="5">
                        <c:v>Low Income</c:v>
                      </c:pt>
                      <c:pt idx="6">
                        <c:v>Non-Low Income</c:v>
                      </c:pt>
                      <c:pt idx="7">
                        <c:v>Homeless</c:v>
                      </c:pt>
                      <c:pt idx="8">
                        <c:v>Not Homeless</c:v>
                      </c:pt>
                      <c:pt idx="9">
                        <c:v>American Indian</c:v>
                      </c:pt>
                      <c:pt idx="10">
                        <c:v>Asian</c:v>
                      </c:pt>
                      <c:pt idx="11">
                        <c:v>Black or African American</c:v>
                      </c:pt>
                      <c:pt idx="12">
                        <c:v>Hispanic or Latino</c:v>
                      </c:pt>
                      <c:pt idx="13">
                        <c:v>Pacific Islander</c:v>
                      </c:pt>
                      <c:pt idx="14">
                        <c:v>White</c:v>
                      </c:pt>
                      <c:pt idx="15">
                        <c:v>Two or More Races</c:v>
                      </c:pt>
                    </c:strCache>
                  </c:strRef>
                </c:cat>
                <c:val>
                  <c:numRef>
                    <c:extLst xmlns:c15="http://schemas.microsoft.com/office/drawing/2012/chart">
                      <c:ext xmlns:c15="http://schemas.microsoft.com/office/drawing/2012/chart" uri="{02D57815-91ED-43cb-92C2-25804820EDAC}">
                        <c15:formulaRef>
                          <c15:sqref>PSAT2018StateBySubgroup_Working!$I$2:$I$22</c15:sqref>
                        </c15:formulaRef>
                      </c:ext>
                    </c:extLst>
                    <c:numCache>
                      <c:formatCode>General</c:formatCode>
                      <c:ptCount val="16"/>
                      <c:pt idx="0">
                        <c:v>19</c:v>
                      </c:pt>
                      <c:pt idx="1">
                        <c:v>15</c:v>
                      </c:pt>
                      <c:pt idx="2">
                        <c:v>23</c:v>
                      </c:pt>
                      <c:pt idx="3">
                        <c:v>48</c:v>
                      </c:pt>
                      <c:pt idx="4">
                        <c:v>15</c:v>
                      </c:pt>
                      <c:pt idx="5">
                        <c:v>30</c:v>
                      </c:pt>
                      <c:pt idx="6">
                        <c:v>11</c:v>
                      </c:pt>
                      <c:pt idx="7">
                        <c:v>30</c:v>
                      </c:pt>
                      <c:pt idx="8">
                        <c:v>19</c:v>
                      </c:pt>
                      <c:pt idx="9">
                        <c:v>44</c:v>
                      </c:pt>
                      <c:pt idx="10">
                        <c:v>19</c:v>
                      </c:pt>
                      <c:pt idx="11">
                        <c:v>31</c:v>
                      </c:pt>
                      <c:pt idx="12">
                        <c:v>34</c:v>
                      </c:pt>
                      <c:pt idx="13">
                        <c:v>15</c:v>
                      </c:pt>
                      <c:pt idx="14">
                        <c:v>11</c:v>
                      </c:pt>
                      <c:pt idx="15">
                        <c:v>25</c:v>
                      </c:pt>
                    </c:numCache>
                  </c:numRef>
                </c:val>
                <c:extLst xmlns:c15="http://schemas.microsoft.com/office/drawing/2012/chart">
                  <c:ext xmlns:c16="http://schemas.microsoft.com/office/drawing/2014/chart" uri="{C3380CC4-5D6E-409C-BE32-E72D297353CC}">
                    <c16:uniqueId val="{00000040-DC06-492D-B048-87303ACABD37}"/>
                  </c:ext>
                </c:extLst>
              </c15:ser>
            </c15:filteredBarSeries>
            <c15:filteredBarSeries>
              <c15:ser>
                <c:idx val="8"/>
                <c:order val="8"/>
                <c:tx>
                  <c:strRef>
                    <c:extLst xmlns:c15="http://schemas.microsoft.com/office/drawing/2012/chart">
                      <c:ext xmlns:c15="http://schemas.microsoft.com/office/drawing/2012/chart" uri="{02D57815-91ED-43cb-92C2-25804820EDAC}">
                        <c15:formulaRef>
                          <c15:sqref>PSAT2018StateBySubgroup_Working!$J$1</c15:sqref>
                        </c15:formulaRef>
                      </c:ext>
                    </c:extLst>
                    <c:strCache>
                      <c:ptCount val="1"/>
                      <c:pt idx="0">
                        <c:v>Partially Meeting Expectations</c:v>
                      </c:pt>
                    </c:strCache>
                  </c:strRef>
                </c:tx>
                <c:spPr>
                  <a:solidFill>
                    <a:schemeClr val="accent3">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PSAT2018StateBySubgroup_Working!$A$2:$A$22</c15:sqref>
                        </c15:formulaRef>
                      </c:ext>
                    </c:extLst>
                    <c:strCache>
                      <c:ptCount val="16"/>
                      <c:pt idx="0">
                        <c:v>All Students</c:v>
                      </c:pt>
                      <c:pt idx="1">
                        <c:v>Female</c:v>
                      </c:pt>
                      <c:pt idx="2">
                        <c:v>Male</c:v>
                      </c:pt>
                      <c:pt idx="3">
                        <c:v>Students with Disabilities</c:v>
                      </c:pt>
                      <c:pt idx="4">
                        <c:v>Students without Disabilities</c:v>
                      </c:pt>
                      <c:pt idx="5">
                        <c:v>Low Income</c:v>
                      </c:pt>
                      <c:pt idx="6">
                        <c:v>Non-Low Income</c:v>
                      </c:pt>
                      <c:pt idx="7">
                        <c:v>Homeless</c:v>
                      </c:pt>
                      <c:pt idx="8">
                        <c:v>Not Homeless</c:v>
                      </c:pt>
                      <c:pt idx="9">
                        <c:v>American Indian</c:v>
                      </c:pt>
                      <c:pt idx="10">
                        <c:v>Asian</c:v>
                      </c:pt>
                      <c:pt idx="11">
                        <c:v>Black or African American</c:v>
                      </c:pt>
                      <c:pt idx="12">
                        <c:v>Hispanic or Latino</c:v>
                      </c:pt>
                      <c:pt idx="13">
                        <c:v>Pacific Islander</c:v>
                      </c:pt>
                      <c:pt idx="14">
                        <c:v>White</c:v>
                      </c:pt>
                      <c:pt idx="15">
                        <c:v>Two or More Races</c:v>
                      </c:pt>
                    </c:strCache>
                  </c:strRef>
                </c:cat>
                <c:val>
                  <c:numRef>
                    <c:extLst xmlns:c15="http://schemas.microsoft.com/office/drawing/2012/chart">
                      <c:ext xmlns:c15="http://schemas.microsoft.com/office/drawing/2012/chart" uri="{02D57815-91ED-43cb-92C2-25804820EDAC}">
                        <c15:formulaRef>
                          <c15:sqref>PSAT2018StateBySubgroup_Working!$J$2:$J$22</c15:sqref>
                        </c15:formulaRef>
                      </c:ext>
                    </c:extLst>
                    <c:numCache>
                      <c:formatCode>General</c:formatCode>
                      <c:ptCount val="16"/>
                      <c:pt idx="0">
                        <c:v>24</c:v>
                      </c:pt>
                      <c:pt idx="1">
                        <c:v>22</c:v>
                      </c:pt>
                      <c:pt idx="2">
                        <c:v>25</c:v>
                      </c:pt>
                      <c:pt idx="3">
                        <c:v>36</c:v>
                      </c:pt>
                      <c:pt idx="4">
                        <c:v>22</c:v>
                      </c:pt>
                      <c:pt idx="5">
                        <c:v>32</c:v>
                      </c:pt>
                      <c:pt idx="6">
                        <c:v>17</c:v>
                      </c:pt>
                      <c:pt idx="7">
                        <c:v>36</c:v>
                      </c:pt>
                      <c:pt idx="8">
                        <c:v>23</c:v>
                      </c:pt>
                      <c:pt idx="9">
                        <c:v>29</c:v>
                      </c:pt>
                      <c:pt idx="10">
                        <c:v>22</c:v>
                      </c:pt>
                      <c:pt idx="11">
                        <c:v>31</c:v>
                      </c:pt>
                      <c:pt idx="12">
                        <c:v>32</c:v>
                      </c:pt>
                      <c:pt idx="13">
                        <c:v>35</c:v>
                      </c:pt>
                      <c:pt idx="14">
                        <c:v>19</c:v>
                      </c:pt>
                      <c:pt idx="15">
                        <c:v>25</c:v>
                      </c:pt>
                    </c:numCache>
                  </c:numRef>
                </c:val>
                <c:extLst xmlns:c15="http://schemas.microsoft.com/office/drawing/2012/chart">
                  <c:ext xmlns:c16="http://schemas.microsoft.com/office/drawing/2014/chart" uri="{C3380CC4-5D6E-409C-BE32-E72D297353CC}">
                    <c16:uniqueId val="{00000041-DC06-492D-B048-87303ACABD37}"/>
                  </c:ext>
                </c:extLst>
              </c15:ser>
            </c15:filteredBarSeries>
          </c:ext>
        </c:extLst>
      </c:barChart>
      <c:catAx>
        <c:axId val="4114509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21727936"/>
        <c:crosses val="autoZero"/>
        <c:auto val="1"/>
        <c:lblAlgn val="ctr"/>
        <c:lblOffset val="100"/>
        <c:noMultiLvlLbl val="0"/>
      </c:catAx>
      <c:valAx>
        <c:axId val="321727936"/>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cross"/>
        <c:minorTickMark val="cross"/>
        <c:tickLblPos val="nextTo"/>
        <c:spPr>
          <a:noFill/>
          <a:ln>
            <a:solidFill>
              <a:schemeClr val="accent1"/>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11450960"/>
        <c:crosses val="autoZero"/>
        <c:crossBetween val="between"/>
        <c:minorUnit val="5"/>
      </c:valAx>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userShapes r:id="rId5"/>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0" i="0" baseline="0" dirty="0">
                <a:solidFill>
                  <a:schemeClr val="tx1"/>
                </a:solidFill>
                <a:effectLst/>
              </a:rPr>
              <a:t>PSAT10 Mathematics (2018). Percent of students in each subgroup who achieved Meeting or Exceeding Expectations. These students are </a:t>
            </a:r>
            <a:r>
              <a:rPr lang="en-US" sz="1400" b="0" i="1" baseline="0" dirty="0">
                <a:solidFill>
                  <a:schemeClr val="tx1"/>
                </a:solidFill>
                <a:effectLst/>
              </a:rPr>
              <a:t>on track</a:t>
            </a:r>
            <a:r>
              <a:rPr lang="en-US" sz="1400" b="0" i="0" baseline="0" dirty="0">
                <a:solidFill>
                  <a:schemeClr val="tx1"/>
                </a:solidFill>
                <a:effectLst/>
              </a:rPr>
              <a:t> to be college and career ready.</a:t>
            </a:r>
            <a:endParaRPr lang="en-US" sz="1100" dirty="0">
              <a:solidFill>
                <a:schemeClr val="tx1"/>
              </a:solidFill>
              <a:effectLst/>
            </a:endParaRP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19"/>
          <c:order val="19"/>
          <c:tx>
            <c:strRef>
              <c:f>PSAT2018StateBySubgroup_Working!$U$1</c:f>
              <c:strCache>
                <c:ptCount val="1"/>
                <c:pt idx="0">
                  <c:v>Meeting Expectations</c:v>
                </c:pt>
              </c:strCache>
            </c:strRef>
          </c:tx>
          <c:spPr>
            <a:solidFill>
              <a:schemeClr val="accent2">
                <a:lumMod val="80000"/>
              </a:schemeClr>
            </a:solidFill>
            <a:ln>
              <a:noFill/>
            </a:ln>
            <a:effectLst/>
          </c:spPr>
          <c:invertIfNegative val="0"/>
          <c:dPt>
            <c:idx val="0"/>
            <c:invertIfNegative val="0"/>
            <c:bubble3D val="0"/>
            <c:spPr>
              <a:solidFill>
                <a:schemeClr val="accent1">
                  <a:lumMod val="60000"/>
                  <a:lumOff val="40000"/>
                </a:schemeClr>
              </a:solidFill>
              <a:ln>
                <a:noFill/>
              </a:ln>
              <a:effectLst/>
            </c:spPr>
            <c:extLst>
              <c:ext xmlns:c16="http://schemas.microsoft.com/office/drawing/2014/chart" uri="{C3380CC4-5D6E-409C-BE32-E72D297353CC}">
                <c16:uniqueId val="{00000001-6DBF-47DE-8670-E0B3921FFB27}"/>
              </c:ext>
            </c:extLst>
          </c:dPt>
          <c:dPt>
            <c:idx val="1"/>
            <c:invertIfNegative val="0"/>
            <c:bubble3D val="0"/>
            <c:spPr>
              <a:solidFill>
                <a:schemeClr val="accent6">
                  <a:lumMod val="60000"/>
                  <a:lumOff val="40000"/>
                </a:schemeClr>
              </a:solidFill>
              <a:ln>
                <a:noFill/>
              </a:ln>
              <a:effectLst/>
            </c:spPr>
            <c:extLst>
              <c:ext xmlns:c16="http://schemas.microsoft.com/office/drawing/2014/chart" uri="{C3380CC4-5D6E-409C-BE32-E72D297353CC}">
                <c16:uniqueId val="{00000003-6DBF-47DE-8670-E0B3921FFB27}"/>
              </c:ext>
            </c:extLst>
          </c:dPt>
          <c:dPt>
            <c:idx val="2"/>
            <c:invertIfNegative val="0"/>
            <c:bubble3D val="0"/>
            <c:spPr>
              <a:solidFill>
                <a:schemeClr val="accent6">
                  <a:lumMod val="60000"/>
                  <a:lumOff val="40000"/>
                </a:schemeClr>
              </a:solidFill>
              <a:ln>
                <a:noFill/>
              </a:ln>
              <a:effectLst/>
            </c:spPr>
            <c:extLst>
              <c:ext xmlns:c16="http://schemas.microsoft.com/office/drawing/2014/chart" uri="{C3380CC4-5D6E-409C-BE32-E72D297353CC}">
                <c16:uniqueId val="{00000005-6DBF-47DE-8670-E0B3921FFB27}"/>
              </c:ext>
            </c:extLst>
          </c:dPt>
          <c:dPt>
            <c:idx val="3"/>
            <c:invertIfNegative val="0"/>
            <c:bubble3D val="0"/>
            <c:spPr>
              <a:solidFill>
                <a:schemeClr val="bg1">
                  <a:lumMod val="65000"/>
                </a:schemeClr>
              </a:solidFill>
              <a:ln>
                <a:noFill/>
              </a:ln>
              <a:effectLst/>
            </c:spPr>
            <c:extLst>
              <c:ext xmlns:c16="http://schemas.microsoft.com/office/drawing/2014/chart" uri="{C3380CC4-5D6E-409C-BE32-E72D297353CC}">
                <c16:uniqueId val="{00000007-6DBF-47DE-8670-E0B3921FFB27}"/>
              </c:ext>
            </c:extLst>
          </c:dPt>
          <c:dPt>
            <c:idx val="4"/>
            <c:invertIfNegative val="0"/>
            <c:bubble3D val="0"/>
            <c:spPr>
              <a:solidFill>
                <a:schemeClr val="bg1">
                  <a:lumMod val="65000"/>
                </a:schemeClr>
              </a:solidFill>
              <a:ln>
                <a:noFill/>
              </a:ln>
              <a:effectLst/>
            </c:spPr>
            <c:extLst>
              <c:ext xmlns:c16="http://schemas.microsoft.com/office/drawing/2014/chart" uri="{C3380CC4-5D6E-409C-BE32-E72D297353CC}">
                <c16:uniqueId val="{00000009-6DBF-47DE-8670-E0B3921FFB27}"/>
              </c:ext>
            </c:extLst>
          </c:dPt>
          <c:dPt>
            <c:idx val="5"/>
            <c:invertIfNegative val="0"/>
            <c:bubble3D val="0"/>
            <c:spPr>
              <a:solidFill>
                <a:schemeClr val="tx2">
                  <a:lumMod val="60000"/>
                  <a:lumOff val="40000"/>
                </a:schemeClr>
              </a:solidFill>
              <a:ln>
                <a:noFill/>
              </a:ln>
              <a:effectLst/>
            </c:spPr>
            <c:extLst>
              <c:ext xmlns:c16="http://schemas.microsoft.com/office/drawing/2014/chart" uri="{C3380CC4-5D6E-409C-BE32-E72D297353CC}">
                <c16:uniqueId val="{0000000B-6DBF-47DE-8670-E0B3921FFB27}"/>
              </c:ext>
            </c:extLst>
          </c:dPt>
          <c:dPt>
            <c:idx val="6"/>
            <c:invertIfNegative val="0"/>
            <c:bubble3D val="0"/>
            <c:spPr>
              <a:solidFill>
                <a:schemeClr val="tx2">
                  <a:lumMod val="60000"/>
                  <a:lumOff val="40000"/>
                </a:schemeClr>
              </a:solidFill>
              <a:ln>
                <a:noFill/>
              </a:ln>
              <a:effectLst/>
            </c:spPr>
            <c:extLst>
              <c:ext xmlns:c16="http://schemas.microsoft.com/office/drawing/2014/chart" uri="{C3380CC4-5D6E-409C-BE32-E72D297353CC}">
                <c16:uniqueId val="{0000000D-6DBF-47DE-8670-E0B3921FFB27}"/>
              </c:ext>
            </c:extLst>
          </c:dPt>
          <c:dPt>
            <c:idx val="7"/>
            <c:invertIfNegative val="0"/>
            <c:bubble3D val="0"/>
            <c:spPr>
              <a:solidFill>
                <a:schemeClr val="accent2">
                  <a:lumMod val="60000"/>
                  <a:lumOff val="40000"/>
                </a:schemeClr>
              </a:solidFill>
              <a:ln>
                <a:noFill/>
              </a:ln>
              <a:effectLst/>
            </c:spPr>
            <c:extLst>
              <c:ext xmlns:c16="http://schemas.microsoft.com/office/drawing/2014/chart" uri="{C3380CC4-5D6E-409C-BE32-E72D297353CC}">
                <c16:uniqueId val="{0000000F-6DBF-47DE-8670-E0B3921FFB27}"/>
              </c:ext>
            </c:extLst>
          </c:dPt>
          <c:dPt>
            <c:idx val="8"/>
            <c:invertIfNegative val="0"/>
            <c:bubble3D val="0"/>
            <c:spPr>
              <a:solidFill>
                <a:schemeClr val="accent2">
                  <a:lumMod val="60000"/>
                  <a:lumOff val="40000"/>
                </a:schemeClr>
              </a:solidFill>
              <a:ln>
                <a:noFill/>
              </a:ln>
              <a:effectLst/>
            </c:spPr>
            <c:extLst>
              <c:ext xmlns:c16="http://schemas.microsoft.com/office/drawing/2014/chart" uri="{C3380CC4-5D6E-409C-BE32-E72D297353CC}">
                <c16:uniqueId val="{00000011-6DBF-47DE-8670-E0B3921FFB27}"/>
              </c:ext>
            </c:extLst>
          </c:dPt>
          <c:dPt>
            <c:idx val="9"/>
            <c:invertIfNegative val="0"/>
            <c:bubble3D val="0"/>
            <c:spPr>
              <a:solidFill>
                <a:srgbClr val="CF9FFF"/>
              </a:solidFill>
              <a:ln>
                <a:noFill/>
              </a:ln>
              <a:effectLst/>
            </c:spPr>
            <c:extLst>
              <c:ext xmlns:c16="http://schemas.microsoft.com/office/drawing/2014/chart" uri="{C3380CC4-5D6E-409C-BE32-E72D297353CC}">
                <c16:uniqueId val="{00000013-6DBF-47DE-8670-E0B3921FFB27}"/>
              </c:ext>
            </c:extLst>
          </c:dPt>
          <c:dPt>
            <c:idx val="10"/>
            <c:invertIfNegative val="0"/>
            <c:bubble3D val="0"/>
            <c:spPr>
              <a:solidFill>
                <a:srgbClr val="CF9FFF"/>
              </a:solidFill>
              <a:ln>
                <a:noFill/>
              </a:ln>
              <a:effectLst/>
            </c:spPr>
            <c:extLst>
              <c:ext xmlns:c16="http://schemas.microsoft.com/office/drawing/2014/chart" uri="{C3380CC4-5D6E-409C-BE32-E72D297353CC}">
                <c16:uniqueId val="{00000015-6DBF-47DE-8670-E0B3921FFB27}"/>
              </c:ext>
            </c:extLst>
          </c:dPt>
          <c:dPt>
            <c:idx val="11"/>
            <c:invertIfNegative val="0"/>
            <c:bubble3D val="0"/>
            <c:spPr>
              <a:solidFill>
                <a:srgbClr val="CF9FFF"/>
              </a:solidFill>
              <a:ln>
                <a:noFill/>
              </a:ln>
              <a:effectLst/>
            </c:spPr>
            <c:extLst>
              <c:ext xmlns:c16="http://schemas.microsoft.com/office/drawing/2014/chart" uri="{C3380CC4-5D6E-409C-BE32-E72D297353CC}">
                <c16:uniqueId val="{00000017-6DBF-47DE-8670-E0B3921FFB27}"/>
              </c:ext>
            </c:extLst>
          </c:dPt>
          <c:dPt>
            <c:idx val="12"/>
            <c:invertIfNegative val="0"/>
            <c:bubble3D val="0"/>
            <c:spPr>
              <a:solidFill>
                <a:srgbClr val="CF9FFF"/>
              </a:solidFill>
              <a:ln>
                <a:noFill/>
              </a:ln>
              <a:effectLst/>
            </c:spPr>
            <c:extLst>
              <c:ext xmlns:c16="http://schemas.microsoft.com/office/drawing/2014/chart" uri="{C3380CC4-5D6E-409C-BE32-E72D297353CC}">
                <c16:uniqueId val="{00000019-6DBF-47DE-8670-E0B3921FFB27}"/>
              </c:ext>
            </c:extLst>
          </c:dPt>
          <c:dPt>
            <c:idx val="13"/>
            <c:invertIfNegative val="0"/>
            <c:bubble3D val="0"/>
            <c:spPr>
              <a:solidFill>
                <a:srgbClr val="CF9FFF"/>
              </a:solidFill>
              <a:ln>
                <a:noFill/>
              </a:ln>
              <a:effectLst/>
            </c:spPr>
            <c:extLst>
              <c:ext xmlns:c16="http://schemas.microsoft.com/office/drawing/2014/chart" uri="{C3380CC4-5D6E-409C-BE32-E72D297353CC}">
                <c16:uniqueId val="{0000001B-6DBF-47DE-8670-E0B3921FFB27}"/>
              </c:ext>
            </c:extLst>
          </c:dPt>
          <c:dPt>
            <c:idx val="14"/>
            <c:invertIfNegative val="0"/>
            <c:bubble3D val="0"/>
            <c:spPr>
              <a:solidFill>
                <a:srgbClr val="CF9FFF"/>
              </a:solidFill>
              <a:ln>
                <a:noFill/>
              </a:ln>
              <a:effectLst/>
            </c:spPr>
            <c:extLst>
              <c:ext xmlns:c16="http://schemas.microsoft.com/office/drawing/2014/chart" uri="{C3380CC4-5D6E-409C-BE32-E72D297353CC}">
                <c16:uniqueId val="{0000001D-6DBF-47DE-8670-E0B3921FFB27}"/>
              </c:ext>
            </c:extLst>
          </c:dPt>
          <c:dPt>
            <c:idx val="15"/>
            <c:invertIfNegative val="0"/>
            <c:bubble3D val="0"/>
            <c:spPr>
              <a:solidFill>
                <a:srgbClr val="CF9FFF"/>
              </a:solidFill>
              <a:ln>
                <a:noFill/>
              </a:ln>
              <a:effectLst/>
            </c:spPr>
            <c:extLst>
              <c:ext xmlns:c16="http://schemas.microsoft.com/office/drawing/2014/chart" uri="{C3380CC4-5D6E-409C-BE32-E72D297353CC}">
                <c16:uniqueId val="{0000001F-6DBF-47DE-8670-E0B3921FFB27}"/>
              </c:ext>
            </c:extLst>
          </c:dPt>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PSAT2018StateBySubgroup_Working!$A$2:$A$22</c:f>
              <c:strCache>
                <c:ptCount val="16"/>
                <c:pt idx="0">
                  <c:v>All Students</c:v>
                </c:pt>
                <c:pt idx="1">
                  <c:v>Female</c:v>
                </c:pt>
                <c:pt idx="2">
                  <c:v>Male</c:v>
                </c:pt>
                <c:pt idx="3">
                  <c:v>Students with Disabilities</c:v>
                </c:pt>
                <c:pt idx="4">
                  <c:v>Students without Disabilities</c:v>
                </c:pt>
                <c:pt idx="5">
                  <c:v>Low Income</c:v>
                </c:pt>
                <c:pt idx="6">
                  <c:v>Non-Low Income</c:v>
                </c:pt>
                <c:pt idx="7">
                  <c:v>Homeless</c:v>
                </c:pt>
                <c:pt idx="8">
                  <c:v>Not Homeless</c:v>
                </c:pt>
                <c:pt idx="9">
                  <c:v>American Indian</c:v>
                </c:pt>
                <c:pt idx="10">
                  <c:v>Asian</c:v>
                </c:pt>
                <c:pt idx="11">
                  <c:v>Black or African American</c:v>
                </c:pt>
                <c:pt idx="12">
                  <c:v>Hispanic or Latino</c:v>
                </c:pt>
                <c:pt idx="13">
                  <c:v>Pacific Islander</c:v>
                </c:pt>
                <c:pt idx="14">
                  <c:v>White</c:v>
                </c:pt>
                <c:pt idx="15">
                  <c:v>Two or More Races</c:v>
                </c:pt>
              </c:strCache>
              <c:extLst/>
            </c:strRef>
          </c:cat>
          <c:val>
            <c:numRef>
              <c:f>PSAT2018StateBySubgroup_Working!$U$2:$U$22</c:f>
              <c:numCache>
                <c:formatCode>General</c:formatCode>
                <c:ptCount val="16"/>
                <c:pt idx="0">
                  <c:v>28</c:v>
                </c:pt>
                <c:pt idx="1">
                  <c:v>28</c:v>
                </c:pt>
                <c:pt idx="2">
                  <c:v>27</c:v>
                </c:pt>
                <c:pt idx="3">
                  <c:v>3</c:v>
                </c:pt>
                <c:pt idx="4">
                  <c:v>31</c:v>
                </c:pt>
                <c:pt idx="5">
                  <c:v>15</c:v>
                </c:pt>
                <c:pt idx="6">
                  <c:v>37</c:v>
                </c:pt>
                <c:pt idx="7">
                  <c:v>15</c:v>
                </c:pt>
                <c:pt idx="8">
                  <c:v>28</c:v>
                </c:pt>
                <c:pt idx="9">
                  <c:v>8</c:v>
                </c:pt>
                <c:pt idx="10">
                  <c:v>27</c:v>
                </c:pt>
                <c:pt idx="11">
                  <c:v>12</c:v>
                </c:pt>
                <c:pt idx="12">
                  <c:v>14</c:v>
                </c:pt>
                <c:pt idx="13">
                  <c:v>19</c:v>
                </c:pt>
                <c:pt idx="14">
                  <c:v>36</c:v>
                </c:pt>
                <c:pt idx="15">
                  <c:v>22</c:v>
                </c:pt>
              </c:numCache>
              <c:extLst/>
            </c:numRef>
          </c:val>
          <c:extLst>
            <c:ext xmlns:c16="http://schemas.microsoft.com/office/drawing/2014/chart" uri="{C3380CC4-5D6E-409C-BE32-E72D297353CC}">
              <c16:uniqueId val="{00000020-6DBF-47DE-8670-E0B3921FFB27}"/>
            </c:ext>
          </c:extLst>
        </c:ser>
        <c:ser>
          <c:idx val="20"/>
          <c:order val="20"/>
          <c:tx>
            <c:strRef>
              <c:f>PSAT2018StateBySubgroup_Working!$V$1</c:f>
              <c:strCache>
                <c:ptCount val="1"/>
                <c:pt idx="0">
                  <c:v>Exceeding Expectations</c:v>
                </c:pt>
              </c:strCache>
            </c:strRef>
          </c:tx>
          <c:spPr>
            <a:solidFill>
              <a:schemeClr val="accent3">
                <a:lumMod val="80000"/>
              </a:schemeClr>
            </a:solidFill>
            <a:ln>
              <a:noFill/>
            </a:ln>
            <a:effectLst/>
          </c:spPr>
          <c:invertIfNegative val="0"/>
          <c:dPt>
            <c:idx val="0"/>
            <c:invertIfNegative val="0"/>
            <c:bubble3D val="0"/>
            <c:spPr>
              <a:solidFill>
                <a:schemeClr val="accent1">
                  <a:lumMod val="50000"/>
                </a:schemeClr>
              </a:solidFill>
              <a:ln>
                <a:noFill/>
              </a:ln>
              <a:effectLst/>
            </c:spPr>
            <c:extLst>
              <c:ext xmlns:c16="http://schemas.microsoft.com/office/drawing/2014/chart" uri="{C3380CC4-5D6E-409C-BE32-E72D297353CC}">
                <c16:uniqueId val="{00000022-6DBF-47DE-8670-E0B3921FFB27}"/>
              </c:ext>
            </c:extLst>
          </c:dPt>
          <c:dPt>
            <c:idx val="1"/>
            <c:invertIfNegative val="0"/>
            <c:bubble3D val="0"/>
            <c:spPr>
              <a:solidFill>
                <a:schemeClr val="accent6">
                  <a:lumMod val="50000"/>
                </a:schemeClr>
              </a:solidFill>
              <a:ln>
                <a:noFill/>
              </a:ln>
              <a:effectLst/>
            </c:spPr>
            <c:extLst>
              <c:ext xmlns:c16="http://schemas.microsoft.com/office/drawing/2014/chart" uri="{C3380CC4-5D6E-409C-BE32-E72D297353CC}">
                <c16:uniqueId val="{00000024-6DBF-47DE-8670-E0B3921FFB27}"/>
              </c:ext>
            </c:extLst>
          </c:dPt>
          <c:dPt>
            <c:idx val="2"/>
            <c:invertIfNegative val="0"/>
            <c:bubble3D val="0"/>
            <c:spPr>
              <a:solidFill>
                <a:schemeClr val="accent6">
                  <a:lumMod val="50000"/>
                </a:schemeClr>
              </a:solidFill>
              <a:ln>
                <a:noFill/>
              </a:ln>
              <a:effectLst/>
            </c:spPr>
            <c:extLst>
              <c:ext xmlns:c16="http://schemas.microsoft.com/office/drawing/2014/chart" uri="{C3380CC4-5D6E-409C-BE32-E72D297353CC}">
                <c16:uniqueId val="{00000026-6DBF-47DE-8670-E0B3921FFB27}"/>
              </c:ext>
            </c:extLst>
          </c:dPt>
          <c:dPt>
            <c:idx val="4"/>
            <c:invertIfNegative val="0"/>
            <c:bubble3D val="0"/>
            <c:spPr>
              <a:solidFill>
                <a:schemeClr val="tx1"/>
              </a:solidFill>
              <a:ln>
                <a:noFill/>
              </a:ln>
              <a:effectLst/>
            </c:spPr>
            <c:extLst>
              <c:ext xmlns:c16="http://schemas.microsoft.com/office/drawing/2014/chart" uri="{C3380CC4-5D6E-409C-BE32-E72D297353CC}">
                <c16:uniqueId val="{00000028-6DBF-47DE-8670-E0B3921FFB27}"/>
              </c:ext>
            </c:extLst>
          </c:dPt>
          <c:dPt>
            <c:idx val="5"/>
            <c:invertIfNegative val="0"/>
            <c:bubble3D val="0"/>
            <c:spPr>
              <a:solidFill>
                <a:schemeClr val="tx2">
                  <a:lumMod val="50000"/>
                </a:schemeClr>
              </a:solidFill>
              <a:ln>
                <a:noFill/>
              </a:ln>
              <a:effectLst/>
            </c:spPr>
            <c:extLst>
              <c:ext xmlns:c16="http://schemas.microsoft.com/office/drawing/2014/chart" uri="{C3380CC4-5D6E-409C-BE32-E72D297353CC}">
                <c16:uniqueId val="{0000002A-6DBF-47DE-8670-E0B3921FFB27}"/>
              </c:ext>
            </c:extLst>
          </c:dPt>
          <c:dPt>
            <c:idx val="6"/>
            <c:invertIfNegative val="0"/>
            <c:bubble3D val="0"/>
            <c:spPr>
              <a:solidFill>
                <a:schemeClr val="tx2">
                  <a:lumMod val="50000"/>
                </a:schemeClr>
              </a:solidFill>
              <a:ln>
                <a:noFill/>
              </a:ln>
              <a:effectLst/>
            </c:spPr>
            <c:extLst>
              <c:ext xmlns:c16="http://schemas.microsoft.com/office/drawing/2014/chart" uri="{C3380CC4-5D6E-409C-BE32-E72D297353CC}">
                <c16:uniqueId val="{0000002C-6DBF-47DE-8670-E0B3921FFB27}"/>
              </c:ext>
            </c:extLst>
          </c:dPt>
          <c:dPt>
            <c:idx val="8"/>
            <c:invertIfNegative val="0"/>
            <c:bubble3D val="0"/>
            <c:spPr>
              <a:solidFill>
                <a:schemeClr val="accent2">
                  <a:lumMod val="50000"/>
                </a:schemeClr>
              </a:solidFill>
              <a:ln>
                <a:noFill/>
              </a:ln>
              <a:effectLst/>
            </c:spPr>
            <c:extLst>
              <c:ext xmlns:c16="http://schemas.microsoft.com/office/drawing/2014/chart" uri="{C3380CC4-5D6E-409C-BE32-E72D297353CC}">
                <c16:uniqueId val="{0000002E-6DBF-47DE-8670-E0B3921FFB27}"/>
              </c:ext>
            </c:extLst>
          </c:dPt>
          <c:dPt>
            <c:idx val="9"/>
            <c:invertIfNegative val="0"/>
            <c:bubble3D val="0"/>
            <c:spPr>
              <a:solidFill>
                <a:srgbClr val="6600CC"/>
              </a:solidFill>
              <a:ln>
                <a:noFill/>
              </a:ln>
              <a:effectLst/>
            </c:spPr>
            <c:extLst>
              <c:ext xmlns:c16="http://schemas.microsoft.com/office/drawing/2014/chart" uri="{C3380CC4-5D6E-409C-BE32-E72D297353CC}">
                <c16:uniqueId val="{00000030-6DBF-47DE-8670-E0B3921FFB27}"/>
              </c:ext>
            </c:extLst>
          </c:dPt>
          <c:dPt>
            <c:idx val="10"/>
            <c:invertIfNegative val="0"/>
            <c:bubble3D val="0"/>
            <c:spPr>
              <a:solidFill>
                <a:srgbClr val="6600CC"/>
              </a:solidFill>
              <a:ln>
                <a:noFill/>
              </a:ln>
              <a:effectLst/>
            </c:spPr>
            <c:extLst>
              <c:ext xmlns:c16="http://schemas.microsoft.com/office/drawing/2014/chart" uri="{C3380CC4-5D6E-409C-BE32-E72D297353CC}">
                <c16:uniqueId val="{00000032-6DBF-47DE-8670-E0B3921FFB27}"/>
              </c:ext>
            </c:extLst>
          </c:dPt>
          <c:dPt>
            <c:idx val="11"/>
            <c:invertIfNegative val="0"/>
            <c:bubble3D val="0"/>
            <c:spPr>
              <a:solidFill>
                <a:srgbClr val="6600CC"/>
              </a:solidFill>
              <a:ln>
                <a:noFill/>
              </a:ln>
              <a:effectLst/>
            </c:spPr>
            <c:extLst>
              <c:ext xmlns:c16="http://schemas.microsoft.com/office/drawing/2014/chart" uri="{C3380CC4-5D6E-409C-BE32-E72D297353CC}">
                <c16:uniqueId val="{00000034-6DBF-47DE-8670-E0B3921FFB27}"/>
              </c:ext>
            </c:extLst>
          </c:dPt>
          <c:dPt>
            <c:idx val="12"/>
            <c:invertIfNegative val="0"/>
            <c:bubble3D val="0"/>
            <c:spPr>
              <a:solidFill>
                <a:srgbClr val="6600CC"/>
              </a:solidFill>
              <a:ln>
                <a:noFill/>
              </a:ln>
              <a:effectLst/>
            </c:spPr>
            <c:extLst>
              <c:ext xmlns:c16="http://schemas.microsoft.com/office/drawing/2014/chart" uri="{C3380CC4-5D6E-409C-BE32-E72D297353CC}">
                <c16:uniqueId val="{00000036-6DBF-47DE-8670-E0B3921FFB27}"/>
              </c:ext>
            </c:extLst>
          </c:dPt>
          <c:dPt>
            <c:idx val="13"/>
            <c:invertIfNegative val="0"/>
            <c:bubble3D val="0"/>
            <c:spPr>
              <a:solidFill>
                <a:srgbClr val="6600CC"/>
              </a:solidFill>
              <a:ln>
                <a:noFill/>
              </a:ln>
              <a:effectLst/>
            </c:spPr>
            <c:extLst>
              <c:ext xmlns:c16="http://schemas.microsoft.com/office/drawing/2014/chart" uri="{C3380CC4-5D6E-409C-BE32-E72D297353CC}">
                <c16:uniqueId val="{00000038-6DBF-47DE-8670-E0B3921FFB27}"/>
              </c:ext>
            </c:extLst>
          </c:dPt>
          <c:dPt>
            <c:idx val="14"/>
            <c:invertIfNegative val="0"/>
            <c:bubble3D val="0"/>
            <c:spPr>
              <a:solidFill>
                <a:srgbClr val="6600CC"/>
              </a:solidFill>
              <a:ln>
                <a:noFill/>
              </a:ln>
              <a:effectLst/>
            </c:spPr>
            <c:extLst>
              <c:ext xmlns:c16="http://schemas.microsoft.com/office/drawing/2014/chart" uri="{C3380CC4-5D6E-409C-BE32-E72D297353CC}">
                <c16:uniqueId val="{0000003A-6DBF-47DE-8670-E0B3921FFB27}"/>
              </c:ext>
            </c:extLst>
          </c:dPt>
          <c:dPt>
            <c:idx val="15"/>
            <c:invertIfNegative val="0"/>
            <c:bubble3D val="0"/>
            <c:spPr>
              <a:solidFill>
                <a:srgbClr val="6600CC"/>
              </a:solidFill>
              <a:ln>
                <a:noFill/>
              </a:ln>
              <a:effectLst/>
            </c:spPr>
            <c:extLst>
              <c:ext xmlns:c16="http://schemas.microsoft.com/office/drawing/2014/chart" uri="{C3380CC4-5D6E-409C-BE32-E72D297353CC}">
                <c16:uniqueId val="{0000003C-6DBF-47DE-8670-E0B3921FFB27}"/>
              </c:ext>
            </c:extLst>
          </c:dPt>
          <c:dLbls>
            <c:dLbl>
              <c:idx val="3"/>
              <c:layout>
                <c:manualLayout>
                  <c:x val="0"/>
                  <c:y val="-2.0196834853821184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D-6DBF-47DE-8670-E0B3921FFB27}"/>
                </c:ext>
              </c:extLst>
            </c:dLbl>
            <c:dLbl>
              <c:idx val="5"/>
              <c:layout>
                <c:manualLayout>
                  <c:x val="0"/>
                  <c:y val="-2.2216518339203139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A-6DBF-47DE-8670-E0B3921FFB27}"/>
                </c:ext>
              </c:extLst>
            </c:dLbl>
            <c:dLbl>
              <c:idx val="7"/>
              <c:layout>
                <c:manualLayout>
                  <c:x val="5.3713431262978377E-17"/>
                  <c:y val="-2.2216518339203139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E-6DBF-47DE-8670-E0B3921FFB27}"/>
                </c:ext>
              </c:extLst>
            </c:dLbl>
            <c:dLbl>
              <c:idx val="11"/>
              <c:layout>
                <c:manualLayout>
                  <c:x val="0"/>
                  <c:y val="-2.0196834853821035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4-6DBF-47DE-8670-E0B3921FFB27}"/>
                </c:ext>
              </c:extLst>
            </c:dLbl>
            <c:dLbl>
              <c:idx val="12"/>
              <c:layout>
                <c:manualLayout>
                  <c:x val="0"/>
                  <c:y val="-2.4236201824585243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6-6DBF-47DE-8670-E0B3921FFB27}"/>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PSAT2018StateBySubgroup_Working!$A$2:$A$22</c:f>
              <c:strCache>
                <c:ptCount val="16"/>
                <c:pt idx="0">
                  <c:v>All Students</c:v>
                </c:pt>
                <c:pt idx="1">
                  <c:v>Female</c:v>
                </c:pt>
                <c:pt idx="2">
                  <c:v>Male</c:v>
                </c:pt>
                <c:pt idx="3">
                  <c:v>Students with Disabilities</c:v>
                </c:pt>
                <c:pt idx="4">
                  <c:v>Students without Disabilities</c:v>
                </c:pt>
                <c:pt idx="5">
                  <c:v>Low Income</c:v>
                </c:pt>
                <c:pt idx="6">
                  <c:v>Non-Low Income</c:v>
                </c:pt>
                <c:pt idx="7">
                  <c:v>Homeless</c:v>
                </c:pt>
                <c:pt idx="8">
                  <c:v>Not Homeless</c:v>
                </c:pt>
                <c:pt idx="9">
                  <c:v>American Indian</c:v>
                </c:pt>
                <c:pt idx="10">
                  <c:v>Asian</c:v>
                </c:pt>
                <c:pt idx="11">
                  <c:v>Black or African American</c:v>
                </c:pt>
                <c:pt idx="12">
                  <c:v>Hispanic or Latino</c:v>
                </c:pt>
                <c:pt idx="13">
                  <c:v>Pacific Islander</c:v>
                </c:pt>
                <c:pt idx="14">
                  <c:v>White</c:v>
                </c:pt>
                <c:pt idx="15">
                  <c:v>Two or More Races</c:v>
                </c:pt>
              </c:strCache>
              <c:extLst/>
            </c:strRef>
          </c:cat>
          <c:val>
            <c:numRef>
              <c:f>PSAT2018StateBySubgroup_Working!$V$2:$V$22</c:f>
              <c:numCache>
                <c:formatCode>General</c:formatCode>
                <c:ptCount val="16"/>
                <c:pt idx="0">
                  <c:v>6</c:v>
                </c:pt>
                <c:pt idx="1">
                  <c:v>6</c:v>
                </c:pt>
                <c:pt idx="2">
                  <c:v>7</c:v>
                </c:pt>
                <c:pt idx="3">
                  <c:v>0</c:v>
                </c:pt>
                <c:pt idx="4">
                  <c:v>7</c:v>
                </c:pt>
                <c:pt idx="5">
                  <c:v>1</c:v>
                </c:pt>
                <c:pt idx="6">
                  <c:v>10</c:v>
                </c:pt>
                <c:pt idx="7">
                  <c:v>0</c:v>
                </c:pt>
                <c:pt idx="8">
                  <c:v>6</c:v>
                </c:pt>
                <c:pt idx="9">
                  <c:v>3</c:v>
                </c:pt>
                <c:pt idx="10">
                  <c:v>17</c:v>
                </c:pt>
                <c:pt idx="11">
                  <c:v>1</c:v>
                </c:pt>
                <c:pt idx="12">
                  <c:v>1</c:v>
                </c:pt>
                <c:pt idx="13">
                  <c:v>4</c:v>
                </c:pt>
                <c:pt idx="14">
                  <c:v>9</c:v>
                </c:pt>
                <c:pt idx="15">
                  <c:v>4</c:v>
                </c:pt>
              </c:numCache>
              <c:extLst/>
            </c:numRef>
          </c:val>
          <c:extLst>
            <c:ext xmlns:c16="http://schemas.microsoft.com/office/drawing/2014/chart" uri="{C3380CC4-5D6E-409C-BE32-E72D297353CC}">
              <c16:uniqueId val="{0000003F-6DBF-47DE-8670-E0B3921FFB27}"/>
            </c:ext>
          </c:extLst>
        </c:ser>
        <c:dLbls>
          <c:showLegendKey val="0"/>
          <c:showVal val="0"/>
          <c:showCatName val="0"/>
          <c:showSerName val="0"/>
          <c:showPercent val="0"/>
          <c:showBubbleSize val="0"/>
        </c:dLbls>
        <c:gapWidth val="150"/>
        <c:overlap val="100"/>
        <c:axId val="458956952"/>
        <c:axId val="458975824"/>
        <c:extLst>
          <c:ext xmlns:c15="http://schemas.microsoft.com/office/drawing/2012/chart" uri="{02D57815-91ED-43cb-92C2-25804820EDAC}">
            <c15:filteredBarSeries>
              <c15:ser>
                <c:idx val="0"/>
                <c:order val="0"/>
                <c:tx>
                  <c:strRef>
                    <c:extLst>
                      <c:ext uri="{02D57815-91ED-43cb-92C2-25804820EDAC}">
                        <c15:formulaRef>
                          <c15:sqref>PSAT2018StateBySubgroup_Working!$B$1</c15:sqref>
                        </c15:formulaRef>
                      </c:ext>
                    </c:extLst>
                    <c:strCache>
                      <c:ptCount val="1"/>
                      <c:pt idx="0">
                        <c:v>N_Total</c:v>
                      </c:pt>
                    </c:strCache>
                  </c:strRef>
                </c:tx>
                <c:spPr>
                  <a:solidFill>
                    <a:schemeClr val="accent1"/>
                  </a:solidFill>
                  <a:ln>
                    <a:noFill/>
                  </a:ln>
                  <a:effectLst/>
                </c:spPr>
                <c:invertIfNegative val="0"/>
                <c:cat>
                  <c:strRef>
                    <c:extLst>
                      <c:ext uri="{02D57815-91ED-43cb-92C2-25804820EDAC}">
                        <c15:formulaRef>
                          <c15:sqref>PSAT2018StateBySubgroup_Working!$A$2:$A$22</c15:sqref>
                        </c15:formulaRef>
                      </c:ext>
                    </c:extLst>
                    <c:strCache>
                      <c:ptCount val="16"/>
                      <c:pt idx="0">
                        <c:v>All Students</c:v>
                      </c:pt>
                      <c:pt idx="1">
                        <c:v>Female</c:v>
                      </c:pt>
                      <c:pt idx="2">
                        <c:v>Male</c:v>
                      </c:pt>
                      <c:pt idx="3">
                        <c:v>Students with Disabilities</c:v>
                      </c:pt>
                      <c:pt idx="4">
                        <c:v>Students without Disabilities</c:v>
                      </c:pt>
                      <c:pt idx="5">
                        <c:v>Low Income</c:v>
                      </c:pt>
                      <c:pt idx="6">
                        <c:v>Non-Low Income</c:v>
                      </c:pt>
                      <c:pt idx="7">
                        <c:v>Homeless</c:v>
                      </c:pt>
                      <c:pt idx="8">
                        <c:v>Not Homeless</c:v>
                      </c:pt>
                      <c:pt idx="9">
                        <c:v>American Indian</c:v>
                      </c:pt>
                      <c:pt idx="10">
                        <c:v>Asian</c:v>
                      </c:pt>
                      <c:pt idx="11">
                        <c:v>Black or African American</c:v>
                      </c:pt>
                      <c:pt idx="12">
                        <c:v>Hispanic or Latino</c:v>
                      </c:pt>
                      <c:pt idx="13">
                        <c:v>Pacific Islander</c:v>
                      </c:pt>
                      <c:pt idx="14">
                        <c:v>White</c:v>
                      </c:pt>
                      <c:pt idx="15">
                        <c:v>Two or More Races</c:v>
                      </c:pt>
                    </c:strCache>
                  </c:strRef>
                </c:cat>
                <c:val>
                  <c:numRef>
                    <c:extLst>
                      <c:ext uri="{02D57815-91ED-43cb-92C2-25804820EDAC}">
                        <c15:formulaRef>
                          <c15:sqref>PSAT2018StateBySubgroup_Working!$B$2:$B$22</c15:sqref>
                        </c15:formulaRef>
                      </c:ext>
                    </c:extLst>
                    <c:numCache>
                      <c:formatCode>General</c:formatCode>
                      <c:ptCount val="16"/>
                      <c:pt idx="0">
                        <c:v>11113</c:v>
                      </c:pt>
                      <c:pt idx="1">
                        <c:v>5318</c:v>
                      </c:pt>
                      <c:pt idx="2">
                        <c:v>5795</c:v>
                      </c:pt>
                      <c:pt idx="3">
                        <c:v>1465</c:v>
                      </c:pt>
                      <c:pt idx="4">
                        <c:v>9648</c:v>
                      </c:pt>
                      <c:pt idx="5">
                        <c:v>5091</c:v>
                      </c:pt>
                      <c:pt idx="6">
                        <c:v>6022</c:v>
                      </c:pt>
                      <c:pt idx="7">
                        <c:v>78</c:v>
                      </c:pt>
                      <c:pt idx="8">
                        <c:v>11035</c:v>
                      </c:pt>
                      <c:pt idx="9">
                        <c:v>90</c:v>
                      </c:pt>
                      <c:pt idx="10">
                        <c:v>345</c:v>
                      </c:pt>
                      <c:pt idx="11">
                        <c:v>975</c:v>
                      </c:pt>
                      <c:pt idx="12">
                        <c:v>2880</c:v>
                      </c:pt>
                      <c:pt idx="13">
                        <c:v>26</c:v>
                      </c:pt>
                      <c:pt idx="14">
                        <c:v>6443</c:v>
                      </c:pt>
                      <c:pt idx="15">
                        <c:v>354</c:v>
                      </c:pt>
                    </c:numCache>
                  </c:numRef>
                </c:val>
                <c:extLst>
                  <c:ext xmlns:c16="http://schemas.microsoft.com/office/drawing/2014/chart" uri="{C3380CC4-5D6E-409C-BE32-E72D297353CC}">
                    <c16:uniqueId val="{00000040-6DBF-47DE-8670-E0B3921FFB27}"/>
                  </c:ext>
                </c:extLst>
              </c15:ser>
            </c15:filteredBarSeries>
            <c15:filteredBarSeries>
              <c15:ser>
                <c:idx val="1"/>
                <c:order val="1"/>
                <c:tx>
                  <c:strRef>
                    <c:extLst xmlns:c15="http://schemas.microsoft.com/office/drawing/2012/chart">
                      <c:ext xmlns:c15="http://schemas.microsoft.com/office/drawing/2012/chart" uri="{02D57815-91ED-43cb-92C2-25804820EDAC}">
                        <c15:formulaRef>
                          <c15:sqref>PSAT2018StateBySubgroup_Working!$C$1</c15:sqref>
                        </c15:formulaRef>
                      </c:ext>
                    </c:extLst>
                    <c:strCache>
                      <c:ptCount val="1"/>
                      <c:pt idx="0">
                        <c:v>N_ELA</c:v>
                      </c:pt>
                    </c:strCache>
                  </c:strRef>
                </c:tx>
                <c:spPr>
                  <a:solidFill>
                    <a:schemeClr val="accent2"/>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PSAT2018StateBySubgroup_Working!$A$2:$A$22</c15:sqref>
                        </c15:formulaRef>
                      </c:ext>
                    </c:extLst>
                    <c:strCache>
                      <c:ptCount val="16"/>
                      <c:pt idx="0">
                        <c:v>All Students</c:v>
                      </c:pt>
                      <c:pt idx="1">
                        <c:v>Female</c:v>
                      </c:pt>
                      <c:pt idx="2">
                        <c:v>Male</c:v>
                      </c:pt>
                      <c:pt idx="3">
                        <c:v>Students with Disabilities</c:v>
                      </c:pt>
                      <c:pt idx="4">
                        <c:v>Students without Disabilities</c:v>
                      </c:pt>
                      <c:pt idx="5">
                        <c:v>Low Income</c:v>
                      </c:pt>
                      <c:pt idx="6">
                        <c:v>Non-Low Income</c:v>
                      </c:pt>
                      <c:pt idx="7">
                        <c:v>Homeless</c:v>
                      </c:pt>
                      <c:pt idx="8">
                        <c:v>Not Homeless</c:v>
                      </c:pt>
                      <c:pt idx="9">
                        <c:v>American Indian</c:v>
                      </c:pt>
                      <c:pt idx="10">
                        <c:v>Asian</c:v>
                      </c:pt>
                      <c:pt idx="11">
                        <c:v>Black or African American</c:v>
                      </c:pt>
                      <c:pt idx="12">
                        <c:v>Hispanic or Latino</c:v>
                      </c:pt>
                      <c:pt idx="13">
                        <c:v>Pacific Islander</c:v>
                      </c:pt>
                      <c:pt idx="14">
                        <c:v>White</c:v>
                      </c:pt>
                      <c:pt idx="15">
                        <c:v>Two or More Races</c:v>
                      </c:pt>
                    </c:strCache>
                  </c:strRef>
                </c:cat>
                <c:val>
                  <c:numRef>
                    <c:extLst xmlns:c15="http://schemas.microsoft.com/office/drawing/2012/chart">
                      <c:ext xmlns:c15="http://schemas.microsoft.com/office/drawing/2012/chart" uri="{02D57815-91ED-43cb-92C2-25804820EDAC}">
                        <c15:formulaRef>
                          <c15:sqref>PSAT2018StateBySubgroup_Working!$C$2:$C$22</c15:sqref>
                        </c15:formulaRef>
                      </c:ext>
                    </c:extLst>
                    <c:numCache>
                      <c:formatCode>General</c:formatCode>
                      <c:ptCount val="16"/>
                      <c:pt idx="0">
                        <c:v>11029</c:v>
                      </c:pt>
                      <c:pt idx="1">
                        <c:v>5276</c:v>
                      </c:pt>
                      <c:pt idx="2">
                        <c:v>5753</c:v>
                      </c:pt>
                      <c:pt idx="3">
                        <c:v>1456</c:v>
                      </c:pt>
                      <c:pt idx="4">
                        <c:v>9573</c:v>
                      </c:pt>
                      <c:pt idx="5">
                        <c:v>5029</c:v>
                      </c:pt>
                      <c:pt idx="6">
                        <c:v>6000</c:v>
                      </c:pt>
                      <c:pt idx="7">
                        <c:v>77</c:v>
                      </c:pt>
                      <c:pt idx="8">
                        <c:v>10952</c:v>
                      </c:pt>
                      <c:pt idx="9">
                        <c:v>90</c:v>
                      </c:pt>
                      <c:pt idx="10">
                        <c:v>342</c:v>
                      </c:pt>
                      <c:pt idx="11">
                        <c:v>959</c:v>
                      </c:pt>
                      <c:pt idx="12">
                        <c:v>2837</c:v>
                      </c:pt>
                      <c:pt idx="13">
                        <c:v>26</c:v>
                      </c:pt>
                      <c:pt idx="14">
                        <c:v>6423</c:v>
                      </c:pt>
                      <c:pt idx="15">
                        <c:v>352</c:v>
                      </c:pt>
                    </c:numCache>
                  </c:numRef>
                </c:val>
                <c:extLst xmlns:c15="http://schemas.microsoft.com/office/drawing/2012/chart">
                  <c:ext xmlns:c16="http://schemas.microsoft.com/office/drawing/2014/chart" uri="{C3380CC4-5D6E-409C-BE32-E72D297353CC}">
                    <c16:uniqueId val="{00000041-6DBF-47DE-8670-E0B3921FFB27}"/>
                  </c:ext>
                </c:extLst>
              </c15:ser>
            </c15:filteredBarSeries>
            <c15:filteredBarSeries>
              <c15:ser>
                <c:idx val="2"/>
                <c:order val="2"/>
                <c:tx>
                  <c:strRef>
                    <c:extLst xmlns:c15="http://schemas.microsoft.com/office/drawing/2012/chart">
                      <c:ext xmlns:c15="http://schemas.microsoft.com/office/drawing/2012/chart" uri="{02D57815-91ED-43cb-92C2-25804820EDAC}">
                        <c15:formulaRef>
                          <c15:sqref>PSAT2018StateBySubgroup_Working!$D$1</c15:sqref>
                        </c15:formulaRef>
                      </c:ext>
                    </c:extLst>
                    <c:strCache>
                      <c:ptCount val="1"/>
                      <c:pt idx="0">
                        <c:v>N_ELAParticipation</c:v>
                      </c:pt>
                    </c:strCache>
                  </c:strRef>
                </c:tx>
                <c:spPr>
                  <a:solidFill>
                    <a:schemeClr val="accent3"/>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PSAT2018StateBySubgroup_Working!$A$2:$A$22</c15:sqref>
                        </c15:formulaRef>
                      </c:ext>
                    </c:extLst>
                    <c:strCache>
                      <c:ptCount val="16"/>
                      <c:pt idx="0">
                        <c:v>All Students</c:v>
                      </c:pt>
                      <c:pt idx="1">
                        <c:v>Female</c:v>
                      </c:pt>
                      <c:pt idx="2">
                        <c:v>Male</c:v>
                      </c:pt>
                      <c:pt idx="3">
                        <c:v>Students with Disabilities</c:v>
                      </c:pt>
                      <c:pt idx="4">
                        <c:v>Students without Disabilities</c:v>
                      </c:pt>
                      <c:pt idx="5">
                        <c:v>Low Income</c:v>
                      </c:pt>
                      <c:pt idx="6">
                        <c:v>Non-Low Income</c:v>
                      </c:pt>
                      <c:pt idx="7">
                        <c:v>Homeless</c:v>
                      </c:pt>
                      <c:pt idx="8">
                        <c:v>Not Homeless</c:v>
                      </c:pt>
                      <c:pt idx="9">
                        <c:v>American Indian</c:v>
                      </c:pt>
                      <c:pt idx="10">
                        <c:v>Asian</c:v>
                      </c:pt>
                      <c:pt idx="11">
                        <c:v>Black or African American</c:v>
                      </c:pt>
                      <c:pt idx="12">
                        <c:v>Hispanic or Latino</c:v>
                      </c:pt>
                      <c:pt idx="13">
                        <c:v>Pacific Islander</c:v>
                      </c:pt>
                      <c:pt idx="14">
                        <c:v>White</c:v>
                      </c:pt>
                      <c:pt idx="15">
                        <c:v>Two or More Races</c:v>
                      </c:pt>
                    </c:strCache>
                  </c:strRef>
                </c:cat>
                <c:val>
                  <c:numRef>
                    <c:extLst xmlns:c15="http://schemas.microsoft.com/office/drawing/2012/chart">
                      <c:ext xmlns:c15="http://schemas.microsoft.com/office/drawing/2012/chart" uri="{02D57815-91ED-43cb-92C2-25804820EDAC}">
                        <c15:formulaRef>
                          <c15:sqref>PSAT2018StateBySubgroup_Working!$D$2:$D$22</c15:sqref>
                        </c15:formulaRef>
                      </c:ext>
                    </c:extLst>
                    <c:numCache>
                      <c:formatCode>General</c:formatCode>
                      <c:ptCount val="16"/>
                      <c:pt idx="0">
                        <c:v>10320</c:v>
                      </c:pt>
                      <c:pt idx="1">
                        <c:v>4972</c:v>
                      </c:pt>
                      <c:pt idx="2">
                        <c:v>5348</c:v>
                      </c:pt>
                      <c:pt idx="3">
                        <c:v>1255</c:v>
                      </c:pt>
                      <c:pt idx="4">
                        <c:v>9065</c:v>
                      </c:pt>
                      <c:pt idx="5">
                        <c:v>4533</c:v>
                      </c:pt>
                      <c:pt idx="6">
                        <c:v>5787</c:v>
                      </c:pt>
                      <c:pt idx="7">
                        <c:v>66</c:v>
                      </c:pt>
                      <c:pt idx="8">
                        <c:v>10254</c:v>
                      </c:pt>
                      <c:pt idx="9">
                        <c:v>79</c:v>
                      </c:pt>
                      <c:pt idx="10">
                        <c:v>335</c:v>
                      </c:pt>
                      <c:pt idx="11">
                        <c:v>872</c:v>
                      </c:pt>
                      <c:pt idx="12">
                        <c:v>2553</c:v>
                      </c:pt>
                      <c:pt idx="13">
                        <c:v>26</c:v>
                      </c:pt>
                      <c:pt idx="14">
                        <c:v>6137</c:v>
                      </c:pt>
                      <c:pt idx="15">
                        <c:v>318</c:v>
                      </c:pt>
                    </c:numCache>
                  </c:numRef>
                </c:val>
                <c:extLst xmlns:c15="http://schemas.microsoft.com/office/drawing/2012/chart">
                  <c:ext xmlns:c16="http://schemas.microsoft.com/office/drawing/2014/chart" uri="{C3380CC4-5D6E-409C-BE32-E72D297353CC}">
                    <c16:uniqueId val="{00000042-6DBF-47DE-8670-E0B3921FFB27}"/>
                  </c:ext>
                </c:extLst>
              </c15:ser>
            </c15:filteredBarSeries>
            <c15:filteredBarSeries>
              <c15:ser>
                <c:idx val="3"/>
                <c:order val="3"/>
                <c:tx>
                  <c:strRef>
                    <c:extLst xmlns:c15="http://schemas.microsoft.com/office/drawing/2012/chart">
                      <c:ext xmlns:c15="http://schemas.microsoft.com/office/drawing/2012/chart" uri="{02D57815-91ED-43cb-92C2-25804820EDAC}">
                        <c15:formulaRef>
                          <c15:sqref>PSAT2018StateBySubgroup_Working!$E$1</c15:sqref>
                        </c15:formulaRef>
                      </c:ext>
                    </c:extLst>
                    <c:strCache>
                      <c:ptCount val="1"/>
                      <c:pt idx="0">
                        <c:v>ELAPercent_Participation</c:v>
                      </c:pt>
                    </c:strCache>
                  </c:strRef>
                </c:tx>
                <c:spPr>
                  <a:solidFill>
                    <a:schemeClr val="accent4"/>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PSAT2018StateBySubgroup_Working!$A$2:$A$22</c15:sqref>
                        </c15:formulaRef>
                      </c:ext>
                    </c:extLst>
                    <c:strCache>
                      <c:ptCount val="16"/>
                      <c:pt idx="0">
                        <c:v>All Students</c:v>
                      </c:pt>
                      <c:pt idx="1">
                        <c:v>Female</c:v>
                      </c:pt>
                      <c:pt idx="2">
                        <c:v>Male</c:v>
                      </c:pt>
                      <c:pt idx="3">
                        <c:v>Students with Disabilities</c:v>
                      </c:pt>
                      <c:pt idx="4">
                        <c:v>Students without Disabilities</c:v>
                      </c:pt>
                      <c:pt idx="5">
                        <c:v>Low Income</c:v>
                      </c:pt>
                      <c:pt idx="6">
                        <c:v>Non-Low Income</c:v>
                      </c:pt>
                      <c:pt idx="7">
                        <c:v>Homeless</c:v>
                      </c:pt>
                      <c:pt idx="8">
                        <c:v>Not Homeless</c:v>
                      </c:pt>
                      <c:pt idx="9">
                        <c:v>American Indian</c:v>
                      </c:pt>
                      <c:pt idx="10">
                        <c:v>Asian</c:v>
                      </c:pt>
                      <c:pt idx="11">
                        <c:v>Black or African American</c:v>
                      </c:pt>
                      <c:pt idx="12">
                        <c:v>Hispanic or Latino</c:v>
                      </c:pt>
                      <c:pt idx="13">
                        <c:v>Pacific Islander</c:v>
                      </c:pt>
                      <c:pt idx="14">
                        <c:v>White</c:v>
                      </c:pt>
                      <c:pt idx="15">
                        <c:v>Two or More Races</c:v>
                      </c:pt>
                    </c:strCache>
                  </c:strRef>
                </c:cat>
                <c:val>
                  <c:numRef>
                    <c:extLst xmlns:c15="http://schemas.microsoft.com/office/drawing/2012/chart">
                      <c:ext xmlns:c15="http://schemas.microsoft.com/office/drawing/2012/chart" uri="{02D57815-91ED-43cb-92C2-25804820EDAC}">
                        <c15:formulaRef>
                          <c15:sqref>PSAT2018StateBySubgroup_Working!$E$2:$E$22</c15:sqref>
                        </c15:formulaRef>
                      </c:ext>
                    </c:extLst>
                    <c:numCache>
                      <c:formatCode>General</c:formatCode>
                      <c:ptCount val="16"/>
                      <c:pt idx="0">
                        <c:v>94</c:v>
                      </c:pt>
                      <c:pt idx="1">
                        <c:v>94</c:v>
                      </c:pt>
                      <c:pt idx="2">
                        <c:v>93</c:v>
                      </c:pt>
                      <c:pt idx="3">
                        <c:v>86</c:v>
                      </c:pt>
                      <c:pt idx="4">
                        <c:v>95</c:v>
                      </c:pt>
                      <c:pt idx="5">
                        <c:v>90</c:v>
                      </c:pt>
                      <c:pt idx="6">
                        <c:v>96</c:v>
                      </c:pt>
                      <c:pt idx="7">
                        <c:v>86</c:v>
                      </c:pt>
                      <c:pt idx="8">
                        <c:v>94</c:v>
                      </c:pt>
                      <c:pt idx="9">
                        <c:v>88</c:v>
                      </c:pt>
                      <c:pt idx="10">
                        <c:v>98</c:v>
                      </c:pt>
                      <c:pt idx="11">
                        <c:v>91</c:v>
                      </c:pt>
                      <c:pt idx="12">
                        <c:v>90</c:v>
                      </c:pt>
                      <c:pt idx="13">
                        <c:v>100</c:v>
                      </c:pt>
                      <c:pt idx="14">
                        <c:v>96</c:v>
                      </c:pt>
                      <c:pt idx="15">
                        <c:v>90</c:v>
                      </c:pt>
                    </c:numCache>
                  </c:numRef>
                </c:val>
                <c:extLst xmlns:c15="http://schemas.microsoft.com/office/drawing/2012/chart">
                  <c:ext xmlns:c16="http://schemas.microsoft.com/office/drawing/2014/chart" uri="{C3380CC4-5D6E-409C-BE32-E72D297353CC}">
                    <c16:uniqueId val="{00000043-6DBF-47DE-8670-E0B3921FFB27}"/>
                  </c:ext>
                </c:extLst>
              </c15:ser>
            </c15:filteredBarSeries>
            <c15:filteredBarSeries>
              <c15:ser>
                <c:idx val="4"/>
                <c:order val="4"/>
                <c:tx>
                  <c:strRef>
                    <c:extLst xmlns:c15="http://schemas.microsoft.com/office/drawing/2012/chart">
                      <c:ext xmlns:c15="http://schemas.microsoft.com/office/drawing/2012/chart" uri="{02D57815-91ED-43cb-92C2-25804820EDAC}">
                        <c15:formulaRef>
                          <c15:sqref>PSAT2018StateBySubgroup_Working!$F$1</c15:sqref>
                        </c15:formulaRef>
                      </c:ext>
                    </c:extLst>
                    <c:strCache>
                      <c:ptCount val="1"/>
                      <c:pt idx="0">
                        <c:v>ELA_CCR_N</c:v>
                      </c:pt>
                    </c:strCache>
                  </c:strRef>
                </c:tx>
                <c:spPr>
                  <a:solidFill>
                    <a:schemeClr val="accent5"/>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PSAT2018StateBySubgroup_Working!$A$2:$A$22</c15:sqref>
                        </c15:formulaRef>
                      </c:ext>
                    </c:extLst>
                    <c:strCache>
                      <c:ptCount val="16"/>
                      <c:pt idx="0">
                        <c:v>All Students</c:v>
                      </c:pt>
                      <c:pt idx="1">
                        <c:v>Female</c:v>
                      </c:pt>
                      <c:pt idx="2">
                        <c:v>Male</c:v>
                      </c:pt>
                      <c:pt idx="3">
                        <c:v>Students with Disabilities</c:v>
                      </c:pt>
                      <c:pt idx="4">
                        <c:v>Students without Disabilities</c:v>
                      </c:pt>
                      <c:pt idx="5">
                        <c:v>Low Income</c:v>
                      </c:pt>
                      <c:pt idx="6">
                        <c:v>Non-Low Income</c:v>
                      </c:pt>
                      <c:pt idx="7">
                        <c:v>Homeless</c:v>
                      </c:pt>
                      <c:pt idx="8">
                        <c:v>Not Homeless</c:v>
                      </c:pt>
                      <c:pt idx="9">
                        <c:v>American Indian</c:v>
                      </c:pt>
                      <c:pt idx="10">
                        <c:v>Asian</c:v>
                      </c:pt>
                      <c:pt idx="11">
                        <c:v>Black or African American</c:v>
                      </c:pt>
                      <c:pt idx="12">
                        <c:v>Hispanic or Latino</c:v>
                      </c:pt>
                      <c:pt idx="13">
                        <c:v>Pacific Islander</c:v>
                      </c:pt>
                      <c:pt idx="14">
                        <c:v>White</c:v>
                      </c:pt>
                      <c:pt idx="15">
                        <c:v>Two or More Races</c:v>
                      </c:pt>
                    </c:strCache>
                  </c:strRef>
                </c:cat>
                <c:val>
                  <c:numRef>
                    <c:extLst xmlns:c15="http://schemas.microsoft.com/office/drawing/2012/chart">
                      <c:ext xmlns:c15="http://schemas.microsoft.com/office/drawing/2012/chart" uri="{02D57815-91ED-43cb-92C2-25804820EDAC}">
                        <c15:formulaRef>
                          <c15:sqref>PSAT2018StateBySubgroup_Working!$F$2:$F$22</c15:sqref>
                        </c15:formulaRef>
                      </c:ext>
                    </c:extLst>
                    <c:numCache>
                      <c:formatCode>General</c:formatCode>
                      <c:ptCount val="16"/>
                      <c:pt idx="0">
                        <c:v>5910</c:v>
                      </c:pt>
                      <c:pt idx="1">
                        <c:v>3132</c:v>
                      </c:pt>
                      <c:pt idx="2">
                        <c:v>2778</c:v>
                      </c:pt>
                      <c:pt idx="3">
                        <c:v>191</c:v>
                      </c:pt>
                      <c:pt idx="4">
                        <c:v>5719</c:v>
                      </c:pt>
                      <c:pt idx="5">
                        <c:v>1715</c:v>
                      </c:pt>
                      <c:pt idx="6">
                        <c:v>4195</c:v>
                      </c:pt>
                      <c:pt idx="7">
                        <c:v>22</c:v>
                      </c:pt>
                      <c:pt idx="8">
                        <c:v>5888</c:v>
                      </c:pt>
                      <c:pt idx="9">
                        <c:v>21</c:v>
                      </c:pt>
                      <c:pt idx="10">
                        <c:v>199</c:v>
                      </c:pt>
                      <c:pt idx="11">
                        <c:v>332</c:v>
                      </c:pt>
                      <c:pt idx="12">
                        <c:v>869</c:v>
                      </c:pt>
                      <c:pt idx="13">
                        <c:v>13</c:v>
                      </c:pt>
                      <c:pt idx="14">
                        <c:v>4316</c:v>
                      </c:pt>
                      <c:pt idx="15">
                        <c:v>160</c:v>
                      </c:pt>
                    </c:numCache>
                  </c:numRef>
                </c:val>
                <c:extLst xmlns:c15="http://schemas.microsoft.com/office/drawing/2012/chart">
                  <c:ext xmlns:c16="http://schemas.microsoft.com/office/drawing/2014/chart" uri="{C3380CC4-5D6E-409C-BE32-E72D297353CC}">
                    <c16:uniqueId val="{00000044-6DBF-47DE-8670-E0B3921FFB27}"/>
                  </c:ext>
                </c:extLst>
              </c15:ser>
            </c15:filteredBarSeries>
            <c15:filteredBarSeries>
              <c15:ser>
                <c:idx val="5"/>
                <c:order val="5"/>
                <c:tx>
                  <c:strRef>
                    <c:extLst xmlns:c15="http://schemas.microsoft.com/office/drawing/2012/chart">
                      <c:ext xmlns:c15="http://schemas.microsoft.com/office/drawing/2012/chart" uri="{02D57815-91ED-43cb-92C2-25804820EDAC}">
                        <c15:formulaRef>
                          <c15:sqref>PSAT2018StateBySubgroup_Working!$G$1</c15:sqref>
                        </c15:formulaRef>
                      </c:ext>
                    </c:extLst>
                    <c:strCache>
                      <c:ptCount val="1"/>
                      <c:pt idx="0">
                        <c:v>ELA_CCR_percent</c:v>
                      </c:pt>
                    </c:strCache>
                  </c:strRef>
                </c:tx>
                <c:spPr>
                  <a:solidFill>
                    <a:schemeClr val="accent6"/>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PSAT2018StateBySubgroup_Working!$A$2:$A$22</c15:sqref>
                        </c15:formulaRef>
                      </c:ext>
                    </c:extLst>
                    <c:strCache>
                      <c:ptCount val="16"/>
                      <c:pt idx="0">
                        <c:v>All Students</c:v>
                      </c:pt>
                      <c:pt idx="1">
                        <c:v>Female</c:v>
                      </c:pt>
                      <c:pt idx="2">
                        <c:v>Male</c:v>
                      </c:pt>
                      <c:pt idx="3">
                        <c:v>Students with Disabilities</c:v>
                      </c:pt>
                      <c:pt idx="4">
                        <c:v>Students without Disabilities</c:v>
                      </c:pt>
                      <c:pt idx="5">
                        <c:v>Low Income</c:v>
                      </c:pt>
                      <c:pt idx="6">
                        <c:v>Non-Low Income</c:v>
                      </c:pt>
                      <c:pt idx="7">
                        <c:v>Homeless</c:v>
                      </c:pt>
                      <c:pt idx="8">
                        <c:v>Not Homeless</c:v>
                      </c:pt>
                      <c:pt idx="9">
                        <c:v>American Indian</c:v>
                      </c:pt>
                      <c:pt idx="10">
                        <c:v>Asian</c:v>
                      </c:pt>
                      <c:pt idx="11">
                        <c:v>Black or African American</c:v>
                      </c:pt>
                      <c:pt idx="12">
                        <c:v>Hispanic or Latino</c:v>
                      </c:pt>
                      <c:pt idx="13">
                        <c:v>Pacific Islander</c:v>
                      </c:pt>
                      <c:pt idx="14">
                        <c:v>White</c:v>
                      </c:pt>
                      <c:pt idx="15">
                        <c:v>Two or More Races</c:v>
                      </c:pt>
                    </c:strCache>
                  </c:strRef>
                </c:cat>
                <c:val>
                  <c:numRef>
                    <c:extLst xmlns:c15="http://schemas.microsoft.com/office/drawing/2012/chart">
                      <c:ext xmlns:c15="http://schemas.microsoft.com/office/drawing/2012/chart" uri="{02D57815-91ED-43cb-92C2-25804820EDAC}">
                        <c15:formulaRef>
                          <c15:sqref>PSAT2018StateBySubgroup_Working!$G$2:$G$22</c15:sqref>
                        </c15:formulaRef>
                      </c:ext>
                    </c:extLst>
                    <c:numCache>
                      <c:formatCode>General</c:formatCode>
                      <c:ptCount val="16"/>
                      <c:pt idx="0">
                        <c:v>57</c:v>
                      </c:pt>
                      <c:pt idx="1">
                        <c:v>63</c:v>
                      </c:pt>
                      <c:pt idx="2">
                        <c:v>52</c:v>
                      </c:pt>
                      <c:pt idx="3">
                        <c:v>15</c:v>
                      </c:pt>
                      <c:pt idx="4">
                        <c:v>63</c:v>
                      </c:pt>
                      <c:pt idx="5">
                        <c:v>38</c:v>
                      </c:pt>
                      <c:pt idx="6">
                        <c:v>72</c:v>
                      </c:pt>
                      <c:pt idx="7">
                        <c:v>33</c:v>
                      </c:pt>
                      <c:pt idx="8">
                        <c:v>57</c:v>
                      </c:pt>
                      <c:pt idx="9">
                        <c:v>27</c:v>
                      </c:pt>
                      <c:pt idx="10">
                        <c:v>59</c:v>
                      </c:pt>
                      <c:pt idx="11">
                        <c:v>38</c:v>
                      </c:pt>
                      <c:pt idx="12">
                        <c:v>34</c:v>
                      </c:pt>
                      <c:pt idx="13">
                        <c:v>50</c:v>
                      </c:pt>
                      <c:pt idx="14">
                        <c:v>70</c:v>
                      </c:pt>
                      <c:pt idx="15">
                        <c:v>50</c:v>
                      </c:pt>
                    </c:numCache>
                  </c:numRef>
                </c:val>
                <c:extLst xmlns:c15="http://schemas.microsoft.com/office/drawing/2012/chart">
                  <c:ext xmlns:c16="http://schemas.microsoft.com/office/drawing/2014/chart" uri="{C3380CC4-5D6E-409C-BE32-E72D297353CC}">
                    <c16:uniqueId val="{00000045-6DBF-47DE-8670-E0B3921FFB27}"/>
                  </c:ext>
                </c:extLst>
              </c15:ser>
            </c15:filteredBarSeries>
            <c15:filteredBarSeries>
              <c15:ser>
                <c:idx val="6"/>
                <c:order val="6"/>
                <c:tx>
                  <c:strRef>
                    <c:extLst xmlns:c15="http://schemas.microsoft.com/office/drawing/2012/chart">
                      <c:ext xmlns:c15="http://schemas.microsoft.com/office/drawing/2012/chart" uri="{02D57815-91ED-43cb-92C2-25804820EDAC}">
                        <c15:formulaRef>
                          <c15:sqref>PSAT2018StateBySubgroup_Working!$H$1</c15:sqref>
                        </c15:formulaRef>
                      </c:ext>
                    </c:extLst>
                    <c:strCache>
                      <c:ptCount val="1"/>
                      <c:pt idx="0">
                        <c:v>ELA_Avg_ScaleScore</c:v>
                      </c:pt>
                    </c:strCache>
                  </c:strRef>
                </c:tx>
                <c:spPr>
                  <a:solidFill>
                    <a:schemeClr val="accent1">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PSAT2018StateBySubgroup_Working!$A$2:$A$22</c15:sqref>
                        </c15:formulaRef>
                      </c:ext>
                    </c:extLst>
                    <c:strCache>
                      <c:ptCount val="16"/>
                      <c:pt idx="0">
                        <c:v>All Students</c:v>
                      </c:pt>
                      <c:pt idx="1">
                        <c:v>Female</c:v>
                      </c:pt>
                      <c:pt idx="2">
                        <c:v>Male</c:v>
                      </c:pt>
                      <c:pt idx="3">
                        <c:v>Students with Disabilities</c:v>
                      </c:pt>
                      <c:pt idx="4">
                        <c:v>Students without Disabilities</c:v>
                      </c:pt>
                      <c:pt idx="5">
                        <c:v>Low Income</c:v>
                      </c:pt>
                      <c:pt idx="6">
                        <c:v>Non-Low Income</c:v>
                      </c:pt>
                      <c:pt idx="7">
                        <c:v>Homeless</c:v>
                      </c:pt>
                      <c:pt idx="8">
                        <c:v>Not Homeless</c:v>
                      </c:pt>
                      <c:pt idx="9">
                        <c:v>American Indian</c:v>
                      </c:pt>
                      <c:pt idx="10">
                        <c:v>Asian</c:v>
                      </c:pt>
                      <c:pt idx="11">
                        <c:v>Black or African American</c:v>
                      </c:pt>
                      <c:pt idx="12">
                        <c:v>Hispanic or Latino</c:v>
                      </c:pt>
                      <c:pt idx="13">
                        <c:v>Pacific Islander</c:v>
                      </c:pt>
                      <c:pt idx="14">
                        <c:v>White</c:v>
                      </c:pt>
                      <c:pt idx="15">
                        <c:v>Two or More Races</c:v>
                      </c:pt>
                    </c:strCache>
                  </c:strRef>
                </c:cat>
                <c:val>
                  <c:numRef>
                    <c:extLst xmlns:c15="http://schemas.microsoft.com/office/drawing/2012/chart">
                      <c:ext xmlns:c15="http://schemas.microsoft.com/office/drawing/2012/chart" uri="{02D57815-91ED-43cb-92C2-25804820EDAC}">
                        <c15:formulaRef>
                          <c15:sqref>PSAT2018StateBySubgroup_Working!$H$2:$H$22</c15:sqref>
                        </c15:formulaRef>
                      </c:ext>
                    </c:extLst>
                    <c:numCache>
                      <c:formatCode>General</c:formatCode>
                      <c:ptCount val="16"/>
                      <c:pt idx="0">
                        <c:v>456</c:v>
                      </c:pt>
                      <c:pt idx="1">
                        <c:v>469</c:v>
                      </c:pt>
                      <c:pt idx="2">
                        <c:v>445</c:v>
                      </c:pt>
                      <c:pt idx="3">
                        <c:v>375</c:v>
                      </c:pt>
                      <c:pt idx="4">
                        <c:v>468</c:v>
                      </c:pt>
                      <c:pt idx="5">
                        <c:v>414</c:v>
                      </c:pt>
                      <c:pt idx="6">
                        <c:v>490</c:v>
                      </c:pt>
                      <c:pt idx="7">
                        <c:v>411</c:v>
                      </c:pt>
                      <c:pt idx="8">
                        <c:v>457</c:v>
                      </c:pt>
                      <c:pt idx="9">
                        <c:v>386</c:v>
                      </c:pt>
                      <c:pt idx="10">
                        <c:v>472</c:v>
                      </c:pt>
                      <c:pt idx="11">
                        <c:v>411</c:v>
                      </c:pt>
                      <c:pt idx="12">
                        <c:v>406</c:v>
                      </c:pt>
                      <c:pt idx="13">
                        <c:v>432</c:v>
                      </c:pt>
                      <c:pt idx="14">
                        <c:v>485</c:v>
                      </c:pt>
                      <c:pt idx="15">
                        <c:v>438</c:v>
                      </c:pt>
                    </c:numCache>
                  </c:numRef>
                </c:val>
                <c:extLst xmlns:c15="http://schemas.microsoft.com/office/drawing/2012/chart">
                  <c:ext xmlns:c16="http://schemas.microsoft.com/office/drawing/2014/chart" uri="{C3380CC4-5D6E-409C-BE32-E72D297353CC}">
                    <c16:uniqueId val="{00000046-6DBF-47DE-8670-E0B3921FFB27}"/>
                  </c:ext>
                </c:extLst>
              </c15:ser>
            </c15:filteredBarSeries>
            <c15:filteredBarSeries>
              <c15:ser>
                <c:idx val="7"/>
                <c:order val="7"/>
                <c:tx>
                  <c:strRef>
                    <c:extLst xmlns:c15="http://schemas.microsoft.com/office/drawing/2012/chart">
                      <c:ext xmlns:c15="http://schemas.microsoft.com/office/drawing/2012/chart" uri="{02D57815-91ED-43cb-92C2-25804820EDAC}">
                        <c15:formulaRef>
                          <c15:sqref>PSAT2018StateBySubgroup_Working!$I$1</c15:sqref>
                        </c15:formulaRef>
                      </c:ext>
                    </c:extLst>
                    <c:strCache>
                      <c:ptCount val="1"/>
                      <c:pt idx="0">
                        <c:v>Not Meeting Expectations</c:v>
                      </c:pt>
                    </c:strCache>
                  </c:strRef>
                </c:tx>
                <c:spPr>
                  <a:solidFill>
                    <a:schemeClr val="accent2">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PSAT2018StateBySubgroup_Working!$A$2:$A$22</c15:sqref>
                        </c15:formulaRef>
                      </c:ext>
                    </c:extLst>
                    <c:strCache>
                      <c:ptCount val="16"/>
                      <c:pt idx="0">
                        <c:v>All Students</c:v>
                      </c:pt>
                      <c:pt idx="1">
                        <c:v>Female</c:v>
                      </c:pt>
                      <c:pt idx="2">
                        <c:v>Male</c:v>
                      </c:pt>
                      <c:pt idx="3">
                        <c:v>Students with Disabilities</c:v>
                      </c:pt>
                      <c:pt idx="4">
                        <c:v>Students without Disabilities</c:v>
                      </c:pt>
                      <c:pt idx="5">
                        <c:v>Low Income</c:v>
                      </c:pt>
                      <c:pt idx="6">
                        <c:v>Non-Low Income</c:v>
                      </c:pt>
                      <c:pt idx="7">
                        <c:v>Homeless</c:v>
                      </c:pt>
                      <c:pt idx="8">
                        <c:v>Not Homeless</c:v>
                      </c:pt>
                      <c:pt idx="9">
                        <c:v>American Indian</c:v>
                      </c:pt>
                      <c:pt idx="10">
                        <c:v>Asian</c:v>
                      </c:pt>
                      <c:pt idx="11">
                        <c:v>Black or African American</c:v>
                      </c:pt>
                      <c:pt idx="12">
                        <c:v>Hispanic or Latino</c:v>
                      </c:pt>
                      <c:pt idx="13">
                        <c:v>Pacific Islander</c:v>
                      </c:pt>
                      <c:pt idx="14">
                        <c:v>White</c:v>
                      </c:pt>
                      <c:pt idx="15">
                        <c:v>Two or More Races</c:v>
                      </c:pt>
                    </c:strCache>
                  </c:strRef>
                </c:cat>
                <c:val>
                  <c:numRef>
                    <c:extLst xmlns:c15="http://schemas.microsoft.com/office/drawing/2012/chart">
                      <c:ext xmlns:c15="http://schemas.microsoft.com/office/drawing/2012/chart" uri="{02D57815-91ED-43cb-92C2-25804820EDAC}">
                        <c15:formulaRef>
                          <c15:sqref>PSAT2018StateBySubgroup_Working!$I$2:$I$22</c15:sqref>
                        </c15:formulaRef>
                      </c:ext>
                    </c:extLst>
                    <c:numCache>
                      <c:formatCode>General</c:formatCode>
                      <c:ptCount val="16"/>
                      <c:pt idx="0">
                        <c:v>19</c:v>
                      </c:pt>
                      <c:pt idx="1">
                        <c:v>15</c:v>
                      </c:pt>
                      <c:pt idx="2">
                        <c:v>23</c:v>
                      </c:pt>
                      <c:pt idx="3">
                        <c:v>48</c:v>
                      </c:pt>
                      <c:pt idx="4">
                        <c:v>15</c:v>
                      </c:pt>
                      <c:pt idx="5">
                        <c:v>30</c:v>
                      </c:pt>
                      <c:pt idx="6">
                        <c:v>11</c:v>
                      </c:pt>
                      <c:pt idx="7">
                        <c:v>30</c:v>
                      </c:pt>
                      <c:pt idx="8">
                        <c:v>19</c:v>
                      </c:pt>
                      <c:pt idx="9">
                        <c:v>44</c:v>
                      </c:pt>
                      <c:pt idx="10">
                        <c:v>19</c:v>
                      </c:pt>
                      <c:pt idx="11">
                        <c:v>31</c:v>
                      </c:pt>
                      <c:pt idx="12">
                        <c:v>34</c:v>
                      </c:pt>
                      <c:pt idx="13">
                        <c:v>15</c:v>
                      </c:pt>
                      <c:pt idx="14">
                        <c:v>11</c:v>
                      </c:pt>
                      <c:pt idx="15">
                        <c:v>25</c:v>
                      </c:pt>
                    </c:numCache>
                  </c:numRef>
                </c:val>
                <c:extLst xmlns:c15="http://schemas.microsoft.com/office/drawing/2012/chart">
                  <c:ext xmlns:c16="http://schemas.microsoft.com/office/drawing/2014/chart" uri="{C3380CC4-5D6E-409C-BE32-E72D297353CC}">
                    <c16:uniqueId val="{00000047-6DBF-47DE-8670-E0B3921FFB27}"/>
                  </c:ext>
                </c:extLst>
              </c15:ser>
            </c15:filteredBarSeries>
            <c15:filteredBarSeries>
              <c15:ser>
                <c:idx val="8"/>
                <c:order val="8"/>
                <c:tx>
                  <c:strRef>
                    <c:extLst xmlns:c15="http://schemas.microsoft.com/office/drawing/2012/chart">
                      <c:ext xmlns:c15="http://schemas.microsoft.com/office/drawing/2012/chart" uri="{02D57815-91ED-43cb-92C2-25804820EDAC}">
                        <c15:formulaRef>
                          <c15:sqref>PSAT2018StateBySubgroup_Working!$J$1</c15:sqref>
                        </c15:formulaRef>
                      </c:ext>
                    </c:extLst>
                    <c:strCache>
                      <c:ptCount val="1"/>
                      <c:pt idx="0">
                        <c:v>Partially Meeting Expectations</c:v>
                      </c:pt>
                    </c:strCache>
                  </c:strRef>
                </c:tx>
                <c:spPr>
                  <a:solidFill>
                    <a:schemeClr val="accent3">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PSAT2018StateBySubgroup_Working!$A$2:$A$22</c15:sqref>
                        </c15:formulaRef>
                      </c:ext>
                    </c:extLst>
                    <c:strCache>
                      <c:ptCount val="16"/>
                      <c:pt idx="0">
                        <c:v>All Students</c:v>
                      </c:pt>
                      <c:pt idx="1">
                        <c:v>Female</c:v>
                      </c:pt>
                      <c:pt idx="2">
                        <c:v>Male</c:v>
                      </c:pt>
                      <c:pt idx="3">
                        <c:v>Students with Disabilities</c:v>
                      </c:pt>
                      <c:pt idx="4">
                        <c:v>Students without Disabilities</c:v>
                      </c:pt>
                      <c:pt idx="5">
                        <c:v>Low Income</c:v>
                      </c:pt>
                      <c:pt idx="6">
                        <c:v>Non-Low Income</c:v>
                      </c:pt>
                      <c:pt idx="7">
                        <c:v>Homeless</c:v>
                      </c:pt>
                      <c:pt idx="8">
                        <c:v>Not Homeless</c:v>
                      </c:pt>
                      <c:pt idx="9">
                        <c:v>American Indian</c:v>
                      </c:pt>
                      <c:pt idx="10">
                        <c:v>Asian</c:v>
                      </c:pt>
                      <c:pt idx="11">
                        <c:v>Black or African American</c:v>
                      </c:pt>
                      <c:pt idx="12">
                        <c:v>Hispanic or Latino</c:v>
                      </c:pt>
                      <c:pt idx="13">
                        <c:v>Pacific Islander</c:v>
                      </c:pt>
                      <c:pt idx="14">
                        <c:v>White</c:v>
                      </c:pt>
                      <c:pt idx="15">
                        <c:v>Two or More Races</c:v>
                      </c:pt>
                    </c:strCache>
                  </c:strRef>
                </c:cat>
                <c:val>
                  <c:numRef>
                    <c:extLst xmlns:c15="http://schemas.microsoft.com/office/drawing/2012/chart">
                      <c:ext xmlns:c15="http://schemas.microsoft.com/office/drawing/2012/chart" uri="{02D57815-91ED-43cb-92C2-25804820EDAC}">
                        <c15:formulaRef>
                          <c15:sqref>PSAT2018StateBySubgroup_Working!$J$2:$J$22</c15:sqref>
                        </c15:formulaRef>
                      </c:ext>
                    </c:extLst>
                    <c:numCache>
                      <c:formatCode>General</c:formatCode>
                      <c:ptCount val="16"/>
                      <c:pt idx="0">
                        <c:v>24</c:v>
                      </c:pt>
                      <c:pt idx="1">
                        <c:v>22</c:v>
                      </c:pt>
                      <c:pt idx="2">
                        <c:v>25</c:v>
                      </c:pt>
                      <c:pt idx="3">
                        <c:v>36</c:v>
                      </c:pt>
                      <c:pt idx="4">
                        <c:v>22</c:v>
                      </c:pt>
                      <c:pt idx="5">
                        <c:v>32</c:v>
                      </c:pt>
                      <c:pt idx="6">
                        <c:v>17</c:v>
                      </c:pt>
                      <c:pt idx="7">
                        <c:v>36</c:v>
                      </c:pt>
                      <c:pt idx="8">
                        <c:v>23</c:v>
                      </c:pt>
                      <c:pt idx="9">
                        <c:v>29</c:v>
                      </c:pt>
                      <c:pt idx="10">
                        <c:v>22</c:v>
                      </c:pt>
                      <c:pt idx="11">
                        <c:v>31</c:v>
                      </c:pt>
                      <c:pt idx="12">
                        <c:v>32</c:v>
                      </c:pt>
                      <c:pt idx="13">
                        <c:v>35</c:v>
                      </c:pt>
                      <c:pt idx="14">
                        <c:v>19</c:v>
                      </c:pt>
                      <c:pt idx="15">
                        <c:v>25</c:v>
                      </c:pt>
                    </c:numCache>
                  </c:numRef>
                </c:val>
                <c:extLst xmlns:c15="http://schemas.microsoft.com/office/drawing/2012/chart">
                  <c:ext xmlns:c16="http://schemas.microsoft.com/office/drawing/2014/chart" uri="{C3380CC4-5D6E-409C-BE32-E72D297353CC}">
                    <c16:uniqueId val="{00000048-6DBF-47DE-8670-E0B3921FFB27}"/>
                  </c:ext>
                </c:extLst>
              </c15:ser>
            </c15:filteredBarSeries>
            <c15:filteredBarSeries>
              <c15:ser>
                <c:idx val="9"/>
                <c:order val="9"/>
                <c:tx>
                  <c:strRef>
                    <c:extLst xmlns:c15="http://schemas.microsoft.com/office/drawing/2012/chart">
                      <c:ext xmlns:c15="http://schemas.microsoft.com/office/drawing/2012/chart" uri="{02D57815-91ED-43cb-92C2-25804820EDAC}">
                        <c15:formulaRef>
                          <c15:sqref>PSAT2018StateBySubgroup_Working!$K$1</c15:sqref>
                        </c15:formulaRef>
                      </c:ext>
                    </c:extLst>
                    <c:strCache>
                      <c:ptCount val="1"/>
                      <c:pt idx="0">
                        <c:v>Meeting Expectations</c:v>
                      </c:pt>
                    </c:strCache>
                  </c:strRef>
                </c:tx>
                <c:spPr>
                  <a:solidFill>
                    <a:schemeClr val="accent4">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PSAT2018StateBySubgroup_Working!$A$2:$A$22</c15:sqref>
                        </c15:formulaRef>
                      </c:ext>
                    </c:extLst>
                    <c:strCache>
                      <c:ptCount val="16"/>
                      <c:pt idx="0">
                        <c:v>All Students</c:v>
                      </c:pt>
                      <c:pt idx="1">
                        <c:v>Female</c:v>
                      </c:pt>
                      <c:pt idx="2">
                        <c:v>Male</c:v>
                      </c:pt>
                      <c:pt idx="3">
                        <c:v>Students with Disabilities</c:v>
                      </c:pt>
                      <c:pt idx="4">
                        <c:v>Students without Disabilities</c:v>
                      </c:pt>
                      <c:pt idx="5">
                        <c:v>Low Income</c:v>
                      </c:pt>
                      <c:pt idx="6">
                        <c:v>Non-Low Income</c:v>
                      </c:pt>
                      <c:pt idx="7">
                        <c:v>Homeless</c:v>
                      </c:pt>
                      <c:pt idx="8">
                        <c:v>Not Homeless</c:v>
                      </c:pt>
                      <c:pt idx="9">
                        <c:v>American Indian</c:v>
                      </c:pt>
                      <c:pt idx="10">
                        <c:v>Asian</c:v>
                      </c:pt>
                      <c:pt idx="11">
                        <c:v>Black or African American</c:v>
                      </c:pt>
                      <c:pt idx="12">
                        <c:v>Hispanic or Latino</c:v>
                      </c:pt>
                      <c:pt idx="13">
                        <c:v>Pacific Islander</c:v>
                      </c:pt>
                      <c:pt idx="14">
                        <c:v>White</c:v>
                      </c:pt>
                      <c:pt idx="15">
                        <c:v>Two or More Races</c:v>
                      </c:pt>
                    </c:strCache>
                  </c:strRef>
                </c:cat>
                <c:val>
                  <c:numRef>
                    <c:extLst xmlns:c15="http://schemas.microsoft.com/office/drawing/2012/chart">
                      <c:ext xmlns:c15="http://schemas.microsoft.com/office/drawing/2012/chart" uri="{02D57815-91ED-43cb-92C2-25804820EDAC}">
                        <c15:formulaRef>
                          <c15:sqref>PSAT2018StateBySubgroup_Working!$K$2:$K$22</c15:sqref>
                        </c15:formulaRef>
                      </c:ext>
                    </c:extLst>
                    <c:numCache>
                      <c:formatCode>General</c:formatCode>
                      <c:ptCount val="16"/>
                      <c:pt idx="0">
                        <c:v>46</c:v>
                      </c:pt>
                      <c:pt idx="1">
                        <c:v>51</c:v>
                      </c:pt>
                      <c:pt idx="2">
                        <c:v>42</c:v>
                      </c:pt>
                      <c:pt idx="3">
                        <c:v>14</c:v>
                      </c:pt>
                      <c:pt idx="4">
                        <c:v>51</c:v>
                      </c:pt>
                      <c:pt idx="5">
                        <c:v>34</c:v>
                      </c:pt>
                      <c:pt idx="6">
                        <c:v>55</c:v>
                      </c:pt>
                      <c:pt idx="7">
                        <c:v>32</c:v>
                      </c:pt>
                      <c:pt idx="8">
                        <c:v>46</c:v>
                      </c:pt>
                      <c:pt idx="9">
                        <c:v>27</c:v>
                      </c:pt>
                      <c:pt idx="10">
                        <c:v>42</c:v>
                      </c:pt>
                      <c:pt idx="11">
                        <c:v>36</c:v>
                      </c:pt>
                      <c:pt idx="12">
                        <c:v>32</c:v>
                      </c:pt>
                      <c:pt idx="13">
                        <c:v>42</c:v>
                      </c:pt>
                      <c:pt idx="14">
                        <c:v>54</c:v>
                      </c:pt>
                      <c:pt idx="15">
                        <c:v>43</c:v>
                      </c:pt>
                    </c:numCache>
                  </c:numRef>
                </c:val>
                <c:extLst xmlns:c15="http://schemas.microsoft.com/office/drawing/2012/chart">
                  <c:ext xmlns:c16="http://schemas.microsoft.com/office/drawing/2014/chart" uri="{C3380CC4-5D6E-409C-BE32-E72D297353CC}">
                    <c16:uniqueId val="{00000049-6DBF-47DE-8670-E0B3921FFB27}"/>
                  </c:ext>
                </c:extLst>
              </c15:ser>
            </c15:filteredBarSeries>
            <c15:filteredBarSeries>
              <c15:ser>
                <c:idx val="10"/>
                <c:order val="10"/>
                <c:tx>
                  <c:strRef>
                    <c:extLst xmlns:c15="http://schemas.microsoft.com/office/drawing/2012/chart">
                      <c:ext xmlns:c15="http://schemas.microsoft.com/office/drawing/2012/chart" uri="{02D57815-91ED-43cb-92C2-25804820EDAC}">
                        <c15:formulaRef>
                          <c15:sqref>PSAT2018StateBySubgroup_Working!$L$1</c15:sqref>
                        </c15:formulaRef>
                      </c:ext>
                    </c:extLst>
                    <c:strCache>
                      <c:ptCount val="1"/>
                      <c:pt idx="0">
                        <c:v>Exceeding Expectations</c:v>
                      </c:pt>
                    </c:strCache>
                  </c:strRef>
                </c:tx>
                <c:spPr>
                  <a:solidFill>
                    <a:schemeClr val="accent5">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PSAT2018StateBySubgroup_Working!$A$2:$A$22</c15:sqref>
                        </c15:formulaRef>
                      </c:ext>
                    </c:extLst>
                    <c:strCache>
                      <c:ptCount val="16"/>
                      <c:pt idx="0">
                        <c:v>All Students</c:v>
                      </c:pt>
                      <c:pt idx="1">
                        <c:v>Female</c:v>
                      </c:pt>
                      <c:pt idx="2">
                        <c:v>Male</c:v>
                      </c:pt>
                      <c:pt idx="3">
                        <c:v>Students with Disabilities</c:v>
                      </c:pt>
                      <c:pt idx="4">
                        <c:v>Students without Disabilities</c:v>
                      </c:pt>
                      <c:pt idx="5">
                        <c:v>Low Income</c:v>
                      </c:pt>
                      <c:pt idx="6">
                        <c:v>Non-Low Income</c:v>
                      </c:pt>
                      <c:pt idx="7">
                        <c:v>Homeless</c:v>
                      </c:pt>
                      <c:pt idx="8">
                        <c:v>Not Homeless</c:v>
                      </c:pt>
                      <c:pt idx="9">
                        <c:v>American Indian</c:v>
                      </c:pt>
                      <c:pt idx="10">
                        <c:v>Asian</c:v>
                      </c:pt>
                      <c:pt idx="11">
                        <c:v>Black or African American</c:v>
                      </c:pt>
                      <c:pt idx="12">
                        <c:v>Hispanic or Latino</c:v>
                      </c:pt>
                      <c:pt idx="13">
                        <c:v>Pacific Islander</c:v>
                      </c:pt>
                      <c:pt idx="14">
                        <c:v>White</c:v>
                      </c:pt>
                      <c:pt idx="15">
                        <c:v>Two or More Races</c:v>
                      </c:pt>
                    </c:strCache>
                  </c:strRef>
                </c:cat>
                <c:val>
                  <c:numRef>
                    <c:extLst xmlns:c15="http://schemas.microsoft.com/office/drawing/2012/chart">
                      <c:ext xmlns:c15="http://schemas.microsoft.com/office/drawing/2012/chart" uri="{02D57815-91ED-43cb-92C2-25804820EDAC}">
                        <c15:formulaRef>
                          <c15:sqref>PSAT2018StateBySubgroup_Working!$L$2:$L$22</c15:sqref>
                        </c15:formulaRef>
                      </c:ext>
                    </c:extLst>
                    <c:numCache>
                      <c:formatCode>General</c:formatCode>
                      <c:ptCount val="16"/>
                      <c:pt idx="0">
                        <c:v>11</c:v>
                      </c:pt>
                      <c:pt idx="1">
                        <c:v>12</c:v>
                      </c:pt>
                      <c:pt idx="2">
                        <c:v>10</c:v>
                      </c:pt>
                      <c:pt idx="3">
                        <c:v>1</c:v>
                      </c:pt>
                      <c:pt idx="4">
                        <c:v>13</c:v>
                      </c:pt>
                      <c:pt idx="5">
                        <c:v>3</c:v>
                      </c:pt>
                      <c:pt idx="6">
                        <c:v>17</c:v>
                      </c:pt>
                      <c:pt idx="7">
                        <c:v>2</c:v>
                      </c:pt>
                      <c:pt idx="8">
                        <c:v>11</c:v>
                      </c:pt>
                      <c:pt idx="9">
                        <c:v>0</c:v>
                      </c:pt>
                      <c:pt idx="10">
                        <c:v>17</c:v>
                      </c:pt>
                      <c:pt idx="11">
                        <c:v>2</c:v>
                      </c:pt>
                      <c:pt idx="12">
                        <c:v>2</c:v>
                      </c:pt>
                      <c:pt idx="13">
                        <c:v>8</c:v>
                      </c:pt>
                      <c:pt idx="14">
                        <c:v>16</c:v>
                      </c:pt>
                      <c:pt idx="15">
                        <c:v>7</c:v>
                      </c:pt>
                    </c:numCache>
                  </c:numRef>
                </c:val>
                <c:extLst xmlns:c15="http://schemas.microsoft.com/office/drawing/2012/chart">
                  <c:ext xmlns:c16="http://schemas.microsoft.com/office/drawing/2014/chart" uri="{C3380CC4-5D6E-409C-BE32-E72D297353CC}">
                    <c16:uniqueId val="{0000004A-6DBF-47DE-8670-E0B3921FFB27}"/>
                  </c:ext>
                </c:extLst>
              </c15:ser>
            </c15:filteredBarSeries>
            <c15:filteredBarSeries>
              <c15:ser>
                <c:idx val="11"/>
                <c:order val="11"/>
                <c:tx>
                  <c:strRef>
                    <c:extLst xmlns:c15="http://schemas.microsoft.com/office/drawing/2012/chart">
                      <c:ext xmlns:c15="http://schemas.microsoft.com/office/drawing/2012/chart" uri="{02D57815-91ED-43cb-92C2-25804820EDAC}">
                        <c15:formulaRef>
                          <c15:sqref>PSAT2018StateBySubgroup_Working!$M$1</c15:sqref>
                        </c15:formulaRef>
                      </c:ext>
                    </c:extLst>
                    <c:strCache>
                      <c:ptCount val="1"/>
                      <c:pt idx="0">
                        <c:v>N_Math</c:v>
                      </c:pt>
                    </c:strCache>
                  </c:strRef>
                </c:tx>
                <c:spPr>
                  <a:solidFill>
                    <a:schemeClr val="accent6">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PSAT2018StateBySubgroup_Working!$A$2:$A$22</c15:sqref>
                        </c15:formulaRef>
                      </c:ext>
                    </c:extLst>
                    <c:strCache>
                      <c:ptCount val="16"/>
                      <c:pt idx="0">
                        <c:v>All Students</c:v>
                      </c:pt>
                      <c:pt idx="1">
                        <c:v>Female</c:v>
                      </c:pt>
                      <c:pt idx="2">
                        <c:v>Male</c:v>
                      </c:pt>
                      <c:pt idx="3">
                        <c:v>Students with Disabilities</c:v>
                      </c:pt>
                      <c:pt idx="4">
                        <c:v>Students without Disabilities</c:v>
                      </c:pt>
                      <c:pt idx="5">
                        <c:v>Low Income</c:v>
                      </c:pt>
                      <c:pt idx="6">
                        <c:v>Non-Low Income</c:v>
                      </c:pt>
                      <c:pt idx="7">
                        <c:v>Homeless</c:v>
                      </c:pt>
                      <c:pt idx="8">
                        <c:v>Not Homeless</c:v>
                      </c:pt>
                      <c:pt idx="9">
                        <c:v>American Indian</c:v>
                      </c:pt>
                      <c:pt idx="10">
                        <c:v>Asian</c:v>
                      </c:pt>
                      <c:pt idx="11">
                        <c:v>Black or African American</c:v>
                      </c:pt>
                      <c:pt idx="12">
                        <c:v>Hispanic or Latino</c:v>
                      </c:pt>
                      <c:pt idx="13">
                        <c:v>Pacific Islander</c:v>
                      </c:pt>
                      <c:pt idx="14">
                        <c:v>White</c:v>
                      </c:pt>
                      <c:pt idx="15">
                        <c:v>Two or More Races</c:v>
                      </c:pt>
                    </c:strCache>
                  </c:strRef>
                </c:cat>
                <c:val>
                  <c:numRef>
                    <c:extLst xmlns:c15="http://schemas.microsoft.com/office/drawing/2012/chart">
                      <c:ext xmlns:c15="http://schemas.microsoft.com/office/drawing/2012/chart" uri="{02D57815-91ED-43cb-92C2-25804820EDAC}">
                        <c15:formulaRef>
                          <c15:sqref>PSAT2018StateBySubgroup_Working!$M$2:$M$22</c15:sqref>
                        </c15:formulaRef>
                      </c:ext>
                    </c:extLst>
                    <c:numCache>
                      <c:formatCode>General</c:formatCode>
                      <c:ptCount val="16"/>
                      <c:pt idx="0">
                        <c:v>11092</c:v>
                      </c:pt>
                      <c:pt idx="1">
                        <c:v>5305</c:v>
                      </c:pt>
                      <c:pt idx="2">
                        <c:v>5787</c:v>
                      </c:pt>
                      <c:pt idx="3">
                        <c:v>1459</c:v>
                      </c:pt>
                      <c:pt idx="4">
                        <c:v>9633</c:v>
                      </c:pt>
                      <c:pt idx="5">
                        <c:v>5078</c:v>
                      </c:pt>
                      <c:pt idx="6">
                        <c:v>6014</c:v>
                      </c:pt>
                      <c:pt idx="7">
                        <c:v>78</c:v>
                      </c:pt>
                      <c:pt idx="8">
                        <c:v>11014</c:v>
                      </c:pt>
                      <c:pt idx="9">
                        <c:v>90</c:v>
                      </c:pt>
                      <c:pt idx="10">
                        <c:v>345</c:v>
                      </c:pt>
                      <c:pt idx="11">
                        <c:v>974</c:v>
                      </c:pt>
                      <c:pt idx="12">
                        <c:v>2876</c:v>
                      </c:pt>
                      <c:pt idx="13">
                        <c:v>26</c:v>
                      </c:pt>
                      <c:pt idx="14">
                        <c:v>6429</c:v>
                      </c:pt>
                      <c:pt idx="15">
                        <c:v>352</c:v>
                      </c:pt>
                    </c:numCache>
                  </c:numRef>
                </c:val>
                <c:extLst xmlns:c15="http://schemas.microsoft.com/office/drawing/2012/chart">
                  <c:ext xmlns:c16="http://schemas.microsoft.com/office/drawing/2014/chart" uri="{C3380CC4-5D6E-409C-BE32-E72D297353CC}">
                    <c16:uniqueId val="{0000004B-6DBF-47DE-8670-E0B3921FFB27}"/>
                  </c:ext>
                </c:extLst>
              </c15:ser>
            </c15:filteredBarSeries>
            <c15:filteredBarSeries>
              <c15:ser>
                <c:idx val="12"/>
                <c:order val="12"/>
                <c:tx>
                  <c:strRef>
                    <c:extLst xmlns:c15="http://schemas.microsoft.com/office/drawing/2012/chart">
                      <c:ext xmlns:c15="http://schemas.microsoft.com/office/drawing/2012/chart" uri="{02D57815-91ED-43cb-92C2-25804820EDAC}">
                        <c15:formulaRef>
                          <c15:sqref>PSAT2018StateBySubgroup_Working!$N$1</c15:sqref>
                        </c15:formulaRef>
                      </c:ext>
                    </c:extLst>
                    <c:strCache>
                      <c:ptCount val="1"/>
                      <c:pt idx="0">
                        <c:v>N_MathParticipation</c:v>
                      </c:pt>
                    </c:strCache>
                  </c:strRef>
                </c:tx>
                <c:spPr>
                  <a:solidFill>
                    <a:schemeClr val="accent1">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PSAT2018StateBySubgroup_Working!$A$2:$A$22</c15:sqref>
                        </c15:formulaRef>
                      </c:ext>
                    </c:extLst>
                    <c:strCache>
                      <c:ptCount val="16"/>
                      <c:pt idx="0">
                        <c:v>All Students</c:v>
                      </c:pt>
                      <c:pt idx="1">
                        <c:v>Female</c:v>
                      </c:pt>
                      <c:pt idx="2">
                        <c:v>Male</c:v>
                      </c:pt>
                      <c:pt idx="3">
                        <c:v>Students with Disabilities</c:v>
                      </c:pt>
                      <c:pt idx="4">
                        <c:v>Students without Disabilities</c:v>
                      </c:pt>
                      <c:pt idx="5">
                        <c:v>Low Income</c:v>
                      </c:pt>
                      <c:pt idx="6">
                        <c:v>Non-Low Income</c:v>
                      </c:pt>
                      <c:pt idx="7">
                        <c:v>Homeless</c:v>
                      </c:pt>
                      <c:pt idx="8">
                        <c:v>Not Homeless</c:v>
                      </c:pt>
                      <c:pt idx="9">
                        <c:v>American Indian</c:v>
                      </c:pt>
                      <c:pt idx="10">
                        <c:v>Asian</c:v>
                      </c:pt>
                      <c:pt idx="11">
                        <c:v>Black or African American</c:v>
                      </c:pt>
                      <c:pt idx="12">
                        <c:v>Hispanic or Latino</c:v>
                      </c:pt>
                      <c:pt idx="13">
                        <c:v>Pacific Islander</c:v>
                      </c:pt>
                      <c:pt idx="14">
                        <c:v>White</c:v>
                      </c:pt>
                      <c:pt idx="15">
                        <c:v>Two or More Races</c:v>
                      </c:pt>
                    </c:strCache>
                  </c:strRef>
                </c:cat>
                <c:val>
                  <c:numRef>
                    <c:extLst xmlns:c15="http://schemas.microsoft.com/office/drawing/2012/chart">
                      <c:ext xmlns:c15="http://schemas.microsoft.com/office/drawing/2012/chart" uri="{02D57815-91ED-43cb-92C2-25804820EDAC}">
                        <c15:formulaRef>
                          <c15:sqref>PSAT2018StateBySubgroup_Working!$N$2:$N$22</c15:sqref>
                        </c15:formulaRef>
                      </c:ext>
                    </c:extLst>
                    <c:numCache>
                      <c:formatCode>General</c:formatCode>
                      <c:ptCount val="16"/>
                      <c:pt idx="0">
                        <c:v>10342</c:v>
                      </c:pt>
                      <c:pt idx="1">
                        <c:v>4985</c:v>
                      </c:pt>
                      <c:pt idx="2">
                        <c:v>5357</c:v>
                      </c:pt>
                      <c:pt idx="3">
                        <c:v>1247</c:v>
                      </c:pt>
                      <c:pt idx="4">
                        <c:v>9095</c:v>
                      </c:pt>
                      <c:pt idx="5">
                        <c:v>4553</c:v>
                      </c:pt>
                      <c:pt idx="6">
                        <c:v>5789</c:v>
                      </c:pt>
                      <c:pt idx="7">
                        <c:v>66</c:v>
                      </c:pt>
                      <c:pt idx="8">
                        <c:v>10276</c:v>
                      </c:pt>
                      <c:pt idx="9">
                        <c:v>79</c:v>
                      </c:pt>
                      <c:pt idx="10">
                        <c:v>337</c:v>
                      </c:pt>
                      <c:pt idx="11">
                        <c:v>884</c:v>
                      </c:pt>
                      <c:pt idx="12">
                        <c:v>2576</c:v>
                      </c:pt>
                      <c:pt idx="13">
                        <c:v>26</c:v>
                      </c:pt>
                      <c:pt idx="14">
                        <c:v>6126</c:v>
                      </c:pt>
                      <c:pt idx="15">
                        <c:v>314</c:v>
                      </c:pt>
                    </c:numCache>
                  </c:numRef>
                </c:val>
                <c:extLst xmlns:c15="http://schemas.microsoft.com/office/drawing/2012/chart">
                  <c:ext xmlns:c16="http://schemas.microsoft.com/office/drawing/2014/chart" uri="{C3380CC4-5D6E-409C-BE32-E72D297353CC}">
                    <c16:uniqueId val="{0000004C-6DBF-47DE-8670-E0B3921FFB27}"/>
                  </c:ext>
                </c:extLst>
              </c15:ser>
            </c15:filteredBarSeries>
            <c15:filteredBarSeries>
              <c15:ser>
                <c:idx val="13"/>
                <c:order val="13"/>
                <c:tx>
                  <c:strRef>
                    <c:extLst xmlns:c15="http://schemas.microsoft.com/office/drawing/2012/chart">
                      <c:ext xmlns:c15="http://schemas.microsoft.com/office/drawing/2012/chart" uri="{02D57815-91ED-43cb-92C2-25804820EDAC}">
                        <c15:formulaRef>
                          <c15:sqref>PSAT2018StateBySubgroup_Working!$O$1</c15:sqref>
                        </c15:formulaRef>
                      </c:ext>
                    </c:extLst>
                    <c:strCache>
                      <c:ptCount val="1"/>
                      <c:pt idx="0">
                        <c:v>MathPercent_Participation</c:v>
                      </c:pt>
                    </c:strCache>
                  </c:strRef>
                </c:tx>
                <c:spPr>
                  <a:solidFill>
                    <a:schemeClr val="accent2">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PSAT2018StateBySubgroup_Working!$A$2:$A$22</c15:sqref>
                        </c15:formulaRef>
                      </c:ext>
                    </c:extLst>
                    <c:strCache>
                      <c:ptCount val="16"/>
                      <c:pt idx="0">
                        <c:v>All Students</c:v>
                      </c:pt>
                      <c:pt idx="1">
                        <c:v>Female</c:v>
                      </c:pt>
                      <c:pt idx="2">
                        <c:v>Male</c:v>
                      </c:pt>
                      <c:pt idx="3">
                        <c:v>Students with Disabilities</c:v>
                      </c:pt>
                      <c:pt idx="4">
                        <c:v>Students without Disabilities</c:v>
                      </c:pt>
                      <c:pt idx="5">
                        <c:v>Low Income</c:v>
                      </c:pt>
                      <c:pt idx="6">
                        <c:v>Non-Low Income</c:v>
                      </c:pt>
                      <c:pt idx="7">
                        <c:v>Homeless</c:v>
                      </c:pt>
                      <c:pt idx="8">
                        <c:v>Not Homeless</c:v>
                      </c:pt>
                      <c:pt idx="9">
                        <c:v>American Indian</c:v>
                      </c:pt>
                      <c:pt idx="10">
                        <c:v>Asian</c:v>
                      </c:pt>
                      <c:pt idx="11">
                        <c:v>Black or African American</c:v>
                      </c:pt>
                      <c:pt idx="12">
                        <c:v>Hispanic or Latino</c:v>
                      </c:pt>
                      <c:pt idx="13">
                        <c:v>Pacific Islander</c:v>
                      </c:pt>
                      <c:pt idx="14">
                        <c:v>White</c:v>
                      </c:pt>
                      <c:pt idx="15">
                        <c:v>Two or More Races</c:v>
                      </c:pt>
                    </c:strCache>
                  </c:strRef>
                </c:cat>
                <c:val>
                  <c:numRef>
                    <c:extLst xmlns:c15="http://schemas.microsoft.com/office/drawing/2012/chart">
                      <c:ext xmlns:c15="http://schemas.microsoft.com/office/drawing/2012/chart" uri="{02D57815-91ED-43cb-92C2-25804820EDAC}">
                        <c15:formulaRef>
                          <c15:sqref>PSAT2018StateBySubgroup_Working!$O$2:$O$22</c15:sqref>
                        </c15:formulaRef>
                      </c:ext>
                    </c:extLst>
                    <c:numCache>
                      <c:formatCode>General</c:formatCode>
                      <c:ptCount val="16"/>
                      <c:pt idx="0">
                        <c:v>93</c:v>
                      </c:pt>
                      <c:pt idx="1">
                        <c:v>94</c:v>
                      </c:pt>
                      <c:pt idx="2">
                        <c:v>93</c:v>
                      </c:pt>
                      <c:pt idx="3">
                        <c:v>85</c:v>
                      </c:pt>
                      <c:pt idx="4">
                        <c:v>94</c:v>
                      </c:pt>
                      <c:pt idx="5">
                        <c:v>90</c:v>
                      </c:pt>
                      <c:pt idx="6">
                        <c:v>96</c:v>
                      </c:pt>
                      <c:pt idx="7">
                        <c:v>85</c:v>
                      </c:pt>
                      <c:pt idx="8">
                        <c:v>93</c:v>
                      </c:pt>
                      <c:pt idx="9">
                        <c:v>88</c:v>
                      </c:pt>
                      <c:pt idx="10">
                        <c:v>98</c:v>
                      </c:pt>
                      <c:pt idx="11">
                        <c:v>91</c:v>
                      </c:pt>
                      <c:pt idx="12">
                        <c:v>90</c:v>
                      </c:pt>
                      <c:pt idx="13">
                        <c:v>100</c:v>
                      </c:pt>
                      <c:pt idx="14">
                        <c:v>95</c:v>
                      </c:pt>
                      <c:pt idx="15">
                        <c:v>89</c:v>
                      </c:pt>
                    </c:numCache>
                  </c:numRef>
                </c:val>
                <c:extLst xmlns:c15="http://schemas.microsoft.com/office/drawing/2012/chart">
                  <c:ext xmlns:c16="http://schemas.microsoft.com/office/drawing/2014/chart" uri="{C3380CC4-5D6E-409C-BE32-E72D297353CC}">
                    <c16:uniqueId val="{0000004D-6DBF-47DE-8670-E0B3921FFB27}"/>
                  </c:ext>
                </c:extLst>
              </c15:ser>
            </c15:filteredBarSeries>
            <c15:filteredBarSeries>
              <c15:ser>
                <c:idx val="14"/>
                <c:order val="14"/>
                <c:tx>
                  <c:strRef>
                    <c:extLst xmlns:c15="http://schemas.microsoft.com/office/drawing/2012/chart">
                      <c:ext xmlns:c15="http://schemas.microsoft.com/office/drawing/2012/chart" uri="{02D57815-91ED-43cb-92C2-25804820EDAC}">
                        <c15:formulaRef>
                          <c15:sqref>PSAT2018StateBySubgroup_Working!$P$1</c15:sqref>
                        </c15:formulaRef>
                      </c:ext>
                    </c:extLst>
                    <c:strCache>
                      <c:ptCount val="1"/>
                      <c:pt idx="0">
                        <c:v>Math_CCR_N</c:v>
                      </c:pt>
                    </c:strCache>
                  </c:strRef>
                </c:tx>
                <c:spPr>
                  <a:solidFill>
                    <a:schemeClr val="accent3">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PSAT2018StateBySubgroup_Working!$A$2:$A$22</c15:sqref>
                        </c15:formulaRef>
                      </c:ext>
                    </c:extLst>
                    <c:strCache>
                      <c:ptCount val="16"/>
                      <c:pt idx="0">
                        <c:v>All Students</c:v>
                      </c:pt>
                      <c:pt idx="1">
                        <c:v>Female</c:v>
                      </c:pt>
                      <c:pt idx="2">
                        <c:v>Male</c:v>
                      </c:pt>
                      <c:pt idx="3">
                        <c:v>Students with Disabilities</c:v>
                      </c:pt>
                      <c:pt idx="4">
                        <c:v>Students without Disabilities</c:v>
                      </c:pt>
                      <c:pt idx="5">
                        <c:v>Low Income</c:v>
                      </c:pt>
                      <c:pt idx="6">
                        <c:v>Non-Low Income</c:v>
                      </c:pt>
                      <c:pt idx="7">
                        <c:v>Homeless</c:v>
                      </c:pt>
                      <c:pt idx="8">
                        <c:v>Not Homeless</c:v>
                      </c:pt>
                      <c:pt idx="9">
                        <c:v>American Indian</c:v>
                      </c:pt>
                      <c:pt idx="10">
                        <c:v>Asian</c:v>
                      </c:pt>
                      <c:pt idx="11">
                        <c:v>Black or African American</c:v>
                      </c:pt>
                      <c:pt idx="12">
                        <c:v>Hispanic or Latino</c:v>
                      </c:pt>
                      <c:pt idx="13">
                        <c:v>Pacific Islander</c:v>
                      </c:pt>
                      <c:pt idx="14">
                        <c:v>White</c:v>
                      </c:pt>
                      <c:pt idx="15">
                        <c:v>Two or More Races</c:v>
                      </c:pt>
                    </c:strCache>
                  </c:strRef>
                </c:cat>
                <c:val>
                  <c:numRef>
                    <c:extLst xmlns:c15="http://schemas.microsoft.com/office/drawing/2012/chart">
                      <c:ext xmlns:c15="http://schemas.microsoft.com/office/drawing/2012/chart" uri="{02D57815-91ED-43cb-92C2-25804820EDAC}">
                        <c15:formulaRef>
                          <c15:sqref>PSAT2018StateBySubgroup_Working!$P$2:$P$22</c15:sqref>
                        </c15:formulaRef>
                      </c:ext>
                    </c:extLst>
                    <c:numCache>
                      <c:formatCode>General</c:formatCode>
                      <c:ptCount val="16"/>
                      <c:pt idx="0">
                        <c:v>3497</c:v>
                      </c:pt>
                      <c:pt idx="1">
                        <c:v>1704</c:v>
                      </c:pt>
                      <c:pt idx="2">
                        <c:v>1793</c:v>
                      </c:pt>
                      <c:pt idx="3">
                        <c:v>45</c:v>
                      </c:pt>
                      <c:pt idx="4">
                        <c:v>3452</c:v>
                      </c:pt>
                      <c:pt idx="5">
                        <c:v>745</c:v>
                      </c:pt>
                      <c:pt idx="6">
                        <c:v>2752</c:v>
                      </c:pt>
                      <c:pt idx="7">
                        <c:v>10</c:v>
                      </c:pt>
                      <c:pt idx="8">
                        <c:v>3487</c:v>
                      </c:pt>
                      <c:pt idx="9">
                        <c:v>8</c:v>
                      </c:pt>
                      <c:pt idx="10">
                        <c:v>146</c:v>
                      </c:pt>
                      <c:pt idx="11">
                        <c:v>121</c:v>
                      </c:pt>
                      <c:pt idx="12">
                        <c:v>378</c:v>
                      </c:pt>
                      <c:pt idx="13">
                        <c:v>6</c:v>
                      </c:pt>
                      <c:pt idx="14">
                        <c:v>2757</c:v>
                      </c:pt>
                      <c:pt idx="15">
                        <c:v>81</c:v>
                      </c:pt>
                    </c:numCache>
                  </c:numRef>
                </c:val>
                <c:extLst xmlns:c15="http://schemas.microsoft.com/office/drawing/2012/chart">
                  <c:ext xmlns:c16="http://schemas.microsoft.com/office/drawing/2014/chart" uri="{C3380CC4-5D6E-409C-BE32-E72D297353CC}">
                    <c16:uniqueId val="{0000004E-6DBF-47DE-8670-E0B3921FFB27}"/>
                  </c:ext>
                </c:extLst>
              </c15:ser>
            </c15:filteredBarSeries>
            <c15:filteredBarSeries>
              <c15:ser>
                <c:idx val="15"/>
                <c:order val="15"/>
                <c:tx>
                  <c:strRef>
                    <c:extLst xmlns:c15="http://schemas.microsoft.com/office/drawing/2012/chart">
                      <c:ext xmlns:c15="http://schemas.microsoft.com/office/drawing/2012/chart" uri="{02D57815-91ED-43cb-92C2-25804820EDAC}">
                        <c15:formulaRef>
                          <c15:sqref>PSAT2018StateBySubgroup_Working!$Q$1</c15:sqref>
                        </c15:formulaRef>
                      </c:ext>
                    </c:extLst>
                    <c:strCache>
                      <c:ptCount val="1"/>
                      <c:pt idx="0">
                        <c:v>Math_CCR_percent</c:v>
                      </c:pt>
                    </c:strCache>
                  </c:strRef>
                </c:tx>
                <c:spPr>
                  <a:solidFill>
                    <a:schemeClr val="accent4">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PSAT2018StateBySubgroup_Working!$A$2:$A$22</c15:sqref>
                        </c15:formulaRef>
                      </c:ext>
                    </c:extLst>
                    <c:strCache>
                      <c:ptCount val="16"/>
                      <c:pt idx="0">
                        <c:v>All Students</c:v>
                      </c:pt>
                      <c:pt idx="1">
                        <c:v>Female</c:v>
                      </c:pt>
                      <c:pt idx="2">
                        <c:v>Male</c:v>
                      </c:pt>
                      <c:pt idx="3">
                        <c:v>Students with Disabilities</c:v>
                      </c:pt>
                      <c:pt idx="4">
                        <c:v>Students without Disabilities</c:v>
                      </c:pt>
                      <c:pt idx="5">
                        <c:v>Low Income</c:v>
                      </c:pt>
                      <c:pt idx="6">
                        <c:v>Non-Low Income</c:v>
                      </c:pt>
                      <c:pt idx="7">
                        <c:v>Homeless</c:v>
                      </c:pt>
                      <c:pt idx="8">
                        <c:v>Not Homeless</c:v>
                      </c:pt>
                      <c:pt idx="9">
                        <c:v>American Indian</c:v>
                      </c:pt>
                      <c:pt idx="10">
                        <c:v>Asian</c:v>
                      </c:pt>
                      <c:pt idx="11">
                        <c:v>Black or African American</c:v>
                      </c:pt>
                      <c:pt idx="12">
                        <c:v>Hispanic or Latino</c:v>
                      </c:pt>
                      <c:pt idx="13">
                        <c:v>Pacific Islander</c:v>
                      </c:pt>
                      <c:pt idx="14">
                        <c:v>White</c:v>
                      </c:pt>
                      <c:pt idx="15">
                        <c:v>Two or More Races</c:v>
                      </c:pt>
                    </c:strCache>
                  </c:strRef>
                </c:cat>
                <c:val>
                  <c:numRef>
                    <c:extLst xmlns:c15="http://schemas.microsoft.com/office/drawing/2012/chart">
                      <c:ext xmlns:c15="http://schemas.microsoft.com/office/drawing/2012/chart" uri="{02D57815-91ED-43cb-92C2-25804820EDAC}">
                        <c15:formulaRef>
                          <c15:sqref>PSAT2018StateBySubgroup_Working!$Q$2:$Q$22</c15:sqref>
                        </c15:formulaRef>
                      </c:ext>
                    </c:extLst>
                    <c:numCache>
                      <c:formatCode>General</c:formatCode>
                      <c:ptCount val="16"/>
                      <c:pt idx="0">
                        <c:v>34</c:v>
                      </c:pt>
                      <c:pt idx="1">
                        <c:v>34</c:v>
                      </c:pt>
                      <c:pt idx="2">
                        <c:v>33</c:v>
                      </c:pt>
                      <c:pt idx="3">
                        <c:v>4</c:v>
                      </c:pt>
                      <c:pt idx="4">
                        <c:v>38</c:v>
                      </c:pt>
                      <c:pt idx="5">
                        <c:v>16</c:v>
                      </c:pt>
                      <c:pt idx="6">
                        <c:v>48</c:v>
                      </c:pt>
                      <c:pt idx="7">
                        <c:v>15</c:v>
                      </c:pt>
                      <c:pt idx="8">
                        <c:v>34</c:v>
                      </c:pt>
                      <c:pt idx="9">
                        <c:v>10</c:v>
                      </c:pt>
                      <c:pt idx="10">
                        <c:v>43</c:v>
                      </c:pt>
                      <c:pt idx="11">
                        <c:v>14</c:v>
                      </c:pt>
                      <c:pt idx="12">
                        <c:v>15</c:v>
                      </c:pt>
                      <c:pt idx="13">
                        <c:v>23</c:v>
                      </c:pt>
                      <c:pt idx="14">
                        <c:v>45</c:v>
                      </c:pt>
                      <c:pt idx="15">
                        <c:v>26</c:v>
                      </c:pt>
                    </c:numCache>
                  </c:numRef>
                </c:val>
                <c:extLst xmlns:c15="http://schemas.microsoft.com/office/drawing/2012/chart">
                  <c:ext xmlns:c16="http://schemas.microsoft.com/office/drawing/2014/chart" uri="{C3380CC4-5D6E-409C-BE32-E72D297353CC}">
                    <c16:uniqueId val="{0000004F-6DBF-47DE-8670-E0B3921FFB27}"/>
                  </c:ext>
                </c:extLst>
              </c15:ser>
            </c15:filteredBarSeries>
            <c15:filteredBarSeries>
              <c15:ser>
                <c:idx val="16"/>
                <c:order val="16"/>
                <c:tx>
                  <c:strRef>
                    <c:extLst xmlns:c15="http://schemas.microsoft.com/office/drawing/2012/chart">
                      <c:ext xmlns:c15="http://schemas.microsoft.com/office/drawing/2012/chart" uri="{02D57815-91ED-43cb-92C2-25804820EDAC}">
                        <c15:formulaRef>
                          <c15:sqref>PSAT2018StateBySubgroup_Working!$R$1</c15:sqref>
                        </c15:formulaRef>
                      </c:ext>
                    </c:extLst>
                    <c:strCache>
                      <c:ptCount val="1"/>
                      <c:pt idx="0">
                        <c:v>Math_Avg_ScaleScore</c:v>
                      </c:pt>
                    </c:strCache>
                  </c:strRef>
                </c:tx>
                <c:spPr>
                  <a:solidFill>
                    <a:schemeClr val="accent5">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PSAT2018StateBySubgroup_Working!$A$2:$A$22</c15:sqref>
                        </c15:formulaRef>
                      </c:ext>
                    </c:extLst>
                    <c:strCache>
                      <c:ptCount val="16"/>
                      <c:pt idx="0">
                        <c:v>All Students</c:v>
                      </c:pt>
                      <c:pt idx="1">
                        <c:v>Female</c:v>
                      </c:pt>
                      <c:pt idx="2">
                        <c:v>Male</c:v>
                      </c:pt>
                      <c:pt idx="3">
                        <c:v>Students with Disabilities</c:v>
                      </c:pt>
                      <c:pt idx="4">
                        <c:v>Students without Disabilities</c:v>
                      </c:pt>
                      <c:pt idx="5">
                        <c:v>Low Income</c:v>
                      </c:pt>
                      <c:pt idx="6">
                        <c:v>Non-Low Income</c:v>
                      </c:pt>
                      <c:pt idx="7">
                        <c:v>Homeless</c:v>
                      </c:pt>
                      <c:pt idx="8">
                        <c:v>Not Homeless</c:v>
                      </c:pt>
                      <c:pt idx="9">
                        <c:v>American Indian</c:v>
                      </c:pt>
                      <c:pt idx="10">
                        <c:v>Asian</c:v>
                      </c:pt>
                      <c:pt idx="11">
                        <c:v>Black or African American</c:v>
                      </c:pt>
                      <c:pt idx="12">
                        <c:v>Hispanic or Latino</c:v>
                      </c:pt>
                      <c:pt idx="13">
                        <c:v>Pacific Islander</c:v>
                      </c:pt>
                      <c:pt idx="14">
                        <c:v>White</c:v>
                      </c:pt>
                      <c:pt idx="15">
                        <c:v>Two or More Races</c:v>
                      </c:pt>
                    </c:strCache>
                  </c:strRef>
                </c:cat>
                <c:val>
                  <c:numRef>
                    <c:extLst xmlns:c15="http://schemas.microsoft.com/office/drawing/2012/chart">
                      <c:ext xmlns:c15="http://schemas.microsoft.com/office/drawing/2012/chart" uri="{02D57815-91ED-43cb-92C2-25804820EDAC}">
                        <c15:formulaRef>
                          <c15:sqref>PSAT2018StateBySubgroup_Working!$R$2:$R$22</c15:sqref>
                        </c15:formulaRef>
                      </c:ext>
                    </c:extLst>
                    <c:numCache>
                      <c:formatCode>General</c:formatCode>
                      <c:ptCount val="16"/>
                      <c:pt idx="0">
                        <c:v>443</c:v>
                      </c:pt>
                      <c:pt idx="1">
                        <c:v>445</c:v>
                      </c:pt>
                      <c:pt idx="2">
                        <c:v>441</c:v>
                      </c:pt>
                      <c:pt idx="3">
                        <c:v>365</c:v>
                      </c:pt>
                      <c:pt idx="4">
                        <c:v>454</c:v>
                      </c:pt>
                      <c:pt idx="5">
                        <c:v>403</c:v>
                      </c:pt>
                      <c:pt idx="6">
                        <c:v>474</c:v>
                      </c:pt>
                      <c:pt idx="7">
                        <c:v>398</c:v>
                      </c:pt>
                      <c:pt idx="8">
                        <c:v>443</c:v>
                      </c:pt>
                      <c:pt idx="9">
                        <c:v>392</c:v>
                      </c:pt>
                      <c:pt idx="10">
                        <c:v>477</c:v>
                      </c:pt>
                      <c:pt idx="11">
                        <c:v>398</c:v>
                      </c:pt>
                      <c:pt idx="12">
                        <c:v>396</c:v>
                      </c:pt>
                      <c:pt idx="13">
                        <c:v>421</c:v>
                      </c:pt>
                      <c:pt idx="14">
                        <c:v>469</c:v>
                      </c:pt>
                      <c:pt idx="15">
                        <c:v>424</c:v>
                      </c:pt>
                    </c:numCache>
                  </c:numRef>
                </c:val>
                <c:extLst xmlns:c15="http://schemas.microsoft.com/office/drawing/2012/chart">
                  <c:ext xmlns:c16="http://schemas.microsoft.com/office/drawing/2014/chart" uri="{C3380CC4-5D6E-409C-BE32-E72D297353CC}">
                    <c16:uniqueId val="{00000050-6DBF-47DE-8670-E0B3921FFB27}"/>
                  </c:ext>
                </c:extLst>
              </c15:ser>
            </c15:filteredBarSeries>
            <c15:filteredBarSeries>
              <c15:ser>
                <c:idx val="17"/>
                <c:order val="17"/>
                <c:tx>
                  <c:strRef>
                    <c:extLst xmlns:c15="http://schemas.microsoft.com/office/drawing/2012/chart">
                      <c:ext xmlns:c15="http://schemas.microsoft.com/office/drawing/2012/chart" uri="{02D57815-91ED-43cb-92C2-25804820EDAC}">
                        <c15:formulaRef>
                          <c15:sqref>PSAT2018StateBySubgroup_Working!$S$1</c15:sqref>
                        </c15:formulaRef>
                      </c:ext>
                    </c:extLst>
                    <c:strCache>
                      <c:ptCount val="1"/>
                      <c:pt idx="0">
                        <c:v>Not Meeting Expectations</c:v>
                      </c:pt>
                    </c:strCache>
                  </c:strRef>
                </c:tx>
                <c:spPr>
                  <a:solidFill>
                    <a:schemeClr val="accent6">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PSAT2018StateBySubgroup_Working!$A$2:$A$22</c15:sqref>
                        </c15:formulaRef>
                      </c:ext>
                    </c:extLst>
                    <c:strCache>
                      <c:ptCount val="16"/>
                      <c:pt idx="0">
                        <c:v>All Students</c:v>
                      </c:pt>
                      <c:pt idx="1">
                        <c:v>Female</c:v>
                      </c:pt>
                      <c:pt idx="2">
                        <c:v>Male</c:v>
                      </c:pt>
                      <c:pt idx="3">
                        <c:v>Students with Disabilities</c:v>
                      </c:pt>
                      <c:pt idx="4">
                        <c:v>Students without Disabilities</c:v>
                      </c:pt>
                      <c:pt idx="5">
                        <c:v>Low Income</c:v>
                      </c:pt>
                      <c:pt idx="6">
                        <c:v>Non-Low Income</c:v>
                      </c:pt>
                      <c:pt idx="7">
                        <c:v>Homeless</c:v>
                      </c:pt>
                      <c:pt idx="8">
                        <c:v>Not Homeless</c:v>
                      </c:pt>
                      <c:pt idx="9">
                        <c:v>American Indian</c:v>
                      </c:pt>
                      <c:pt idx="10">
                        <c:v>Asian</c:v>
                      </c:pt>
                      <c:pt idx="11">
                        <c:v>Black or African American</c:v>
                      </c:pt>
                      <c:pt idx="12">
                        <c:v>Hispanic or Latino</c:v>
                      </c:pt>
                      <c:pt idx="13">
                        <c:v>Pacific Islander</c:v>
                      </c:pt>
                      <c:pt idx="14">
                        <c:v>White</c:v>
                      </c:pt>
                      <c:pt idx="15">
                        <c:v>Two or More Races</c:v>
                      </c:pt>
                    </c:strCache>
                  </c:strRef>
                </c:cat>
                <c:val>
                  <c:numRef>
                    <c:extLst xmlns:c15="http://schemas.microsoft.com/office/drawing/2012/chart">
                      <c:ext xmlns:c15="http://schemas.microsoft.com/office/drawing/2012/chart" uri="{02D57815-91ED-43cb-92C2-25804820EDAC}">
                        <c15:formulaRef>
                          <c15:sqref>PSAT2018StateBySubgroup_Working!$S$2:$S$22</c15:sqref>
                        </c15:formulaRef>
                      </c:ext>
                    </c:extLst>
                    <c:numCache>
                      <c:formatCode>General</c:formatCode>
                      <c:ptCount val="16"/>
                      <c:pt idx="0">
                        <c:v>28</c:v>
                      </c:pt>
                      <c:pt idx="1">
                        <c:v>26</c:v>
                      </c:pt>
                      <c:pt idx="2">
                        <c:v>30</c:v>
                      </c:pt>
                      <c:pt idx="3">
                        <c:v>67</c:v>
                      </c:pt>
                      <c:pt idx="4">
                        <c:v>23</c:v>
                      </c:pt>
                      <c:pt idx="5">
                        <c:v>43</c:v>
                      </c:pt>
                      <c:pt idx="6">
                        <c:v>17</c:v>
                      </c:pt>
                      <c:pt idx="7">
                        <c:v>44</c:v>
                      </c:pt>
                      <c:pt idx="8">
                        <c:v>28</c:v>
                      </c:pt>
                      <c:pt idx="9">
                        <c:v>51</c:v>
                      </c:pt>
                      <c:pt idx="10">
                        <c:v>20</c:v>
                      </c:pt>
                      <c:pt idx="11">
                        <c:v>45</c:v>
                      </c:pt>
                      <c:pt idx="12">
                        <c:v>48</c:v>
                      </c:pt>
                      <c:pt idx="13">
                        <c:v>38</c:v>
                      </c:pt>
                      <c:pt idx="14">
                        <c:v>17</c:v>
                      </c:pt>
                      <c:pt idx="15">
                        <c:v>37</c:v>
                      </c:pt>
                    </c:numCache>
                  </c:numRef>
                </c:val>
                <c:extLst xmlns:c15="http://schemas.microsoft.com/office/drawing/2012/chart">
                  <c:ext xmlns:c16="http://schemas.microsoft.com/office/drawing/2014/chart" uri="{C3380CC4-5D6E-409C-BE32-E72D297353CC}">
                    <c16:uniqueId val="{00000051-6DBF-47DE-8670-E0B3921FFB27}"/>
                  </c:ext>
                </c:extLst>
              </c15:ser>
            </c15:filteredBarSeries>
            <c15:filteredBarSeries>
              <c15:ser>
                <c:idx val="18"/>
                <c:order val="18"/>
                <c:tx>
                  <c:strRef>
                    <c:extLst xmlns:c15="http://schemas.microsoft.com/office/drawing/2012/chart">
                      <c:ext xmlns:c15="http://schemas.microsoft.com/office/drawing/2012/chart" uri="{02D57815-91ED-43cb-92C2-25804820EDAC}">
                        <c15:formulaRef>
                          <c15:sqref>PSAT2018StateBySubgroup_Working!$T$1</c15:sqref>
                        </c15:formulaRef>
                      </c:ext>
                    </c:extLst>
                    <c:strCache>
                      <c:ptCount val="1"/>
                      <c:pt idx="0">
                        <c:v>Partially Meeting Expectations</c:v>
                      </c:pt>
                    </c:strCache>
                  </c:strRef>
                </c:tx>
                <c:spPr>
                  <a:solidFill>
                    <a:schemeClr val="accent1">
                      <a:lumMod val="80000"/>
                    </a:schemeClr>
                  </a:solidFill>
                  <a:ln>
                    <a:noFill/>
                  </a:ln>
                  <a:effectLst/>
                </c:spPr>
                <c:invertIfNegative val="0"/>
                <c:cat>
                  <c:strRef>
                    <c:extLst xmlns:c15="http://schemas.microsoft.com/office/drawing/2012/chart">
                      <c:ext xmlns:c15="http://schemas.microsoft.com/office/drawing/2012/chart" uri="{02D57815-91ED-43cb-92C2-25804820EDAC}">
                        <c15:formulaRef>
                          <c15:sqref>PSAT2018StateBySubgroup_Working!$A$2:$A$22</c15:sqref>
                        </c15:formulaRef>
                      </c:ext>
                    </c:extLst>
                    <c:strCache>
                      <c:ptCount val="16"/>
                      <c:pt idx="0">
                        <c:v>All Students</c:v>
                      </c:pt>
                      <c:pt idx="1">
                        <c:v>Female</c:v>
                      </c:pt>
                      <c:pt idx="2">
                        <c:v>Male</c:v>
                      </c:pt>
                      <c:pt idx="3">
                        <c:v>Students with Disabilities</c:v>
                      </c:pt>
                      <c:pt idx="4">
                        <c:v>Students without Disabilities</c:v>
                      </c:pt>
                      <c:pt idx="5">
                        <c:v>Low Income</c:v>
                      </c:pt>
                      <c:pt idx="6">
                        <c:v>Non-Low Income</c:v>
                      </c:pt>
                      <c:pt idx="7">
                        <c:v>Homeless</c:v>
                      </c:pt>
                      <c:pt idx="8">
                        <c:v>Not Homeless</c:v>
                      </c:pt>
                      <c:pt idx="9">
                        <c:v>American Indian</c:v>
                      </c:pt>
                      <c:pt idx="10">
                        <c:v>Asian</c:v>
                      </c:pt>
                      <c:pt idx="11">
                        <c:v>Black or African American</c:v>
                      </c:pt>
                      <c:pt idx="12">
                        <c:v>Hispanic or Latino</c:v>
                      </c:pt>
                      <c:pt idx="13">
                        <c:v>Pacific Islander</c:v>
                      </c:pt>
                      <c:pt idx="14">
                        <c:v>White</c:v>
                      </c:pt>
                      <c:pt idx="15">
                        <c:v>Two or More Races</c:v>
                      </c:pt>
                    </c:strCache>
                  </c:strRef>
                </c:cat>
                <c:val>
                  <c:numRef>
                    <c:extLst xmlns:c15="http://schemas.microsoft.com/office/drawing/2012/chart">
                      <c:ext xmlns:c15="http://schemas.microsoft.com/office/drawing/2012/chart" uri="{02D57815-91ED-43cb-92C2-25804820EDAC}">
                        <c15:formulaRef>
                          <c15:sqref>PSAT2018StateBySubgroup_Working!$T$2:$T$22</c15:sqref>
                        </c15:formulaRef>
                      </c:ext>
                    </c:extLst>
                    <c:numCache>
                      <c:formatCode>General</c:formatCode>
                      <c:ptCount val="16"/>
                      <c:pt idx="0">
                        <c:v>38</c:v>
                      </c:pt>
                      <c:pt idx="1">
                        <c:v>40</c:v>
                      </c:pt>
                      <c:pt idx="2">
                        <c:v>36</c:v>
                      </c:pt>
                      <c:pt idx="3">
                        <c:v>29</c:v>
                      </c:pt>
                      <c:pt idx="4">
                        <c:v>39</c:v>
                      </c:pt>
                      <c:pt idx="5">
                        <c:v>41</c:v>
                      </c:pt>
                      <c:pt idx="6">
                        <c:v>36</c:v>
                      </c:pt>
                      <c:pt idx="7">
                        <c:v>41</c:v>
                      </c:pt>
                      <c:pt idx="8">
                        <c:v>38</c:v>
                      </c:pt>
                      <c:pt idx="9">
                        <c:v>39</c:v>
                      </c:pt>
                      <c:pt idx="10">
                        <c:v>36</c:v>
                      </c:pt>
                      <c:pt idx="11">
                        <c:v>41</c:v>
                      </c:pt>
                      <c:pt idx="12">
                        <c:v>38</c:v>
                      </c:pt>
                      <c:pt idx="13">
                        <c:v>38</c:v>
                      </c:pt>
                      <c:pt idx="14">
                        <c:v>38</c:v>
                      </c:pt>
                      <c:pt idx="15">
                        <c:v>38</c:v>
                      </c:pt>
                    </c:numCache>
                  </c:numRef>
                </c:val>
                <c:extLst xmlns:c15="http://schemas.microsoft.com/office/drawing/2012/chart">
                  <c:ext xmlns:c16="http://schemas.microsoft.com/office/drawing/2014/chart" uri="{C3380CC4-5D6E-409C-BE32-E72D297353CC}">
                    <c16:uniqueId val="{00000052-6DBF-47DE-8670-E0B3921FFB27}"/>
                  </c:ext>
                </c:extLst>
              </c15:ser>
            </c15:filteredBarSeries>
          </c:ext>
        </c:extLst>
      </c:barChart>
      <c:catAx>
        <c:axId val="4589569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58975824"/>
        <c:crosses val="autoZero"/>
        <c:auto val="1"/>
        <c:lblAlgn val="ctr"/>
        <c:lblOffset val="100"/>
        <c:noMultiLvlLbl val="0"/>
      </c:catAx>
      <c:valAx>
        <c:axId val="458975824"/>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cross"/>
        <c:minorTickMark val="cross"/>
        <c:tickLblPos val="nextTo"/>
        <c:spPr>
          <a:noFill/>
          <a:ln>
            <a:solidFill>
              <a:schemeClr val="bg2">
                <a:lumMod val="75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589569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b="0" i="0" baseline="0" dirty="0">
                <a:effectLst/>
              </a:rPr>
              <a:t>2018 Dual and Concurrent Enrollment by Race/Ethnicity </a:t>
            </a:r>
            <a:endParaRPr lang="en-US" dirty="0"/>
          </a:p>
          <a:p>
            <a:pPr>
              <a:defRPr/>
            </a:pPr>
            <a:endParaRPr lang="en-US" dirty="0"/>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3947-4E37-819F-8F6F2063587E}"/>
              </c:ext>
            </c:extLst>
          </c:dPt>
          <c:dPt>
            <c:idx val="1"/>
            <c:bubble3D val="0"/>
            <c:spPr>
              <a:solidFill>
                <a:schemeClr val="accent3"/>
              </a:solidFill>
              <a:ln w="19050">
                <a:solidFill>
                  <a:schemeClr val="lt1"/>
                </a:solidFill>
              </a:ln>
              <a:effectLst/>
            </c:spPr>
            <c:extLst>
              <c:ext xmlns:c16="http://schemas.microsoft.com/office/drawing/2014/chart" uri="{C3380CC4-5D6E-409C-BE32-E72D297353CC}">
                <c16:uniqueId val="{00000003-3947-4E37-819F-8F6F2063587E}"/>
              </c:ext>
            </c:extLst>
          </c:dPt>
          <c:dPt>
            <c:idx val="2"/>
            <c:bubble3D val="0"/>
            <c:spPr>
              <a:solidFill>
                <a:schemeClr val="accent5"/>
              </a:solidFill>
              <a:ln w="19050">
                <a:solidFill>
                  <a:schemeClr val="lt1"/>
                </a:solidFill>
              </a:ln>
              <a:effectLst/>
            </c:spPr>
            <c:extLst>
              <c:ext xmlns:c16="http://schemas.microsoft.com/office/drawing/2014/chart" uri="{C3380CC4-5D6E-409C-BE32-E72D297353CC}">
                <c16:uniqueId val="{00000005-3947-4E37-819F-8F6F2063587E}"/>
              </c:ext>
            </c:extLst>
          </c:dPt>
          <c:dPt>
            <c:idx val="3"/>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7-3947-4E37-819F-8F6F2063587E}"/>
              </c:ext>
            </c:extLst>
          </c:dPt>
          <c:dPt>
            <c:idx val="4"/>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09-3947-4E37-819F-8F6F2063587E}"/>
              </c:ext>
            </c:extLst>
          </c:dPt>
          <c:dPt>
            <c:idx val="5"/>
            <c:bubble3D val="0"/>
            <c:spPr>
              <a:solidFill>
                <a:schemeClr val="accent5">
                  <a:lumMod val="60000"/>
                </a:schemeClr>
              </a:solidFill>
              <a:ln w="19050">
                <a:solidFill>
                  <a:schemeClr val="lt1"/>
                </a:solidFill>
              </a:ln>
              <a:effectLst/>
            </c:spPr>
            <c:extLst>
              <c:ext xmlns:c16="http://schemas.microsoft.com/office/drawing/2014/chart" uri="{C3380CC4-5D6E-409C-BE32-E72D297353CC}">
                <c16:uniqueId val="{0000000B-3947-4E37-819F-8F6F2063587E}"/>
              </c:ext>
            </c:extLst>
          </c:dPt>
          <c:dPt>
            <c:idx val="6"/>
            <c:bubble3D val="0"/>
            <c:spPr>
              <a:solidFill>
                <a:schemeClr val="accent1">
                  <a:lumMod val="80000"/>
                  <a:lumOff val="20000"/>
                </a:schemeClr>
              </a:solidFill>
              <a:ln w="19050">
                <a:solidFill>
                  <a:schemeClr val="lt1"/>
                </a:solidFill>
              </a:ln>
              <a:effectLst/>
            </c:spPr>
            <c:extLst>
              <c:ext xmlns:c16="http://schemas.microsoft.com/office/drawing/2014/chart" uri="{C3380CC4-5D6E-409C-BE32-E72D297353CC}">
                <c16:uniqueId val="{0000000D-3947-4E37-819F-8F6F2063587E}"/>
              </c:ext>
            </c:extLst>
          </c:dPt>
          <c:dLbls>
            <c:dLbl>
              <c:idx val="0"/>
              <c:layout>
                <c:manualLayout>
                  <c:x val="-0.10256410256410256"/>
                  <c:y val="-1.2161275928829422E-17"/>
                </c:manualLayout>
              </c:layout>
              <c:tx>
                <c:rich>
                  <a:bodyPr/>
                  <a:lstStyle/>
                  <a:p>
                    <a:r>
                      <a:rPr lang="en-US" dirty="0"/>
                      <a:t>American Indian</a:t>
                    </a:r>
                    <a:r>
                      <a:rPr lang="en-US" baseline="0" dirty="0"/>
                      <a:t> / </a:t>
                    </a:r>
                    <a:br>
                      <a:rPr lang="en-US" baseline="0" dirty="0"/>
                    </a:br>
                    <a:r>
                      <a:rPr lang="en-US" baseline="0" dirty="0"/>
                      <a:t>Alaskan Native
</a:t>
                    </a:r>
                    <a:fld id="{D58CC353-A3F1-4157-AA16-C0A0AA736E6E}" type="PERCENTAGE">
                      <a:rPr lang="en-US" baseline="0"/>
                      <a:pPr/>
                      <a:t>[PERCENTAGE]</a:t>
                    </a:fld>
                    <a:endParaRPr lang="en-US" baseline="0" dirty="0"/>
                  </a:p>
                </c:rich>
              </c:tx>
              <c:dLblPos val="bestFit"/>
              <c:showLegendKey val="0"/>
              <c:showVal val="0"/>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1-3947-4E37-819F-8F6F2063587E}"/>
                </c:ext>
              </c:extLst>
            </c:dLbl>
            <c:dLbl>
              <c:idx val="4"/>
              <c:layout>
                <c:manualLayout>
                  <c:x val="2.1592513486421352E-2"/>
                  <c:y val="-0.12205629302895424"/>
                </c:manualLayout>
              </c:layout>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noAutofit/>
                </a:bodyPr>
                <a:lstStyle/>
                <a:p>
                  <a:pPr>
                    <a:defRPr sz="900" b="0" i="0" u="none" strike="noStrike" kern="1200" baseline="0">
                      <a:solidFill>
                        <a:schemeClr val="dk1">
                          <a:lumMod val="65000"/>
                          <a:lumOff val="35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6750564074227561"/>
                      <c:h val="0.10935684928186878"/>
                    </c:manualLayout>
                  </c15:layout>
                </c:ext>
                <c:ext xmlns:c16="http://schemas.microsoft.com/office/drawing/2014/chart" uri="{C3380CC4-5D6E-409C-BE32-E72D297353CC}">
                  <c16:uniqueId val="{00000009-3947-4E37-819F-8F6F2063587E}"/>
                </c:ext>
              </c:extLst>
            </c:dLbl>
            <c:dLbl>
              <c:idx val="5"/>
              <c:layout/>
              <c:tx>
                <c:rich>
                  <a:bodyPr rot="0" spcFirstLastPara="1" vertOverflow="clip" horzOverflow="clip" vert="horz" wrap="square" lIns="38100" tIns="19050" rIns="38100" bIns="19050" anchor="ctr" anchorCtr="1">
                    <a:noAutofit/>
                  </a:bodyPr>
                  <a:lstStyle/>
                  <a:p>
                    <a:pPr>
                      <a:defRPr sz="900" b="0" i="0" u="none" strike="noStrike" kern="1200" baseline="0">
                        <a:solidFill>
                          <a:schemeClr val="dk1">
                            <a:lumMod val="65000"/>
                            <a:lumOff val="35000"/>
                          </a:schemeClr>
                        </a:solidFill>
                        <a:latin typeface="+mn-lt"/>
                        <a:ea typeface="+mn-ea"/>
                        <a:cs typeface="+mn-cs"/>
                      </a:defRPr>
                    </a:pPr>
                    <a:r>
                      <a:rPr lang="en-US" dirty="0"/>
                      <a:t>Native</a:t>
                    </a:r>
                    <a:r>
                      <a:rPr lang="en-US" baseline="0" dirty="0"/>
                      <a:t> Hawaiian or Other Pacific Islander
</a:t>
                    </a:r>
                    <a:fld id="{2702B80B-B705-4807-951A-B09B1EA4685C}" type="PERCENTAGE">
                      <a:rPr lang="en-US" baseline="0"/>
                      <a:pPr>
                        <a:defRPr/>
                      </a:pPr>
                      <a:t>[PERCENTAGE]</a:t>
                    </a:fld>
                    <a:endParaRPr lang="en-US" baseline="0" dirty="0"/>
                  </a:p>
                </c:rich>
              </c:tx>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noAutofit/>
                </a:bodyPr>
                <a:lstStyle/>
                <a:p>
                  <a:pPr>
                    <a:defRPr sz="900" b="0" i="0" u="none" strike="noStrike" kern="1200" baseline="0">
                      <a:solidFill>
                        <a:schemeClr val="dk1">
                          <a:lumMod val="65000"/>
                          <a:lumOff val="35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15:dlblFieldTable/>
                  <c15:showDataLabelsRange val="0"/>
                </c:ext>
                <c:ext xmlns:c16="http://schemas.microsoft.com/office/drawing/2014/chart" uri="{C3380CC4-5D6E-409C-BE32-E72D297353CC}">
                  <c16:uniqueId val="{0000000B-3947-4E37-819F-8F6F2063587E}"/>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en-US"/>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layout/>
              </c:ext>
            </c:extLst>
          </c:dLbls>
          <c:cat>
            <c:strRef>
              <c:f>'data for ppt'!$M$18:$M$24</c:f>
              <c:strCache>
                <c:ptCount val="7"/>
                <c:pt idx="0">
                  <c:v>Am. Indian/ Alaska Nat.</c:v>
                </c:pt>
                <c:pt idx="1">
                  <c:v>Asian</c:v>
                </c:pt>
                <c:pt idx="2">
                  <c:v>Black or African American</c:v>
                </c:pt>
                <c:pt idx="3">
                  <c:v>Hispanic</c:v>
                </c:pt>
                <c:pt idx="4">
                  <c:v>Two or more races</c:v>
                </c:pt>
                <c:pt idx="5">
                  <c:v>Native Haw. or Other Pacific Isl.</c:v>
                </c:pt>
                <c:pt idx="6">
                  <c:v>White</c:v>
                </c:pt>
              </c:strCache>
            </c:strRef>
          </c:cat>
          <c:val>
            <c:numRef>
              <c:f>'data for ppt'!$N$18:$N$24</c:f>
              <c:numCache>
                <c:formatCode>0.00%</c:formatCode>
                <c:ptCount val="7"/>
                <c:pt idx="0">
                  <c:v>3.1305903398926656E-3</c:v>
                </c:pt>
                <c:pt idx="1">
                  <c:v>3.4212880143112703E-2</c:v>
                </c:pt>
                <c:pt idx="2">
                  <c:v>6.5742397137745975E-2</c:v>
                </c:pt>
                <c:pt idx="3">
                  <c:v>0.18783542039355994</c:v>
                </c:pt>
                <c:pt idx="4">
                  <c:v>2.7280858676207512E-2</c:v>
                </c:pt>
                <c:pt idx="5">
                  <c:v>1.7889087656529517E-3</c:v>
                </c:pt>
                <c:pt idx="6">
                  <c:v>0.68000894454382832</c:v>
                </c:pt>
              </c:numCache>
            </c:numRef>
          </c:val>
          <c:extLst>
            <c:ext xmlns:c16="http://schemas.microsoft.com/office/drawing/2014/chart" uri="{C3380CC4-5D6E-409C-BE32-E72D297353CC}">
              <c16:uniqueId val="{0000000E-3947-4E37-819F-8F6F2063587E}"/>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1640643212223141"/>
          <c:y val="0.32872417484127331"/>
          <c:w val="0.37576852414309431"/>
          <c:h val="0.65234680860423178"/>
        </c:manualLayout>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3139-492F-9A9B-B44EFC2145CD}"/>
              </c:ext>
            </c:extLst>
          </c:dPt>
          <c:dPt>
            <c:idx val="1"/>
            <c:bubble3D val="0"/>
            <c:spPr>
              <a:solidFill>
                <a:schemeClr val="accent3"/>
              </a:solidFill>
              <a:ln w="19050">
                <a:solidFill>
                  <a:schemeClr val="lt1"/>
                </a:solidFill>
              </a:ln>
              <a:effectLst/>
            </c:spPr>
            <c:extLst>
              <c:ext xmlns:c16="http://schemas.microsoft.com/office/drawing/2014/chart" uri="{C3380CC4-5D6E-409C-BE32-E72D297353CC}">
                <c16:uniqueId val="{00000003-3139-492F-9A9B-B44EFC2145CD}"/>
              </c:ext>
            </c:extLst>
          </c:dPt>
          <c:dPt>
            <c:idx val="2"/>
            <c:bubble3D val="0"/>
            <c:spPr>
              <a:solidFill>
                <a:schemeClr val="accent5"/>
              </a:solidFill>
              <a:ln w="19050">
                <a:solidFill>
                  <a:schemeClr val="lt1"/>
                </a:solidFill>
              </a:ln>
              <a:effectLst/>
            </c:spPr>
            <c:extLst>
              <c:ext xmlns:c16="http://schemas.microsoft.com/office/drawing/2014/chart" uri="{C3380CC4-5D6E-409C-BE32-E72D297353CC}">
                <c16:uniqueId val="{00000005-3139-492F-9A9B-B44EFC2145CD}"/>
              </c:ext>
            </c:extLst>
          </c:dPt>
          <c:dPt>
            <c:idx val="3"/>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7-3139-492F-9A9B-B44EFC2145CD}"/>
              </c:ext>
            </c:extLst>
          </c:dPt>
          <c:dPt>
            <c:idx val="4"/>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09-3139-492F-9A9B-B44EFC2145CD}"/>
              </c:ext>
            </c:extLst>
          </c:dPt>
          <c:dPt>
            <c:idx val="5"/>
            <c:bubble3D val="0"/>
            <c:spPr>
              <a:solidFill>
                <a:schemeClr val="accent5">
                  <a:lumMod val="60000"/>
                </a:schemeClr>
              </a:solidFill>
              <a:ln w="19050">
                <a:solidFill>
                  <a:schemeClr val="lt1"/>
                </a:solidFill>
              </a:ln>
              <a:effectLst/>
            </c:spPr>
            <c:extLst>
              <c:ext xmlns:c16="http://schemas.microsoft.com/office/drawing/2014/chart" uri="{C3380CC4-5D6E-409C-BE32-E72D297353CC}">
                <c16:uniqueId val="{0000000B-3139-492F-9A9B-B44EFC2145CD}"/>
              </c:ext>
            </c:extLst>
          </c:dPt>
          <c:dPt>
            <c:idx val="6"/>
            <c:bubble3D val="0"/>
            <c:spPr>
              <a:solidFill>
                <a:schemeClr val="accent1">
                  <a:lumMod val="80000"/>
                  <a:lumOff val="20000"/>
                </a:schemeClr>
              </a:solidFill>
              <a:ln w="19050">
                <a:solidFill>
                  <a:schemeClr val="lt1"/>
                </a:solidFill>
              </a:ln>
              <a:effectLst/>
            </c:spPr>
            <c:extLst>
              <c:ext xmlns:c16="http://schemas.microsoft.com/office/drawing/2014/chart" uri="{C3380CC4-5D6E-409C-BE32-E72D297353CC}">
                <c16:uniqueId val="{0000000D-3139-492F-9A9B-B44EFC2145CD}"/>
              </c:ext>
            </c:extLst>
          </c:dPt>
          <c:dPt>
            <c:idx val="7"/>
            <c:bubble3D val="0"/>
            <c:spPr>
              <a:solidFill>
                <a:schemeClr val="accent3">
                  <a:lumMod val="80000"/>
                  <a:lumOff val="20000"/>
                </a:schemeClr>
              </a:solidFill>
              <a:ln w="19050">
                <a:solidFill>
                  <a:schemeClr val="lt1"/>
                </a:solidFill>
              </a:ln>
              <a:effectLst/>
            </c:spPr>
            <c:extLst>
              <c:ext xmlns:c16="http://schemas.microsoft.com/office/drawing/2014/chart" uri="{C3380CC4-5D6E-409C-BE32-E72D297353CC}">
                <c16:uniqueId val="{0000000F-3139-492F-9A9B-B44EFC2145CD}"/>
              </c:ext>
            </c:extLst>
          </c:dPt>
          <c:dPt>
            <c:idx val="8"/>
            <c:bubble3D val="0"/>
            <c:spPr>
              <a:solidFill>
                <a:schemeClr val="accent5">
                  <a:lumMod val="80000"/>
                  <a:lumOff val="20000"/>
                </a:schemeClr>
              </a:solidFill>
              <a:ln w="19050">
                <a:solidFill>
                  <a:schemeClr val="lt1"/>
                </a:solidFill>
              </a:ln>
              <a:effectLst/>
            </c:spPr>
            <c:extLst>
              <c:ext xmlns:c16="http://schemas.microsoft.com/office/drawing/2014/chart" uri="{C3380CC4-5D6E-409C-BE32-E72D297353CC}">
                <c16:uniqueId val="{00000011-3139-492F-9A9B-B44EFC2145CD}"/>
              </c:ext>
            </c:extLst>
          </c:dPt>
          <c:dLbls>
            <c:dLbl>
              <c:idx val="0"/>
              <c:layout>
                <c:manualLayout>
                  <c:x val="0.10151634551269489"/>
                  <c:y val="-7.4037371442379124E-2"/>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14296297231249011"/>
                      <c:h val="8.3852704731775682E-2"/>
                    </c:manualLayout>
                  </c15:layout>
                </c:ext>
                <c:ext xmlns:c16="http://schemas.microsoft.com/office/drawing/2014/chart" uri="{C3380CC4-5D6E-409C-BE32-E72D297353CC}">
                  <c16:uniqueId val="{00000001-3139-492F-9A9B-B44EFC2145CD}"/>
                </c:ext>
              </c:extLst>
            </c:dLbl>
            <c:dLbl>
              <c:idx val="2"/>
              <c:layout>
                <c:manualLayout>
                  <c:x val="6.0236447656571483E-2"/>
                  <c:y val="3.1281103828501883E-2"/>
                </c:manualLayout>
              </c:layout>
              <c:dLblPos val="bestFit"/>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3139-492F-9A9B-B44EFC2145CD}"/>
                </c:ext>
              </c:extLst>
            </c:dLbl>
            <c:dLbl>
              <c:idx val="3"/>
              <c:layout/>
              <c:tx>
                <c:rich>
                  <a:bodyPr/>
                  <a:lstStyle/>
                  <a:p>
                    <a:fld id="{5C822240-7DB2-46C4-B136-EFABABA876EE}" type="CATEGORYNAME">
                      <a:rPr lang="en-US">
                        <a:solidFill>
                          <a:schemeClr val="bg1"/>
                        </a:solidFill>
                      </a:rPr>
                      <a:pPr/>
                      <a:t>[CATEGORY NAME]</a:t>
                    </a:fld>
                    <a:r>
                      <a:rPr lang="en-US" baseline="0" dirty="0"/>
                      <a:t>
</a:t>
                    </a:r>
                    <a:fld id="{4ED609AA-E6B8-4F96-97A4-24CEBB3714EE}" type="PERCENTAGE">
                      <a:rPr lang="en-US" baseline="0">
                        <a:solidFill>
                          <a:schemeClr val="bg1"/>
                        </a:solidFill>
                      </a:rPr>
                      <a:pPr/>
                      <a:t>[PERCENTAGE]</a:t>
                    </a:fld>
                    <a:endParaRPr lang="en-US" baseline="0" dirty="0"/>
                  </a:p>
                </c:rich>
              </c:tx>
              <c:dLblPos val="bestFit"/>
              <c:showLegendKey val="0"/>
              <c:showVal val="0"/>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7-3139-492F-9A9B-B44EFC2145CD}"/>
                </c:ext>
              </c:extLst>
            </c:dLbl>
            <c:dLbl>
              <c:idx val="4"/>
              <c:layout/>
              <c:dLblPos val="outEnd"/>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9-3139-492F-9A9B-B44EFC2145CD}"/>
                </c:ext>
              </c:extLst>
            </c:dLbl>
            <c:dLbl>
              <c:idx val="5"/>
              <c:layout/>
              <c:tx>
                <c:rich>
                  <a:bodyPr/>
                  <a:lstStyle/>
                  <a:p>
                    <a:fld id="{2D9E543F-CF62-4A6B-9749-33C259D45815}" type="CATEGORYNAME">
                      <a:rPr lang="en-US">
                        <a:solidFill>
                          <a:schemeClr val="bg1"/>
                        </a:solidFill>
                      </a:rPr>
                      <a:pPr/>
                      <a:t>[CATEGORY NAME]</a:t>
                    </a:fld>
                    <a:r>
                      <a:rPr lang="en-US" baseline="0" dirty="0">
                        <a:solidFill>
                          <a:schemeClr val="bg1"/>
                        </a:solidFill>
                      </a:rPr>
                      <a:t>
</a:t>
                    </a:r>
                    <a:fld id="{562E0906-F0E8-49AE-8D17-7DA1475A952B}" type="PERCENTAGE">
                      <a:rPr lang="en-US" baseline="0">
                        <a:solidFill>
                          <a:schemeClr val="bg1"/>
                        </a:solidFill>
                      </a:rPr>
                      <a:pPr/>
                      <a:t>[PERCENTAGE]</a:t>
                    </a:fld>
                    <a:endParaRPr lang="en-US" baseline="0" dirty="0">
                      <a:solidFill>
                        <a:schemeClr val="bg1"/>
                      </a:solidFill>
                    </a:endParaRPr>
                  </a:p>
                </c:rich>
              </c:tx>
              <c:dLblPos val="bestFit"/>
              <c:showLegendKey val="0"/>
              <c:showVal val="0"/>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B-3139-492F-9A9B-B44EFC2145CD}"/>
                </c:ext>
              </c:extLst>
            </c:dLbl>
            <c:dLbl>
              <c:idx val="6"/>
              <c:layout>
                <c:manualLayout>
                  <c:x val="-9.9438949502921384E-2"/>
                  <c:y val="-1.8189123007668735E-2"/>
                </c:manualLayout>
              </c:layout>
              <c:dLblPos val="bestFit"/>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D-3139-492F-9A9B-B44EFC2145CD}"/>
                </c:ext>
              </c:extLst>
            </c:dLbl>
            <c:dLbl>
              <c:idx val="8"/>
              <c:layout>
                <c:manualLayout>
                  <c:x val="-7.2080283956114599E-2"/>
                  <c:y val="-3.6837197026349362E-2"/>
                </c:manualLayout>
              </c:layout>
              <c:dLblPos val="bestFit"/>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11-3139-492F-9A9B-B44EFC2145CD}"/>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'AP race Participation'!$A$2:$A$10</c:f>
              <c:strCache>
                <c:ptCount val="9"/>
                <c:pt idx="0">
                  <c:v>American Indian</c:v>
                </c:pt>
                <c:pt idx="1">
                  <c:v>Asian</c:v>
                </c:pt>
                <c:pt idx="2">
                  <c:v>Black</c:v>
                </c:pt>
                <c:pt idx="3">
                  <c:v>Hispanic or Latino</c:v>
                </c:pt>
                <c:pt idx="4">
                  <c:v>Pacific Islander</c:v>
                </c:pt>
                <c:pt idx="5">
                  <c:v>White</c:v>
                </c:pt>
                <c:pt idx="6">
                  <c:v>Two or more races</c:v>
                </c:pt>
                <c:pt idx="7">
                  <c:v>Other</c:v>
                </c:pt>
                <c:pt idx="8">
                  <c:v>No Response</c:v>
                </c:pt>
              </c:strCache>
            </c:strRef>
          </c:cat>
          <c:val>
            <c:numRef>
              <c:f>'AP race Participation'!$K$2:$K$10</c:f>
              <c:numCache>
                <c:formatCode>0%</c:formatCode>
                <c:ptCount val="9"/>
                <c:pt idx="0">
                  <c:v>2.0556609740670462E-3</c:v>
                </c:pt>
                <c:pt idx="1">
                  <c:v>5.1549652118912083E-2</c:v>
                </c:pt>
                <c:pt idx="2">
                  <c:v>5.5028462998102469E-2</c:v>
                </c:pt>
                <c:pt idx="3">
                  <c:v>0.20082226438962683</c:v>
                </c:pt>
                <c:pt idx="4">
                  <c:v>4.743833017077799E-4</c:v>
                </c:pt>
                <c:pt idx="5">
                  <c:v>0.62871600253004423</c:v>
                </c:pt>
                <c:pt idx="6">
                  <c:v>4.1745730550284632E-2</c:v>
                </c:pt>
                <c:pt idx="7">
                  <c:v>0</c:v>
                </c:pt>
                <c:pt idx="8">
                  <c:v>1.9607843137254902E-2</c:v>
                </c:pt>
              </c:numCache>
            </c:numRef>
          </c:val>
          <c:extLst>
            <c:ext xmlns:c16="http://schemas.microsoft.com/office/drawing/2014/chart" uri="{C3380CC4-5D6E-409C-BE32-E72D297353CC}">
              <c16:uniqueId val="{00000012-3139-492F-9A9B-B44EFC2145CD}"/>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000" dirty="0"/>
              <a:t>2018 AP Performance by Race/Ethnicity-</a:t>
            </a:r>
          </a:p>
          <a:p>
            <a:pPr>
              <a:defRPr sz="1400" b="0" spc="0">
                <a:solidFill>
                  <a:schemeClr val="tx1">
                    <a:lumMod val="65000"/>
                    <a:lumOff val="35000"/>
                  </a:schemeClr>
                </a:solidFill>
              </a:defRPr>
            </a:pPr>
            <a:r>
              <a:rPr lang="en-US" sz="2000" dirty="0"/>
              <a:t>Students with Scores of 3, 4, 5</a:t>
            </a:r>
          </a:p>
        </c:rich>
      </c:tx>
      <c:layout>
        <c:manualLayout>
          <c:xMode val="edge"/>
          <c:yMode val="edge"/>
          <c:x val="0.28390459252932704"/>
          <c:y val="2.6070763500931099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31640643212223141"/>
          <c:y val="0.32872417484127331"/>
          <c:w val="0.37576852414309431"/>
          <c:h val="0.65234680860423178"/>
        </c:manualLayout>
      </c:layout>
      <c:pieChart>
        <c:varyColors val="1"/>
        <c:ser>
          <c:idx val="0"/>
          <c:order val="0"/>
          <c:dPt>
            <c:idx val="0"/>
            <c:bubble3D val="0"/>
            <c:spPr>
              <a:solidFill>
                <a:schemeClr val="accent1"/>
              </a:solidFill>
              <a:ln>
                <a:noFill/>
              </a:ln>
              <a:effectLst/>
            </c:spPr>
            <c:extLst>
              <c:ext xmlns:c16="http://schemas.microsoft.com/office/drawing/2014/chart" uri="{C3380CC4-5D6E-409C-BE32-E72D297353CC}">
                <c16:uniqueId val="{00000001-3F34-481B-8603-5F5C5E1B6594}"/>
              </c:ext>
            </c:extLst>
          </c:dPt>
          <c:dPt>
            <c:idx val="1"/>
            <c:bubble3D val="0"/>
            <c:spPr>
              <a:solidFill>
                <a:schemeClr val="accent3"/>
              </a:solidFill>
              <a:ln>
                <a:noFill/>
              </a:ln>
              <a:effectLst/>
            </c:spPr>
            <c:extLst>
              <c:ext xmlns:c16="http://schemas.microsoft.com/office/drawing/2014/chart" uri="{C3380CC4-5D6E-409C-BE32-E72D297353CC}">
                <c16:uniqueId val="{00000003-3F34-481B-8603-5F5C5E1B6594}"/>
              </c:ext>
            </c:extLst>
          </c:dPt>
          <c:dPt>
            <c:idx val="2"/>
            <c:bubble3D val="0"/>
            <c:spPr>
              <a:solidFill>
                <a:schemeClr val="accent5"/>
              </a:solidFill>
              <a:ln>
                <a:noFill/>
              </a:ln>
              <a:effectLst/>
            </c:spPr>
            <c:extLst>
              <c:ext xmlns:c16="http://schemas.microsoft.com/office/drawing/2014/chart" uri="{C3380CC4-5D6E-409C-BE32-E72D297353CC}">
                <c16:uniqueId val="{00000005-3F34-481B-8603-5F5C5E1B6594}"/>
              </c:ext>
            </c:extLst>
          </c:dPt>
          <c:dPt>
            <c:idx val="3"/>
            <c:bubble3D val="0"/>
            <c:spPr>
              <a:solidFill>
                <a:schemeClr val="accent1">
                  <a:lumMod val="60000"/>
                </a:schemeClr>
              </a:solidFill>
              <a:ln>
                <a:noFill/>
              </a:ln>
              <a:effectLst/>
            </c:spPr>
            <c:extLst>
              <c:ext xmlns:c16="http://schemas.microsoft.com/office/drawing/2014/chart" uri="{C3380CC4-5D6E-409C-BE32-E72D297353CC}">
                <c16:uniqueId val="{00000007-3F34-481B-8603-5F5C5E1B6594}"/>
              </c:ext>
            </c:extLst>
          </c:dPt>
          <c:dPt>
            <c:idx val="4"/>
            <c:bubble3D val="0"/>
            <c:spPr>
              <a:solidFill>
                <a:schemeClr val="accent3">
                  <a:lumMod val="60000"/>
                </a:schemeClr>
              </a:solidFill>
              <a:ln>
                <a:noFill/>
              </a:ln>
              <a:effectLst/>
            </c:spPr>
            <c:extLst>
              <c:ext xmlns:c16="http://schemas.microsoft.com/office/drawing/2014/chart" uri="{C3380CC4-5D6E-409C-BE32-E72D297353CC}">
                <c16:uniqueId val="{00000009-3F34-481B-8603-5F5C5E1B6594}"/>
              </c:ext>
            </c:extLst>
          </c:dPt>
          <c:dPt>
            <c:idx val="5"/>
            <c:bubble3D val="0"/>
            <c:spPr>
              <a:solidFill>
                <a:schemeClr val="accent5">
                  <a:lumMod val="60000"/>
                </a:schemeClr>
              </a:solidFill>
              <a:ln>
                <a:noFill/>
              </a:ln>
              <a:effectLst/>
            </c:spPr>
            <c:extLst>
              <c:ext xmlns:c16="http://schemas.microsoft.com/office/drawing/2014/chart" uri="{C3380CC4-5D6E-409C-BE32-E72D297353CC}">
                <c16:uniqueId val="{0000000B-3F34-481B-8603-5F5C5E1B6594}"/>
              </c:ext>
            </c:extLst>
          </c:dPt>
          <c:dPt>
            <c:idx val="6"/>
            <c:bubble3D val="0"/>
            <c:spPr>
              <a:solidFill>
                <a:schemeClr val="accent1">
                  <a:lumMod val="80000"/>
                  <a:lumOff val="20000"/>
                </a:schemeClr>
              </a:solidFill>
              <a:ln>
                <a:noFill/>
              </a:ln>
              <a:effectLst/>
            </c:spPr>
            <c:extLst>
              <c:ext xmlns:c16="http://schemas.microsoft.com/office/drawing/2014/chart" uri="{C3380CC4-5D6E-409C-BE32-E72D297353CC}">
                <c16:uniqueId val="{0000000D-3F34-481B-8603-5F5C5E1B6594}"/>
              </c:ext>
            </c:extLst>
          </c:dPt>
          <c:dPt>
            <c:idx val="7"/>
            <c:bubble3D val="0"/>
            <c:spPr>
              <a:solidFill>
                <a:schemeClr val="accent3">
                  <a:lumMod val="80000"/>
                  <a:lumOff val="20000"/>
                </a:schemeClr>
              </a:solidFill>
              <a:ln>
                <a:noFill/>
              </a:ln>
              <a:effectLst/>
            </c:spPr>
            <c:extLst>
              <c:ext xmlns:c16="http://schemas.microsoft.com/office/drawing/2014/chart" uri="{C3380CC4-5D6E-409C-BE32-E72D297353CC}">
                <c16:uniqueId val="{0000000F-3F34-481B-8603-5F5C5E1B6594}"/>
              </c:ext>
            </c:extLst>
          </c:dPt>
          <c:dPt>
            <c:idx val="8"/>
            <c:bubble3D val="0"/>
            <c:spPr>
              <a:solidFill>
                <a:schemeClr val="accent5">
                  <a:lumMod val="80000"/>
                  <a:lumOff val="20000"/>
                </a:schemeClr>
              </a:solidFill>
              <a:ln>
                <a:noFill/>
              </a:ln>
              <a:effectLst/>
            </c:spPr>
            <c:extLst>
              <c:ext xmlns:c16="http://schemas.microsoft.com/office/drawing/2014/chart" uri="{C3380CC4-5D6E-409C-BE32-E72D297353CC}">
                <c16:uniqueId val="{00000011-3F34-481B-8603-5F5C5E1B6594}"/>
              </c:ext>
            </c:extLst>
          </c:dPt>
          <c:dLbls>
            <c:dLbl>
              <c:idx val="0"/>
              <c:layout>
                <c:manualLayout>
                  <c:x val="3.1601567437744851E-2"/>
                  <c:y val="1.8627248847270326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F579193F-F3B8-4DF5-A2FF-3CC7F3099D75}" type="CATEGORYNAME">
                      <a:rPr lang="en-US" sz="1050" dirty="0"/>
                      <a:pPr>
                        <a:defRPr sz="900">
                          <a:solidFill>
                            <a:schemeClr val="tx1">
                              <a:lumMod val="75000"/>
                              <a:lumOff val="25000"/>
                            </a:schemeClr>
                          </a:solidFill>
                        </a:defRPr>
                      </a:pPr>
                      <a:t>[CATEGORY NAME]</a:t>
                    </a:fld>
                    <a:r>
                      <a:rPr lang="en-US" baseline="0" dirty="0"/>
                      <a:t>
</a:t>
                    </a:r>
                    <a:fld id="{6BF3D5E9-AEE8-4192-A643-B1F03FEA8249}" type="PERCENTAGE">
                      <a:rPr lang="en-US" baseline="0" dirty="0"/>
                      <a:pPr>
                        <a:defRPr sz="900">
                          <a:solidFill>
                            <a:schemeClr val="tx1">
                              <a:lumMod val="75000"/>
                              <a:lumOff val="25000"/>
                            </a:schemeClr>
                          </a:solidFill>
                        </a:defRPr>
                      </a:pPr>
                      <a:t>[PERCENTAGE]</a:t>
                    </a:fld>
                    <a:endParaRPr lang="en-US" baseline="0" dirty="0"/>
                  </a:p>
                </c:rich>
              </c:tx>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rect">
                      <a:avLst/>
                    </a:prstGeom>
                    <a:noFill/>
                    <a:ln>
                      <a:noFill/>
                    </a:ln>
                  </c15:spPr>
                  <c15:layout>
                    <c:manualLayout>
                      <c:w val="0.10712931361395525"/>
                      <c:h val="0.13140367752036958"/>
                    </c:manualLayout>
                  </c15:layout>
                  <c15:dlblFieldTable/>
                  <c15:showDataLabelsRange val="0"/>
                </c:ext>
                <c:ext xmlns:c16="http://schemas.microsoft.com/office/drawing/2014/chart" uri="{C3380CC4-5D6E-409C-BE32-E72D297353CC}">
                  <c16:uniqueId val="{00000001-3F34-481B-8603-5F5C5E1B6594}"/>
                </c:ext>
              </c:extLst>
            </c:dLbl>
            <c:dLbl>
              <c:idx val="1"/>
              <c:layout/>
              <c:tx>
                <c:rich>
                  <a:bodyPr/>
                  <a:lstStyle/>
                  <a:p>
                    <a:fld id="{BADA816F-EF89-47B0-A2B3-4FA93F8D18E9}" type="CATEGORYNAME">
                      <a:rPr lang="en-US" sz="1050"/>
                      <a:pPr/>
                      <a:t>[CATEGORY NAME]</a:t>
                    </a:fld>
                    <a:r>
                      <a:rPr lang="en-US" sz="1050" baseline="0" dirty="0"/>
                      <a:t>
</a:t>
                    </a:r>
                    <a:fld id="{4F900227-FB28-4E49-97A0-140614502E19}" type="PERCENTAGE">
                      <a:rPr lang="en-US" sz="1050" baseline="0"/>
                      <a:pPr/>
                      <a:t>[PERCENTAGE]</a:t>
                    </a:fld>
                    <a:endParaRPr lang="en-US" sz="1050" baseline="0" dirty="0"/>
                  </a:p>
                </c:rich>
              </c:tx>
              <c:dLblPos val="bestFit"/>
              <c:showLegendKey val="0"/>
              <c:showVal val="0"/>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3-3F34-481B-8603-5F5C5E1B6594}"/>
                </c:ext>
              </c:extLst>
            </c:dLbl>
            <c:dLbl>
              <c:idx val="2"/>
              <c:layout>
                <c:manualLayout>
                  <c:x val="6.0236447656571483E-2"/>
                  <c:y val="3.1281103828501883E-2"/>
                </c:manualLayout>
              </c:layout>
              <c:tx>
                <c:rich>
                  <a:bodyPr/>
                  <a:lstStyle/>
                  <a:p>
                    <a:fld id="{E321D93B-8FB6-453A-9EE9-3204BC819C9C}" type="CATEGORYNAME">
                      <a:rPr lang="en-US" sz="1050"/>
                      <a:pPr/>
                      <a:t>[CATEGORY NAME]</a:t>
                    </a:fld>
                    <a:r>
                      <a:rPr lang="en-US" baseline="0" dirty="0"/>
                      <a:t>
</a:t>
                    </a:r>
                    <a:fld id="{1560265E-30C1-4800-A2E1-F12E7CF182C5}" type="PERCENTAGE">
                      <a:rPr lang="en-US" sz="1050" baseline="0"/>
                      <a:pPr/>
                      <a:t>[PERCENTAGE]</a:t>
                    </a:fld>
                    <a:endParaRPr lang="en-US" baseline="0" dirty="0"/>
                  </a:p>
                </c:rich>
              </c:tx>
              <c:dLblPos val="bestFit"/>
              <c:showLegendKey val="0"/>
              <c:showVal val="0"/>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5-3F34-481B-8603-5F5C5E1B6594}"/>
                </c:ext>
              </c:extLst>
            </c:dLbl>
            <c:dLbl>
              <c:idx val="3"/>
              <c:layout/>
              <c:tx>
                <c:rich>
                  <a:bodyPr/>
                  <a:lstStyle/>
                  <a:p>
                    <a:fld id="{74D2BF37-79B6-4488-85CD-CB158CECBD76}" type="CATEGORYNAME">
                      <a:rPr lang="en-US" sz="1050">
                        <a:solidFill>
                          <a:schemeClr val="bg1"/>
                        </a:solidFill>
                      </a:rPr>
                      <a:pPr/>
                      <a:t>[CATEGORY NAME]</a:t>
                    </a:fld>
                    <a:r>
                      <a:rPr lang="en-US" sz="1050" baseline="0" dirty="0">
                        <a:solidFill>
                          <a:schemeClr val="bg1"/>
                        </a:solidFill>
                      </a:rPr>
                      <a:t>
</a:t>
                    </a:r>
                    <a:fld id="{BC81CC25-0E8F-49DE-9C19-0ECDA80DB7C5}" type="PERCENTAGE">
                      <a:rPr lang="en-US" sz="1050" baseline="0">
                        <a:solidFill>
                          <a:schemeClr val="bg1"/>
                        </a:solidFill>
                      </a:rPr>
                      <a:pPr/>
                      <a:t>[PERCENTAGE]</a:t>
                    </a:fld>
                    <a:endParaRPr lang="en-US" sz="1050" baseline="0" dirty="0">
                      <a:solidFill>
                        <a:schemeClr val="bg1"/>
                      </a:solidFill>
                    </a:endParaRPr>
                  </a:p>
                </c:rich>
              </c:tx>
              <c:dLblPos val="bestFit"/>
              <c:showLegendKey val="0"/>
              <c:showVal val="0"/>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7-3F34-481B-8603-5F5C5E1B6594}"/>
                </c:ext>
              </c:extLst>
            </c:dLbl>
            <c:dLbl>
              <c:idx val="4"/>
              <c:layout/>
              <c:tx>
                <c:rich>
                  <a:bodyPr/>
                  <a:lstStyle/>
                  <a:p>
                    <a:fld id="{9CF75E0F-9090-47CA-8450-933364240382}" type="CATEGORYNAME">
                      <a:rPr lang="en-US" sz="1050"/>
                      <a:pPr/>
                      <a:t>[CATEGORY NAME]</a:t>
                    </a:fld>
                    <a:r>
                      <a:rPr lang="en-US" baseline="0" dirty="0"/>
                      <a:t>
</a:t>
                    </a:r>
                    <a:fld id="{68E054AB-2CC6-447C-BFE1-A7CC697BA298}" type="PERCENTAGE">
                      <a:rPr lang="en-US" baseline="0"/>
                      <a:pPr/>
                      <a:t>[PERCENTAGE]</a:t>
                    </a:fld>
                    <a:endParaRPr lang="en-US" baseline="0" dirty="0"/>
                  </a:p>
                </c:rich>
              </c:tx>
              <c:dLblPos val="outEnd"/>
              <c:showLegendKey val="0"/>
              <c:showVal val="0"/>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9-3F34-481B-8603-5F5C5E1B6594}"/>
                </c:ext>
              </c:extLst>
            </c:dLbl>
            <c:dLbl>
              <c:idx val="5"/>
              <c:layout>
                <c:manualLayout>
                  <c:x val="6.6937283081366816E-2"/>
                  <c:y val="-0.14498764239284681"/>
                </c:manualLayout>
              </c:layout>
              <c:tx>
                <c:rich>
                  <a:bodyPr/>
                  <a:lstStyle/>
                  <a:p>
                    <a:fld id="{76AE24B3-5759-4EC7-9667-33967A6DE386}" type="CATEGORYNAME">
                      <a:rPr lang="en-US" sz="1050">
                        <a:solidFill>
                          <a:schemeClr val="bg1"/>
                        </a:solidFill>
                      </a:rPr>
                      <a:pPr/>
                      <a:t>[CATEGORY NAME]</a:t>
                    </a:fld>
                    <a:r>
                      <a:rPr lang="en-US" baseline="0" dirty="0"/>
                      <a:t>
</a:t>
                    </a:r>
                    <a:fld id="{CE249050-7DA7-497B-A667-2A992E79BD20}" type="PERCENTAGE">
                      <a:rPr lang="en-US" sz="1050" baseline="0">
                        <a:solidFill>
                          <a:schemeClr val="bg1"/>
                        </a:solidFill>
                      </a:rPr>
                      <a:pPr/>
                      <a:t>[PERCENTAGE]</a:t>
                    </a:fld>
                    <a:endParaRPr lang="en-US" baseline="0" dirty="0"/>
                  </a:p>
                </c:rich>
              </c:tx>
              <c:dLblPos val="bestFit"/>
              <c:showLegendKey val="0"/>
              <c:showVal val="0"/>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B-3F34-481B-8603-5F5C5E1B6594}"/>
                </c:ext>
              </c:extLst>
            </c:dLbl>
            <c:dLbl>
              <c:idx val="6"/>
              <c:layout>
                <c:manualLayout>
                  <c:x val="-9.9438949502921384E-2"/>
                  <c:y val="-1.8189123007668735E-2"/>
                </c:manualLayout>
              </c:layout>
              <c:tx>
                <c:rich>
                  <a:bodyPr/>
                  <a:lstStyle/>
                  <a:p>
                    <a:fld id="{0A627F5E-60CB-4DF6-B1E5-384A4255BC1A}" type="CATEGORYNAME">
                      <a:rPr lang="en-US" sz="1050"/>
                      <a:pPr/>
                      <a:t>[CATEGORY NAME]</a:t>
                    </a:fld>
                    <a:r>
                      <a:rPr lang="en-US" baseline="0" dirty="0"/>
                      <a:t>
</a:t>
                    </a:r>
                    <a:fld id="{97FF8414-A2CE-4D89-8AE0-6B659FC78A6A}" type="PERCENTAGE">
                      <a:rPr lang="en-US" sz="1050" baseline="0"/>
                      <a:pPr/>
                      <a:t>[PERCENTAGE]</a:t>
                    </a:fld>
                    <a:endParaRPr lang="en-US" baseline="0" dirty="0"/>
                  </a:p>
                </c:rich>
              </c:tx>
              <c:dLblPos val="bestFit"/>
              <c:showLegendKey val="0"/>
              <c:showVal val="0"/>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D-3F34-481B-8603-5F5C5E1B6594}"/>
                </c:ext>
              </c:extLst>
            </c:dLbl>
            <c:dLbl>
              <c:idx val="7"/>
              <c:layout>
                <c:manualLayout>
                  <c:x val="-2.8437056147276242E-2"/>
                  <c:y val="-8.0677705841503446E-3"/>
                </c:manualLayout>
              </c:layout>
              <c:tx>
                <c:rich>
                  <a:bodyPr/>
                  <a:lstStyle/>
                  <a:p>
                    <a:fld id="{51A3A14D-A52D-48EE-8EB8-82F59B813AFB}" type="CATEGORYNAME">
                      <a:rPr lang="en-US"/>
                      <a:pPr/>
                      <a:t>[CATEGORY NAME]</a:t>
                    </a:fld>
                    <a:r>
                      <a:rPr lang="en-US" baseline="0" dirty="0"/>
                      <a:t>
</a:t>
                    </a:r>
                    <a:fld id="{25A8C668-C07B-490A-8E2C-24A234E7B582}" type="PERCENTAGE">
                      <a:rPr lang="en-US" sz="1050" baseline="0"/>
                      <a:pPr/>
                      <a:t>[PERCENTAGE]</a:t>
                    </a:fld>
                    <a:endParaRPr lang="en-US" baseline="0" dirty="0"/>
                  </a:p>
                </c:rich>
              </c:tx>
              <c:dLblPos val="bestFit"/>
              <c:showLegendKey val="0"/>
              <c:showVal val="0"/>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F-3F34-481B-8603-5F5C5E1B6594}"/>
                </c:ext>
              </c:extLst>
            </c:dLbl>
            <c:dLbl>
              <c:idx val="8"/>
              <c:layout>
                <c:manualLayout>
                  <c:x val="-3.5738449005023404E-2"/>
                  <c:y val="-5.5461976095686309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14F62E00-E508-4C28-8956-D70256A5378A}" type="CATEGORYNAME">
                      <a:rPr lang="en-US" sz="1050" dirty="0"/>
                      <a:pPr>
                        <a:defRPr sz="900">
                          <a:solidFill>
                            <a:schemeClr val="tx1">
                              <a:lumMod val="75000"/>
                              <a:lumOff val="25000"/>
                            </a:schemeClr>
                          </a:solidFill>
                        </a:defRPr>
                      </a:pPr>
                      <a:t>[CATEGORY NAME]</a:t>
                    </a:fld>
                    <a:r>
                      <a:rPr lang="en-US" baseline="0" dirty="0"/>
                      <a:t>
</a:t>
                    </a:r>
                    <a:fld id="{5F0FD8DF-54B3-4280-A094-2532C0792B3A}" type="PERCENTAGE">
                      <a:rPr lang="en-US" baseline="0" dirty="0"/>
                      <a:pPr>
                        <a:defRPr sz="900">
                          <a:solidFill>
                            <a:schemeClr val="tx1">
                              <a:lumMod val="75000"/>
                              <a:lumOff val="25000"/>
                            </a:schemeClr>
                          </a:solidFill>
                        </a:defRPr>
                      </a:pPr>
                      <a:t>[PERCENTAGE]</a:t>
                    </a:fld>
                    <a:endParaRPr lang="en-US" baseline="0" dirty="0"/>
                  </a:p>
                </c:rich>
              </c:tx>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1259006446719757"/>
                      <c:h val="0.10072748133419024"/>
                    </c:manualLayout>
                  </c15:layout>
                  <c15:dlblFieldTable/>
                  <c15:showDataLabelsRange val="0"/>
                </c:ext>
                <c:ext xmlns:c16="http://schemas.microsoft.com/office/drawing/2014/chart" uri="{C3380CC4-5D6E-409C-BE32-E72D297353CC}">
                  <c16:uniqueId val="{00000011-3F34-481B-8603-5F5C5E1B659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0"/>
            <c:showCatName val="1"/>
            <c:showSerName val="0"/>
            <c:showPercent val="1"/>
            <c:showBubbleSize val="0"/>
            <c:showLeaderLines val="1"/>
            <c:leaderLines>
              <c:spPr>
                <a:ln w="9525" cap="flat" cmpd="sng" algn="ctr">
                  <a:solidFill>
                    <a:schemeClr val="tx1">
                      <a:lumMod val="35000"/>
                      <a:lumOff val="65000"/>
                    </a:schemeClr>
                  </a:solidFill>
                  <a:prstDash val="solid"/>
                  <a:round/>
                </a:ln>
                <a:effectLst/>
              </c:spPr>
            </c:leaderLines>
            <c:extLst>
              <c:ext xmlns:c15="http://schemas.microsoft.com/office/drawing/2012/chart" uri="{CE6537A1-D6FC-4f65-9D91-7224C49458BB}"/>
            </c:extLst>
          </c:dLbls>
          <c:cat>
            <c:strRef>
              <c:f>'AP race Performance'!$A$2:$A$10</c:f>
              <c:strCache>
                <c:ptCount val="9"/>
                <c:pt idx="0">
                  <c:v>American Indian</c:v>
                </c:pt>
                <c:pt idx="1">
                  <c:v>Asian</c:v>
                </c:pt>
                <c:pt idx="2">
                  <c:v>Black</c:v>
                </c:pt>
                <c:pt idx="3">
                  <c:v>Hispanic or Latino</c:v>
                </c:pt>
                <c:pt idx="4">
                  <c:v>Pacific Islander</c:v>
                </c:pt>
                <c:pt idx="5">
                  <c:v>White</c:v>
                </c:pt>
                <c:pt idx="6">
                  <c:v>Two or more races</c:v>
                </c:pt>
                <c:pt idx="7">
                  <c:v>Other</c:v>
                </c:pt>
                <c:pt idx="8">
                  <c:v>No Response</c:v>
                </c:pt>
              </c:strCache>
            </c:strRef>
          </c:cat>
          <c:val>
            <c:numRef>
              <c:f>'AP race Performance'!$K$2:$K$10</c:f>
              <c:numCache>
                <c:formatCode>0%</c:formatCode>
                <c:ptCount val="9"/>
                <c:pt idx="0">
                  <c:v>1.4889815366289458E-3</c:v>
                </c:pt>
                <c:pt idx="1">
                  <c:v>5.3007742703990474E-2</c:v>
                </c:pt>
                <c:pt idx="2">
                  <c:v>2.0547945205479451E-2</c:v>
                </c:pt>
                <c:pt idx="3">
                  <c:v>0.13936867182846932</c:v>
                </c:pt>
                <c:pt idx="4">
                  <c:v>5.9559261465157837E-4</c:v>
                </c:pt>
                <c:pt idx="5">
                  <c:v>0.73436569386539607</c:v>
                </c:pt>
                <c:pt idx="6">
                  <c:v>3.6033353186420487E-2</c:v>
                </c:pt>
                <c:pt idx="7">
                  <c:v>0</c:v>
                </c:pt>
                <c:pt idx="8">
                  <c:v>1.4592019058963668E-2</c:v>
                </c:pt>
              </c:numCache>
            </c:numRef>
          </c:val>
          <c:extLst>
            <c:ext xmlns:c16="http://schemas.microsoft.com/office/drawing/2014/chart" uri="{C3380CC4-5D6E-409C-BE32-E72D297353CC}">
              <c16:uniqueId val="{00000012-3F34-481B-8603-5F5C5E1B6594}"/>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solidFill>
      <a:schemeClr val="bg1"/>
    </a:solidFill>
    <a:ln w="9525" cap="flat" cmpd="sng" algn="ctr">
      <a:noFill/>
      <a:prstDash val="solid"/>
      <a:round/>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b="1"/>
              <a:t>English Language Arts Performance</a:t>
            </a:r>
          </a:p>
        </c:rich>
      </c:tx>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8183754317749729"/>
          <c:y val="7.8409354313560609E-2"/>
          <c:w val="0.7812184051108283"/>
          <c:h val="0.29039583198568258"/>
        </c:manualLayout>
      </c:layout>
      <c:barChart>
        <c:barDir val="bar"/>
        <c:grouping val="stacked"/>
        <c:varyColors val="0"/>
        <c:ser>
          <c:idx val="0"/>
          <c:order val="0"/>
          <c:tx>
            <c:strRef>
              <c:f>'PSAT SAT 2018'!$B$1</c:f>
              <c:strCache>
                <c:ptCount val="1"/>
                <c:pt idx="0">
                  <c:v>N_Total</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'PSAT SAT 2018'!$A$2:$A$3</c:f>
              <c:strCache>
                <c:ptCount val="2"/>
                <c:pt idx="0">
                  <c:v>SAT School Day</c:v>
                </c:pt>
                <c:pt idx="1">
                  <c:v>PSAT 10</c:v>
                </c:pt>
              </c:strCache>
            </c:strRef>
          </c:cat>
          <c:val>
            <c:numRef>
              <c:f>'PSAT SAT 2018'!$B$2:$B$3</c:f>
            </c:numRef>
          </c:val>
          <c:extLst>
            <c:ext xmlns:c16="http://schemas.microsoft.com/office/drawing/2014/chart" uri="{C3380CC4-5D6E-409C-BE32-E72D297353CC}">
              <c16:uniqueId val="{00000000-3E86-415B-B207-BA9F8B47511A}"/>
            </c:ext>
          </c:extLst>
        </c:ser>
        <c:ser>
          <c:idx val="1"/>
          <c:order val="1"/>
          <c:tx>
            <c:strRef>
              <c:f>'PSAT SAT 2018'!$C$1</c:f>
              <c:strCache>
                <c:ptCount val="1"/>
                <c:pt idx="0">
                  <c:v>N_ELA</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'PSAT SAT 2018'!$A$2:$A$3</c:f>
              <c:strCache>
                <c:ptCount val="2"/>
                <c:pt idx="0">
                  <c:v>SAT School Day</c:v>
                </c:pt>
                <c:pt idx="1">
                  <c:v>PSAT 10</c:v>
                </c:pt>
              </c:strCache>
            </c:strRef>
          </c:cat>
          <c:val>
            <c:numRef>
              <c:f>'PSAT SAT 2018'!$C$2:$C$3</c:f>
            </c:numRef>
          </c:val>
          <c:extLst>
            <c:ext xmlns:c16="http://schemas.microsoft.com/office/drawing/2014/chart" uri="{C3380CC4-5D6E-409C-BE32-E72D297353CC}">
              <c16:uniqueId val="{00000001-3E86-415B-B207-BA9F8B47511A}"/>
            </c:ext>
          </c:extLst>
        </c:ser>
        <c:ser>
          <c:idx val="2"/>
          <c:order val="2"/>
          <c:tx>
            <c:strRef>
              <c:f>'PSAT SAT 2018'!$D$1</c:f>
              <c:strCache>
                <c:ptCount val="1"/>
                <c:pt idx="0">
                  <c:v>ELA Number of Participants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'PSAT SAT 2018'!$A$2:$A$3</c:f>
              <c:strCache>
                <c:ptCount val="2"/>
                <c:pt idx="0">
                  <c:v>SAT School Day</c:v>
                </c:pt>
                <c:pt idx="1">
                  <c:v>PSAT 10</c:v>
                </c:pt>
              </c:strCache>
            </c:strRef>
          </c:cat>
          <c:val>
            <c:numRef>
              <c:f>'PSAT SAT 2018'!$D$2:$D$3</c:f>
            </c:numRef>
          </c:val>
          <c:extLst>
            <c:ext xmlns:c16="http://schemas.microsoft.com/office/drawing/2014/chart" uri="{C3380CC4-5D6E-409C-BE32-E72D297353CC}">
              <c16:uniqueId val="{00000002-3E86-415B-B207-BA9F8B47511A}"/>
            </c:ext>
          </c:extLst>
        </c:ser>
        <c:ser>
          <c:idx val="3"/>
          <c:order val="3"/>
          <c:tx>
            <c:strRef>
              <c:f>'PSAT SAT 2018'!$E$1</c:f>
              <c:strCache>
                <c:ptCount val="1"/>
                <c:pt idx="0">
                  <c:v>ELAPercent_Participation</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'PSAT SAT 2018'!$A$2:$A$3</c:f>
              <c:strCache>
                <c:ptCount val="2"/>
                <c:pt idx="0">
                  <c:v>SAT School Day</c:v>
                </c:pt>
                <c:pt idx="1">
                  <c:v>PSAT 10</c:v>
                </c:pt>
              </c:strCache>
            </c:strRef>
          </c:cat>
          <c:val>
            <c:numRef>
              <c:f>'PSAT SAT 2018'!$E$2:$E$3</c:f>
            </c:numRef>
          </c:val>
          <c:extLst>
            <c:ext xmlns:c16="http://schemas.microsoft.com/office/drawing/2014/chart" uri="{C3380CC4-5D6E-409C-BE32-E72D297353CC}">
              <c16:uniqueId val="{00000003-3E86-415B-B207-BA9F8B47511A}"/>
            </c:ext>
          </c:extLst>
        </c:ser>
        <c:ser>
          <c:idx val="4"/>
          <c:order val="4"/>
          <c:tx>
            <c:strRef>
              <c:f>'PSAT SAT 2018'!$F$1</c:f>
              <c:strCache>
                <c:ptCount val="1"/>
                <c:pt idx="0">
                  <c:v>Percent Not Meeting Expectations </c:v>
                </c:pt>
              </c:strCache>
            </c:strRef>
          </c:tx>
          <c:spPr>
            <a:solidFill>
              <a:schemeClr val="accent4">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'PSAT SAT 2018'!$A$2:$A$3</c:f>
              <c:strCache>
                <c:ptCount val="2"/>
                <c:pt idx="0">
                  <c:v>SAT School Day</c:v>
                </c:pt>
                <c:pt idx="1">
                  <c:v>PSAT 10</c:v>
                </c:pt>
              </c:strCache>
            </c:strRef>
          </c:cat>
          <c:val>
            <c:numRef>
              <c:f>'PSAT SAT 2018'!$F$2:$F$3</c:f>
              <c:numCache>
                <c:formatCode>0.0</c:formatCode>
                <c:ptCount val="2"/>
                <c:pt idx="0">
                  <c:v>27.6085614323935</c:v>
                </c:pt>
                <c:pt idx="1">
                  <c:v>19.181932732383402</c:v>
                </c:pt>
              </c:numCache>
            </c:numRef>
          </c:val>
          <c:extLst>
            <c:ext xmlns:c16="http://schemas.microsoft.com/office/drawing/2014/chart" uri="{C3380CC4-5D6E-409C-BE32-E72D297353CC}">
              <c16:uniqueId val="{00000004-3E86-415B-B207-BA9F8B47511A}"/>
            </c:ext>
          </c:extLst>
        </c:ser>
        <c:ser>
          <c:idx val="5"/>
          <c:order val="5"/>
          <c:tx>
            <c:strRef>
              <c:f>'PSAT SAT 2018'!$G$1</c:f>
              <c:strCache>
                <c:ptCount val="1"/>
                <c:pt idx="0">
                  <c:v>Percent Partially Meeting Expectations</c:v>
                </c:pt>
              </c:strCache>
            </c:strRef>
          </c:tx>
          <c:spPr>
            <a:solidFill>
              <a:schemeClr val="accent4">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'PSAT SAT 2018'!$A$2:$A$3</c:f>
              <c:strCache>
                <c:ptCount val="2"/>
                <c:pt idx="0">
                  <c:v>SAT School Day</c:v>
                </c:pt>
                <c:pt idx="1">
                  <c:v>PSAT 10</c:v>
                </c:pt>
              </c:strCache>
            </c:strRef>
          </c:cat>
          <c:val>
            <c:numRef>
              <c:f>'PSAT SAT 2018'!$G$2:$G$3</c:f>
              <c:numCache>
                <c:formatCode>0.0</c:formatCode>
                <c:ptCount val="2"/>
                <c:pt idx="0">
                  <c:v>22.4634698497633</c:v>
                </c:pt>
                <c:pt idx="1">
                  <c:v>23.543665794320098</c:v>
                </c:pt>
              </c:numCache>
            </c:numRef>
          </c:val>
          <c:extLst>
            <c:ext xmlns:c16="http://schemas.microsoft.com/office/drawing/2014/chart" uri="{C3380CC4-5D6E-409C-BE32-E72D297353CC}">
              <c16:uniqueId val="{00000005-3E86-415B-B207-BA9F8B47511A}"/>
            </c:ext>
          </c:extLst>
        </c:ser>
        <c:ser>
          <c:idx val="6"/>
          <c:order val="6"/>
          <c:tx>
            <c:strRef>
              <c:f>'PSAT SAT 2018'!$H$1</c:f>
              <c:strCache>
                <c:ptCount val="1"/>
                <c:pt idx="0">
                  <c:v>Percent Meeting Expectations</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'PSAT SAT 2018'!$A$2:$A$3</c:f>
              <c:strCache>
                <c:ptCount val="2"/>
                <c:pt idx="0">
                  <c:v>SAT School Day</c:v>
                </c:pt>
                <c:pt idx="1">
                  <c:v>PSAT 10</c:v>
                </c:pt>
              </c:strCache>
            </c:strRef>
          </c:cat>
          <c:val>
            <c:numRef>
              <c:f>'PSAT SAT 2018'!$H$2:$H$3</c:f>
              <c:numCache>
                <c:formatCode>0.0</c:formatCode>
                <c:ptCount val="2"/>
                <c:pt idx="0">
                  <c:v>39.287919324964001</c:v>
                </c:pt>
                <c:pt idx="1">
                  <c:v>46.156828535427003</c:v>
                </c:pt>
              </c:numCache>
            </c:numRef>
          </c:val>
          <c:extLst>
            <c:ext xmlns:c16="http://schemas.microsoft.com/office/drawing/2014/chart" uri="{C3380CC4-5D6E-409C-BE32-E72D297353CC}">
              <c16:uniqueId val="{00000006-3E86-415B-B207-BA9F8B47511A}"/>
            </c:ext>
          </c:extLst>
        </c:ser>
        <c:ser>
          <c:idx val="7"/>
          <c:order val="7"/>
          <c:tx>
            <c:strRef>
              <c:f>'PSAT SAT 2018'!$I$1</c:f>
              <c:strCache>
                <c:ptCount val="1"/>
                <c:pt idx="0">
                  <c:v>Percent Exceeding Expectations</c:v>
                </c:pt>
              </c:strCache>
            </c:strRef>
          </c:tx>
          <c:spPr>
            <a:solidFill>
              <a:schemeClr val="accent6">
                <a:lumMod val="60000"/>
                <a:lumOff val="40000"/>
              </a:schemeClr>
            </a:solidFill>
            <a:ln>
              <a:noFill/>
            </a:ln>
            <a:effectLst/>
          </c:spPr>
          <c:invertIfNegative val="0"/>
          <c:dLbls>
            <c:spPr>
              <a:solidFill>
                <a:schemeClr val="accent6">
                  <a:lumMod val="60000"/>
                  <a:lumOff val="40000"/>
                </a:schemeClr>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'PSAT SAT 2018'!$A$2:$A$3</c:f>
              <c:strCache>
                <c:ptCount val="2"/>
                <c:pt idx="0">
                  <c:v>SAT School Day</c:v>
                </c:pt>
                <c:pt idx="1">
                  <c:v>PSAT 10</c:v>
                </c:pt>
              </c:strCache>
            </c:strRef>
          </c:cat>
          <c:val>
            <c:numRef>
              <c:f>'PSAT SAT 2018'!$I$2:$I$3</c:f>
              <c:numCache>
                <c:formatCode>0.0</c:formatCode>
                <c:ptCount val="2"/>
                <c:pt idx="0">
                  <c:v>10.640049392879201</c:v>
                </c:pt>
                <c:pt idx="1">
                  <c:v>11.1175729378695</c:v>
                </c:pt>
              </c:numCache>
            </c:numRef>
          </c:val>
          <c:extLst>
            <c:ext xmlns:c16="http://schemas.microsoft.com/office/drawing/2014/chart" uri="{C3380CC4-5D6E-409C-BE32-E72D297353CC}">
              <c16:uniqueId val="{00000007-3E86-415B-B207-BA9F8B47511A}"/>
            </c:ext>
          </c:extLst>
        </c:ser>
        <c:ser>
          <c:idx val="8"/>
          <c:order val="8"/>
          <c:tx>
            <c:strRef>
              <c:f>'PSAT SAT 2018'!$J$1</c:f>
              <c:strCache>
                <c:ptCount val="1"/>
                <c:pt idx="0">
                  <c:v>ELA_CCR_N</c:v>
                </c:pt>
              </c:strCache>
            </c:strRef>
          </c:tx>
          <c:spPr>
            <a:solidFill>
              <a:schemeClr val="accent3">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'PSAT SAT 2018'!$A$2:$A$3</c:f>
              <c:strCache>
                <c:ptCount val="2"/>
                <c:pt idx="0">
                  <c:v>SAT School Day</c:v>
                </c:pt>
                <c:pt idx="1">
                  <c:v>PSAT 10</c:v>
                </c:pt>
              </c:strCache>
            </c:strRef>
          </c:cat>
          <c:val>
            <c:numRef>
              <c:f>'PSAT SAT 2018'!$J$2:$J$3</c:f>
            </c:numRef>
          </c:val>
          <c:extLst>
            <c:ext xmlns:c16="http://schemas.microsoft.com/office/drawing/2014/chart" uri="{C3380CC4-5D6E-409C-BE32-E72D297353CC}">
              <c16:uniqueId val="{00000008-3E86-415B-B207-BA9F8B47511A}"/>
            </c:ext>
          </c:extLst>
        </c:ser>
        <c:dLbls>
          <c:dLblPos val="ctr"/>
          <c:showLegendKey val="0"/>
          <c:showVal val="1"/>
          <c:showCatName val="0"/>
          <c:showSerName val="0"/>
          <c:showPercent val="0"/>
          <c:showBubbleSize val="0"/>
        </c:dLbls>
        <c:gapWidth val="150"/>
        <c:overlap val="100"/>
        <c:axId val="440596808"/>
        <c:axId val="440599104"/>
        <c:extLst>
          <c:ext xmlns:c15="http://schemas.microsoft.com/office/drawing/2012/chart" uri="{02D57815-91ED-43cb-92C2-25804820EDAC}">
            <c15:filteredBarSeries>
              <c15:ser>
                <c:idx val="9"/>
                <c:order val="9"/>
                <c:tx>
                  <c:strRef>
                    <c:extLst>
                      <c:ext uri="{02D57815-91ED-43cb-92C2-25804820EDAC}">
                        <c15:formulaRef>
                          <c15:sqref>'PSAT SAT 2018'!$K$1</c15:sqref>
                        </c15:formulaRef>
                      </c:ext>
                    </c:extLst>
                    <c:strCache>
                      <c:ptCount val="1"/>
                      <c:pt idx="0">
                        <c:v>Percent Meeting and Exceeding Expectations</c:v>
                      </c:pt>
                    </c:strCache>
                  </c:strRef>
                </c:tx>
                <c:spPr>
                  <a:solidFill>
                    <a:schemeClr val="accent4">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'PSAT SAT 2018'!$A$2:$A$3</c15:sqref>
                        </c15:formulaRef>
                      </c:ext>
                    </c:extLst>
                    <c:strCache>
                      <c:ptCount val="2"/>
                      <c:pt idx="0">
                        <c:v>SAT School Day</c:v>
                      </c:pt>
                      <c:pt idx="1">
                        <c:v>PSAT 10</c:v>
                      </c:pt>
                    </c:strCache>
                  </c:strRef>
                </c:cat>
                <c:val>
                  <c:numRef>
                    <c:extLst>
                      <c:ext uri="{02D57815-91ED-43cb-92C2-25804820EDAC}">
                        <c15:formulaRef>
                          <c15:sqref>'PSAT SAT 2018'!$K$2:$K$3</c15:sqref>
                        </c15:formulaRef>
                      </c:ext>
                    </c:extLst>
                    <c:numCache>
                      <c:formatCode>0.0</c:formatCode>
                      <c:ptCount val="2"/>
                      <c:pt idx="0">
                        <c:v>49.928013163307298</c:v>
                      </c:pt>
                      <c:pt idx="1">
                        <c:v>57.267441860465098</c:v>
                      </c:pt>
                    </c:numCache>
                  </c:numRef>
                </c:val>
                <c:extLst>
                  <c:ext xmlns:c16="http://schemas.microsoft.com/office/drawing/2014/chart" uri="{C3380CC4-5D6E-409C-BE32-E72D297353CC}">
                    <c16:uniqueId val="{00000009-3E86-415B-B207-BA9F8B47511A}"/>
                  </c:ext>
                </c:extLst>
              </c15:ser>
            </c15:filteredBarSeries>
          </c:ext>
        </c:extLst>
      </c:barChart>
      <c:catAx>
        <c:axId val="44059680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40599104"/>
        <c:crosses val="autoZero"/>
        <c:auto val="1"/>
        <c:lblAlgn val="ctr"/>
        <c:lblOffset val="100"/>
        <c:noMultiLvlLbl val="0"/>
      </c:catAx>
      <c:valAx>
        <c:axId val="440599104"/>
        <c:scaling>
          <c:orientation val="minMax"/>
          <c:max val="100"/>
          <c:min val="0"/>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40596808"/>
        <c:crosses val="autoZero"/>
        <c:crossBetween val="between"/>
        <c:majorUnit val="10"/>
        <c:minorUnit val="5"/>
      </c:valAx>
      <c:spPr>
        <a:noFill/>
        <a:ln>
          <a:noFill/>
        </a:ln>
        <a:effectLst/>
      </c:spPr>
    </c:plotArea>
    <c:legend>
      <c:legendPos val="b"/>
      <c:layout>
        <c:manualLayout>
          <c:xMode val="edge"/>
          <c:yMode val="edge"/>
          <c:x val="4.4477013358275752E-2"/>
          <c:y val="0.84304484173189298"/>
          <c:w val="0.92962133592649121"/>
          <c:h val="0.13684134330145403"/>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a:t>Mathematics Performance</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7556046031234776"/>
          <c:y val="0.15049999999999999"/>
          <c:w val="0.78877075715250833"/>
          <c:h val="0.66907436570428691"/>
        </c:manualLayout>
      </c:layout>
      <c:barChart>
        <c:barDir val="bar"/>
        <c:grouping val="stacked"/>
        <c:varyColors val="0"/>
        <c:ser>
          <c:idx val="0"/>
          <c:order val="0"/>
          <c:tx>
            <c:strRef>
              <c:f>'PSAT SAT 2018'!$B$1</c:f>
              <c:strCache>
                <c:ptCount val="1"/>
                <c:pt idx="0">
                  <c:v>N_Total</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'PSAT SAT 2018'!$A$2:$A$3</c:f>
              <c:strCache>
                <c:ptCount val="2"/>
                <c:pt idx="0">
                  <c:v>SAT School Day</c:v>
                </c:pt>
                <c:pt idx="1">
                  <c:v>PSAT 10</c:v>
                </c:pt>
              </c:strCache>
            </c:strRef>
          </c:cat>
          <c:val>
            <c:numRef>
              <c:f>'PSAT SAT 2018'!$B$2:$B$3</c:f>
            </c:numRef>
          </c:val>
          <c:extLst>
            <c:ext xmlns:c16="http://schemas.microsoft.com/office/drawing/2014/chart" uri="{C3380CC4-5D6E-409C-BE32-E72D297353CC}">
              <c16:uniqueId val="{00000000-4209-405F-8C62-5E93C1CDAA6D}"/>
            </c:ext>
          </c:extLst>
        </c:ser>
        <c:ser>
          <c:idx val="1"/>
          <c:order val="1"/>
          <c:tx>
            <c:strRef>
              <c:f>'PSAT SAT 2018'!$C$1</c:f>
              <c:strCache>
                <c:ptCount val="1"/>
                <c:pt idx="0">
                  <c:v>N_ELA</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'PSAT SAT 2018'!$A$2:$A$3</c:f>
              <c:strCache>
                <c:ptCount val="2"/>
                <c:pt idx="0">
                  <c:v>SAT School Day</c:v>
                </c:pt>
                <c:pt idx="1">
                  <c:v>PSAT 10</c:v>
                </c:pt>
              </c:strCache>
            </c:strRef>
          </c:cat>
          <c:val>
            <c:numRef>
              <c:f>'PSAT SAT 2018'!$C$2:$C$3</c:f>
            </c:numRef>
          </c:val>
          <c:extLst>
            <c:ext xmlns:c16="http://schemas.microsoft.com/office/drawing/2014/chart" uri="{C3380CC4-5D6E-409C-BE32-E72D297353CC}">
              <c16:uniqueId val="{00000001-4209-405F-8C62-5E93C1CDAA6D}"/>
            </c:ext>
          </c:extLst>
        </c:ser>
        <c:ser>
          <c:idx val="2"/>
          <c:order val="2"/>
          <c:tx>
            <c:strRef>
              <c:f>'PSAT SAT 2018'!$D$1</c:f>
              <c:strCache>
                <c:ptCount val="1"/>
                <c:pt idx="0">
                  <c:v>ELA Number of Participants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'PSAT SAT 2018'!$A$2:$A$3</c:f>
              <c:strCache>
                <c:ptCount val="2"/>
                <c:pt idx="0">
                  <c:v>SAT School Day</c:v>
                </c:pt>
                <c:pt idx="1">
                  <c:v>PSAT 10</c:v>
                </c:pt>
              </c:strCache>
            </c:strRef>
          </c:cat>
          <c:val>
            <c:numRef>
              <c:f>'PSAT SAT 2018'!$D$2:$D$3</c:f>
            </c:numRef>
          </c:val>
          <c:extLst>
            <c:ext xmlns:c16="http://schemas.microsoft.com/office/drawing/2014/chart" uri="{C3380CC4-5D6E-409C-BE32-E72D297353CC}">
              <c16:uniqueId val="{00000002-4209-405F-8C62-5E93C1CDAA6D}"/>
            </c:ext>
          </c:extLst>
        </c:ser>
        <c:ser>
          <c:idx val="3"/>
          <c:order val="3"/>
          <c:tx>
            <c:strRef>
              <c:f>'PSAT SAT 2018'!$E$1</c:f>
              <c:strCache>
                <c:ptCount val="1"/>
                <c:pt idx="0">
                  <c:v>ELAPercent_Participation</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'PSAT SAT 2018'!$A$2:$A$3</c:f>
              <c:strCache>
                <c:ptCount val="2"/>
                <c:pt idx="0">
                  <c:v>SAT School Day</c:v>
                </c:pt>
                <c:pt idx="1">
                  <c:v>PSAT 10</c:v>
                </c:pt>
              </c:strCache>
            </c:strRef>
          </c:cat>
          <c:val>
            <c:numRef>
              <c:f>'PSAT SAT 2018'!$E$2:$E$3</c:f>
            </c:numRef>
          </c:val>
          <c:extLst>
            <c:ext xmlns:c16="http://schemas.microsoft.com/office/drawing/2014/chart" uri="{C3380CC4-5D6E-409C-BE32-E72D297353CC}">
              <c16:uniqueId val="{00000003-4209-405F-8C62-5E93C1CDAA6D}"/>
            </c:ext>
          </c:extLst>
        </c:ser>
        <c:ser>
          <c:idx val="4"/>
          <c:order val="4"/>
          <c:tx>
            <c:strRef>
              <c:f>'PSAT SAT 2018'!$F$1</c:f>
              <c:strCache>
                <c:ptCount val="1"/>
                <c:pt idx="0">
                  <c:v>Percent Not Meeting Expectations </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'PSAT SAT 2018'!$A$2:$A$3</c:f>
              <c:strCache>
                <c:ptCount val="2"/>
                <c:pt idx="0">
                  <c:v>SAT School Day</c:v>
                </c:pt>
                <c:pt idx="1">
                  <c:v>PSAT 10</c:v>
                </c:pt>
              </c:strCache>
            </c:strRef>
          </c:cat>
          <c:val>
            <c:numRef>
              <c:f>'PSAT SAT 2018'!$F$2:$F$3</c:f>
            </c:numRef>
          </c:val>
          <c:extLst>
            <c:ext xmlns:c16="http://schemas.microsoft.com/office/drawing/2014/chart" uri="{C3380CC4-5D6E-409C-BE32-E72D297353CC}">
              <c16:uniqueId val="{00000004-4209-405F-8C62-5E93C1CDAA6D}"/>
            </c:ext>
          </c:extLst>
        </c:ser>
        <c:ser>
          <c:idx val="5"/>
          <c:order val="5"/>
          <c:tx>
            <c:strRef>
              <c:f>'PSAT SAT 2018'!$G$1</c:f>
              <c:strCache>
                <c:ptCount val="1"/>
                <c:pt idx="0">
                  <c:v>Percent Partially Meeting Expectations</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'PSAT SAT 2018'!$A$2:$A$3</c:f>
              <c:strCache>
                <c:ptCount val="2"/>
                <c:pt idx="0">
                  <c:v>SAT School Day</c:v>
                </c:pt>
                <c:pt idx="1">
                  <c:v>PSAT 10</c:v>
                </c:pt>
              </c:strCache>
            </c:strRef>
          </c:cat>
          <c:val>
            <c:numRef>
              <c:f>'PSAT SAT 2018'!$G$2:$G$3</c:f>
            </c:numRef>
          </c:val>
          <c:extLst>
            <c:ext xmlns:c16="http://schemas.microsoft.com/office/drawing/2014/chart" uri="{C3380CC4-5D6E-409C-BE32-E72D297353CC}">
              <c16:uniqueId val="{00000005-4209-405F-8C62-5E93C1CDAA6D}"/>
            </c:ext>
          </c:extLst>
        </c:ser>
        <c:ser>
          <c:idx val="6"/>
          <c:order val="6"/>
          <c:tx>
            <c:strRef>
              <c:f>'PSAT SAT 2018'!$H$1</c:f>
              <c:strCache>
                <c:ptCount val="1"/>
                <c:pt idx="0">
                  <c:v>Percent Meeting Expectations</c:v>
                </c:pt>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'PSAT SAT 2018'!$A$2:$A$3</c:f>
              <c:strCache>
                <c:ptCount val="2"/>
                <c:pt idx="0">
                  <c:v>SAT School Day</c:v>
                </c:pt>
                <c:pt idx="1">
                  <c:v>PSAT 10</c:v>
                </c:pt>
              </c:strCache>
            </c:strRef>
          </c:cat>
          <c:val>
            <c:numRef>
              <c:f>'PSAT SAT 2018'!$H$2:$H$3</c:f>
            </c:numRef>
          </c:val>
          <c:extLst>
            <c:ext xmlns:c16="http://schemas.microsoft.com/office/drawing/2014/chart" uri="{C3380CC4-5D6E-409C-BE32-E72D297353CC}">
              <c16:uniqueId val="{00000006-4209-405F-8C62-5E93C1CDAA6D}"/>
            </c:ext>
          </c:extLst>
        </c:ser>
        <c:ser>
          <c:idx val="7"/>
          <c:order val="7"/>
          <c:tx>
            <c:strRef>
              <c:f>'PSAT SAT 2018'!$I$1</c:f>
              <c:strCache>
                <c:ptCount val="1"/>
                <c:pt idx="0">
                  <c:v>Percent Exceeding Expectations</c:v>
                </c:pt>
              </c:strCache>
            </c:strRef>
          </c:tx>
          <c:spPr>
            <a:solidFill>
              <a:schemeClr val="accent2">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'PSAT SAT 2018'!$A$2:$A$3</c:f>
              <c:strCache>
                <c:ptCount val="2"/>
                <c:pt idx="0">
                  <c:v>SAT School Day</c:v>
                </c:pt>
                <c:pt idx="1">
                  <c:v>PSAT 10</c:v>
                </c:pt>
              </c:strCache>
            </c:strRef>
          </c:cat>
          <c:val>
            <c:numRef>
              <c:f>'PSAT SAT 2018'!$I$2:$I$3</c:f>
            </c:numRef>
          </c:val>
          <c:extLst>
            <c:ext xmlns:c16="http://schemas.microsoft.com/office/drawing/2014/chart" uri="{C3380CC4-5D6E-409C-BE32-E72D297353CC}">
              <c16:uniqueId val="{00000007-4209-405F-8C62-5E93C1CDAA6D}"/>
            </c:ext>
          </c:extLst>
        </c:ser>
        <c:ser>
          <c:idx val="8"/>
          <c:order val="8"/>
          <c:tx>
            <c:strRef>
              <c:f>'PSAT SAT 2018'!$J$1</c:f>
              <c:strCache>
                <c:ptCount val="1"/>
                <c:pt idx="0">
                  <c:v>ELA_CCR_N</c:v>
                </c:pt>
              </c:strCache>
            </c:strRef>
          </c:tx>
          <c:spPr>
            <a:solidFill>
              <a:schemeClr val="accent3">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'PSAT SAT 2018'!$A$2:$A$3</c:f>
              <c:strCache>
                <c:ptCount val="2"/>
                <c:pt idx="0">
                  <c:v>SAT School Day</c:v>
                </c:pt>
                <c:pt idx="1">
                  <c:v>PSAT 10</c:v>
                </c:pt>
              </c:strCache>
            </c:strRef>
          </c:cat>
          <c:val>
            <c:numRef>
              <c:f>'PSAT SAT 2018'!$J$2:$J$3</c:f>
            </c:numRef>
          </c:val>
          <c:extLst>
            <c:ext xmlns:c16="http://schemas.microsoft.com/office/drawing/2014/chart" uri="{C3380CC4-5D6E-409C-BE32-E72D297353CC}">
              <c16:uniqueId val="{00000008-4209-405F-8C62-5E93C1CDAA6D}"/>
            </c:ext>
          </c:extLst>
        </c:ser>
        <c:ser>
          <c:idx val="9"/>
          <c:order val="9"/>
          <c:tx>
            <c:strRef>
              <c:f>'PSAT SAT 2018'!$K$1</c:f>
              <c:strCache>
                <c:ptCount val="1"/>
                <c:pt idx="0">
                  <c:v>Percent Meeting and Exceeding Expectations</c:v>
                </c:pt>
              </c:strCache>
            </c:strRef>
          </c:tx>
          <c:spPr>
            <a:solidFill>
              <a:schemeClr val="accent4">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'PSAT SAT 2018'!$A$2:$A$3</c:f>
              <c:strCache>
                <c:ptCount val="2"/>
                <c:pt idx="0">
                  <c:v>SAT School Day</c:v>
                </c:pt>
                <c:pt idx="1">
                  <c:v>PSAT 10</c:v>
                </c:pt>
              </c:strCache>
            </c:strRef>
          </c:cat>
          <c:val>
            <c:numRef>
              <c:f>'PSAT SAT 2018'!$K$2:$K$3</c:f>
            </c:numRef>
          </c:val>
          <c:extLst>
            <c:ext xmlns:c16="http://schemas.microsoft.com/office/drawing/2014/chart" uri="{C3380CC4-5D6E-409C-BE32-E72D297353CC}">
              <c16:uniqueId val="{00000009-4209-405F-8C62-5E93C1CDAA6D}"/>
            </c:ext>
          </c:extLst>
        </c:ser>
        <c:ser>
          <c:idx val="10"/>
          <c:order val="10"/>
          <c:tx>
            <c:strRef>
              <c:f>'PSAT SAT 2018'!$L$1</c:f>
              <c:strCache>
                <c:ptCount val="1"/>
                <c:pt idx="0">
                  <c:v>Average Scale Score</c:v>
                </c:pt>
              </c:strCache>
            </c:strRef>
          </c:tx>
          <c:spPr>
            <a:solidFill>
              <a:schemeClr val="accent5">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'PSAT SAT 2018'!$A$2:$A$3</c:f>
              <c:strCache>
                <c:ptCount val="2"/>
                <c:pt idx="0">
                  <c:v>SAT School Day</c:v>
                </c:pt>
                <c:pt idx="1">
                  <c:v>PSAT 10</c:v>
                </c:pt>
              </c:strCache>
            </c:strRef>
          </c:cat>
          <c:val>
            <c:numRef>
              <c:f>'PSAT SAT 2018'!$L$2:$L$3</c:f>
            </c:numRef>
          </c:val>
          <c:extLst>
            <c:ext xmlns:c16="http://schemas.microsoft.com/office/drawing/2014/chart" uri="{C3380CC4-5D6E-409C-BE32-E72D297353CC}">
              <c16:uniqueId val="{0000000A-4209-405F-8C62-5E93C1CDAA6D}"/>
            </c:ext>
          </c:extLst>
        </c:ser>
        <c:ser>
          <c:idx val="11"/>
          <c:order val="11"/>
          <c:tx>
            <c:strRef>
              <c:f>'PSAT SAT 2018'!$M$1</c:f>
              <c:strCache>
                <c:ptCount val="1"/>
                <c:pt idx="0">
                  <c:v>N_Math</c:v>
                </c:pt>
              </c:strCache>
            </c:strRef>
          </c:tx>
          <c:spPr>
            <a:solidFill>
              <a:schemeClr val="accent6">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'PSAT SAT 2018'!$A$2:$A$3</c:f>
              <c:strCache>
                <c:ptCount val="2"/>
                <c:pt idx="0">
                  <c:v>SAT School Day</c:v>
                </c:pt>
                <c:pt idx="1">
                  <c:v>PSAT 10</c:v>
                </c:pt>
              </c:strCache>
            </c:strRef>
          </c:cat>
          <c:val>
            <c:numRef>
              <c:f>'PSAT SAT 2018'!$M$2:$M$3</c:f>
            </c:numRef>
          </c:val>
          <c:extLst>
            <c:ext xmlns:c16="http://schemas.microsoft.com/office/drawing/2014/chart" uri="{C3380CC4-5D6E-409C-BE32-E72D297353CC}">
              <c16:uniqueId val="{0000000B-4209-405F-8C62-5E93C1CDAA6D}"/>
            </c:ext>
          </c:extLst>
        </c:ser>
        <c:ser>
          <c:idx val="12"/>
          <c:order val="12"/>
          <c:tx>
            <c:strRef>
              <c:f>'PSAT SAT 2018'!$N$1</c:f>
              <c:strCache>
                <c:ptCount val="1"/>
                <c:pt idx="0">
                  <c:v>N_MathParticipation</c:v>
                </c:pt>
              </c:strCache>
            </c:strRef>
          </c:tx>
          <c:spPr>
            <a:solidFill>
              <a:schemeClr val="accent1">
                <a:lumMod val="80000"/>
                <a:lumOff val="2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'PSAT SAT 2018'!$A$2:$A$3</c:f>
              <c:strCache>
                <c:ptCount val="2"/>
                <c:pt idx="0">
                  <c:v>SAT School Day</c:v>
                </c:pt>
                <c:pt idx="1">
                  <c:v>PSAT 10</c:v>
                </c:pt>
              </c:strCache>
            </c:strRef>
          </c:cat>
          <c:val>
            <c:numRef>
              <c:f>'PSAT SAT 2018'!$N$2:$N$3</c:f>
            </c:numRef>
          </c:val>
          <c:extLst>
            <c:ext xmlns:c16="http://schemas.microsoft.com/office/drawing/2014/chart" uri="{C3380CC4-5D6E-409C-BE32-E72D297353CC}">
              <c16:uniqueId val="{0000000C-4209-405F-8C62-5E93C1CDAA6D}"/>
            </c:ext>
          </c:extLst>
        </c:ser>
        <c:ser>
          <c:idx val="13"/>
          <c:order val="13"/>
          <c:tx>
            <c:strRef>
              <c:f>'PSAT SAT 2018'!$O$1</c:f>
              <c:strCache>
                <c:ptCount val="1"/>
                <c:pt idx="0">
                  <c:v>MathPercent_Participation</c:v>
                </c:pt>
              </c:strCache>
            </c:strRef>
          </c:tx>
          <c:spPr>
            <a:solidFill>
              <a:schemeClr val="accent2">
                <a:lumMod val="80000"/>
                <a:lumOff val="2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'PSAT SAT 2018'!$A$2:$A$3</c:f>
              <c:strCache>
                <c:ptCount val="2"/>
                <c:pt idx="0">
                  <c:v>SAT School Day</c:v>
                </c:pt>
                <c:pt idx="1">
                  <c:v>PSAT 10</c:v>
                </c:pt>
              </c:strCache>
            </c:strRef>
          </c:cat>
          <c:val>
            <c:numRef>
              <c:f>'PSAT SAT 2018'!$O$2:$O$3</c:f>
            </c:numRef>
          </c:val>
          <c:extLst>
            <c:ext xmlns:c16="http://schemas.microsoft.com/office/drawing/2014/chart" uri="{C3380CC4-5D6E-409C-BE32-E72D297353CC}">
              <c16:uniqueId val="{0000000D-4209-405F-8C62-5E93C1CDAA6D}"/>
            </c:ext>
          </c:extLst>
        </c:ser>
        <c:ser>
          <c:idx val="14"/>
          <c:order val="14"/>
          <c:tx>
            <c:strRef>
              <c:f>'PSAT SAT 2018'!$P$1</c:f>
              <c:strCache>
                <c:ptCount val="1"/>
                <c:pt idx="0">
                  <c:v>Percent Not Meeting Expectations </c:v>
                </c:pt>
              </c:strCache>
            </c:strRef>
          </c:tx>
          <c:spPr>
            <a:solidFill>
              <a:schemeClr val="accent4">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'PSAT SAT 2018'!$A$2:$A$3</c:f>
              <c:strCache>
                <c:ptCount val="2"/>
                <c:pt idx="0">
                  <c:v>SAT School Day</c:v>
                </c:pt>
                <c:pt idx="1">
                  <c:v>PSAT 10</c:v>
                </c:pt>
              </c:strCache>
            </c:strRef>
          </c:cat>
          <c:val>
            <c:numRef>
              <c:f>'PSAT SAT 2018'!$P$2:$P$3</c:f>
              <c:numCache>
                <c:formatCode>0.0</c:formatCode>
                <c:ptCount val="2"/>
                <c:pt idx="0">
                  <c:v>33.237172882752901</c:v>
                </c:pt>
                <c:pt idx="1">
                  <c:v>28.184543959764</c:v>
                </c:pt>
              </c:numCache>
            </c:numRef>
          </c:val>
          <c:extLst>
            <c:ext xmlns:c16="http://schemas.microsoft.com/office/drawing/2014/chart" uri="{C3380CC4-5D6E-409C-BE32-E72D297353CC}">
              <c16:uniqueId val="{0000000E-4209-405F-8C62-5E93C1CDAA6D}"/>
            </c:ext>
          </c:extLst>
        </c:ser>
        <c:ser>
          <c:idx val="15"/>
          <c:order val="15"/>
          <c:tx>
            <c:strRef>
              <c:f>'PSAT SAT 2018'!$Q$1</c:f>
              <c:strCache>
                <c:ptCount val="1"/>
                <c:pt idx="0">
                  <c:v>Percent Partially Meeting Expectations</c:v>
                </c:pt>
              </c:strCache>
            </c:strRef>
          </c:tx>
          <c:spPr>
            <a:solidFill>
              <a:schemeClr val="accent4">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'PSAT SAT 2018'!$A$2:$A$3</c:f>
              <c:strCache>
                <c:ptCount val="2"/>
                <c:pt idx="0">
                  <c:v>SAT School Day</c:v>
                </c:pt>
                <c:pt idx="1">
                  <c:v>PSAT 10</c:v>
                </c:pt>
              </c:strCache>
            </c:strRef>
          </c:cat>
          <c:val>
            <c:numRef>
              <c:f>'PSAT SAT 2018'!$Q$2:$Q$3</c:f>
              <c:numCache>
                <c:formatCode>0.0</c:formatCode>
                <c:ptCount val="2"/>
                <c:pt idx="0">
                  <c:v>36.492890995260701</c:v>
                </c:pt>
                <c:pt idx="1">
                  <c:v>37.992068865460901</c:v>
                </c:pt>
              </c:numCache>
            </c:numRef>
          </c:val>
          <c:extLst>
            <c:ext xmlns:c16="http://schemas.microsoft.com/office/drawing/2014/chart" uri="{C3380CC4-5D6E-409C-BE32-E72D297353CC}">
              <c16:uniqueId val="{0000000F-4209-405F-8C62-5E93C1CDAA6D}"/>
            </c:ext>
          </c:extLst>
        </c:ser>
        <c:ser>
          <c:idx val="16"/>
          <c:order val="16"/>
          <c:tx>
            <c:strRef>
              <c:f>'PSAT SAT 2018'!$R$1</c:f>
              <c:strCache>
                <c:ptCount val="1"/>
                <c:pt idx="0">
                  <c:v>Percent Meeting Expectations</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'PSAT SAT 2018'!$A$2:$A$3</c:f>
              <c:strCache>
                <c:ptCount val="2"/>
                <c:pt idx="0">
                  <c:v>SAT School Day</c:v>
                </c:pt>
                <c:pt idx="1">
                  <c:v>PSAT 10</c:v>
                </c:pt>
              </c:strCache>
            </c:strRef>
          </c:cat>
          <c:val>
            <c:numRef>
              <c:f>'PSAT SAT 2018'!$R$2:$R$3</c:f>
              <c:numCache>
                <c:formatCode>0.0</c:formatCode>
                <c:ptCount val="2"/>
                <c:pt idx="0">
                  <c:v>23.305172058520501</c:v>
                </c:pt>
                <c:pt idx="1">
                  <c:v>27.5558564658091</c:v>
                </c:pt>
              </c:numCache>
            </c:numRef>
          </c:val>
          <c:extLst>
            <c:ext xmlns:c16="http://schemas.microsoft.com/office/drawing/2014/chart" uri="{C3380CC4-5D6E-409C-BE32-E72D297353CC}">
              <c16:uniqueId val="{00000010-4209-405F-8C62-5E93C1CDAA6D}"/>
            </c:ext>
          </c:extLst>
        </c:ser>
        <c:ser>
          <c:idx val="17"/>
          <c:order val="17"/>
          <c:tx>
            <c:strRef>
              <c:f>'PSAT SAT 2018'!$S$1</c:f>
              <c:strCache>
                <c:ptCount val="1"/>
                <c:pt idx="0">
                  <c:v>Percent Exceeding Expectations</c:v>
                </c:pt>
              </c:strCache>
            </c:strRef>
          </c:tx>
          <c:spPr>
            <a:solidFill>
              <a:schemeClr val="accent6">
                <a:lumMod val="80000"/>
                <a:lumOff val="2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'PSAT SAT 2018'!$A$2:$A$3</c:f>
              <c:strCache>
                <c:ptCount val="2"/>
                <c:pt idx="0">
                  <c:v>SAT School Day</c:v>
                </c:pt>
                <c:pt idx="1">
                  <c:v>PSAT 10</c:v>
                </c:pt>
              </c:strCache>
            </c:strRef>
          </c:cat>
          <c:val>
            <c:numRef>
              <c:f>'PSAT SAT 2018'!$S$2:$S$3</c:f>
              <c:numCache>
                <c:formatCode>0.0</c:formatCode>
                <c:ptCount val="2"/>
                <c:pt idx="0">
                  <c:v>6.9647640634658998</c:v>
                </c:pt>
                <c:pt idx="1">
                  <c:v>6.2675307089660501</c:v>
                </c:pt>
              </c:numCache>
            </c:numRef>
          </c:val>
          <c:extLst>
            <c:ext xmlns:c16="http://schemas.microsoft.com/office/drawing/2014/chart" uri="{C3380CC4-5D6E-409C-BE32-E72D297353CC}">
              <c16:uniqueId val="{00000011-4209-405F-8C62-5E93C1CDAA6D}"/>
            </c:ext>
          </c:extLst>
        </c:ser>
        <c:dLbls>
          <c:dLblPos val="ctr"/>
          <c:showLegendKey val="0"/>
          <c:showVal val="1"/>
          <c:showCatName val="0"/>
          <c:showSerName val="0"/>
          <c:showPercent val="0"/>
          <c:showBubbleSize val="0"/>
        </c:dLbls>
        <c:gapWidth val="150"/>
        <c:overlap val="100"/>
        <c:axId val="443970408"/>
        <c:axId val="443964176"/>
      </c:barChart>
      <c:catAx>
        <c:axId val="44397040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43964176"/>
        <c:crosses val="autoZero"/>
        <c:auto val="1"/>
        <c:lblAlgn val="ctr"/>
        <c:lblOffset val="100"/>
        <c:noMultiLvlLbl val="0"/>
      </c:catAx>
      <c:valAx>
        <c:axId val="443964176"/>
        <c:scaling>
          <c:orientation val="minMax"/>
          <c:max val="100"/>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43970408"/>
        <c:crosses val="autoZero"/>
        <c:crossBetween val="between"/>
        <c:majorUnit val="10"/>
        <c:minorUnit val="5"/>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AC5E847-47E2-41FB-9805-D3193ECB555C}"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en-US"/>
        </a:p>
      </dgm:t>
    </dgm:pt>
    <dgm:pt modelId="{D879E34D-2C59-4245-868E-535B008EF4D9}">
      <dgm:prSet phldrT="[Text]" custT="1"/>
      <dgm:spPr/>
      <dgm:t>
        <a:bodyPr/>
        <a:lstStyle/>
        <a:p>
          <a:r>
            <a:rPr lang="en-US" sz="1800" b="1"/>
            <a:t>2015-16</a:t>
          </a:r>
          <a:endParaRPr lang="en-US" sz="1600" b="1"/>
        </a:p>
      </dgm:t>
    </dgm:pt>
    <dgm:pt modelId="{F2F98FE0-76EC-4BAF-B247-475EB060E273}" type="parTrans" cxnId="{8FC3E6FB-D7B8-4CA7-866A-8A89FB957DF1}">
      <dgm:prSet/>
      <dgm:spPr/>
      <dgm:t>
        <a:bodyPr/>
        <a:lstStyle/>
        <a:p>
          <a:endParaRPr lang="en-US"/>
        </a:p>
      </dgm:t>
    </dgm:pt>
    <dgm:pt modelId="{4E275A59-B2FB-44A8-883B-25CFE14F53C6}" type="sibTrans" cxnId="{8FC3E6FB-D7B8-4CA7-866A-8A89FB957DF1}">
      <dgm:prSet/>
      <dgm:spPr/>
      <dgm:t>
        <a:bodyPr/>
        <a:lstStyle/>
        <a:p>
          <a:endParaRPr lang="en-US"/>
        </a:p>
      </dgm:t>
    </dgm:pt>
    <dgm:pt modelId="{805E9D18-D907-45E9-8F82-3DC2CB922304}">
      <dgm:prSet phldrT="[Text]"/>
      <dgm:spPr/>
      <dgm:t>
        <a:bodyPr/>
        <a:lstStyle/>
        <a:p>
          <a:r>
            <a:rPr lang="en-US" dirty="0"/>
            <a:t>District-provided PSAT and SAT</a:t>
          </a:r>
        </a:p>
      </dgm:t>
    </dgm:pt>
    <dgm:pt modelId="{2195ADD4-E7D9-4D52-882F-9D7FE5CA5770}" type="parTrans" cxnId="{2124C728-C604-4F5E-9944-318AB10D5D4B}">
      <dgm:prSet/>
      <dgm:spPr/>
      <dgm:t>
        <a:bodyPr/>
        <a:lstStyle/>
        <a:p>
          <a:endParaRPr lang="en-US"/>
        </a:p>
      </dgm:t>
    </dgm:pt>
    <dgm:pt modelId="{BC6A119D-B566-46CA-8D2F-F2FFB9A4F653}" type="sibTrans" cxnId="{2124C728-C604-4F5E-9944-318AB10D5D4B}">
      <dgm:prSet/>
      <dgm:spPr/>
      <dgm:t>
        <a:bodyPr/>
        <a:lstStyle/>
        <a:p>
          <a:endParaRPr lang="en-US"/>
        </a:p>
      </dgm:t>
    </dgm:pt>
    <dgm:pt modelId="{A3602CC0-6518-47DA-9059-415D802B6273}">
      <dgm:prSet phldrT="[Text]" custT="1"/>
      <dgm:spPr/>
      <dgm:t>
        <a:bodyPr/>
        <a:lstStyle/>
        <a:p>
          <a:r>
            <a:rPr lang="en-US" sz="1800" b="1"/>
            <a:t>2016-17</a:t>
          </a:r>
        </a:p>
      </dgm:t>
    </dgm:pt>
    <dgm:pt modelId="{D42AF1D7-A053-4DA0-8509-1CF9F4391310}" type="parTrans" cxnId="{0BFA9826-D039-4EE3-B322-4D374D4426DD}">
      <dgm:prSet/>
      <dgm:spPr/>
      <dgm:t>
        <a:bodyPr/>
        <a:lstStyle/>
        <a:p>
          <a:endParaRPr lang="en-US"/>
        </a:p>
      </dgm:t>
    </dgm:pt>
    <dgm:pt modelId="{AD6686B2-C6EA-414B-9EC6-5117C8DEB069}" type="sibTrans" cxnId="{0BFA9826-D039-4EE3-B322-4D374D4426DD}">
      <dgm:prSet/>
      <dgm:spPr/>
      <dgm:t>
        <a:bodyPr/>
        <a:lstStyle/>
        <a:p>
          <a:endParaRPr lang="en-US"/>
        </a:p>
      </dgm:t>
    </dgm:pt>
    <dgm:pt modelId="{DEDFC43F-48BF-4ED7-9E3E-F93E4AB33421}">
      <dgm:prSet phldrT="[Text]"/>
      <dgm:spPr/>
      <dgm:t>
        <a:bodyPr/>
        <a:lstStyle/>
        <a:p>
          <a:r>
            <a:rPr lang="en-US" dirty="0"/>
            <a:t>State-provided PSAT and SAT</a:t>
          </a:r>
        </a:p>
      </dgm:t>
    </dgm:pt>
    <dgm:pt modelId="{C909C7B5-1FEA-4049-A2DE-1AE625D4969C}" type="parTrans" cxnId="{38A25227-CC78-4740-88A1-149481D0A67B}">
      <dgm:prSet/>
      <dgm:spPr/>
      <dgm:t>
        <a:bodyPr/>
        <a:lstStyle/>
        <a:p>
          <a:endParaRPr lang="en-US"/>
        </a:p>
      </dgm:t>
    </dgm:pt>
    <dgm:pt modelId="{B8E7075F-2797-469E-9C54-246978065DC4}" type="sibTrans" cxnId="{38A25227-CC78-4740-88A1-149481D0A67B}">
      <dgm:prSet/>
      <dgm:spPr/>
      <dgm:t>
        <a:bodyPr/>
        <a:lstStyle/>
        <a:p>
          <a:endParaRPr lang="en-US"/>
        </a:p>
      </dgm:t>
    </dgm:pt>
    <dgm:pt modelId="{FC4FC093-853D-46BD-B39D-BE4F0A041ACD}">
      <dgm:prSet phldrT="[Text]"/>
      <dgm:spPr/>
      <dgm:t>
        <a:bodyPr/>
        <a:lstStyle/>
        <a:p>
          <a:r>
            <a:rPr lang="en-US" dirty="0">
              <a:cs typeface="Calibri Light"/>
            </a:rPr>
            <a:t>Included as part of state </a:t>
          </a:r>
          <a:r>
            <a:rPr lang="en-US" dirty="0"/>
            <a:t>assessment program</a:t>
          </a:r>
        </a:p>
      </dgm:t>
    </dgm:pt>
    <dgm:pt modelId="{D4FC3FC2-A025-4467-B95E-4B69BE93FF76}" type="parTrans" cxnId="{5A9BAE19-0A8C-43A7-B448-AAFCD2BB30B6}">
      <dgm:prSet/>
      <dgm:spPr/>
      <dgm:t>
        <a:bodyPr/>
        <a:lstStyle/>
        <a:p>
          <a:endParaRPr lang="en-US"/>
        </a:p>
      </dgm:t>
    </dgm:pt>
    <dgm:pt modelId="{937BCC74-FDCE-4EDC-89AA-E918740AE9BC}" type="sibTrans" cxnId="{5A9BAE19-0A8C-43A7-B448-AAFCD2BB30B6}">
      <dgm:prSet/>
      <dgm:spPr/>
      <dgm:t>
        <a:bodyPr/>
        <a:lstStyle/>
        <a:p>
          <a:endParaRPr lang="en-US"/>
        </a:p>
      </dgm:t>
    </dgm:pt>
    <dgm:pt modelId="{5CFC6F1D-DD21-4427-9416-B6BCEAE9B73D}">
      <dgm:prSet phldrT="[Text]"/>
      <dgm:spPr/>
      <dgm:t>
        <a:bodyPr/>
        <a:lstStyle/>
        <a:p>
          <a:r>
            <a:rPr lang="en-US" dirty="0">
              <a:cs typeface="Calibri Light"/>
            </a:rPr>
            <a:t>Family or district-funded</a:t>
          </a:r>
          <a:endParaRPr lang="en-US" dirty="0"/>
        </a:p>
      </dgm:t>
    </dgm:pt>
    <dgm:pt modelId="{7DC6A478-CF87-4841-8F11-78543B948E16}" type="parTrans" cxnId="{077E758C-E697-4869-AB5B-3BA3B3B7873E}">
      <dgm:prSet/>
      <dgm:spPr/>
      <dgm:t>
        <a:bodyPr/>
        <a:lstStyle/>
        <a:p>
          <a:endParaRPr lang="en-US"/>
        </a:p>
      </dgm:t>
    </dgm:pt>
    <dgm:pt modelId="{2224B16D-957D-4A3D-8CBF-B983C2CB54F9}" type="sibTrans" cxnId="{077E758C-E697-4869-AB5B-3BA3B3B7873E}">
      <dgm:prSet/>
      <dgm:spPr/>
      <dgm:t>
        <a:bodyPr/>
        <a:lstStyle/>
        <a:p>
          <a:endParaRPr lang="en-US"/>
        </a:p>
      </dgm:t>
    </dgm:pt>
    <dgm:pt modelId="{C1CB099A-0E7B-4F75-B2F2-11A51E939E3F}">
      <dgm:prSet phldrT="[Text]"/>
      <dgm:spPr/>
      <dgm:t>
        <a:bodyPr/>
        <a:lstStyle/>
        <a:p>
          <a:r>
            <a:rPr lang="en-US" dirty="0"/>
            <a:t>State-funded PSAT for 10th grade and SAT for 11th grade </a:t>
          </a:r>
          <a:r>
            <a:rPr lang="en-US" dirty="0">
              <a:solidFill>
                <a:srgbClr val="000000"/>
              </a:solidFill>
              <a:latin typeface="Calibri"/>
              <a:cs typeface="Calibri"/>
            </a:rPr>
            <a:t>students </a:t>
          </a:r>
        </a:p>
      </dgm:t>
    </dgm:pt>
    <dgm:pt modelId="{37BD2653-CC67-440A-8DD8-7448D7A2438A}" type="parTrans" cxnId="{7579F72B-D05A-4D10-B5E0-9F6212DA0E2F}">
      <dgm:prSet/>
      <dgm:spPr/>
      <dgm:t>
        <a:bodyPr/>
        <a:lstStyle/>
        <a:p>
          <a:endParaRPr lang="en-US"/>
        </a:p>
      </dgm:t>
    </dgm:pt>
    <dgm:pt modelId="{0204D531-98E2-4F2A-8EF2-74C82C6D284B}" type="sibTrans" cxnId="{7579F72B-D05A-4D10-B5E0-9F6212DA0E2F}">
      <dgm:prSet/>
      <dgm:spPr/>
      <dgm:t>
        <a:bodyPr/>
        <a:lstStyle/>
        <a:p>
          <a:endParaRPr lang="en-US"/>
        </a:p>
      </dgm:t>
    </dgm:pt>
    <dgm:pt modelId="{A02C1CD9-E7B8-4166-BAE1-A5535FD5F96F}">
      <dgm:prSet phldrT="[Text]"/>
      <dgm:spPr/>
      <dgm:t>
        <a:bodyPr/>
        <a:lstStyle/>
        <a:p>
          <a:r>
            <a:rPr lang="en-US" dirty="0"/>
            <a:t>Increased access for low-income RI students</a:t>
          </a:r>
        </a:p>
      </dgm:t>
    </dgm:pt>
    <dgm:pt modelId="{85C37A83-8AA5-4690-976D-5F1AF66B62F9}" type="parTrans" cxnId="{2DBA4AD4-F428-4C7C-99B7-ADEE0C5B1BF5}">
      <dgm:prSet/>
      <dgm:spPr/>
      <dgm:t>
        <a:bodyPr/>
        <a:lstStyle/>
        <a:p>
          <a:endParaRPr lang="en-US"/>
        </a:p>
      </dgm:t>
    </dgm:pt>
    <dgm:pt modelId="{5E6E8E01-8A20-4B0E-A408-F71B7663F642}" type="sibTrans" cxnId="{2DBA4AD4-F428-4C7C-99B7-ADEE0C5B1BF5}">
      <dgm:prSet/>
      <dgm:spPr/>
      <dgm:t>
        <a:bodyPr/>
        <a:lstStyle/>
        <a:p>
          <a:endParaRPr lang="en-US"/>
        </a:p>
      </dgm:t>
    </dgm:pt>
    <dgm:pt modelId="{2FBE4E64-CA5D-4D5F-9AF6-41981D63A975}">
      <dgm:prSet phldrT="[Text]"/>
      <dgm:spPr/>
      <dgm:t>
        <a:bodyPr/>
        <a:lstStyle/>
        <a:p>
          <a:r>
            <a:rPr lang="en-US" dirty="0"/>
            <a:t>Limited access to students </a:t>
          </a:r>
        </a:p>
      </dgm:t>
    </dgm:pt>
    <dgm:pt modelId="{3BD164CB-5AE7-4F76-8440-D19A98D78742}" type="parTrans" cxnId="{C65C9D2D-0CA4-4944-A04A-3B0F6DFD8195}">
      <dgm:prSet/>
      <dgm:spPr/>
      <dgm:t>
        <a:bodyPr/>
        <a:lstStyle/>
        <a:p>
          <a:endParaRPr lang="en-US"/>
        </a:p>
      </dgm:t>
    </dgm:pt>
    <dgm:pt modelId="{2F13F2BB-69B2-430D-A4A6-9E83FDB1F92D}" type="sibTrans" cxnId="{C65C9D2D-0CA4-4944-A04A-3B0F6DFD8195}">
      <dgm:prSet/>
      <dgm:spPr/>
      <dgm:t>
        <a:bodyPr/>
        <a:lstStyle/>
        <a:p>
          <a:endParaRPr lang="en-US"/>
        </a:p>
      </dgm:t>
    </dgm:pt>
    <dgm:pt modelId="{2BA2A34D-987A-4164-810F-92ED3A8DF332}">
      <dgm:prSet phldrT="[Text]"/>
      <dgm:spPr/>
      <dgm:t>
        <a:bodyPr/>
        <a:lstStyle/>
        <a:p>
          <a:endParaRPr lang="en-US"/>
        </a:p>
      </dgm:t>
    </dgm:pt>
    <dgm:pt modelId="{D71DFB33-4D4E-491E-8F54-2C3BE322A12B}" type="parTrans" cxnId="{0124E730-3099-4D28-B1BA-EFFF8F4693FA}">
      <dgm:prSet/>
      <dgm:spPr/>
      <dgm:t>
        <a:bodyPr/>
        <a:lstStyle/>
        <a:p>
          <a:endParaRPr lang="en-US"/>
        </a:p>
      </dgm:t>
    </dgm:pt>
    <dgm:pt modelId="{73F25D66-495D-4FCB-B8DA-1F133458EFC0}" type="sibTrans" cxnId="{0124E730-3099-4D28-B1BA-EFFF8F4693FA}">
      <dgm:prSet/>
      <dgm:spPr/>
      <dgm:t>
        <a:bodyPr/>
        <a:lstStyle/>
        <a:p>
          <a:endParaRPr lang="en-US"/>
        </a:p>
      </dgm:t>
    </dgm:pt>
    <dgm:pt modelId="{B9357896-3FD5-42F0-9C6D-E0040DE61327}">
      <dgm:prSet phldrT="[Text]"/>
      <dgm:spPr/>
      <dgm:t>
        <a:bodyPr/>
        <a:lstStyle/>
        <a:p>
          <a:r>
            <a:rPr lang="en-US" dirty="0">
              <a:cs typeface="Calibri Light"/>
            </a:rPr>
            <a:t>Access </a:t>
          </a:r>
          <a:r>
            <a:rPr lang="en-US" dirty="0"/>
            <a:t>to all RI students including students with disabilities, low income, English learner, and home-schooled students</a:t>
          </a:r>
        </a:p>
      </dgm:t>
    </dgm:pt>
    <dgm:pt modelId="{5573D6B3-7CD6-4EF1-967F-B216391C6BFC}" type="parTrans" cxnId="{EF5C5D79-7100-4E36-A4D0-71FDED678EB6}">
      <dgm:prSet/>
      <dgm:spPr/>
      <dgm:t>
        <a:bodyPr/>
        <a:lstStyle/>
        <a:p>
          <a:endParaRPr lang="en-US"/>
        </a:p>
      </dgm:t>
    </dgm:pt>
    <dgm:pt modelId="{31EB473A-301F-4A1D-BA3C-59740DE01087}" type="sibTrans" cxnId="{EF5C5D79-7100-4E36-A4D0-71FDED678EB6}">
      <dgm:prSet/>
      <dgm:spPr/>
      <dgm:t>
        <a:bodyPr/>
        <a:lstStyle/>
        <a:p>
          <a:endParaRPr lang="en-US"/>
        </a:p>
      </dgm:t>
    </dgm:pt>
    <dgm:pt modelId="{A4C4AAA4-E7E8-45FD-B7B7-2803BDF1EEE0}">
      <dgm:prSet phldrT="[Text]"/>
      <dgm:spPr/>
      <dgm:t>
        <a:bodyPr/>
        <a:lstStyle/>
        <a:p>
          <a:r>
            <a:rPr lang="en-US" dirty="0"/>
            <a:t>RI established achievement levels to meet federal reporting requirements</a:t>
          </a:r>
        </a:p>
      </dgm:t>
    </dgm:pt>
    <dgm:pt modelId="{1B9062B6-ECCC-46AA-9DF8-762139147084}" type="parTrans" cxnId="{94CBA18A-C444-4E43-A733-B6D4ACA87697}">
      <dgm:prSet/>
      <dgm:spPr/>
      <dgm:t>
        <a:bodyPr/>
        <a:lstStyle/>
        <a:p>
          <a:endParaRPr lang="en-US"/>
        </a:p>
      </dgm:t>
    </dgm:pt>
    <dgm:pt modelId="{626E94AD-F987-405B-8C93-129D282BF18E}" type="sibTrans" cxnId="{94CBA18A-C444-4E43-A733-B6D4ACA87697}">
      <dgm:prSet/>
      <dgm:spPr/>
      <dgm:t>
        <a:bodyPr/>
        <a:lstStyle/>
        <a:p>
          <a:endParaRPr lang="en-US"/>
        </a:p>
      </dgm:t>
    </dgm:pt>
    <dgm:pt modelId="{9B0DEFB9-57F6-4402-996E-0F8B2B194DAA}">
      <dgm:prSet phldrT="[Text]"/>
      <dgm:spPr/>
      <dgm:t>
        <a:bodyPr/>
        <a:lstStyle/>
        <a:p>
          <a:r>
            <a:rPr lang="en-US" dirty="0"/>
            <a:t>Expanded supports and accommodations</a:t>
          </a:r>
        </a:p>
      </dgm:t>
    </dgm:pt>
    <dgm:pt modelId="{2FC21765-1D54-4ED7-B0A7-E56FC0953B03}" type="parTrans" cxnId="{3CD3810F-8D65-4929-A721-1C8C8048AEF9}">
      <dgm:prSet/>
      <dgm:spPr/>
      <dgm:t>
        <a:bodyPr/>
        <a:lstStyle/>
        <a:p>
          <a:endParaRPr lang="en-US"/>
        </a:p>
      </dgm:t>
    </dgm:pt>
    <dgm:pt modelId="{68CAC4F9-986E-42BF-909F-A895442BCA43}" type="sibTrans" cxnId="{3CD3810F-8D65-4929-A721-1C8C8048AEF9}">
      <dgm:prSet/>
      <dgm:spPr/>
      <dgm:t>
        <a:bodyPr/>
        <a:lstStyle/>
        <a:p>
          <a:endParaRPr lang="en-US"/>
        </a:p>
      </dgm:t>
    </dgm:pt>
    <dgm:pt modelId="{0E68ACEB-CE4F-4084-8962-CDD03351A03C}">
      <dgm:prSet phldrT="[Text]"/>
      <dgm:spPr/>
      <dgm:t>
        <a:bodyPr/>
        <a:lstStyle/>
        <a:p>
          <a:r>
            <a:rPr lang="en-US" dirty="0"/>
            <a:t>No changes to College Board accommodations or other testing policies</a:t>
          </a:r>
        </a:p>
      </dgm:t>
    </dgm:pt>
    <dgm:pt modelId="{4B53D851-C3F5-4E2E-9710-E6027545D5FF}" type="parTrans" cxnId="{BABAE595-6C3E-44DB-8A32-83CEB6B64DF0}">
      <dgm:prSet/>
      <dgm:spPr/>
      <dgm:t>
        <a:bodyPr/>
        <a:lstStyle/>
        <a:p>
          <a:endParaRPr lang="en-US"/>
        </a:p>
      </dgm:t>
    </dgm:pt>
    <dgm:pt modelId="{3A08DDFE-D6D8-4594-8888-39CC517D4273}" type="sibTrans" cxnId="{BABAE595-6C3E-44DB-8A32-83CEB6B64DF0}">
      <dgm:prSet/>
      <dgm:spPr/>
      <dgm:t>
        <a:bodyPr/>
        <a:lstStyle/>
        <a:p>
          <a:endParaRPr lang="en-US"/>
        </a:p>
      </dgm:t>
    </dgm:pt>
    <dgm:pt modelId="{D39B9A94-819D-449C-B8C8-CCCDEAAD5851}">
      <dgm:prSet phldrT="[Text]"/>
      <dgm:spPr/>
      <dgm:t>
        <a:bodyPr/>
        <a:lstStyle/>
        <a:p>
          <a:r>
            <a:rPr lang="en-US" dirty="0"/>
            <a:t>Student participation increased</a:t>
          </a:r>
        </a:p>
      </dgm:t>
    </dgm:pt>
    <dgm:pt modelId="{A903BC6A-B3FD-4FEE-99BD-C6E80488747E}" type="parTrans" cxnId="{6299FD96-B8F8-4692-83C8-856994937678}">
      <dgm:prSet/>
      <dgm:spPr/>
      <dgm:t>
        <a:bodyPr/>
        <a:lstStyle/>
        <a:p>
          <a:endParaRPr lang="en-US"/>
        </a:p>
      </dgm:t>
    </dgm:pt>
    <dgm:pt modelId="{C6B6A974-0D8C-4968-9514-A5E6599A14AE}" type="sibTrans" cxnId="{6299FD96-B8F8-4692-83C8-856994937678}">
      <dgm:prSet/>
      <dgm:spPr/>
      <dgm:t>
        <a:bodyPr/>
        <a:lstStyle/>
        <a:p>
          <a:endParaRPr lang="en-US"/>
        </a:p>
      </dgm:t>
    </dgm:pt>
    <dgm:pt modelId="{B63D42FE-3FE6-42F0-BC9A-23AC684E5066}">
      <dgm:prSet phldrT="[Text]"/>
      <dgm:spPr/>
      <dgm:t>
        <a:bodyPr/>
        <a:lstStyle/>
        <a:p>
          <a:r>
            <a:rPr lang="en-US" dirty="0"/>
            <a:t>Student participation increased over 2016-17 school year</a:t>
          </a:r>
        </a:p>
      </dgm:t>
    </dgm:pt>
    <dgm:pt modelId="{FD057490-0EEB-4E3E-A114-396367F2CA6A}" type="parTrans" cxnId="{29002A4E-C07D-4F28-9B4D-9E1C8964A64D}">
      <dgm:prSet/>
      <dgm:spPr/>
      <dgm:t>
        <a:bodyPr/>
        <a:lstStyle/>
        <a:p>
          <a:endParaRPr lang="en-US"/>
        </a:p>
      </dgm:t>
    </dgm:pt>
    <dgm:pt modelId="{85D6A625-EA8F-44FE-B28A-653814F9D085}" type="sibTrans" cxnId="{29002A4E-C07D-4F28-9B4D-9E1C8964A64D}">
      <dgm:prSet/>
      <dgm:spPr/>
      <dgm:t>
        <a:bodyPr/>
        <a:lstStyle/>
        <a:p>
          <a:endParaRPr lang="en-US"/>
        </a:p>
      </dgm:t>
    </dgm:pt>
    <dgm:pt modelId="{884A29FE-B85E-4857-8A1C-418FF18B29CD}">
      <dgm:prSet phldrT="[Text]" custT="1"/>
      <dgm:spPr/>
      <dgm:t>
        <a:bodyPr/>
        <a:lstStyle/>
        <a:p>
          <a:r>
            <a:rPr lang="en-US" sz="1800" b="1"/>
            <a:t>2017-18</a:t>
          </a:r>
        </a:p>
      </dgm:t>
    </dgm:pt>
    <dgm:pt modelId="{3787787F-894E-48F8-A130-87A36311B08C}" type="sibTrans" cxnId="{BC74EC85-AF45-4615-AB3E-F216EBE67517}">
      <dgm:prSet/>
      <dgm:spPr/>
      <dgm:t>
        <a:bodyPr/>
        <a:lstStyle/>
        <a:p>
          <a:endParaRPr lang="en-US"/>
        </a:p>
      </dgm:t>
    </dgm:pt>
    <dgm:pt modelId="{7689F937-E958-45E1-84EA-C2D6DC87CB12}" type="parTrans" cxnId="{BC74EC85-AF45-4615-AB3E-F216EBE67517}">
      <dgm:prSet/>
      <dgm:spPr/>
      <dgm:t>
        <a:bodyPr/>
        <a:lstStyle/>
        <a:p>
          <a:endParaRPr lang="en-US"/>
        </a:p>
      </dgm:t>
    </dgm:pt>
    <dgm:pt modelId="{A4620034-8917-4856-B67A-941B40EF300A}">
      <dgm:prSet phldrT="[Text]"/>
      <dgm:spPr/>
      <dgm:t>
        <a:bodyPr/>
        <a:lstStyle/>
        <a:p>
          <a:r>
            <a:rPr lang="en-US" dirty="0"/>
            <a:t>No changes to College Board accommodations or other policies</a:t>
          </a:r>
        </a:p>
      </dgm:t>
    </dgm:pt>
    <dgm:pt modelId="{06F61037-710E-452E-A007-3C9BF843DD5A}" type="parTrans" cxnId="{9D858A5D-AFE3-404C-B380-0CDA09F120F5}">
      <dgm:prSet/>
      <dgm:spPr/>
      <dgm:t>
        <a:bodyPr/>
        <a:lstStyle/>
        <a:p>
          <a:endParaRPr lang="en-US"/>
        </a:p>
      </dgm:t>
    </dgm:pt>
    <dgm:pt modelId="{FA5A29B3-602E-43A4-85A8-E1205F9F9F36}" type="sibTrans" cxnId="{9D858A5D-AFE3-404C-B380-0CDA09F120F5}">
      <dgm:prSet/>
      <dgm:spPr/>
      <dgm:t>
        <a:bodyPr/>
        <a:lstStyle/>
        <a:p>
          <a:endParaRPr lang="en-US"/>
        </a:p>
      </dgm:t>
    </dgm:pt>
    <dgm:pt modelId="{DEE896AD-F2EC-40E8-B668-B7D37A4668CF}" type="pres">
      <dgm:prSet presAssocID="{EAC5E847-47E2-41FB-9805-D3193ECB555C}" presName="linearFlow" presStyleCnt="0">
        <dgm:presLayoutVars>
          <dgm:dir/>
          <dgm:animLvl val="lvl"/>
          <dgm:resizeHandles val="exact"/>
        </dgm:presLayoutVars>
      </dgm:prSet>
      <dgm:spPr/>
      <dgm:t>
        <a:bodyPr/>
        <a:lstStyle/>
        <a:p>
          <a:endParaRPr lang="en-US"/>
        </a:p>
      </dgm:t>
    </dgm:pt>
    <dgm:pt modelId="{9994B526-8660-4AF2-B4A5-A93B9EC64E79}" type="pres">
      <dgm:prSet presAssocID="{D879E34D-2C59-4245-868E-535B008EF4D9}" presName="composite" presStyleCnt="0"/>
      <dgm:spPr/>
    </dgm:pt>
    <dgm:pt modelId="{17837702-CBB2-4477-8312-6B52A387FB40}" type="pres">
      <dgm:prSet presAssocID="{D879E34D-2C59-4245-868E-535B008EF4D9}" presName="parTx" presStyleLbl="node1" presStyleIdx="0" presStyleCnt="3">
        <dgm:presLayoutVars>
          <dgm:chMax val="0"/>
          <dgm:chPref val="0"/>
          <dgm:bulletEnabled val="1"/>
        </dgm:presLayoutVars>
      </dgm:prSet>
      <dgm:spPr/>
      <dgm:t>
        <a:bodyPr/>
        <a:lstStyle/>
        <a:p>
          <a:endParaRPr lang="en-US"/>
        </a:p>
      </dgm:t>
    </dgm:pt>
    <dgm:pt modelId="{CE5CC50B-E3FA-449F-910A-BD45EB3614D5}" type="pres">
      <dgm:prSet presAssocID="{D879E34D-2C59-4245-868E-535B008EF4D9}" presName="parSh" presStyleLbl="node1" presStyleIdx="0" presStyleCnt="3"/>
      <dgm:spPr/>
      <dgm:t>
        <a:bodyPr/>
        <a:lstStyle/>
        <a:p>
          <a:endParaRPr lang="en-US"/>
        </a:p>
      </dgm:t>
    </dgm:pt>
    <dgm:pt modelId="{12C2E176-E2DA-4270-BE48-C393C7754BBD}" type="pres">
      <dgm:prSet presAssocID="{D879E34D-2C59-4245-868E-535B008EF4D9}" presName="desTx" presStyleLbl="fgAcc1" presStyleIdx="0" presStyleCnt="3" custScaleX="110541">
        <dgm:presLayoutVars>
          <dgm:bulletEnabled val="1"/>
        </dgm:presLayoutVars>
      </dgm:prSet>
      <dgm:spPr/>
      <dgm:t>
        <a:bodyPr/>
        <a:lstStyle/>
        <a:p>
          <a:endParaRPr lang="en-US"/>
        </a:p>
      </dgm:t>
    </dgm:pt>
    <dgm:pt modelId="{599B8F3D-A536-4211-A13D-C5733D44B493}" type="pres">
      <dgm:prSet presAssocID="{4E275A59-B2FB-44A8-883B-25CFE14F53C6}" presName="sibTrans" presStyleLbl="sibTrans2D1" presStyleIdx="0" presStyleCnt="2"/>
      <dgm:spPr/>
      <dgm:t>
        <a:bodyPr/>
        <a:lstStyle/>
        <a:p>
          <a:endParaRPr lang="en-US"/>
        </a:p>
      </dgm:t>
    </dgm:pt>
    <dgm:pt modelId="{E077F7CA-6325-4A94-941A-C825C632FC46}" type="pres">
      <dgm:prSet presAssocID="{4E275A59-B2FB-44A8-883B-25CFE14F53C6}" presName="connTx" presStyleLbl="sibTrans2D1" presStyleIdx="0" presStyleCnt="2"/>
      <dgm:spPr/>
      <dgm:t>
        <a:bodyPr/>
        <a:lstStyle/>
        <a:p>
          <a:endParaRPr lang="en-US"/>
        </a:p>
      </dgm:t>
    </dgm:pt>
    <dgm:pt modelId="{AC4DB0B2-413C-4627-85B2-056AA51A3668}" type="pres">
      <dgm:prSet presAssocID="{A3602CC0-6518-47DA-9059-415D802B6273}" presName="composite" presStyleCnt="0"/>
      <dgm:spPr/>
    </dgm:pt>
    <dgm:pt modelId="{C92924EC-A3FE-4F66-A3CD-1B0FE89D1CDF}" type="pres">
      <dgm:prSet presAssocID="{A3602CC0-6518-47DA-9059-415D802B6273}" presName="parTx" presStyleLbl="node1" presStyleIdx="0" presStyleCnt="3">
        <dgm:presLayoutVars>
          <dgm:chMax val="0"/>
          <dgm:chPref val="0"/>
          <dgm:bulletEnabled val="1"/>
        </dgm:presLayoutVars>
      </dgm:prSet>
      <dgm:spPr/>
      <dgm:t>
        <a:bodyPr/>
        <a:lstStyle/>
        <a:p>
          <a:endParaRPr lang="en-US"/>
        </a:p>
      </dgm:t>
    </dgm:pt>
    <dgm:pt modelId="{C78890A1-97D6-49B6-940F-F1EB40C79E1B}" type="pres">
      <dgm:prSet presAssocID="{A3602CC0-6518-47DA-9059-415D802B6273}" presName="parSh" presStyleLbl="node1" presStyleIdx="1" presStyleCnt="3"/>
      <dgm:spPr/>
      <dgm:t>
        <a:bodyPr/>
        <a:lstStyle/>
        <a:p>
          <a:endParaRPr lang="en-US"/>
        </a:p>
      </dgm:t>
    </dgm:pt>
    <dgm:pt modelId="{81534C8A-0B3E-42D8-916D-C0741F10DA8F}" type="pres">
      <dgm:prSet presAssocID="{A3602CC0-6518-47DA-9059-415D802B6273}" presName="desTx" presStyleLbl="fgAcc1" presStyleIdx="1" presStyleCnt="3" custLinFactNeighborX="-202" custLinFactNeighborY="-248">
        <dgm:presLayoutVars>
          <dgm:bulletEnabled val="1"/>
        </dgm:presLayoutVars>
      </dgm:prSet>
      <dgm:spPr/>
      <dgm:t>
        <a:bodyPr/>
        <a:lstStyle/>
        <a:p>
          <a:endParaRPr lang="en-US"/>
        </a:p>
      </dgm:t>
    </dgm:pt>
    <dgm:pt modelId="{6D9CBD2F-D7CE-4D3F-B118-EDFC53AEDE0A}" type="pres">
      <dgm:prSet presAssocID="{AD6686B2-C6EA-414B-9EC6-5117C8DEB069}" presName="sibTrans" presStyleLbl="sibTrans2D1" presStyleIdx="1" presStyleCnt="2"/>
      <dgm:spPr/>
      <dgm:t>
        <a:bodyPr/>
        <a:lstStyle/>
        <a:p>
          <a:endParaRPr lang="en-US"/>
        </a:p>
      </dgm:t>
    </dgm:pt>
    <dgm:pt modelId="{F3D597D3-6A58-4238-B22C-59A789644567}" type="pres">
      <dgm:prSet presAssocID="{AD6686B2-C6EA-414B-9EC6-5117C8DEB069}" presName="connTx" presStyleLbl="sibTrans2D1" presStyleIdx="1" presStyleCnt="2"/>
      <dgm:spPr/>
      <dgm:t>
        <a:bodyPr/>
        <a:lstStyle/>
        <a:p>
          <a:endParaRPr lang="en-US"/>
        </a:p>
      </dgm:t>
    </dgm:pt>
    <dgm:pt modelId="{8DABE87A-9A25-410E-8290-71BB74EFAC97}" type="pres">
      <dgm:prSet presAssocID="{884A29FE-B85E-4857-8A1C-418FF18B29CD}" presName="composite" presStyleCnt="0"/>
      <dgm:spPr/>
    </dgm:pt>
    <dgm:pt modelId="{7B0296F3-C6EB-47AB-9D1D-1598C4F035A5}" type="pres">
      <dgm:prSet presAssocID="{884A29FE-B85E-4857-8A1C-418FF18B29CD}" presName="parTx" presStyleLbl="node1" presStyleIdx="1" presStyleCnt="3">
        <dgm:presLayoutVars>
          <dgm:chMax val="0"/>
          <dgm:chPref val="0"/>
          <dgm:bulletEnabled val="1"/>
        </dgm:presLayoutVars>
      </dgm:prSet>
      <dgm:spPr/>
      <dgm:t>
        <a:bodyPr/>
        <a:lstStyle/>
        <a:p>
          <a:endParaRPr lang="en-US"/>
        </a:p>
      </dgm:t>
    </dgm:pt>
    <dgm:pt modelId="{A688B310-B69C-4249-A031-0E4CB3B2AAB9}" type="pres">
      <dgm:prSet presAssocID="{884A29FE-B85E-4857-8A1C-418FF18B29CD}" presName="parSh" presStyleLbl="node1" presStyleIdx="2" presStyleCnt="3"/>
      <dgm:spPr/>
      <dgm:t>
        <a:bodyPr/>
        <a:lstStyle/>
        <a:p>
          <a:endParaRPr lang="en-US"/>
        </a:p>
      </dgm:t>
    </dgm:pt>
    <dgm:pt modelId="{B4B2D898-65F7-4B43-8214-DE7A435AABC4}" type="pres">
      <dgm:prSet presAssocID="{884A29FE-B85E-4857-8A1C-418FF18B29CD}" presName="desTx" presStyleLbl="fgAcc1" presStyleIdx="2" presStyleCnt="3">
        <dgm:presLayoutVars>
          <dgm:bulletEnabled val="1"/>
        </dgm:presLayoutVars>
      </dgm:prSet>
      <dgm:spPr/>
      <dgm:t>
        <a:bodyPr/>
        <a:lstStyle/>
        <a:p>
          <a:endParaRPr lang="en-US"/>
        </a:p>
      </dgm:t>
    </dgm:pt>
  </dgm:ptLst>
  <dgm:cxnLst>
    <dgm:cxn modelId="{4D854517-DF7A-4721-BA09-94915282D89D}" type="presOf" srcId="{4E275A59-B2FB-44A8-883B-25CFE14F53C6}" destId="{599B8F3D-A536-4211-A13D-C5733D44B493}" srcOrd="0" destOrd="0" presId="urn:microsoft.com/office/officeart/2005/8/layout/process3"/>
    <dgm:cxn modelId="{00222361-802B-4D7C-AE08-2CA9EAB52E76}" type="presOf" srcId="{9B0DEFB9-57F6-4402-996E-0F8B2B194DAA}" destId="{B4B2D898-65F7-4B43-8214-DE7A435AABC4}" srcOrd="0" destOrd="3" presId="urn:microsoft.com/office/officeart/2005/8/layout/process3"/>
    <dgm:cxn modelId="{2124C728-C604-4F5E-9944-318AB10D5D4B}" srcId="{D879E34D-2C59-4245-868E-535B008EF4D9}" destId="{805E9D18-D907-45E9-8F82-3DC2CB922304}" srcOrd="0" destOrd="0" parTransId="{2195ADD4-E7D9-4D52-882F-9D7FE5CA5770}" sibTransId="{BC6A119D-B566-46CA-8D2F-F2FFB9A4F653}"/>
    <dgm:cxn modelId="{5CA65343-2590-4171-9F40-21B4DE941DF2}" type="presOf" srcId="{2BA2A34D-987A-4164-810F-92ED3A8DF332}" destId="{B4B2D898-65F7-4B43-8214-DE7A435AABC4}" srcOrd="0" destOrd="5" presId="urn:microsoft.com/office/officeart/2005/8/layout/process3"/>
    <dgm:cxn modelId="{7579F72B-D05A-4D10-B5E0-9F6212DA0E2F}" srcId="{A3602CC0-6518-47DA-9059-415D802B6273}" destId="{C1CB099A-0E7B-4F75-B2F2-11A51E939E3F}" srcOrd="1" destOrd="0" parTransId="{37BD2653-CC67-440A-8DD8-7448D7A2438A}" sibTransId="{0204D531-98E2-4F2A-8EF2-74C82C6D284B}"/>
    <dgm:cxn modelId="{4428F39C-C574-466D-BA6F-46C950B29200}" type="presOf" srcId="{884A29FE-B85E-4857-8A1C-418FF18B29CD}" destId="{7B0296F3-C6EB-47AB-9D1D-1598C4F035A5}" srcOrd="0" destOrd="0" presId="urn:microsoft.com/office/officeart/2005/8/layout/process3"/>
    <dgm:cxn modelId="{BC74EC85-AF45-4615-AB3E-F216EBE67517}" srcId="{EAC5E847-47E2-41FB-9805-D3193ECB555C}" destId="{884A29FE-B85E-4857-8A1C-418FF18B29CD}" srcOrd="2" destOrd="0" parTransId="{7689F937-E958-45E1-84EA-C2D6DC87CB12}" sibTransId="{3787787F-894E-48F8-A130-87A36311B08C}"/>
    <dgm:cxn modelId="{23270866-E53A-47EC-8198-37C2036CE3DB}" type="presOf" srcId="{884A29FE-B85E-4857-8A1C-418FF18B29CD}" destId="{A688B310-B69C-4249-A031-0E4CB3B2AAB9}" srcOrd="1" destOrd="0" presId="urn:microsoft.com/office/officeart/2005/8/layout/process3"/>
    <dgm:cxn modelId="{8FC3E6FB-D7B8-4CA7-866A-8A89FB957DF1}" srcId="{EAC5E847-47E2-41FB-9805-D3193ECB555C}" destId="{D879E34D-2C59-4245-868E-535B008EF4D9}" srcOrd="0" destOrd="0" parTransId="{F2F98FE0-76EC-4BAF-B247-475EB060E273}" sibTransId="{4E275A59-B2FB-44A8-883B-25CFE14F53C6}"/>
    <dgm:cxn modelId="{9D858A5D-AFE3-404C-B380-0CDA09F120F5}" srcId="{D879E34D-2C59-4245-868E-535B008EF4D9}" destId="{A4620034-8917-4856-B67A-941B40EF300A}" srcOrd="3" destOrd="0" parTransId="{06F61037-710E-452E-A007-3C9BF843DD5A}" sibTransId="{FA5A29B3-602E-43A4-85A8-E1205F9F9F36}"/>
    <dgm:cxn modelId="{077E758C-E697-4869-AB5B-3BA3B3B7873E}" srcId="{D879E34D-2C59-4245-868E-535B008EF4D9}" destId="{5CFC6F1D-DD21-4427-9416-B6BCEAE9B73D}" srcOrd="1" destOrd="0" parTransId="{7DC6A478-CF87-4841-8F11-78543B948E16}" sibTransId="{2224B16D-957D-4A3D-8CBF-B983C2CB54F9}"/>
    <dgm:cxn modelId="{2DBA4AD4-F428-4C7C-99B7-ADEE0C5B1BF5}" srcId="{A3602CC0-6518-47DA-9059-415D802B6273}" destId="{A02C1CD9-E7B8-4166-BAE1-A5535FD5F96F}" srcOrd="2" destOrd="0" parTransId="{85C37A83-8AA5-4690-976D-5F1AF66B62F9}" sibTransId="{5E6E8E01-8A20-4B0E-A408-F71B7663F642}"/>
    <dgm:cxn modelId="{05DCF5A8-2054-4032-B581-07A2D1F32035}" type="presOf" srcId="{A3602CC0-6518-47DA-9059-415D802B6273}" destId="{C92924EC-A3FE-4F66-A3CD-1B0FE89D1CDF}" srcOrd="0" destOrd="0" presId="urn:microsoft.com/office/officeart/2005/8/layout/process3"/>
    <dgm:cxn modelId="{B5643D49-FBD0-4358-AB26-2E23EAC7B287}" type="presOf" srcId="{0E68ACEB-CE4F-4084-8962-CDD03351A03C}" destId="{81534C8A-0B3E-42D8-916D-C0741F10DA8F}" srcOrd="0" destOrd="3" presId="urn:microsoft.com/office/officeart/2005/8/layout/process3"/>
    <dgm:cxn modelId="{0BFA9826-D039-4EE3-B322-4D374D4426DD}" srcId="{EAC5E847-47E2-41FB-9805-D3193ECB555C}" destId="{A3602CC0-6518-47DA-9059-415D802B6273}" srcOrd="1" destOrd="0" parTransId="{D42AF1D7-A053-4DA0-8509-1CF9F4391310}" sibTransId="{AD6686B2-C6EA-414B-9EC6-5117C8DEB069}"/>
    <dgm:cxn modelId="{0124E730-3099-4D28-B1BA-EFFF8F4693FA}" srcId="{884A29FE-B85E-4857-8A1C-418FF18B29CD}" destId="{2BA2A34D-987A-4164-810F-92ED3A8DF332}" srcOrd="5" destOrd="0" parTransId="{D71DFB33-4D4E-491E-8F54-2C3BE322A12B}" sibTransId="{73F25D66-495D-4FCB-B8DA-1F133458EFC0}"/>
    <dgm:cxn modelId="{5A9BAE19-0A8C-43A7-B448-AAFCD2BB30B6}" srcId="{884A29FE-B85E-4857-8A1C-418FF18B29CD}" destId="{FC4FC093-853D-46BD-B39D-BE4F0A041ACD}" srcOrd="0" destOrd="0" parTransId="{D4FC3FC2-A025-4467-B95E-4B69BE93FF76}" sibTransId="{937BCC74-FDCE-4EDC-89AA-E918740AE9BC}"/>
    <dgm:cxn modelId="{6299FD96-B8F8-4692-83C8-856994937678}" srcId="{A3602CC0-6518-47DA-9059-415D802B6273}" destId="{D39B9A94-819D-449C-B8C8-CCCDEAAD5851}" srcOrd="4" destOrd="0" parTransId="{A903BC6A-B3FD-4FEE-99BD-C6E80488747E}" sibTransId="{C6B6A974-0D8C-4968-9514-A5E6599A14AE}"/>
    <dgm:cxn modelId="{38A25227-CC78-4740-88A1-149481D0A67B}" srcId="{A3602CC0-6518-47DA-9059-415D802B6273}" destId="{DEDFC43F-48BF-4ED7-9E3E-F93E4AB33421}" srcOrd="0" destOrd="0" parTransId="{C909C7B5-1FEA-4049-A2DE-1AE625D4969C}" sibTransId="{B8E7075F-2797-469E-9C54-246978065DC4}"/>
    <dgm:cxn modelId="{00396366-971E-41C1-B634-160978AE950C}" type="presOf" srcId="{4E275A59-B2FB-44A8-883B-25CFE14F53C6}" destId="{E077F7CA-6325-4A94-941A-C825C632FC46}" srcOrd="1" destOrd="0" presId="urn:microsoft.com/office/officeart/2005/8/layout/process3"/>
    <dgm:cxn modelId="{714A2FF9-9C3C-403D-ADA8-A8CAEF969576}" type="presOf" srcId="{A02C1CD9-E7B8-4166-BAE1-A5535FD5F96F}" destId="{81534C8A-0B3E-42D8-916D-C0741F10DA8F}" srcOrd="0" destOrd="2" presId="urn:microsoft.com/office/officeart/2005/8/layout/process3"/>
    <dgm:cxn modelId="{5B00DBF0-59EE-4FFD-8D17-F08E1550EF7A}" type="presOf" srcId="{A4620034-8917-4856-B67A-941B40EF300A}" destId="{12C2E176-E2DA-4270-BE48-C393C7754BBD}" srcOrd="0" destOrd="3" presId="urn:microsoft.com/office/officeart/2005/8/layout/process3"/>
    <dgm:cxn modelId="{4FF621C8-FB3E-4F2D-9BD6-9AA8D265CACE}" type="presOf" srcId="{C1CB099A-0E7B-4F75-B2F2-11A51E939E3F}" destId="{81534C8A-0B3E-42D8-916D-C0741F10DA8F}" srcOrd="0" destOrd="1" presId="urn:microsoft.com/office/officeart/2005/8/layout/process3"/>
    <dgm:cxn modelId="{5BAB9439-8442-42EC-9AB0-6C3BF629775C}" type="presOf" srcId="{B63D42FE-3FE6-42F0-BC9A-23AC684E5066}" destId="{B4B2D898-65F7-4B43-8214-DE7A435AABC4}" srcOrd="0" destOrd="4" presId="urn:microsoft.com/office/officeart/2005/8/layout/process3"/>
    <dgm:cxn modelId="{99067B39-7611-4EB0-B069-BAAAEE7A0B2C}" type="presOf" srcId="{D39B9A94-819D-449C-B8C8-CCCDEAAD5851}" destId="{81534C8A-0B3E-42D8-916D-C0741F10DA8F}" srcOrd="0" destOrd="4" presId="urn:microsoft.com/office/officeart/2005/8/layout/process3"/>
    <dgm:cxn modelId="{C65C9D2D-0CA4-4944-A04A-3B0F6DFD8195}" srcId="{D879E34D-2C59-4245-868E-535B008EF4D9}" destId="{2FBE4E64-CA5D-4D5F-9AF6-41981D63A975}" srcOrd="2" destOrd="0" parTransId="{3BD164CB-5AE7-4F76-8440-D19A98D78742}" sibTransId="{2F13F2BB-69B2-430D-A4A6-9E83FDB1F92D}"/>
    <dgm:cxn modelId="{E96BA87F-20B2-4B0D-930A-0202090F0219}" type="presOf" srcId="{A3602CC0-6518-47DA-9059-415D802B6273}" destId="{C78890A1-97D6-49B6-940F-F1EB40C79E1B}" srcOrd="1" destOrd="0" presId="urn:microsoft.com/office/officeart/2005/8/layout/process3"/>
    <dgm:cxn modelId="{ADD55BF8-C078-4F4E-AA0F-55E43DC6E39F}" type="presOf" srcId="{2FBE4E64-CA5D-4D5F-9AF6-41981D63A975}" destId="{12C2E176-E2DA-4270-BE48-C393C7754BBD}" srcOrd="0" destOrd="2" presId="urn:microsoft.com/office/officeart/2005/8/layout/process3"/>
    <dgm:cxn modelId="{D71DAFAF-1302-46DC-BC16-F94F9CFFC6B7}" type="presOf" srcId="{A4C4AAA4-E7E8-45FD-B7B7-2803BDF1EEE0}" destId="{B4B2D898-65F7-4B43-8214-DE7A435AABC4}" srcOrd="0" destOrd="2" presId="urn:microsoft.com/office/officeart/2005/8/layout/process3"/>
    <dgm:cxn modelId="{F1A474F6-F877-42BF-A54C-326F6260CD88}" type="presOf" srcId="{D879E34D-2C59-4245-868E-535B008EF4D9}" destId="{CE5CC50B-E3FA-449F-910A-BD45EB3614D5}" srcOrd="1" destOrd="0" presId="urn:microsoft.com/office/officeart/2005/8/layout/process3"/>
    <dgm:cxn modelId="{3CD3810F-8D65-4929-A721-1C8C8048AEF9}" srcId="{884A29FE-B85E-4857-8A1C-418FF18B29CD}" destId="{9B0DEFB9-57F6-4402-996E-0F8B2B194DAA}" srcOrd="3" destOrd="0" parTransId="{2FC21765-1D54-4ED7-B0A7-E56FC0953B03}" sibTransId="{68CAC4F9-986E-42BF-909F-A895442BCA43}"/>
    <dgm:cxn modelId="{967822E1-52DC-466C-B300-75FD0D8167A3}" type="presOf" srcId="{5CFC6F1D-DD21-4427-9416-B6BCEAE9B73D}" destId="{12C2E176-E2DA-4270-BE48-C393C7754BBD}" srcOrd="0" destOrd="1" presId="urn:microsoft.com/office/officeart/2005/8/layout/process3"/>
    <dgm:cxn modelId="{29002A4E-C07D-4F28-9B4D-9E1C8964A64D}" srcId="{884A29FE-B85E-4857-8A1C-418FF18B29CD}" destId="{B63D42FE-3FE6-42F0-BC9A-23AC684E5066}" srcOrd="4" destOrd="0" parTransId="{FD057490-0EEB-4E3E-A114-396367F2CA6A}" sibTransId="{85D6A625-EA8F-44FE-B28A-653814F9D085}"/>
    <dgm:cxn modelId="{BF26A5B9-C9B5-4F8E-9F2D-6509F86405AF}" type="presOf" srcId="{EAC5E847-47E2-41FB-9805-D3193ECB555C}" destId="{DEE896AD-F2EC-40E8-B668-B7D37A4668CF}" srcOrd="0" destOrd="0" presId="urn:microsoft.com/office/officeart/2005/8/layout/process3"/>
    <dgm:cxn modelId="{146CE8A5-9F17-4110-9148-90736E9239E8}" type="presOf" srcId="{AD6686B2-C6EA-414B-9EC6-5117C8DEB069}" destId="{6D9CBD2F-D7CE-4D3F-B118-EDFC53AEDE0A}" srcOrd="0" destOrd="0" presId="urn:microsoft.com/office/officeart/2005/8/layout/process3"/>
    <dgm:cxn modelId="{94CBA18A-C444-4E43-A733-B6D4ACA87697}" srcId="{884A29FE-B85E-4857-8A1C-418FF18B29CD}" destId="{A4C4AAA4-E7E8-45FD-B7B7-2803BDF1EEE0}" srcOrd="2" destOrd="0" parTransId="{1B9062B6-ECCC-46AA-9DF8-762139147084}" sibTransId="{626E94AD-F987-405B-8C93-129D282BF18E}"/>
    <dgm:cxn modelId="{7E062CB0-2B8C-486F-875B-7CEF31938126}" type="presOf" srcId="{DEDFC43F-48BF-4ED7-9E3E-F93E4AB33421}" destId="{81534C8A-0B3E-42D8-916D-C0741F10DA8F}" srcOrd="0" destOrd="0" presId="urn:microsoft.com/office/officeart/2005/8/layout/process3"/>
    <dgm:cxn modelId="{75D16116-A071-41C0-9D46-415656A4B78B}" type="presOf" srcId="{D879E34D-2C59-4245-868E-535B008EF4D9}" destId="{17837702-CBB2-4477-8312-6B52A387FB40}" srcOrd="0" destOrd="0" presId="urn:microsoft.com/office/officeart/2005/8/layout/process3"/>
    <dgm:cxn modelId="{9A6770D0-1C35-46E3-9F01-9D8CC6D9D055}" type="presOf" srcId="{B9357896-3FD5-42F0-9C6D-E0040DE61327}" destId="{B4B2D898-65F7-4B43-8214-DE7A435AABC4}" srcOrd="0" destOrd="1" presId="urn:microsoft.com/office/officeart/2005/8/layout/process3"/>
    <dgm:cxn modelId="{BABAE595-6C3E-44DB-8A32-83CEB6B64DF0}" srcId="{A3602CC0-6518-47DA-9059-415D802B6273}" destId="{0E68ACEB-CE4F-4084-8962-CDD03351A03C}" srcOrd="3" destOrd="0" parTransId="{4B53D851-C3F5-4E2E-9710-E6027545D5FF}" sibTransId="{3A08DDFE-D6D8-4594-8888-39CC517D4273}"/>
    <dgm:cxn modelId="{EF5C5D79-7100-4E36-A4D0-71FDED678EB6}" srcId="{884A29FE-B85E-4857-8A1C-418FF18B29CD}" destId="{B9357896-3FD5-42F0-9C6D-E0040DE61327}" srcOrd="1" destOrd="0" parTransId="{5573D6B3-7CD6-4EF1-967F-B216391C6BFC}" sibTransId="{31EB473A-301F-4A1D-BA3C-59740DE01087}"/>
    <dgm:cxn modelId="{DEF5EFB3-F577-4F4A-8C8E-642A39DABDC6}" type="presOf" srcId="{AD6686B2-C6EA-414B-9EC6-5117C8DEB069}" destId="{F3D597D3-6A58-4238-B22C-59A789644567}" srcOrd="1" destOrd="0" presId="urn:microsoft.com/office/officeart/2005/8/layout/process3"/>
    <dgm:cxn modelId="{8592C4B1-9968-420B-90D6-712222E72D49}" type="presOf" srcId="{805E9D18-D907-45E9-8F82-3DC2CB922304}" destId="{12C2E176-E2DA-4270-BE48-C393C7754BBD}" srcOrd="0" destOrd="0" presId="urn:microsoft.com/office/officeart/2005/8/layout/process3"/>
    <dgm:cxn modelId="{FD63111B-56FA-4BB4-9156-005633FA4DCB}" type="presOf" srcId="{FC4FC093-853D-46BD-B39D-BE4F0A041ACD}" destId="{B4B2D898-65F7-4B43-8214-DE7A435AABC4}" srcOrd="0" destOrd="0" presId="urn:microsoft.com/office/officeart/2005/8/layout/process3"/>
    <dgm:cxn modelId="{B0349E96-E3E4-4267-A6FC-C4BB66BD2112}" type="presParOf" srcId="{DEE896AD-F2EC-40E8-B668-B7D37A4668CF}" destId="{9994B526-8660-4AF2-B4A5-A93B9EC64E79}" srcOrd="0" destOrd="0" presId="urn:microsoft.com/office/officeart/2005/8/layout/process3"/>
    <dgm:cxn modelId="{69648F73-D1C6-418F-9525-15EE5A7C9AE8}" type="presParOf" srcId="{9994B526-8660-4AF2-B4A5-A93B9EC64E79}" destId="{17837702-CBB2-4477-8312-6B52A387FB40}" srcOrd="0" destOrd="0" presId="urn:microsoft.com/office/officeart/2005/8/layout/process3"/>
    <dgm:cxn modelId="{3DD27B18-0523-4FAC-9E9D-58A03D23BF0F}" type="presParOf" srcId="{9994B526-8660-4AF2-B4A5-A93B9EC64E79}" destId="{CE5CC50B-E3FA-449F-910A-BD45EB3614D5}" srcOrd="1" destOrd="0" presId="urn:microsoft.com/office/officeart/2005/8/layout/process3"/>
    <dgm:cxn modelId="{0947D893-F2BF-4D44-8B1A-4001DABD923D}" type="presParOf" srcId="{9994B526-8660-4AF2-B4A5-A93B9EC64E79}" destId="{12C2E176-E2DA-4270-BE48-C393C7754BBD}" srcOrd="2" destOrd="0" presId="urn:microsoft.com/office/officeart/2005/8/layout/process3"/>
    <dgm:cxn modelId="{C4B0DB96-BA4F-40A3-BD7D-732D9FFEA43E}" type="presParOf" srcId="{DEE896AD-F2EC-40E8-B668-B7D37A4668CF}" destId="{599B8F3D-A536-4211-A13D-C5733D44B493}" srcOrd="1" destOrd="0" presId="urn:microsoft.com/office/officeart/2005/8/layout/process3"/>
    <dgm:cxn modelId="{B3DA8721-C593-499F-8A10-04BDF5F1D01B}" type="presParOf" srcId="{599B8F3D-A536-4211-A13D-C5733D44B493}" destId="{E077F7CA-6325-4A94-941A-C825C632FC46}" srcOrd="0" destOrd="0" presId="urn:microsoft.com/office/officeart/2005/8/layout/process3"/>
    <dgm:cxn modelId="{44270A7B-DBF9-492A-857A-F3D1D9176DA1}" type="presParOf" srcId="{DEE896AD-F2EC-40E8-B668-B7D37A4668CF}" destId="{AC4DB0B2-413C-4627-85B2-056AA51A3668}" srcOrd="2" destOrd="0" presId="urn:microsoft.com/office/officeart/2005/8/layout/process3"/>
    <dgm:cxn modelId="{40EED67E-8EE8-4CAD-A332-C1870C991F75}" type="presParOf" srcId="{AC4DB0B2-413C-4627-85B2-056AA51A3668}" destId="{C92924EC-A3FE-4F66-A3CD-1B0FE89D1CDF}" srcOrd="0" destOrd="0" presId="urn:microsoft.com/office/officeart/2005/8/layout/process3"/>
    <dgm:cxn modelId="{874B2577-C95B-44D8-8273-24FC8E3F0A41}" type="presParOf" srcId="{AC4DB0B2-413C-4627-85B2-056AA51A3668}" destId="{C78890A1-97D6-49B6-940F-F1EB40C79E1B}" srcOrd="1" destOrd="0" presId="urn:microsoft.com/office/officeart/2005/8/layout/process3"/>
    <dgm:cxn modelId="{1245210C-0F79-4ED0-B049-2B032112FCCF}" type="presParOf" srcId="{AC4DB0B2-413C-4627-85B2-056AA51A3668}" destId="{81534C8A-0B3E-42D8-916D-C0741F10DA8F}" srcOrd="2" destOrd="0" presId="urn:microsoft.com/office/officeart/2005/8/layout/process3"/>
    <dgm:cxn modelId="{9E33E212-F418-4487-B710-1CD7A5FAD9F2}" type="presParOf" srcId="{DEE896AD-F2EC-40E8-B668-B7D37A4668CF}" destId="{6D9CBD2F-D7CE-4D3F-B118-EDFC53AEDE0A}" srcOrd="3" destOrd="0" presId="urn:microsoft.com/office/officeart/2005/8/layout/process3"/>
    <dgm:cxn modelId="{058E2999-40E2-4EA9-9CAC-D3B990956D30}" type="presParOf" srcId="{6D9CBD2F-D7CE-4D3F-B118-EDFC53AEDE0A}" destId="{F3D597D3-6A58-4238-B22C-59A789644567}" srcOrd="0" destOrd="0" presId="urn:microsoft.com/office/officeart/2005/8/layout/process3"/>
    <dgm:cxn modelId="{319BF60C-D537-470C-A110-8460D066D21E}" type="presParOf" srcId="{DEE896AD-F2EC-40E8-B668-B7D37A4668CF}" destId="{8DABE87A-9A25-410E-8290-71BB74EFAC97}" srcOrd="4" destOrd="0" presId="urn:microsoft.com/office/officeart/2005/8/layout/process3"/>
    <dgm:cxn modelId="{96EAD7C8-22F4-4B44-A9F2-2AF2B80348FC}" type="presParOf" srcId="{8DABE87A-9A25-410E-8290-71BB74EFAC97}" destId="{7B0296F3-C6EB-47AB-9D1D-1598C4F035A5}" srcOrd="0" destOrd="0" presId="urn:microsoft.com/office/officeart/2005/8/layout/process3"/>
    <dgm:cxn modelId="{DDC15D04-F72E-4193-903D-BD93855EEDEC}" type="presParOf" srcId="{8DABE87A-9A25-410E-8290-71BB74EFAC97}" destId="{A688B310-B69C-4249-A031-0E4CB3B2AAB9}" srcOrd="1" destOrd="0" presId="urn:microsoft.com/office/officeart/2005/8/layout/process3"/>
    <dgm:cxn modelId="{F223BEC4-ED58-489D-B06E-D32F17A8B32F}" type="presParOf" srcId="{8DABE87A-9A25-410E-8290-71BB74EFAC97}" destId="{B4B2D898-65F7-4B43-8214-DE7A435AABC4}" srcOrd="2" destOrd="0" presId="urn:microsoft.com/office/officeart/2005/8/layout/process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5CC50B-E3FA-449F-910A-BD45EB3614D5}">
      <dsp:nvSpPr>
        <dsp:cNvPr id="0" name=""/>
        <dsp:cNvSpPr/>
      </dsp:nvSpPr>
      <dsp:spPr>
        <a:xfrm>
          <a:off x="7377" y="183696"/>
          <a:ext cx="1874385" cy="68890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68580" numCol="1" spcCol="1270" anchor="t" anchorCtr="0">
          <a:noAutofit/>
        </a:bodyPr>
        <a:lstStyle/>
        <a:p>
          <a:pPr lvl="0" algn="l" defTabSz="800100">
            <a:lnSpc>
              <a:spcPct val="90000"/>
            </a:lnSpc>
            <a:spcBef>
              <a:spcPct val="0"/>
            </a:spcBef>
            <a:spcAft>
              <a:spcPct val="35000"/>
            </a:spcAft>
          </a:pPr>
          <a:r>
            <a:rPr lang="en-US" sz="1800" b="1" kern="1200"/>
            <a:t>2015-16</a:t>
          </a:r>
          <a:endParaRPr lang="en-US" sz="1600" b="1" kern="1200"/>
        </a:p>
      </dsp:txBody>
      <dsp:txXfrm>
        <a:off x="7377" y="183696"/>
        <a:ext cx="1874385" cy="459268"/>
      </dsp:txXfrm>
    </dsp:sp>
    <dsp:sp modelId="{12C2E176-E2DA-4270-BE48-C393C7754BBD}">
      <dsp:nvSpPr>
        <dsp:cNvPr id="0" name=""/>
        <dsp:cNvSpPr/>
      </dsp:nvSpPr>
      <dsp:spPr>
        <a:xfrm>
          <a:off x="292497" y="642965"/>
          <a:ext cx="2071964" cy="36531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District-provided PSAT and SAT</a:t>
          </a:r>
        </a:p>
        <a:p>
          <a:pPr marL="114300" lvl="1" indent="-114300" algn="l" defTabSz="533400">
            <a:lnSpc>
              <a:spcPct val="90000"/>
            </a:lnSpc>
            <a:spcBef>
              <a:spcPct val="0"/>
            </a:spcBef>
            <a:spcAft>
              <a:spcPct val="15000"/>
            </a:spcAft>
            <a:buChar char="••"/>
          </a:pPr>
          <a:r>
            <a:rPr lang="en-US" sz="1200" kern="1200" dirty="0">
              <a:cs typeface="Calibri Light"/>
            </a:rPr>
            <a:t>Family or district-funded</a:t>
          </a:r>
          <a:endParaRPr lang="en-US" sz="1200" kern="1200" dirty="0"/>
        </a:p>
        <a:p>
          <a:pPr marL="114300" lvl="1" indent="-114300" algn="l" defTabSz="533400">
            <a:lnSpc>
              <a:spcPct val="90000"/>
            </a:lnSpc>
            <a:spcBef>
              <a:spcPct val="0"/>
            </a:spcBef>
            <a:spcAft>
              <a:spcPct val="15000"/>
            </a:spcAft>
            <a:buChar char="••"/>
          </a:pPr>
          <a:r>
            <a:rPr lang="en-US" sz="1200" kern="1200" dirty="0"/>
            <a:t>Limited access to students </a:t>
          </a:r>
        </a:p>
        <a:p>
          <a:pPr marL="114300" lvl="1" indent="-114300" algn="l" defTabSz="533400">
            <a:lnSpc>
              <a:spcPct val="90000"/>
            </a:lnSpc>
            <a:spcBef>
              <a:spcPct val="0"/>
            </a:spcBef>
            <a:spcAft>
              <a:spcPct val="15000"/>
            </a:spcAft>
            <a:buChar char="••"/>
          </a:pPr>
          <a:r>
            <a:rPr lang="en-US" sz="1200" kern="1200" dirty="0"/>
            <a:t>No changes to College Board accommodations or other policies</a:t>
          </a:r>
        </a:p>
      </dsp:txBody>
      <dsp:txXfrm>
        <a:off x="353183" y="703651"/>
        <a:ext cx="1950592" cy="3531728"/>
      </dsp:txXfrm>
    </dsp:sp>
    <dsp:sp modelId="{599B8F3D-A536-4211-A13D-C5733D44B493}">
      <dsp:nvSpPr>
        <dsp:cNvPr id="0" name=""/>
        <dsp:cNvSpPr/>
      </dsp:nvSpPr>
      <dsp:spPr>
        <a:xfrm>
          <a:off x="2190610" y="179997"/>
          <a:ext cx="654756" cy="46666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a:off x="2190610" y="273330"/>
        <a:ext cx="514756" cy="280001"/>
      </dsp:txXfrm>
    </dsp:sp>
    <dsp:sp modelId="{C78890A1-97D6-49B6-940F-F1EB40C79E1B}">
      <dsp:nvSpPr>
        <dsp:cNvPr id="0" name=""/>
        <dsp:cNvSpPr/>
      </dsp:nvSpPr>
      <dsp:spPr>
        <a:xfrm>
          <a:off x="3117152" y="183696"/>
          <a:ext cx="1874385" cy="68890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68580" numCol="1" spcCol="1270" anchor="t" anchorCtr="0">
          <a:noAutofit/>
        </a:bodyPr>
        <a:lstStyle/>
        <a:p>
          <a:pPr lvl="0" algn="l" defTabSz="800100">
            <a:lnSpc>
              <a:spcPct val="90000"/>
            </a:lnSpc>
            <a:spcBef>
              <a:spcPct val="0"/>
            </a:spcBef>
            <a:spcAft>
              <a:spcPct val="35000"/>
            </a:spcAft>
          </a:pPr>
          <a:r>
            <a:rPr lang="en-US" sz="1800" b="1" kern="1200"/>
            <a:t>2016-17</a:t>
          </a:r>
        </a:p>
      </dsp:txBody>
      <dsp:txXfrm>
        <a:off x="3117152" y="183696"/>
        <a:ext cx="1874385" cy="459268"/>
      </dsp:txXfrm>
    </dsp:sp>
    <dsp:sp modelId="{81534C8A-0B3E-42D8-916D-C0741F10DA8F}">
      <dsp:nvSpPr>
        <dsp:cNvPr id="0" name=""/>
        <dsp:cNvSpPr/>
      </dsp:nvSpPr>
      <dsp:spPr>
        <a:xfrm>
          <a:off x="3497276" y="633905"/>
          <a:ext cx="1874385" cy="36531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State-provided PSAT and SAT</a:t>
          </a:r>
        </a:p>
        <a:p>
          <a:pPr marL="114300" lvl="1" indent="-114300" algn="l" defTabSz="533400">
            <a:lnSpc>
              <a:spcPct val="90000"/>
            </a:lnSpc>
            <a:spcBef>
              <a:spcPct val="0"/>
            </a:spcBef>
            <a:spcAft>
              <a:spcPct val="15000"/>
            </a:spcAft>
            <a:buChar char="••"/>
          </a:pPr>
          <a:r>
            <a:rPr lang="en-US" sz="1200" kern="1200" dirty="0"/>
            <a:t>State-funded PSAT for 10th grade and SAT for 11th grade </a:t>
          </a:r>
          <a:r>
            <a:rPr lang="en-US" sz="1200" kern="1200" dirty="0">
              <a:solidFill>
                <a:srgbClr val="000000"/>
              </a:solidFill>
              <a:latin typeface="Calibri"/>
              <a:cs typeface="Calibri"/>
            </a:rPr>
            <a:t>students </a:t>
          </a:r>
        </a:p>
        <a:p>
          <a:pPr marL="114300" lvl="1" indent="-114300" algn="l" defTabSz="533400">
            <a:lnSpc>
              <a:spcPct val="90000"/>
            </a:lnSpc>
            <a:spcBef>
              <a:spcPct val="0"/>
            </a:spcBef>
            <a:spcAft>
              <a:spcPct val="15000"/>
            </a:spcAft>
            <a:buChar char="••"/>
          </a:pPr>
          <a:r>
            <a:rPr lang="en-US" sz="1200" kern="1200" dirty="0"/>
            <a:t>Increased access for low-income RI students</a:t>
          </a:r>
        </a:p>
        <a:p>
          <a:pPr marL="114300" lvl="1" indent="-114300" algn="l" defTabSz="533400">
            <a:lnSpc>
              <a:spcPct val="90000"/>
            </a:lnSpc>
            <a:spcBef>
              <a:spcPct val="0"/>
            </a:spcBef>
            <a:spcAft>
              <a:spcPct val="15000"/>
            </a:spcAft>
            <a:buChar char="••"/>
          </a:pPr>
          <a:r>
            <a:rPr lang="en-US" sz="1200" kern="1200" dirty="0"/>
            <a:t>No changes to College Board accommodations or other testing policies</a:t>
          </a:r>
        </a:p>
        <a:p>
          <a:pPr marL="114300" lvl="1" indent="-114300" algn="l" defTabSz="533400">
            <a:lnSpc>
              <a:spcPct val="90000"/>
            </a:lnSpc>
            <a:spcBef>
              <a:spcPct val="0"/>
            </a:spcBef>
            <a:spcAft>
              <a:spcPct val="15000"/>
            </a:spcAft>
            <a:buChar char="••"/>
          </a:pPr>
          <a:r>
            <a:rPr lang="en-US" sz="1200" kern="1200" dirty="0"/>
            <a:t>Student participation increased</a:t>
          </a:r>
        </a:p>
      </dsp:txBody>
      <dsp:txXfrm>
        <a:off x="3552175" y="688804"/>
        <a:ext cx="1764587" cy="3543302"/>
      </dsp:txXfrm>
    </dsp:sp>
    <dsp:sp modelId="{6D9CBD2F-D7CE-4D3F-B118-EDFC53AEDE0A}">
      <dsp:nvSpPr>
        <dsp:cNvPr id="0" name=""/>
        <dsp:cNvSpPr/>
      </dsp:nvSpPr>
      <dsp:spPr>
        <a:xfrm>
          <a:off x="5275688" y="179997"/>
          <a:ext cx="602398" cy="46666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a:off x="5275688" y="273330"/>
        <a:ext cx="462398" cy="280001"/>
      </dsp:txXfrm>
    </dsp:sp>
    <dsp:sp modelId="{A688B310-B69C-4249-A031-0E4CB3B2AAB9}">
      <dsp:nvSpPr>
        <dsp:cNvPr id="0" name=""/>
        <dsp:cNvSpPr/>
      </dsp:nvSpPr>
      <dsp:spPr>
        <a:xfrm>
          <a:off x="6128138" y="183696"/>
          <a:ext cx="1874385" cy="68890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68580" numCol="1" spcCol="1270" anchor="t" anchorCtr="0">
          <a:noAutofit/>
        </a:bodyPr>
        <a:lstStyle/>
        <a:p>
          <a:pPr lvl="0" algn="l" defTabSz="800100">
            <a:lnSpc>
              <a:spcPct val="90000"/>
            </a:lnSpc>
            <a:spcBef>
              <a:spcPct val="0"/>
            </a:spcBef>
            <a:spcAft>
              <a:spcPct val="35000"/>
            </a:spcAft>
          </a:pPr>
          <a:r>
            <a:rPr lang="en-US" sz="1800" b="1" kern="1200"/>
            <a:t>2017-18</a:t>
          </a:r>
        </a:p>
      </dsp:txBody>
      <dsp:txXfrm>
        <a:off x="6128138" y="183696"/>
        <a:ext cx="1874385" cy="459268"/>
      </dsp:txXfrm>
    </dsp:sp>
    <dsp:sp modelId="{B4B2D898-65F7-4B43-8214-DE7A435AABC4}">
      <dsp:nvSpPr>
        <dsp:cNvPr id="0" name=""/>
        <dsp:cNvSpPr/>
      </dsp:nvSpPr>
      <dsp:spPr>
        <a:xfrm>
          <a:off x="6512049" y="642965"/>
          <a:ext cx="1874385" cy="36531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cs typeface="Calibri Light"/>
            </a:rPr>
            <a:t>Included as part of state </a:t>
          </a:r>
          <a:r>
            <a:rPr lang="en-US" sz="1200" kern="1200" dirty="0"/>
            <a:t>assessment program</a:t>
          </a:r>
        </a:p>
        <a:p>
          <a:pPr marL="114300" lvl="1" indent="-114300" algn="l" defTabSz="533400">
            <a:lnSpc>
              <a:spcPct val="90000"/>
            </a:lnSpc>
            <a:spcBef>
              <a:spcPct val="0"/>
            </a:spcBef>
            <a:spcAft>
              <a:spcPct val="15000"/>
            </a:spcAft>
            <a:buChar char="••"/>
          </a:pPr>
          <a:r>
            <a:rPr lang="en-US" sz="1200" kern="1200" dirty="0">
              <a:cs typeface="Calibri Light"/>
            </a:rPr>
            <a:t>Access </a:t>
          </a:r>
          <a:r>
            <a:rPr lang="en-US" sz="1200" kern="1200" dirty="0"/>
            <a:t>to all RI students including students with disabilities, low income, English learner, and home-schooled students</a:t>
          </a:r>
        </a:p>
        <a:p>
          <a:pPr marL="114300" lvl="1" indent="-114300" algn="l" defTabSz="533400">
            <a:lnSpc>
              <a:spcPct val="90000"/>
            </a:lnSpc>
            <a:spcBef>
              <a:spcPct val="0"/>
            </a:spcBef>
            <a:spcAft>
              <a:spcPct val="15000"/>
            </a:spcAft>
            <a:buChar char="••"/>
          </a:pPr>
          <a:r>
            <a:rPr lang="en-US" sz="1200" kern="1200" dirty="0"/>
            <a:t>RI established achievement levels to meet federal reporting requirements</a:t>
          </a:r>
        </a:p>
        <a:p>
          <a:pPr marL="114300" lvl="1" indent="-114300" algn="l" defTabSz="533400">
            <a:lnSpc>
              <a:spcPct val="90000"/>
            </a:lnSpc>
            <a:spcBef>
              <a:spcPct val="0"/>
            </a:spcBef>
            <a:spcAft>
              <a:spcPct val="15000"/>
            </a:spcAft>
            <a:buChar char="••"/>
          </a:pPr>
          <a:r>
            <a:rPr lang="en-US" sz="1200" kern="1200" dirty="0"/>
            <a:t>Expanded supports and accommodations</a:t>
          </a:r>
        </a:p>
        <a:p>
          <a:pPr marL="114300" lvl="1" indent="-114300" algn="l" defTabSz="533400">
            <a:lnSpc>
              <a:spcPct val="90000"/>
            </a:lnSpc>
            <a:spcBef>
              <a:spcPct val="0"/>
            </a:spcBef>
            <a:spcAft>
              <a:spcPct val="15000"/>
            </a:spcAft>
            <a:buChar char="••"/>
          </a:pPr>
          <a:r>
            <a:rPr lang="en-US" sz="1200" kern="1200" dirty="0"/>
            <a:t>Student participation increased over 2016-17 school year</a:t>
          </a:r>
        </a:p>
        <a:p>
          <a:pPr marL="114300" lvl="1" indent="-114300" algn="l" defTabSz="533400">
            <a:lnSpc>
              <a:spcPct val="90000"/>
            </a:lnSpc>
            <a:spcBef>
              <a:spcPct val="0"/>
            </a:spcBef>
            <a:spcAft>
              <a:spcPct val="15000"/>
            </a:spcAft>
            <a:buChar char="••"/>
          </a:pPr>
          <a:endParaRPr lang="en-US" sz="1200" kern="1200"/>
        </a:p>
      </dsp:txBody>
      <dsp:txXfrm>
        <a:off x="6566948" y="697864"/>
        <a:ext cx="1764587" cy="3543302"/>
      </dsp:txXfrm>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0.57114</cdr:x>
      <cdr:y>0.1585</cdr:y>
    </cdr:from>
    <cdr:to>
      <cdr:x>0.57456</cdr:x>
      <cdr:y>0.79739</cdr:y>
    </cdr:to>
    <cdr:cxnSp macro="">
      <cdr:nvCxnSpPr>
        <cdr:cNvPr id="3" name="Straight Connector 2">
          <a:extLst xmlns:a="http://schemas.openxmlformats.org/drawingml/2006/main">
            <a:ext uri="{FF2B5EF4-FFF2-40B4-BE49-F238E27FC236}">
              <a16:creationId xmlns:a16="http://schemas.microsoft.com/office/drawing/2014/main" id="{098F27F4-A156-4EB4-AE90-A15D043AB418}"/>
            </a:ext>
          </a:extLst>
        </cdr:cNvPr>
        <cdr:cNvCxnSpPr/>
      </cdr:nvCxnSpPr>
      <cdr:spPr>
        <a:xfrm xmlns:a="http://schemas.openxmlformats.org/drawingml/2006/main">
          <a:off x="4782356" y="923925"/>
          <a:ext cx="28575" cy="3724275"/>
        </a:xfrm>
        <a:prstGeom xmlns:a="http://schemas.openxmlformats.org/drawingml/2006/main" prst="line">
          <a:avLst/>
        </a:prstGeom>
        <a:ln xmlns:a="http://schemas.openxmlformats.org/drawingml/2006/main" w="19050">
          <a:solidFill>
            <a:schemeClr val="bg2">
              <a:lumMod val="75000"/>
            </a:schemeClr>
          </a:solidFill>
          <a:prstDash val="sys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0.4517</cdr:x>
      <cdr:y>0.1585</cdr:y>
    </cdr:from>
    <cdr:to>
      <cdr:x>0.45511</cdr:x>
      <cdr:y>0.79739</cdr:y>
    </cdr:to>
    <cdr:cxnSp macro="">
      <cdr:nvCxnSpPr>
        <cdr:cNvPr id="4" name="Straight Connector 3">
          <a:extLst xmlns:a="http://schemas.openxmlformats.org/drawingml/2006/main">
            <a:ext uri="{FF2B5EF4-FFF2-40B4-BE49-F238E27FC236}">
              <a16:creationId xmlns:a16="http://schemas.microsoft.com/office/drawing/2014/main" id="{38C31ECC-7D72-42B7-A892-240C901F209B}"/>
            </a:ext>
          </a:extLst>
        </cdr:cNvPr>
        <cdr:cNvCxnSpPr/>
      </cdr:nvCxnSpPr>
      <cdr:spPr>
        <a:xfrm xmlns:a="http://schemas.openxmlformats.org/drawingml/2006/main">
          <a:off x="3782231" y="923925"/>
          <a:ext cx="28575" cy="3724275"/>
        </a:xfrm>
        <a:prstGeom xmlns:a="http://schemas.openxmlformats.org/drawingml/2006/main" prst="line">
          <a:avLst/>
        </a:prstGeom>
        <a:ln xmlns:a="http://schemas.openxmlformats.org/drawingml/2006/main" w="19050">
          <a:solidFill>
            <a:schemeClr val="bg2">
              <a:lumMod val="75000"/>
            </a:schemeClr>
          </a:solidFill>
          <a:prstDash val="sys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0.33454</cdr:x>
      <cdr:y>0.16013</cdr:y>
    </cdr:from>
    <cdr:to>
      <cdr:x>0.33681</cdr:x>
      <cdr:y>0.79739</cdr:y>
    </cdr:to>
    <cdr:cxnSp macro="">
      <cdr:nvCxnSpPr>
        <cdr:cNvPr id="5" name="Straight Connector 4">
          <a:extLst xmlns:a="http://schemas.openxmlformats.org/drawingml/2006/main">
            <a:ext uri="{FF2B5EF4-FFF2-40B4-BE49-F238E27FC236}">
              <a16:creationId xmlns:a16="http://schemas.microsoft.com/office/drawing/2014/main" id="{D0BC9E7A-D902-48FB-9B19-D086D9B24B8D}"/>
            </a:ext>
          </a:extLst>
        </cdr:cNvPr>
        <cdr:cNvCxnSpPr/>
      </cdr:nvCxnSpPr>
      <cdr:spPr>
        <a:xfrm xmlns:a="http://schemas.openxmlformats.org/drawingml/2006/main">
          <a:off x="2801156" y="933450"/>
          <a:ext cx="19050" cy="3714750"/>
        </a:xfrm>
        <a:prstGeom xmlns:a="http://schemas.openxmlformats.org/drawingml/2006/main" prst="line">
          <a:avLst/>
        </a:prstGeom>
        <a:ln xmlns:a="http://schemas.openxmlformats.org/drawingml/2006/main" w="19050">
          <a:solidFill>
            <a:schemeClr val="bg2">
              <a:lumMod val="75000"/>
            </a:schemeClr>
          </a:solidFill>
          <a:prstDash val="sys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0.21509</cdr:x>
      <cdr:y>0.1585</cdr:y>
    </cdr:from>
    <cdr:to>
      <cdr:x>0.21964</cdr:x>
      <cdr:y>0.79739</cdr:y>
    </cdr:to>
    <cdr:cxnSp macro="">
      <cdr:nvCxnSpPr>
        <cdr:cNvPr id="6" name="Straight Connector 5">
          <a:extLst xmlns:a="http://schemas.openxmlformats.org/drawingml/2006/main">
            <a:ext uri="{FF2B5EF4-FFF2-40B4-BE49-F238E27FC236}">
              <a16:creationId xmlns:a16="http://schemas.microsoft.com/office/drawing/2014/main" id="{E2E68A29-D7E5-4ECC-9653-1AA162958ACD}"/>
            </a:ext>
          </a:extLst>
        </cdr:cNvPr>
        <cdr:cNvCxnSpPr/>
      </cdr:nvCxnSpPr>
      <cdr:spPr>
        <a:xfrm xmlns:a="http://schemas.openxmlformats.org/drawingml/2006/main">
          <a:off x="1801031" y="923925"/>
          <a:ext cx="38100" cy="3724275"/>
        </a:xfrm>
        <a:prstGeom xmlns:a="http://schemas.openxmlformats.org/drawingml/2006/main" prst="line">
          <a:avLst/>
        </a:prstGeom>
        <a:ln xmlns:a="http://schemas.openxmlformats.org/drawingml/2006/main" w="19050">
          <a:solidFill>
            <a:schemeClr val="bg2">
              <a:lumMod val="75000"/>
            </a:schemeClr>
          </a:solidFill>
          <a:prstDash val="sys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0.1002</cdr:x>
      <cdr:y>0.16013</cdr:y>
    </cdr:from>
    <cdr:to>
      <cdr:x>0.10134</cdr:x>
      <cdr:y>0.79575</cdr:y>
    </cdr:to>
    <cdr:cxnSp macro="">
      <cdr:nvCxnSpPr>
        <cdr:cNvPr id="7" name="Straight Connector 6">
          <a:extLst xmlns:a="http://schemas.openxmlformats.org/drawingml/2006/main">
            <a:ext uri="{FF2B5EF4-FFF2-40B4-BE49-F238E27FC236}">
              <a16:creationId xmlns:a16="http://schemas.microsoft.com/office/drawing/2014/main" id="{9593E9F9-6843-4019-AB7A-4D6D852456DD}"/>
            </a:ext>
          </a:extLst>
        </cdr:cNvPr>
        <cdr:cNvCxnSpPr/>
      </cdr:nvCxnSpPr>
      <cdr:spPr>
        <a:xfrm xmlns:a="http://schemas.openxmlformats.org/drawingml/2006/main" flipH="1">
          <a:off x="839006" y="933450"/>
          <a:ext cx="9526" cy="3705225"/>
        </a:xfrm>
        <a:prstGeom xmlns:a="http://schemas.openxmlformats.org/drawingml/2006/main" prst="line">
          <a:avLst/>
        </a:prstGeom>
        <a:ln xmlns:a="http://schemas.openxmlformats.org/drawingml/2006/main" w="19050">
          <a:solidFill>
            <a:schemeClr val="bg2">
              <a:lumMod val="75000"/>
            </a:schemeClr>
          </a:solidFill>
          <a:prstDash val="sys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0.10189</cdr:x>
      <cdr:y>0.11077</cdr:y>
    </cdr:from>
    <cdr:to>
      <cdr:x>0.10669</cdr:x>
      <cdr:y>0.8027</cdr:y>
    </cdr:to>
    <cdr:cxnSp macro="">
      <cdr:nvCxnSpPr>
        <cdr:cNvPr id="2" name="Straight Connector 1">
          <a:extLst xmlns:a="http://schemas.openxmlformats.org/drawingml/2006/main">
            <a:ext uri="{FF2B5EF4-FFF2-40B4-BE49-F238E27FC236}">
              <a16:creationId xmlns:a16="http://schemas.microsoft.com/office/drawing/2014/main" id="{008235FC-D475-48DC-B6B2-5308C68E0B4C}"/>
            </a:ext>
          </a:extLst>
        </cdr:cNvPr>
        <cdr:cNvCxnSpPr/>
      </cdr:nvCxnSpPr>
      <cdr:spPr>
        <a:xfrm xmlns:a="http://schemas.openxmlformats.org/drawingml/2006/main" flipH="1">
          <a:off x="859962" y="662260"/>
          <a:ext cx="40539" cy="4136861"/>
        </a:xfrm>
        <a:prstGeom xmlns:a="http://schemas.openxmlformats.org/drawingml/2006/main" prst="line">
          <a:avLst/>
        </a:prstGeom>
        <a:ln xmlns:a="http://schemas.openxmlformats.org/drawingml/2006/main" w="19050">
          <a:solidFill>
            <a:schemeClr val="bg2">
              <a:lumMod val="75000"/>
            </a:schemeClr>
          </a:solidFill>
          <a:prstDash val="sys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0.21889</cdr:x>
      <cdr:y>0.10949</cdr:y>
    </cdr:from>
    <cdr:to>
      <cdr:x>0.22122</cdr:x>
      <cdr:y>0.80117</cdr:y>
    </cdr:to>
    <cdr:cxnSp macro="">
      <cdr:nvCxnSpPr>
        <cdr:cNvPr id="3" name="Straight Connector 2">
          <a:extLst xmlns:a="http://schemas.openxmlformats.org/drawingml/2006/main">
            <a:ext uri="{FF2B5EF4-FFF2-40B4-BE49-F238E27FC236}">
              <a16:creationId xmlns:a16="http://schemas.microsoft.com/office/drawing/2014/main" id="{366945F9-8CFD-4072-A778-A15D2AAEC59A}"/>
            </a:ext>
          </a:extLst>
        </cdr:cNvPr>
        <cdr:cNvCxnSpPr/>
      </cdr:nvCxnSpPr>
      <cdr:spPr>
        <a:xfrm xmlns:a="http://schemas.openxmlformats.org/drawingml/2006/main" flipH="1">
          <a:off x="1847514" y="654608"/>
          <a:ext cx="19659" cy="4135369"/>
        </a:xfrm>
        <a:prstGeom xmlns:a="http://schemas.openxmlformats.org/drawingml/2006/main" prst="line">
          <a:avLst/>
        </a:prstGeom>
        <a:ln xmlns:a="http://schemas.openxmlformats.org/drawingml/2006/main" w="19050">
          <a:solidFill>
            <a:schemeClr val="bg2">
              <a:lumMod val="75000"/>
            </a:schemeClr>
          </a:solidFill>
          <a:prstDash val="sys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0.33698</cdr:x>
      <cdr:y>0.11077</cdr:y>
    </cdr:from>
    <cdr:to>
      <cdr:x>0.3404</cdr:x>
      <cdr:y>0.8027</cdr:y>
    </cdr:to>
    <cdr:cxnSp macro="">
      <cdr:nvCxnSpPr>
        <cdr:cNvPr id="4" name="Straight Connector 3">
          <a:extLst xmlns:a="http://schemas.openxmlformats.org/drawingml/2006/main">
            <a:ext uri="{FF2B5EF4-FFF2-40B4-BE49-F238E27FC236}">
              <a16:creationId xmlns:a16="http://schemas.microsoft.com/office/drawing/2014/main" id="{51306309-90C6-4BD0-B5E7-EBE543BD20EF}"/>
            </a:ext>
          </a:extLst>
        </cdr:cNvPr>
        <cdr:cNvCxnSpPr/>
      </cdr:nvCxnSpPr>
      <cdr:spPr>
        <a:xfrm xmlns:a="http://schemas.openxmlformats.org/drawingml/2006/main" flipH="1">
          <a:off x="2844210" y="662260"/>
          <a:ext cx="28881" cy="4136861"/>
        </a:xfrm>
        <a:prstGeom xmlns:a="http://schemas.openxmlformats.org/drawingml/2006/main" prst="line">
          <a:avLst/>
        </a:prstGeom>
        <a:ln xmlns:a="http://schemas.openxmlformats.org/drawingml/2006/main" w="19050">
          <a:solidFill>
            <a:schemeClr val="bg2">
              <a:lumMod val="75000"/>
            </a:schemeClr>
          </a:solidFill>
          <a:prstDash val="sys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0.45507</cdr:x>
      <cdr:y>0.11077</cdr:y>
    </cdr:from>
    <cdr:to>
      <cdr:x>0.45958</cdr:x>
      <cdr:y>0.80117</cdr:y>
    </cdr:to>
    <cdr:cxnSp macro="">
      <cdr:nvCxnSpPr>
        <cdr:cNvPr id="5" name="Straight Connector 4">
          <a:extLst xmlns:a="http://schemas.openxmlformats.org/drawingml/2006/main">
            <a:ext uri="{FF2B5EF4-FFF2-40B4-BE49-F238E27FC236}">
              <a16:creationId xmlns:a16="http://schemas.microsoft.com/office/drawing/2014/main" id="{A6875048-5DD2-4471-A69E-F00A0DEC9C5B}"/>
            </a:ext>
          </a:extLst>
        </cdr:cNvPr>
        <cdr:cNvCxnSpPr/>
      </cdr:nvCxnSpPr>
      <cdr:spPr>
        <a:xfrm xmlns:a="http://schemas.openxmlformats.org/drawingml/2006/main" flipH="1">
          <a:off x="3840906" y="662260"/>
          <a:ext cx="38106" cy="4127717"/>
        </a:xfrm>
        <a:prstGeom xmlns:a="http://schemas.openxmlformats.org/drawingml/2006/main" prst="line">
          <a:avLst/>
        </a:prstGeom>
        <a:ln xmlns:a="http://schemas.openxmlformats.org/drawingml/2006/main" w="19050">
          <a:solidFill>
            <a:schemeClr val="bg2">
              <a:lumMod val="75000"/>
            </a:schemeClr>
          </a:solidFill>
          <a:prstDash val="sys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0.57532</cdr:x>
      <cdr:y>0.11077</cdr:y>
    </cdr:from>
    <cdr:to>
      <cdr:x>0.57783</cdr:x>
      <cdr:y>0.80117</cdr:y>
    </cdr:to>
    <cdr:cxnSp macro="">
      <cdr:nvCxnSpPr>
        <cdr:cNvPr id="6" name="Straight Connector 5">
          <a:extLst xmlns:a="http://schemas.openxmlformats.org/drawingml/2006/main">
            <a:ext uri="{FF2B5EF4-FFF2-40B4-BE49-F238E27FC236}">
              <a16:creationId xmlns:a16="http://schemas.microsoft.com/office/drawing/2014/main" id="{0DFE485F-31CC-459A-9D54-61C767271126}"/>
            </a:ext>
          </a:extLst>
        </cdr:cNvPr>
        <cdr:cNvCxnSpPr/>
      </cdr:nvCxnSpPr>
      <cdr:spPr>
        <a:xfrm xmlns:a="http://schemas.openxmlformats.org/drawingml/2006/main" flipH="1">
          <a:off x="4855890" y="662260"/>
          <a:ext cx="21192" cy="4127717"/>
        </a:xfrm>
        <a:prstGeom xmlns:a="http://schemas.openxmlformats.org/drawingml/2006/main" prst="line">
          <a:avLst/>
        </a:prstGeom>
        <a:ln xmlns:a="http://schemas.openxmlformats.org/drawingml/2006/main" w="19050">
          <a:solidFill>
            <a:schemeClr val="bg2">
              <a:lumMod val="75000"/>
            </a:schemeClr>
          </a:solidFill>
          <a:prstDash val="sys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402B0D54-80DB-4FB6-801E-9F497F9A068B}" type="datetimeFigureOut">
              <a:rPr lang="en-US" smtClean="0"/>
              <a:t>12/6/2018</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45E801D8-1132-4153-8601-B4C3B025486C}" type="slidenum">
              <a:rPr lang="en-US" smtClean="0"/>
              <a:t>‹#›</a:t>
            </a:fld>
            <a:endParaRPr lang="en-US"/>
          </a:p>
        </p:txBody>
      </p:sp>
    </p:spTree>
    <p:extLst>
      <p:ext uri="{BB962C8B-B14F-4D97-AF65-F5344CB8AC3E}">
        <p14:creationId xmlns:p14="http://schemas.microsoft.com/office/powerpoint/2010/main" val="18483822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76A72D20-A9F7-4059-A69E-2146F5EB1276}" type="datetimeFigureOut">
              <a:rPr lang="en-US" smtClean="0"/>
              <a:t>12/6/2018</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819BAAC-731F-46D2-9A20-DC5B15D66256}" type="slidenum">
              <a:rPr lang="en-US" smtClean="0"/>
              <a:t>‹#›</a:t>
            </a:fld>
            <a:endParaRPr lang="en-US"/>
          </a:p>
        </p:txBody>
      </p:sp>
    </p:spTree>
    <p:extLst>
      <p:ext uri="{BB962C8B-B14F-4D97-AF65-F5344CB8AC3E}">
        <p14:creationId xmlns:p14="http://schemas.microsoft.com/office/powerpoint/2010/main" val="4232612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819BAAC-731F-46D2-9A20-DC5B15D66256}" type="slidenum">
              <a:rPr lang="en-US" smtClean="0"/>
              <a:t>5</a:t>
            </a:fld>
            <a:endParaRPr lang="en-US"/>
          </a:p>
        </p:txBody>
      </p:sp>
    </p:spTree>
    <p:extLst>
      <p:ext uri="{BB962C8B-B14F-4D97-AF65-F5344CB8AC3E}">
        <p14:creationId xmlns:p14="http://schemas.microsoft.com/office/powerpoint/2010/main" val="31963938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819BAAC-731F-46D2-9A20-DC5B15D66256}" type="slidenum">
              <a:rPr lang="en-US" smtClean="0"/>
              <a:t>9</a:t>
            </a:fld>
            <a:endParaRPr lang="en-US"/>
          </a:p>
        </p:txBody>
      </p:sp>
    </p:spTree>
    <p:extLst>
      <p:ext uri="{BB962C8B-B14F-4D97-AF65-F5344CB8AC3E}">
        <p14:creationId xmlns:p14="http://schemas.microsoft.com/office/powerpoint/2010/main" val="36659032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819BAAC-731F-46D2-9A20-DC5B15D66256}" type="slidenum">
              <a:rPr lang="en-US" smtClean="0"/>
              <a:t>14</a:t>
            </a:fld>
            <a:endParaRPr lang="en-US"/>
          </a:p>
        </p:txBody>
      </p:sp>
    </p:spTree>
    <p:extLst>
      <p:ext uri="{BB962C8B-B14F-4D97-AF65-F5344CB8AC3E}">
        <p14:creationId xmlns:p14="http://schemas.microsoft.com/office/powerpoint/2010/main" val="5251631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819BAAC-731F-46D2-9A20-DC5B15D66256}" type="slidenum">
              <a:rPr lang="en-US" smtClean="0"/>
              <a:t>15</a:t>
            </a:fld>
            <a:endParaRPr lang="en-US"/>
          </a:p>
        </p:txBody>
      </p:sp>
    </p:spTree>
    <p:extLst>
      <p:ext uri="{BB962C8B-B14F-4D97-AF65-F5344CB8AC3E}">
        <p14:creationId xmlns:p14="http://schemas.microsoft.com/office/powerpoint/2010/main" val="38811370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819BAAC-731F-46D2-9A20-DC5B15D66256}" type="slidenum">
              <a:rPr lang="en-US" smtClean="0"/>
              <a:t>16</a:t>
            </a:fld>
            <a:endParaRPr lang="en-US"/>
          </a:p>
        </p:txBody>
      </p:sp>
    </p:spTree>
    <p:extLst>
      <p:ext uri="{BB962C8B-B14F-4D97-AF65-F5344CB8AC3E}">
        <p14:creationId xmlns:p14="http://schemas.microsoft.com/office/powerpoint/2010/main" val="5489763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819BAAC-731F-46D2-9A20-DC5B15D66256}" type="slidenum">
              <a:rPr lang="en-US" smtClean="0"/>
              <a:t>17</a:t>
            </a:fld>
            <a:endParaRPr lang="en-US"/>
          </a:p>
        </p:txBody>
      </p:sp>
    </p:spTree>
    <p:extLst>
      <p:ext uri="{BB962C8B-B14F-4D97-AF65-F5344CB8AC3E}">
        <p14:creationId xmlns:p14="http://schemas.microsoft.com/office/powerpoint/2010/main" val="28621482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819BAAC-731F-46D2-9A20-DC5B15D66256}" type="slidenum">
              <a:rPr lang="en-US" smtClean="0"/>
              <a:t>32</a:t>
            </a:fld>
            <a:endParaRPr lang="en-US"/>
          </a:p>
        </p:txBody>
      </p:sp>
    </p:spTree>
    <p:extLst>
      <p:ext uri="{BB962C8B-B14F-4D97-AF65-F5344CB8AC3E}">
        <p14:creationId xmlns:p14="http://schemas.microsoft.com/office/powerpoint/2010/main" val="3997851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DA729E6-131F-4855-A04E-578E9517EA9F}" type="datetime1">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25158334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F53ACBF-0079-4CF1-B010-BEA21A6CEA2E}" type="datetime1">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1039211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8767C5C-A369-4AAD-A219-76EA4AFCA05C}" type="datetime1">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35913431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8483FCC-8B4D-405F-B9F4-34596469FC33}" type="datetime1">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3039865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E2206E0-5D0B-47A8-A167-01E7789EF6FD}" type="datetime1">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3746567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4B6238B-309D-41DE-ACEC-6903B9B284E2}" type="datetime1">
              <a:rPr lang="en-US" smtClean="0"/>
              <a:t>12/6/2018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1206854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D232884-DA90-4B1E-8045-87D174C3467D}" type="datetime1">
              <a:rPr lang="en-US" smtClean="0"/>
              <a:t>12/6/2018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1107276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7251DA6-C2D6-4ADC-AFB5-F8CB129BDDB0}" type="datetime1">
              <a:rPr lang="en-US" smtClean="0"/>
              <a:t>12/6/2018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1813288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5B2AF3-0A71-400F-988E-17B9FB2A1B23}" type="datetime1">
              <a:rPr lang="en-US" smtClean="0"/>
              <a:t>12/6/2018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225684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AFF6738-3D74-45B2-8E60-8A558EC6A3E3}" type="datetime1">
              <a:rPr lang="en-US" smtClean="0"/>
              <a:t>12/6/2018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621044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636E0B-2169-42F6-9ECB-76921E8C2B1E}" type="datetime1">
              <a:rPr lang="en-US" smtClean="0"/>
              <a:t>12/6/2018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A0F8C9-0536-44E3-92CA-2798A712B5A8}" type="slidenum">
              <a:rPr lang="en-US" smtClean="0"/>
              <a:t>‹#›</a:t>
            </a:fld>
            <a:endParaRPr lang="en-US"/>
          </a:p>
        </p:txBody>
      </p:sp>
    </p:spTree>
    <p:extLst>
      <p:ext uri="{BB962C8B-B14F-4D97-AF65-F5344CB8AC3E}">
        <p14:creationId xmlns:p14="http://schemas.microsoft.com/office/powerpoint/2010/main" val="2266029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166B58-BF4B-4B70-ACA4-3DAD8D9E86E4}" type="datetime1">
              <a:rPr lang="en-US" smtClean="0"/>
              <a:t>12/6/2018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A0F8C9-0536-44E3-92CA-2798A712B5A8}" type="slidenum">
              <a:rPr lang="en-US" smtClean="0"/>
              <a:t>‹#›</a:t>
            </a:fld>
            <a:endParaRPr lang="en-US"/>
          </a:p>
        </p:txBody>
      </p:sp>
    </p:spTree>
    <p:extLst>
      <p:ext uri="{BB962C8B-B14F-4D97-AF65-F5344CB8AC3E}">
        <p14:creationId xmlns:p14="http://schemas.microsoft.com/office/powerpoint/2010/main" val="268105633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1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hyperlink" Target="http://www.prepare-ri.org/" TargetMode="Externa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chart" Target="../charts/chart9.xml"/></Relationships>
</file>

<file path=ppt/slides/_rels/slide3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hart" Target="../charts/chart10.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jpg"/><Relationship Id="rId7" Type="http://schemas.openxmlformats.org/officeDocument/2006/relationships/diagramColors" Target="../diagrams/colors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078037"/>
          </a:xfrm>
        </p:spPr>
        <p:txBody>
          <a:bodyPr>
            <a:normAutofit/>
          </a:bodyPr>
          <a:lstStyle/>
          <a:p>
            <a:r>
              <a:rPr lang="en-US" sz="5400" b="1" dirty="0">
                <a:latin typeface="+mn-lt"/>
              </a:rPr>
              <a:t>Preparing Students </a:t>
            </a:r>
            <a:br>
              <a:rPr lang="en-US" sz="5400" b="1" dirty="0">
                <a:latin typeface="+mn-lt"/>
              </a:rPr>
            </a:br>
            <a:r>
              <a:rPr lang="en-US" sz="5400" b="1" dirty="0">
                <a:latin typeface="+mn-lt"/>
              </a:rPr>
              <a:t>for College and Careers</a:t>
            </a:r>
            <a:endParaRPr lang="en-US" sz="5400" dirty="0">
              <a:latin typeface="+mn-lt"/>
            </a:endParaRPr>
          </a:p>
        </p:txBody>
      </p:sp>
      <p:sp>
        <p:nvSpPr>
          <p:cNvPr id="3" name="Subtitle 2"/>
          <p:cNvSpPr>
            <a:spLocks noGrp="1"/>
          </p:cNvSpPr>
          <p:nvPr>
            <p:ph type="subTitle" idx="1"/>
          </p:nvPr>
        </p:nvSpPr>
        <p:spPr/>
        <p:txBody>
          <a:bodyPr vert="horz" lIns="91440" tIns="45720" rIns="91440" bIns="45720" rtlCol="0" anchor="t">
            <a:normAutofit lnSpcReduction="10000"/>
          </a:bodyPr>
          <a:lstStyle/>
          <a:p>
            <a:r>
              <a:rPr lang="en-US" b="1" dirty="0">
                <a:solidFill>
                  <a:prstClr val="black"/>
                </a:solidFill>
              </a:rPr>
              <a:t>Spring 2018 High School Assessments</a:t>
            </a:r>
          </a:p>
          <a:p>
            <a:r>
              <a:rPr lang="en-US" dirty="0">
                <a:solidFill>
                  <a:prstClr val="black"/>
                </a:solidFill>
              </a:rPr>
              <a:t>PSAT</a:t>
            </a:r>
            <a:r>
              <a:rPr lang="en-US" dirty="0">
                <a:solidFill>
                  <a:prstClr val="black"/>
                </a:solidFill>
                <a:cs typeface="Calibri"/>
              </a:rPr>
              <a:t> 10 and SAT School Day</a:t>
            </a:r>
          </a:p>
          <a:p>
            <a:pPr lvl="0"/>
            <a:r>
              <a:rPr lang="en-US" dirty="0">
                <a:solidFill>
                  <a:prstClr val="black"/>
                </a:solidFill>
              </a:rPr>
              <a:t>Advanced Placement</a:t>
            </a:r>
            <a:endParaRPr lang="en-US" dirty="0">
              <a:solidFill>
                <a:prstClr val="black"/>
              </a:solidFill>
              <a:cs typeface="Calibri"/>
            </a:endParaRPr>
          </a:p>
          <a:p>
            <a:pPr lvl="0"/>
            <a:r>
              <a:rPr lang="en-US" dirty="0">
                <a:solidFill>
                  <a:prstClr val="black"/>
                </a:solidFill>
              </a:rPr>
              <a:t>Dual and Concurrent Enrollment</a:t>
            </a:r>
            <a:endParaRPr lang="en-US" dirty="0">
              <a:solidFill>
                <a:prstClr val="black"/>
              </a:solidFill>
              <a:cs typeface="Calibri"/>
            </a:endParaRPr>
          </a:p>
          <a:p>
            <a:pPr lvl="0"/>
            <a:endParaRPr lang="en-US" dirty="0">
              <a:solidFill>
                <a:prstClr val="black"/>
              </a:solidFill>
            </a:endParaRPr>
          </a:p>
          <a:p>
            <a:pPr lvl="0"/>
            <a:endParaRPr lang="en-US" dirty="0">
              <a:solidFill>
                <a:prstClr val="black"/>
              </a:solidFill>
            </a:endParaRPr>
          </a:p>
          <a:p>
            <a:endParaRPr lang="en-US" dirty="0"/>
          </a:p>
        </p:txBody>
      </p:sp>
      <p:sp>
        <p:nvSpPr>
          <p:cNvPr id="4" name="Slide Number Placeholder 3"/>
          <p:cNvSpPr>
            <a:spLocks noGrp="1"/>
          </p:cNvSpPr>
          <p:nvPr>
            <p:ph type="sldNum" sz="quarter" idx="12"/>
          </p:nvPr>
        </p:nvSpPr>
        <p:spPr/>
        <p:txBody>
          <a:bodyPr/>
          <a:lstStyle/>
          <a:p>
            <a:fld id="{E3A0F8C9-0536-44E3-92CA-2798A712B5A8}" type="slidenum">
              <a:rPr lang="en-US" smtClean="0"/>
              <a:t>1</a:t>
            </a:fld>
            <a:endParaRPr lang="en-US"/>
          </a:p>
        </p:txBody>
      </p:sp>
      <p:sp>
        <p:nvSpPr>
          <p:cNvPr id="5" name="TextBox 4"/>
          <p:cNvSpPr txBox="1"/>
          <p:nvPr/>
        </p:nvSpPr>
        <p:spPr>
          <a:xfrm>
            <a:off x="0" y="5506276"/>
            <a:ext cx="9144000" cy="369332"/>
          </a:xfrm>
          <a:prstGeom prst="rect">
            <a:avLst/>
          </a:prstGeom>
          <a:noFill/>
        </p:spPr>
        <p:txBody>
          <a:bodyPr wrap="square" rtlCol="0">
            <a:spAutoFit/>
          </a:bodyPr>
          <a:lstStyle/>
          <a:p>
            <a:pPr algn="ctr"/>
            <a:r>
              <a:rPr lang="en-US" b="1" dirty="0"/>
              <a:t>October 17, 2018</a:t>
            </a:r>
          </a:p>
        </p:txBody>
      </p:sp>
    </p:spTree>
    <p:extLst>
      <p:ext uri="{BB962C8B-B14F-4D97-AF65-F5344CB8AC3E}">
        <p14:creationId xmlns:p14="http://schemas.microsoft.com/office/powerpoint/2010/main" val="42474511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457950" y="6356351"/>
            <a:ext cx="2057400" cy="365125"/>
          </a:xfrm>
        </p:spPr>
        <p:txBody>
          <a:bodyPr/>
          <a:lstStyle/>
          <a:p>
            <a:fld id="{E3A0F8C9-0536-44E3-92CA-2798A712B5A8}" type="slidenum">
              <a:rPr lang="en-US" smtClean="0"/>
              <a:t>10</a:t>
            </a:fld>
            <a:endParaRPr lang="en-US"/>
          </a:p>
        </p:txBody>
      </p:sp>
      <p:sp>
        <p:nvSpPr>
          <p:cNvPr id="8" name="Title 1"/>
          <p:cNvSpPr>
            <a:spLocks noGrp="1"/>
          </p:cNvSpPr>
          <p:nvPr>
            <p:ph type="title"/>
          </p:nvPr>
        </p:nvSpPr>
        <p:spPr>
          <a:xfrm>
            <a:off x="637793" y="541902"/>
            <a:ext cx="8086725" cy="968374"/>
          </a:xfrm>
        </p:spPr>
        <p:txBody>
          <a:bodyPr>
            <a:noAutofit/>
          </a:bodyPr>
          <a:lstStyle/>
          <a:p>
            <a:r>
              <a:rPr lang="en-US" sz="2400" dirty="0"/>
              <a:t>Achieving an English Language Arts scale score at or </a:t>
            </a:r>
            <a:br>
              <a:rPr lang="en-US" sz="2400" dirty="0"/>
            </a:br>
            <a:r>
              <a:rPr lang="en-US" sz="2400" dirty="0"/>
              <a:t>above 430 on the PSAT10 is considered </a:t>
            </a:r>
            <a:r>
              <a:rPr lang="en-US" sz="2400" i="1" dirty="0"/>
              <a:t>on track </a:t>
            </a:r>
            <a:r>
              <a:rPr lang="en-US" sz="2400" dirty="0"/>
              <a:t>to be college and career ready</a:t>
            </a:r>
          </a:p>
        </p:txBody>
      </p:sp>
      <p:graphicFrame>
        <p:nvGraphicFramePr>
          <p:cNvPr id="9" name="Table 8"/>
          <p:cNvGraphicFramePr>
            <a:graphicFrameLocks noGrp="1"/>
          </p:cNvGraphicFramePr>
          <p:nvPr>
            <p:extLst>
              <p:ext uri="{D42A27DB-BD31-4B8C-83A1-F6EECF244321}">
                <p14:modId xmlns:p14="http://schemas.microsoft.com/office/powerpoint/2010/main" val="2778634477"/>
              </p:ext>
            </p:extLst>
          </p:nvPr>
        </p:nvGraphicFramePr>
        <p:xfrm>
          <a:off x="519303" y="2555059"/>
          <a:ext cx="8105775" cy="2718954"/>
        </p:xfrm>
        <a:graphic>
          <a:graphicData uri="http://schemas.openxmlformats.org/drawingml/2006/table">
            <a:tbl>
              <a:tblPr firstRow="1" firstCol="1" lastRow="1" lastCol="1" bandRow="1" bandCol="1"/>
              <a:tblGrid>
                <a:gridCol w="2117725">
                  <a:extLst>
                    <a:ext uri="{9D8B030D-6E8A-4147-A177-3AD203B41FA5}">
                      <a16:colId xmlns:a16="http://schemas.microsoft.com/office/drawing/2014/main" val="3375232776"/>
                    </a:ext>
                  </a:extLst>
                </a:gridCol>
                <a:gridCol w="2047795">
                  <a:extLst>
                    <a:ext uri="{9D8B030D-6E8A-4147-A177-3AD203B41FA5}">
                      <a16:colId xmlns:a16="http://schemas.microsoft.com/office/drawing/2014/main" val="1154099657"/>
                    </a:ext>
                  </a:extLst>
                </a:gridCol>
                <a:gridCol w="2028008">
                  <a:extLst>
                    <a:ext uri="{9D8B030D-6E8A-4147-A177-3AD203B41FA5}">
                      <a16:colId xmlns:a16="http://schemas.microsoft.com/office/drawing/2014/main" val="3709446722"/>
                    </a:ext>
                  </a:extLst>
                </a:gridCol>
                <a:gridCol w="1912247">
                  <a:extLst>
                    <a:ext uri="{9D8B030D-6E8A-4147-A177-3AD203B41FA5}">
                      <a16:colId xmlns:a16="http://schemas.microsoft.com/office/drawing/2014/main" val="1943924123"/>
                    </a:ext>
                  </a:extLst>
                </a:gridCol>
              </a:tblGrid>
              <a:tr h="704849">
                <a:tc>
                  <a:txBody>
                    <a:bodyPr/>
                    <a:lstStyle/>
                    <a:p>
                      <a:pPr marL="91440" marR="91440" algn="ctr">
                        <a:spcBef>
                          <a:spcPts val="300"/>
                        </a:spcBef>
                        <a:spcAft>
                          <a:spcPts val="300"/>
                        </a:spcAft>
                      </a:pPr>
                      <a:r>
                        <a:rPr lang="en-US" sz="1100" b="0">
                          <a:effectLst/>
                          <a:latin typeface="Calibri" panose="020F0502020204030204" pitchFamily="34" charset="0"/>
                          <a:ea typeface="Arial" panose="020B0604020202020204" pitchFamily="34" charset="0"/>
                          <a:cs typeface="Arial" panose="020B0604020202020204" pitchFamily="34" charset="0"/>
                        </a:rPr>
                        <a:t>Achievement Level 4: </a:t>
                      </a:r>
                      <a:r>
                        <a:rPr lang="en-US" sz="1100" b="1">
                          <a:effectLst/>
                          <a:latin typeface="Calibri" panose="020F0502020204030204" pitchFamily="34" charset="0"/>
                          <a:ea typeface="Arial" panose="020B0604020202020204" pitchFamily="34" charset="0"/>
                          <a:cs typeface="Arial" panose="020B0604020202020204" pitchFamily="34" charset="0"/>
                        </a:rPr>
                        <a:t/>
                      </a:r>
                      <a:br>
                        <a:rPr lang="en-US" sz="1100" b="1">
                          <a:effectLst/>
                          <a:latin typeface="Calibri" panose="020F0502020204030204" pitchFamily="34" charset="0"/>
                          <a:ea typeface="Arial" panose="020B0604020202020204" pitchFamily="34" charset="0"/>
                          <a:cs typeface="Arial" panose="020B0604020202020204" pitchFamily="34" charset="0"/>
                        </a:rPr>
                      </a:br>
                      <a:r>
                        <a:rPr lang="en-US" sz="1400" b="1">
                          <a:effectLst/>
                          <a:latin typeface="Calibri" panose="020F0502020204030204" pitchFamily="34" charset="0"/>
                          <a:ea typeface="Arial" panose="020B0604020202020204" pitchFamily="34" charset="0"/>
                          <a:cs typeface="Arial" panose="020B0604020202020204" pitchFamily="34" charset="0"/>
                        </a:rPr>
                        <a:t>Exceeding Expectations</a:t>
                      </a:r>
                      <a:endParaRPr lang="en-US"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91440" marR="91440" algn="ctr">
                        <a:spcBef>
                          <a:spcPts val="300"/>
                        </a:spcBef>
                        <a:spcAft>
                          <a:spcPts val="300"/>
                        </a:spcAft>
                      </a:pPr>
                      <a:r>
                        <a:rPr lang="en-US" sz="1100" b="0">
                          <a:effectLst/>
                          <a:latin typeface="Calibri" panose="020F0502020204030204" pitchFamily="34" charset="0"/>
                          <a:ea typeface="Arial" panose="020B0604020202020204" pitchFamily="34" charset="0"/>
                          <a:cs typeface="Arial" panose="020B0604020202020204" pitchFamily="34" charset="0"/>
                        </a:rPr>
                        <a:t>Achievement Level 3:</a:t>
                      </a:r>
                      <a:r>
                        <a:rPr lang="en-US" sz="1100" b="0" baseline="0">
                          <a:effectLst/>
                          <a:latin typeface="Arial" panose="020B0604020202020204" pitchFamily="34" charset="0"/>
                          <a:ea typeface="Arial" panose="020B0604020202020204" pitchFamily="34" charset="0"/>
                          <a:cs typeface="Times New Roman" panose="02020603050405020304" pitchFamily="18" charset="0"/>
                        </a:rPr>
                        <a:t/>
                      </a:r>
                      <a:br>
                        <a:rPr lang="en-US" sz="1100" b="0" baseline="0">
                          <a:effectLst/>
                          <a:latin typeface="Arial" panose="020B0604020202020204" pitchFamily="34" charset="0"/>
                          <a:ea typeface="Arial" panose="020B0604020202020204" pitchFamily="34" charset="0"/>
                          <a:cs typeface="Times New Roman" panose="02020603050405020304" pitchFamily="18" charset="0"/>
                        </a:rPr>
                      </a:br>
                      <a:r>
                        <a:rPr lang="en-US" sz="1400" b="1">
                          <a:effectLst/>
                          <a:latin typeface="Calibri" panose="020F0502020204030204" pitchFamily="34" charset="0"/>
                          <a:ea typeface="Arial" panose="020B0604020202020204" pitchFamily="34" charset="0"/>
                          <a:cs typeface="Arial" panose="020B0604020202020204" pitchFamily="34" charset="0"/>
                        </a:rPr>
                        <a:t>Meeting Expectations</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91440" marR="91440" algn="ctr">
                        <a:spcBef>
                          <a:spcPts val="300"/>
                        </a:spcBef>
                        <a:spcAft>
                          <a:spcPts val="300"/>
                        </a:spcAft>
                      </a:pPr>
                      <a:r>
                        <a:rPr lang="en-US" sz="1100" b="0">
                          <a:effectLst/>
                          <a:latin typeface="Calibri" panose="020F0502020204030204" pitchFamily="34" charset="0"/>
                          <a:ea typeface="Arial" panose="020B0604020202020204" pitchFamily="34" charset="0"/>
                          <a:cs typeface="Arial" panose="020B0604020202020204" pitchFamily="34" charset="0"/>
                        </a:rPr>
                        <a:t>Achievement Level 2:</a:t>
                      </a:r>
                      <a:r>
                        <a:rPr lang="en-US" sz="1100" b="0">
                          <a:effectLst/>
                          <a:latin typeface="Arial" panose="020B0604020202020204" pitchFamily="34" charset="0"/>
                          <a:ea typeface="Arial" panose="020B0604020202020204" pitchFamily="34" charset="0"/>
                          <a:cs typeface="Times New Roman" panose="02020603050405020304" pitchFamily="18" charset="0"/>
                        </a:rPr>
                        <a:t/>
                      </a:r>
                      <a:br>
                        <a:rPr lang="en-US" sz="1100" b="0">
                          <a:effectLst/>
                          <a:latin typeface="Arial" panose="020B0604020202020204" pitchFamily="34" charset="0"/>
                          <a:ea typeface="Arial" panose="020B0604020202020204" pitchFamily="34" charset="0"/>
                          <a:cs typeface="Times New Roman" panose="02020603050405020304" pitchFamily="18" charset="0"/>
                        </a:rPr>
                      </a:br>
                      <a:r>
                        <a:rPr lang="en-US" sz="1400" b="1">
                          <a:effectLst/>
                          <a:latin typeface="Calibri" panose="020F0502020204030204" pitchFamily="34" charset="0"/>
                          <a:ea typeface="Arial" panose="020B0604020202020204" pitchFamily="34" charset="0"/>
                          <a:cs typeface="Arial" panose="020B0604020202020204" pitchFamily="34" charset="0"/>
                        </a:rPr>
                        <a:t>Partially Meeting Expectations</a:t>
                      </a:r>
                      <a:endParaRPr lang="en-US"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91440" marR="91440" algn="ctr">
                        <a:spcBef>
                          <a:spcPts val="300"/>
                        </a:spcBef>
                        <a:spcAft>
                          <a:spcPts val="300"/>
                        </a:spcAft>
                      </a:pPr>
                      <a:r>
                        <a:rPr lang="en-US" sz="1100" b="0">
                          <a:effectLst/>
                          <a:latin typeface="Calibri" panose="020F0502020204030204" pitchFamily="34" charset="0"/>
                          <a:ea typeface="Arial" panose="020B0604020202020204" pitchFamily="34" charset="0"/>
                          <a:cs typeface="Arial" panose="020B0604020202020204" pitchFamily="34" charset="0"/>
                        </a:rPr>
                        <a:t>Achievement Level 1:</a:t>
                      </a:r>
                      <a:r>
                        <a:rPr lang="en-US" sz="1100" b="0">
                          <a:effectLst/>
                          <a:latin typeface="Arial" panose="020B0604020202020204" pitchFamily="34" charset="0"/>
                          <a:ea typeface="Arial" panose="020B0604020202020204" pitchFamily="34" charset="0"/>
                          <a:cs typeface="Times New Roman" panose="02020603050405020304" pitchFamily="18" charset="0"/>
                        </a:rPr>
                        <a:t/>
                      </a:r>
                      <a:br>
                        <a:rPr lang="en-US" sz="1100" b="0">
                          <a:effectLst/>
                          <a:latin typeface="Arial" panose="020B0604020202020204" pitchFamily="34" charset="0"/>
                          <a:ea typeface="Arial" panose="020B0604020202020204" pitchFamily="34" charset="0"/>
                          <a:cs typeface="Times New Roman" panose="02020603050405020304" pitchFamily="18" charset="0"/>
                        </a:rPr>
                      </a:br>
                      <a:r>
                        <a:rPr lang="en-US" sz="1400" b="1">
                          <a:effectLst/>
                          <a:latin typeface="Calibri" panose="020F0502020204030204" pitchFamily="34" charset="0"/>
                          <a:ea typeface="Arial" panose="020B0604020202020204" pitchFamily="34" charset="0"/>
                          <a:cs typeface="Arial" panose="020B0604020202020204" pitchFamily="34" charset="0"/>
                        </a:rPr>
                        <a:t>Not Meeting Expectations</a:t>
                      </a:r>
                      <a:endParaRPr lang="en-US"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478661705"/>
                  </a:ext>
                </a:extLst>
              </a:tr>
              <a:tr h="251388">
                <a:tc>
                  <a:txBody>
                    <a:bodyPr/>
                    <a:lstStyle/>
                    <a:p>
                      <a:pPr marL="0" marR="0" algn="ctr">
                        <a:spcBef>
                          <a:spcPts val="300"/>
                        </a:spcBef>
                        <a:spcAft>
                          <a:spcPts val="300"/>
                        </a:spcAft>
                      </a:pPr>
                      <a:r>
                        <a:rPr lang="en-US" sz="1100" b="1" dirty="0">
                          <a:effectLst/>
                          <a:latin typeface="Calibri" panose="020F0502020204030204" pitchFamily="34" charset="0"/>
                          <a:ea typeface="Arial" panose="020B0604020202020204" pitchFamily="34" charset="0"/>
                          <a:cs typeface="Arial" panose="020B0604020202020204" pitchFamily="34" charset="0"/>
                        </a:rPr>
                        <a:t>Score Range: </a:t>
                      </a:r>
                      <a:r>
                        <a:rPr lang="en-US" sz="1100" b="1"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590-760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300"/>
                        </a:spcBef>
                        <a:spcAft>
                          <a:spcPts val="300"/>
                        </a:spcAft>
                      </a:pPr>
                      <a:r>
                        <a:rPr lang="en-US" sz="1100" b="1" dirty="0">
                          <a:effectLst/>
                          <a:latin typeface="Calibri" panose="020F0502020204030204" pitchFamily="34" charset="0"/>
                          <a:ea typeface="Arial" panose="020B0604020202020204" pitchFamily="34" charset="0"/>
                          <a:cs typeface="Arial" panose="020B0604020202020204" pitchFamily="34" charset="0"/>
                        </a:rPr>
                        <a:t>Score Range: 430-580</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300"/>
                        </a:spcBef>
                        <a:spcAft>
                          <a:spcPts val="300"/>
                        </a:spcAft>
                      </a:pPr>
                      <a:r>
                        <a:rPr lang="en-US" sz="1100" b="1" dirty="0">
                          <a:effectLst/>
                          <a:latin typeface="Calibri" panose="020F0502020204030204" pitchFamily="34" charset="0"/>
                          <a:ea typeface="Arial" panose="020B0604020202020204" pitchFamily="34" charset="0"/>
                          <a:cs typeface="Arial" panose="020B0604020202020204" pitchFamily="34" charset="0"/>
                        </a:rPr>
                        <a:t>Score Range: 370-420</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300"/>
                        </a:spcBef>
                        <a:spcAft>
                          <a:spcPts val="300"/>
                        </a:spcAft>
                      </a:pPr>
                      <a:r>
                        <a:rPr lang="en-US" sz="1100" b="1" dirty="0">
                          <a:effectLst/>
                          <a:latin typeface="Calibri" panose="020F0502020204030204" pitchFamily="34" charset="0"/>
                          <a:ea typeface="Arial" panose="020B0604020202020204" pitchFamily="34" charset="0"/>
                          <a:cs typeface="Arial" panose="020B0604020202020204" pitchFamily="34" charset="0"/>
                        </a:rPr>
                        <a:t>Score Range160-360</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853477490"/>
                  </a:ext>
                </a:extLst>
              </a:tr>
              <a:tr h="1762717">
                <a:tc>
                  <a:txBody>
                    <a:bodyPr/>
                    <a:lstStyle/>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The student exceeded grade level</a:t>
                      </a:r>
                    </a:p>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expectations and demonstrates a</a:t>
                      </a:r>
                    </a:p>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thorough understanding of the</a:t>
                      </a:r>
                    </a:p>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knowledge and skills needed to be on track for college and career</a:t>
                      </a:r>
                    </a:p>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readiness and achievement relative</a:t>
                      </a:r>
                    </a:p>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to the Common Core ELA/Literacy</a:t>
                      </a:r>
                    </a:p>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Content Standards</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The student has met the grade level</a:t>
                      </a:r>
                    </a:p>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expectations and demonstrates</a:t>
                      </a:r>
                    </a:p>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adequate understanding of the</a:t>
                      </a:r>
                    </a:p>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knowledge and skills needed to be</a:t>
                      </a:r>
                    </a:p>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on track for college and career</a:t>
                      </a:r>
                    </a:p>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readiness and achievement relative</a:t>
                      </a:r>
                    </a:p>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to the Common Core ELA/Literacy</a:t>
                      </a:r>
                    </a:p>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Content Standards.</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The student partially meets the</a:t>
                      </a:r>
                    </a:p>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grade level expectations and</a:t>
                      </a:r>
                    </a:p>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demonstrates an incomplete</a:t>
                      </a:r>
                    </a:p>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understanding of the knowledge</a:t>
                      </a:r>
                    </a:p>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and skills needed to be on track for</a:t>
                      </a:r>
                    </a:p>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college and career readiness and</a:t>
                      </a:r>
                    </a:p>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achievement relative to the</a:t>
                      </a:r>
                    </a:p>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Common Core ELA/Literacy Content Standards.</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The student has not met the grade level expectations and</a:t>
                      </a:r>
                    </a:p>
                    <a:p>
                      <a:pPr marL="0" algn="l" defTabSz="914400" rtl="0" eaLnBrk="1" latinLnBrk="0" hangingPunct="1"/>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demonstrates a minimal</a:t>
                      </a:r>
                    </a:p>
                    <a:p>
                      <a:pPr marL="0" algn="l" defTabSz="914400" rtl="0" eaLnBrk="1" latinLnBrk="0" hangingPunct="1"/>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understanding of the knowledge</a:t>
                      </a:r>
                    </a:p>
                    <a:p>
                      <a:pPr marL="0" algn="l" defTabSz="914400" rtl="0" eaLnBrk="1" latinLnBrk="0" hangingPunct="1"/>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and skills needed to be on track for college and career readiness and achievement relative to the</a:t>
                      </a:r>
                    </a:p>
                    <a:p>
                      <a:pPr marL="0" algn="l" defTabSz="914400" rtl="0" eaLnBrk="1" latinLnBrk="0" hangingPunct="1"/>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Common Core ELA/Literacy Content Standards.</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26778455"/>
                  </a:ext>
                </a:extLst>
              </a:tr>
            </a:tbl>
          </a:graphicData>
        </a:graphic>
      </p:graphicFrame>
      <p:sp>
        <p:nvSpPr>
          <p:cNvPr id="10" name="TextBox 9"/>
          <p:cNvSpPr txBox="1"/>
          <p:nvPr/>
        </p:nvSpPr>
        <p:spPr>
          <a:xfrm>
            <a:off x="719137" y="1688761"/>
            <a:ext cx="7486650" cy="369332"/>
          </a:xfrm>
          <a:prstGeom prst="rect">
            <a:avLst/>
          </a:prstGeom>
          <a:noFill/>
        </p:spPr>
        <p:txBody>
          <a:bodyPr wrap="square" rtlCol="0">
            <a:spAutoFit/>
          </a:bodyPr>
          <a:lstStyle/>
          <a:p>
            <a:pPr algn="ctr"/>
            <a:r>
              <a:rPr lang="en-US" dirty="0"/>
              <a:t>PSAT10 Grade 10 English Language Arts Achievement Level Descriptors</a:t>
            </a:r>
          </a:p>
        </p:txBody>
      </p:sp>
      <p:sp>
        <p:nvSpPr>
          <p:cNvPr id="15" name="TextBox 14"/>
          <p:cNvSpPr txBox="1"/>
          <p:nvPr/>
        </p:nvSpPr>
        <p:spPr>
          <a:xfrm>
            <a:off x="519303" y="2198089"/>
            <a:ext cx="4162425" cy="369332"/>
          </a:xfrm>
          <a:prstGeom prst="rect">
            <a:avLst/>
          </a:prstGeom>
          <a:solidFill>
            <a:schemeClr val="accent6">
              <a:lumMod val="75000"/>
            </a:schemeClr>
          </a:solidFill>
          <a:ln>
            <a:solidFill>
              <a:schemeClr val="accent6">
                <a:lumMod val="75000"/>
              </a:schemeClr>
            </a:solidFill>
          </a:ln>
        </p:spPr>
        <p:txBody>
          <a:bodyPr wrap="square" rtlCol="0" anchor="ctr">
            <a:spAutoFit/>
          </a:bodyPr>
          <a:lstStyle/>
          <a:p>
            <a:pPr algn="ctr"/>
            <a:r>
              <a:rPr lang="en-US" i="1">
                <a:solidFill>
                  <a:schemeClr val="bg1"/>
                </a:solidFill>
              </a:rPr>
              <a:t>On Track</a:t>
            </a:r>
            <a:r>
              <a:rPr lang="en-US">
                <a:solidFill>
                  <a:schemeClr val="bg1"/>
                </a:solidFill>
              </a:rPr>
              <a:t> to be College and Career Ready</a:t>
            </a:r>
            <a:endParaRPr lang="en-US" i="1">
              <a:solidFill>
                <a:schemeClr val="bg1"/>
              </a:solidFill>
            </a:endParaRPr>
          </a:p>
        </p:txBody>
      </p:sp>
      <p:sp>
        <p:nvSpPr>
          <p:cNvPr id="16" name="Rectangular Callout 15"/>
          <p:cNvSpPr/>
          <p:nvPr/>
        </p:nvSpPr>
        <p:spPr>
          <a:xfrm>
            <a:off x="3041840" y="5428498"/>
            <a:ext cx="1890714" cy="627063"/>
          </a:xfrm>
          <a:prstGeom prst="wedgeRectCallout">
            <a:avLst>
              <a:gd name="adj1" fmla="val -20262"/>
              <a:gd name="adj2" fmla="val -76323"/>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ysClr val="windowText" lastClr="000000"/>
                </a:solidFill>
              </a:rPr>
              <a:t>State Average Scale </a:t>
            </a:r>
            <a:r>
              <a:rPr lang="en-US" sz="1400" dirty="0">
                <a:solidFill>
                  <a:schemeClr val="tx1"/>
                </a:solidFill>
              </a:rPr>
              <a:t>Score is 457</a:t>
            </a:r>
          </a:p>
        </p:txBody>
      </p:sp>
    </p:spTree>
    <p:extLst>
      <p:ext uri="{BB962C8B-B14F-4D97-AF65-F5344CB8AC3E}">
        <p14:creationId xmlns:p14="http://schemas.microsoft.com/office/powerpoint/2010/main" val="2803243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457950" y="6356351"/>
            <a:ext cx="2057400" cy="365125"/>
          </a:xfrm>
        </p:spPr>
        <p:txBody>
          <a:bodyPr/>
          <a:lstStyle/>
          <a:p>
            <a:fld id="{E3A0F8C9-0536-44E3-92CA-2798A712B5A8}" type="slidenum">
              <a:rPr lang="en-US" smtClean="0"/>
              <a:t>11</a:t>
            </a:fld>
            <a:endParaRPr lang="en-US"/>
          </a:p>
        </p:txBody>
      </p:sp>
      <p:sp>
        <p:nvSpPr>
          <p:cNvPr id="8" name="Title 4"/>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dirty="0"/>
              <a:t>Achieving a mathematics scale score at or above 530 on the SAT is considered college and career ready</a:t>
            </a:r>
            <a:endParaRPr lang="en-US" sz="2400" b="1" dirty="0"/>
          </a:p>
        </p:txBody>
      </p:sp>
      <p:graphicFrame>
        <p:nvGraphicFramePr>
          <p:cNvPr id="9" name="Table 8"/>
          <p:cNvGraphicFramePr>
            <a:graphicFrameLocks noGrp="1"/>
          </p:cNvGraphicFramePr>
          <p:nvPr>
            <p:extLst>
              <p:ext uri="{D42A27DB-BD31-4B8C-83A1-F6EECF244321}">
                <p14:modId xmlns:p14="http://schemas.microsoft.com/office/powerpoint/2010/main" val="3196189737"/>
              </p:ext>
            </p:extLst>
          </p:nvPr>
        </p:nvGraphicFramePr>
        <p:xfrm>
          <a:off x="467868" y="2839235"/>
          <a:ext cx="8220076" cy="2602699"/>
        </p:xfrm>
        <a:graphic>
          <a:graphicData uri="http://schemas.openxmlformats.org/drawingml/2006/table">
            <a:tbl>
              <a:tblPr firstRow="1" firstCol="1" lastRow="1" lastCol="1" bandRow="1" bandCol="1"/>
              <a:tblGrid>
                <a:gridCol w="2167653">
                  <a:extLst>
                    <a:ext uri="{9D8B030D-6E8A-4147-A177-3AD203B41FA5}">
                      <a16:colId xmlns:a16="http://schemas.microsoft.com/office/drawing/2014/main" val="878394486"/>
                    </a:ext>
                  </a:extLst>
                </a:gridCol>
                <a:gridCol w="2056605">
                  <a:extLst>
                    <a:ext uri="{9D8B030D-6E8A-4147-A177-3AD203B41FA5}">
                      <a16:colId xmlns:a16="http://schemas.microsoft.com/office/drawing/2014/main" val="334500542"/>
                    </a:ext>
                  </a:extLst>
                </a:gridCol>
                <a:gridCol w="1995315">
                  <a:extLst>
                    <a:ext uri="{9D8B030D-6E8A-4147-A177-3AD203B41FA5}">
                      <a16:colId xmlns:a16="http://schemas.microsoft.com/office/drawing/2014/main" val="3208212376"/>
                    </a:ext>
                  </a:extLst>
                </a:gridCol>
                <a:gridCol w="2000503">
                  <a:extLst>
                    <a:ext uri="{9D8B030D-6E8A-4147-A177-3AD203B41FA5}">
                      <a16:colId xmlns:a16="http://schemas.microsoft.com/office/drawing/2014/main" val="2534316892"/>
                    </a:ext>
                  </a:extLst>
                </a:gridCol>
              </a:tblGrid>
              <a:tr h="593283">
                <a:tc>
                  <a:txBody>
                    <a:bodyPr/>
                    <a:lstStyle/>
                    <a:p>
                      <a:pPr marL="91440" marR="91440" algn="ctr">
                        <a:spcBef>
                          <a:spcPts val="300"/>
                        </a:spcBef>
                        <a:spcAft>
                          <a:spcPts val="300"/>
                        </a:spcAft>
                      </a:pPr>
                      <a:r>
                        <a:rPr lang="en-US" sz="1100" b="1">
                          <a:effectLst/>
                          <a:latin typeface="Calibri" panose="020F0502020204030204" pitchFamily="34" charset="0"/>
                          <a:ea typeface="Arial" panose="020B0604020202020204" pitchFamily="34" charset="0"/>
                          <a:cs typeface="Arial" panose="020B0604020202020204" pitchFamily="34" charset="0"/>
                        </a:rPr>
                        <a:t>Achievement Level 4: </a:t>
                      </a:r>
                      <a:br>
                        <a:rPr lang="en-US" sz="1100" b="1">
                          <a:effectLst/>
                          <a:latin typeface="Calibri" panose="020F0502020204030204" pitchFamily="34" charset="0"/>
                          <a:ea typeface="Arial" panose="020B0604020202020204" pitchFamily="34" charset="0"/>
                          <a:cs typeface="Arial" panose="020B0604020202020204" pitchFamily="34" charset="0"/>
                        </a:rPr>
                      </a:br>
                      <a:r>
                        <a:rPr lang="en-US" sz="1400" b="1">
                          <a:effectLst/>
                          <a:latin typeface="Calibri" panose="020F0502020204030204" pitchFamily="34" charset="0"/>
                          <a:ea typeface="Arial" panose="020B0604020202020204" pitchFamily="34" charset="0"/>
                          <a:cs typeface="Arial" panose="020B0604020202020204" pitchFamily="34" charset="0"/>
                        </a:rPr>
                        <a:t>Exceeding Expectations</a:t>
                      </a:r>
                      <a:endParaRPr lang="en-US"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91440" marR="91440" algn="ctr">
                        <a:spcBef>
                          <a:spcPts val="300"/>
                        </a:spcBef>
                        <a:spcAft>
                          <a:spcPts val="300"/>
                        </a:spcAft>
                      </a:pPr>
                      <a:r>
                        <a:rPr lang="en-US" sz="1100" b="1">
                          <a:effectLst/>
                          <a:latin typeface="Calibri" panose="020F0502020204030204" pitchFamily="34" charset="0"/>
                          <a:ea typeface="Arial" panose="020B0604020202020204" pitchFamily="34" charset="0"/>
                          <a:cs typeface="Arial" panose="020B0604020202020204" pitchFamily="34" charset="0"/>
                        </a:rPr>
                        <a:t>Achievement Level 3: </a:t>
                      </a:r>
                      <a:br>
                        <a:rPr lang="en-US" sz="1100" b="1">
                          <a:effectLst/>
                          <a:latin typeface="Calibri" panose="020F0502020204030204" pitchFamily="34" charset="0"/>
                          <a:ea typeface="Arial" panose="020B0604020202020204" pitchFamily="34" charset="0"/>
                          <a:cs typeface="Arial" panose="020B0604020202020204" pitchFamily="34" charset="0"/>
                        </a:rPr>
                      </a:br>
                      <a:r>
                        <a:rPr lang="en-US" sz="1400" b="1">
                          <a:effectLst/>
                          <a:latin typeface="Calibri" panose="020F0502020204030204" pitchFamily="34" charset="0"/>
                          <a:ea typeface="Arial" panose="020B0604020202020204" pitchFamily="34" charset="0"/>
                          <a:cs typeface="Arial" panose="020B0604020202020204" pitchFamily="34" charset="0"/>
                        </a:rPr>
                        <a:t>Meeting Expectations</a:t>
                      </a:r>
                      <a:endParaRPr lang="en-US"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91440" marR="91440" algn="ctr">
                        <a:spcBef>
                          <a:spcPts val="300"/>
                        </a:spcBef>
                        <a:spcAft>
                          <a:spcPts val="300"/>
                        </a:spcAft>
                      </a:pPr>
                      <a:r>
                        <a:rPr lang="en-US" sz="1100" b="1">
                          <a:effectLst/>
                          <a:latin typeface="Calibri" panose="020F0502020204030204" pitchFamily="34" charset="0"/>
                          <a:ea typeface="Arial" panose="020B0604020202020204" pitchFamily="34" charset="0"/>
                          <a:cs typeface="Arial" panose="020B0604020202020204" pitchFamily="34" charset="0"/>
                        </a:rPr>
                        <a:t>Achievement Level 2: </a:t>
                      </a:r>
                      <a:br>
                        <a:rPr lang="en-US" sz="1100" b="1">
                          <a:effectLst/>
                          <a:latin typeface="Calibri" panose="020F0502020204030204" pitchFamily="34" charset="0"/>
                          <a:ea typeface="Arial" panose="020B0604020202020204" pitchFamily="34" charset="0"/>
                          <a:cs typeface="Arial" panose="020B0604020202020204" pitchFamily="34" charset="0"/>
                        </a:rPr>
                      </a:br>
                      <a:r>
                        <a:rPr lang="en-US" sz="1400" b="1">
                          <a:effectLst/>
                          <a:latin typeface="Calibri" panose="020F0502020204030204" pitchFamily="34" charset="0"/>
                          <a:ea typeface="Arial" panose="020B0604020202020204" pitchFamily="34" charset="0"/>
                          <a:cs typeface="Arial" panose="020B0604020202020204" pitchFamily="34" charset="0"/>
                        </a:rPr>
                        <a:t>Partially Meeting Expectations</a:t>
                      </a:r>
                      <a:endParaRPr lang="en-US"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91440" marR="91440" algn="ctr">
                        <a:spcBef>
                          <a:spcPts val="300"/>
                        </a:spcBef>
                        <a:spcAft>
                          <a:spcPts val="300"/>
                        </a:spcAft>
                      </a:pPr>
                      <a:r>
                        <a:rPr lang="en-US" sz="1100" b="1">
                          <a:effectLst/>
                          <a:latin typeface="Calibri" panose="020F0502020204030204" pitchFamily="34" charset="0"/>
                          <a:ea typeface="Arial" panose="020B0604020202020204" pitchFamily="34" charset="0"/>
                          <a:cs typeface="Arial" panose="020B0604020202020204" pitchFamily="34" charset="0"/>
                        </a:rPr>
                        <a:t>Achievement Level 1: </a:t>
                      </a:r>
                      <a:br>
                        <a:rPr lang="en-US" sz="1100" b="1">
                          <a:effectLst/>
                          <a:latin typeface="Calibri" panose="020F0502020204030204" pitchFamily="34" charset="0"/>
                          <a:ea typeface="Arial" panose="020B0604020202020204" pitchFamily="34" charset="0"/>
                          <a:cs typeface="Arial" panose="020B0604020202020204" pitchFamily="34" charset="0"/>
                        </a:rPr>
                      </a:br>
                      <a:r>
                        <a:rPr lang="en-US" sz="1400" b="1">
                          <a:effectLst/>
                          <a:latin typeface="Calibri" panose="020F0502020204030204" pitchFamily="34" charset="0"/>
                          <a:ea typeface="Arial" panose="020B0604020202020204" pitchFamily="34" charset="0"/>
                          <a:cs typeface="Arial" panose="020B0604020202020204" pitchFamily="34" charset="0"/>
                        </a:rPr>
                        <a:t>Not Meeting Expectations</a:t>
                      </a:r>
                      <a:endParaRPr lang="en-US"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183205463"/>
                  </a:ext>
                </a:extLst>
              </a:tr>
              <a:tr h="167337">
                <a:tc>
                  <a:txBody>
                    <a:bodyPr/>
                    <a:lstStyle/>
                    <a:p>
                      <a:pPr marL="0" marR="0" algn="ctr">
                        <a:spcBef>
                          <a:spcPts val="300"/>
                        </a:spcBef>
                        <a:spcAft>
                          <a:spcPts val="300"/>
                        </a:spcAft>
                      </a:pPr>
                      <a:r>
                        <a:rPr lang="en-US" sz="1100" b="1">
                          <a:effectLst/>
                          <a:latin typeface="Calibri" panose="020F0502020204030204" pitchFamily="34" charset="0"/>
                          <a:ea typeface="Arial" panose="020B0604020202020204" pitchFamily="34" charset="0"/>
                          <a:cs typeface="Arial" panose="020B0604020202020204" pitchFamily="34" charset="0"/>
                        </a:rPr>
                        <a:t>Score Range: 650-800</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300"/>
                        </a:spcBef>
                        <a:spcAft>
                          <a:spcPts val="300"/>
                        </a:spcAft>
                      </a:pPr>
                      <a:r>
                        <a:rPr lang="en-US" sz="1100" b="1">
                          <a:effectLst/>
                          <a:latin typeface="Calibri" panose="020F0502020204030204" pitchFamily="34" charset="0"/>
                          <a:ea typeface="Arial" panose="020B0604020202020204" pitchFamily="34" charset="0"/>
                          <a:cs typeface="Arial" panose="020B0604020202020204" pitchFamily="34" charset="0"/>
                        </a:rPr>
                        <a:t>Score Range: 530-640</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300"/>
                        </a:spcBef>
                        <a:spcAft>
                          <a:spcPts val="300"/>
                        </a:spcAft>
                      </a:pPr>
                      <a:r>
                        <a:rPr lang="en-US" sz="1100" b="1">
                          <a:effectLst/>
                          <a:latin typeface="Calibri" panose="020F0502020204030204" pitchFamily="34" charset="0"/>
                          <a:ea typeface="Arial" panose="020B0604020202020204" pitchFamily="34" charset="0"/>
                          <a:cs typeface="Arial" panose="020B0604020202020204" pitchFamily="34" charset="0"/>
                        </a:rPr>
                        <a:t>Score Range: 420-520</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300"/>
                        </a:spcBef>
                        <a:spcAft>
                          <a:spcPts val="300"/>
                        </a:spcAft>
                      </a:pPr>
                      <a:r>
                        <a:rPr lang="en-US" sz="1100" b="1">
                          <a:effectLst/>
                          <a:latin typeface="Calibri" panose="020F0502020204030204" pitchFamily="34" charset="0"/>
                          <a:ea typeface="Arial" panose="020B0604020202020204" pitchFamily="34" charset="0"/>
                          <a:cs typeface="Arial" panose="020B0604020202020204" pitchFamily="34" charset="0"/>
                        </a:rPr>
                        <a:t>Score Range: 200-410</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882169275"/>
                  </a:ext>
                </a:extLst>
              </a:tr>
              <a:tr h="1840699">
                <a:tc>
                  <a:txBody>
                    <a:bodyPr/>
                    <a:lstStyle/>
                    <a:p>
                      <a:pPr marL="91440" marR="91440">
                        <a:spcBef>
                          <a:spcPts val="300"/>
                        </a:spcBef>
                        <a:spcAft>
                          <a:spcPts val="300"/>
                        </a:spcAft>
                      </a:pPr>
                      <a:r>
                        <a:rPr lang="en-US" sz="1100">
                          <a:effectLst/>
                          <a:latin typeface="Calibri" panose="020F0502020204030204" pitchFamily="34" charset="0"/>
                          <a:ea typeface="Arial" panose="020B0604020202020204" pitchFamily="34" charset="0"/>
                          <a:cs typeface="Arial" panose="020B0604020202020204" pitchFamily="34" charset="0"/>
                        </a:rPr>
                        <a:t>The student has exceeded the achievement level and demonstrates a thorough understanding of, and ability to apply the mathematics knowledge and skills needed for college and career readiness and achievement relative to the Common Core Mathematics Content Standards.</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1440" marR="91440">
                        <a:spcBef>
                          <a:spcPts val="300"/>
                        </a:spcBef>
                        <a:spcAft>
                          <a:spcPts val="300"/>
                        </a:spcAft>
                      </a:pPr>
                      <a:r>
                        <a:rPr lang="en-US" sz="1100">
                          <a:effectLst/>
                          <a:latin typeface="Calibri" panose="020F0502020204030204" pitchFamily="34" charset="0"/>
                          <a:ea typeface="Arial" panose="020B0604020202020204" pitchFamily="34" charset="0"/>
                          <a:cs typeface="Arial" panose="020B0604020202020204" pitchFamily="34" charset="0"/>
                        </a:rPr>
                        <a:t>The student has met the achievement level and demonstrates an </a:t>
                      </a:r>
                      <a:r>
                        <a:rPr lang="en-US" sz="1100" i="1">
                          <a:effectLst/>
                          <a:latin typeface="Calibri" panose="020F0502020204030204" pitchFamily="34" charset="0"/>
                          <a:ea typeface="Arial" panose="020B0604020202020204" pitchFamily="34" charset="0"/>
                          <a:cs typeface="Arial" panose="020B0604020202020204" pitchFamily="34" charset="0"/>
                        </a:rPr>
                        <a:t>adequate </a:t>
                      </a:r>
                      <a:r>
                        <a:rPr lang="en-US" sz="1100">
                          <a:effectLst/>
                          <a:latin typeface="Calibri" panose="020F0502020204030204" pitchFamily="34" charset="0"/>
                          <a:ea typeface="Arial" panose="020B0604020202020204" pitchFamily="34" charset="0"/>
                          <a:cs typeface="Arial" panose="020B0604020202020204" pitchFamily="34" charset="0"/>
                        </a:rPr>
                        <a:t>understanding of, and ability to apply the mathematics knowledge and skills needed for college and career readiness and achievement relative to the Common Core Mathematics Content Standards.</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1440" marR="91440">
                        <a:spcBef>
                          <a:spcPts val="300"/>
                        </a:spcBef>
                        <a:spcAft>
                          <a:spcPts val="300"/>
                        </a:spcAft>
                      </a:pPr>
                      <a:r>
                        <a:rPr lang="en-US" sz="1100">
                          <a:effectLst/>
                          <a:latin typeface="Calibri" panose="020F0502020204030204" pitchFamily="34" charset="0"/>
                          <a:ea typeface="Arial" panose="020B0604020202020204" pitchFamily="34" charset="0"/>
                          <a:cs typeface="Arial" panose="020B0604020202020204" pitchFamily="34" charset="0"/>
                        </a:rPr>
                        <a:t>The student has partially met the achievement level and demonstrates an </a:t>
                      </a:r>
                      <a:r>
                        <a:rPr lang="en-US" sz="1100" i="1">
                          <a:effectLst/>
                          <a:latin typeface="Calibri" panose="020F0502020204030204" pitchFamily="34" charset="0"/>
                          <a:ea typeface="Arial" panose="020B0604020202020204" pitchFamily="34" charset="0"/>
                          <a:cs typeface="Arial" panose="020B0604020202020204" pitchFamily="34" charset="0"/>
                        </a:rPr>
                        <a:t>incomplete </a:t>
                      </a:r>
                      <a:r>
                        <a:rPr lang="en-US" sz="1100">
                          <a:effectLst/>
                          <a:latin typeface="Calibri" panose="020F0502020204030204" pitchFamily="34" charset="0"/>
                          <a:ea typeface="Arial" panose="020B0604020202020204" pitchFamily="34" charset="0"/>
                          <a:cs typeface="Arial" panose="020B0604020202020204" pitchFamily="34" charset="0"/>
                        </a:rPr>
                        <a:t>understanding of, and ability to apply the mathematics knowledge and skills needed for college and career readiness and achievement relative to the Common Core Mathematics Content Standards.</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1440" marR="91440">
                        <a:spcBef>
                          <a:spcPts val="300"/>
                        </a:spcBef>
                        <a:spcAft>
                          <a:spcPts val="300"/>
                        </a:spcAft>
                      </a:pPr>
                      <a:r>
                        <a:rPr lang="en-US" sz="1100">
                          <a:effectLst/>
                          <a:latin typeface="Calibri" panose="020F0502020204030204" pitchFamily="34" charset="0"/>
                          <a:ea typeface="Arial" panose="020B0604020202020204" pitchFamily="34" charset="0"/>
                          <a:cs typeface="Arial" panose="020B0604020202020204" pitchFamily="34" charset="0"/>
                        </a:rPr>
                        <a:t>The student has not met the achievement level and demonstrates a </a:t>
                      </a:r>
                      <a:r>
                        <a:rPr lang="en-US" sz="1100" i="1">
                          <a:effectLst/>
                          <a:latin typeface="Calibri" panose="020F0502020204030204" pitchFamily="34" charset="0"/>
                          <a:ea typeface="Arial" panose="020B0604020202020204" pitchFamily="34" charset="0"/>
                          <a:cs typeface="Arial" panose="020B0604020202020204" pitchFamily="34" charset="0"/>
                        </a:rPr>
                        <a:t>minimal </a:t>
                      </a:r>
                      <a:r>
                        <a:rPr lang="en-US" sz="1100">
                          <a:effectLst/>
                          <a:latin typeface="Calibri" panose="020F0502020204030204" pitchFamily="34" charset="0"/>
                          <a:ea typeface="Arial" panose="020B0604020202020204" pitchFamily="34" charset="0"/>
                          <a:cs typeface="Arial" panose="020B0604020202020204" pitchFamily="34" charset="0"/>
                        </a:rPr>
                        <a:t>understanding of, and ability to apply the mathematics knowledge and skills needed for college and career readiness and achievement relative to the</a:t>
                      </a:r>
                      <a:r>
                        <a:rPr lang="en-US" sz="1100">
                          <a:effectLst/>
                          <a:latin typeface="Arial" panose="020B0604020202020204" pitchFamily="34" charset="0"/>
                          <a:ea typeface="Arial" panose="020B0604020202020204" pitchFamily="34" charset="0"/>
                          <a:cs typeface="Times New Roman" panose="02020603050405020304" pitchFamily="18" charset="0"/>
                        </a:rPr>
                        <a:t> </a:t>
                      </a:r>
                      <a:r>
                        <a:rPr lang="en-US" sz="1100">
                          <a:effectLst/>
                          <a:latin typeface="Calibri" panose="020F0502020204030204" pitchFamily="34" charset="0"/>
                          <a:ea typeface="Arial" panose="020B0604020202020204" pitchFamily="34" charset="0"/>
                          <a:cs typeface="Arial" panose="020B0604020202020204" pitchFamily="34" charset="0"/>
                        </a:rPr>
                        <a:t>Common Core Mathematics Content Standards.</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4710437"/>
                  </a:ext>
                </a:extLst>
              </a:tr>
            </a:tbl>
          </a:graphicData>
        </a:graphic>
      </p:graphicFrame>
      <p:sp>
        <p:nvSpPr>
          <p:cNvPr id="10" name="TextBox 9"/>
          <p:cNvSpPr txBox="1"/>
          <p:nvPr/>
        </p:nvSpPr>
        <p:spPr>
          <a:xfrm>
            <a:off x="862013" y="1906647"/>
            <a:ext cx="7486650" cy="369332"/>
          </a:xfrm>
          <a:prstGeom prst="rect">
            <a:avLst/>
          </a:prstGeom>
          <a:noFill/>
        </p:spPr>
        <p:txBody>
          <a:bodyPr wrap="square" rtlCol="0">
            <a:spAutoFit/>
          </a:bodyPr>
          <a:lstStyle/>
          <a:p>
            <a:pPr algn="ctr"/>
            <a:r>
              <a:rPr lang="en-US"/>
              <a:t>SAT Grade 11 Mathematics Achievement Level Descriptors</a:t>
            </a:r>
          </a:p>
        </p:txBody>
      </p:sp>
      <p:sp>
        <p:nvSpPr>
          <p:cNvPr id="15" name="TextBox 14"/>
          <p:cNvSpPr txBox="1"/>
          <p:nvPr/>
        </p:nvSpPr>
        <p:spPr>
          <a:xfrm>
            <a:off x="467868" y="2418662"/>
            <a:ext cx="4229100" cy="369332"/>
          </a:xfrm>
          <a:prstGeom prst="rect">
            <a:avLst/>
          </a:prstGeom>
          <a:solidFill>
            <a:schemeClr val="accent6">
              <a:lumMod val="75000"/>
            </a:schemeClr>
          </a:solidFill>
          <a:ln>
            <a:solidFill>
              <a:schemeClr val="accent6">
                <a:lumMod val="75000"/>
              </a:schemeClr>
            </a:solidFill>
          </a:ln>
        </p:spPr>
        <p:txBody>
          <a:bodyPr wrap="square" rtlCol="0" anchor="ctr">
            <a:spAutoFit/>
          </a:bodyPr>
          <a:lstStyle/>
          <a:p>
            <a:pPr algn="ctr"/>
            <a:r>
              <a:rPr lang="en-US" dirty="0">
                <a:solidFill>
                  <a:schemeClr val="bg1"/>
                </a:solidFill>
              </a:rPr>
              <a:t>College and Career Ready</a:t>
            </a:r>
            <a:endParaRPr lang="en-US" i="1" dirty="0">
              <a:solidFill>
                <a:schemeClr val="bg1"/>
              </a:solidFill>
            </a:endParaRPr>
          </a:p>
        </p:txBody>
      </p:sp>
      <p:sp>
        <p:nvSpPr>
          <p:cNvPr id="16" name="Rectangular Callout 15"/>
          <p:cNvSpPr/>
          <p:nvPr/>
        </p:nvSpPr>
        <p:spPr>
          <a:xfrm>
            <a:off x="4644580" y="5619560"/>
            <a:ext cx="1890714" cy="627063"/>
          </a:xfrm>
          <a:prstGeom prst="wedgeRectCallout">
            <a:avLst>
              <a:gd name="adj1" fmla="val -20262"/>
              <a:gd name="adj2" fmla="val -76323"/>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solidFill>
                  <a:sysClr val="windowText" lastClr="000000"/>
                </a:solidFill>
              </a:rPr>
              <a:t>State Average Scale Score is 475</a:t>
            </a:r>
          </a:p>
        </p:txBody>
      </p:sp>
    </p:spTree>
    <p:extLst>
      <p:ext uri="{BB962C8B-B14F-4D97-AF65-F5344CB8AC3E}">
        <p14:creationId xmlns:p14="http://schemas.microsoft.com/office/powerpoint/2010/main" val="19823347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457950" y="6356351"/>
            <a:ext cx="2057400" cy="365125"/>
          </a:xfrm>
        </p:spPr>
        <p:txBody>
          <a:bodyPr/>
          <a:lstStyle/>
          <a:p>
            <a:fld id="{E3A0F8C9-0536-44E3-92CA-2798A712B5A8}" type="slidenum">
              <a:rPr lang="en-US" smtClean="0"/>
              <a:t>12</a:t>
            </a:fld>
            <a:endParaRPr lang="en-US"/>
          </a:p>
        </p:txBody>
      </p:sp>
      <p:sp>
        <p:nvSpPr>
          <p:cNvPr id="18" name="Title 4"/>
          <p:cNvSpPr txBox="1">
            <a:spLocks/>
          </p:cNvSpPr>
          <p:nvPr/>
        </p:nvSpPr>
        <p:spPr>
          <a:xfrm>
            <a:off x="625412" y="47316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dirty="0"/>
              <a:t>Achieving an English Language Arts scale score at or above 480 on the SAT is considered college and career ready</a:t>
            </a:r>
            <a:endParaRPr lang="en-US" sz="2400" b="1" dirty="0"/>
          </a:p>
        </p:txBody>
      </p:sp>
      <p:graphicFrame>
        <p:nvGraphicFramePr>
          <p:cNvPr id="19" name="Table 18"/>
          <p:cNvGraphicFramePr>
            <a:graphicFrameLocks noGrp="1"/>
          </p:cNvGraphicFramePr>
          <p:nvPr>
            <p:extLst>
              <p:ext uri="{D42A27DB-BD31-4B8C-83A1-F6EECF244321}">
                <p14:modId xmlns:p14="http://schemas.microsoft.com/office/powerpoint/2010/main" val="1552639562"/>
              </p:ext>
            </p:extLst>
          </p:nvPr>
        </p:nvGraphicFramePr>
        <p:xfrm>
          <a:off x="458724" y="2866669"/>
          <a:ext cx="8220076" cy="2591223"/>
        </p:xfrm>
        <a:graphic>
          <a:graphicData uri="http://schemas.openxmlformats.org/drawingml/2006/table">
            <a:tbl>
              <a:tblPr firstRow="1" firstCol="1" lastRow="1" lastCol="1" bandRow="1" bandCol="1"/>
              <a:tblGrid>
                <a:gridCol w="2167653">
                  <a:extLst>
                    <a:ext uri="{9D8B030D-6E8A-4147-A177-3AD203B41FA5}">
                      <a16:colId xmlns:a16="http://schemas.microsoft.com/office/drawing/2014/main" val="878394486"/>
                    </a:ext>
                  </a:extLst>
                </a:gridCol>
                <a:gridCol w="2056605">
                  <a:extLst>
                    <a:ext uri="{9D8B030D-6E8A-4147-A177-3AD203B41FA5}">
                      <a16:colId xmlns:a16="http://schemas.microsoft.com/office/drawing/2014/main" val="334500542"/>
                    </a:ext>
                  </a:extLst>
                </a:gridCol>
                <a:gridCol w="1995315">
                  <a:extLst>
                    <a:ext uri="{9D8B030D-6E8A-4147-A177-3AD203B41FA5}">
                      <a16:colId xmlns:a16="http://schemas.microsoft.com/office/drawing/2014/main" val="3208212376"/>
                    </a:ext>
                  </a:extLst>
                </a:gridCol>
                <a:gridCol w="2000503">
                  <a:extLst>
                    <a:ext uri="{9D8B030D-6E8A-4147-A177-3AD203B41FA5}">
                      <a16:colId xmlns:a16="http://schemas.microsoft.com/office/drawing/2014/main" val="2534316892"/>
                    </a:ext>
                  </a:extLst>
                </a:gridCol>
              </a:tblGrid>
              <a:tr h="542500">
                <a:tc>
                  <a:txBody>
                    <a:bodyPr/>
                    <a:lstStyle/>
                    <a:p>
                      <a:pPr marL="91440" marR="91440" algn="ctr">
                        <a:spcBef>
                          <a:spcPts val="300"/>
                        </a:spcBef>
                        <a:spcAft>
                          <a:spcPts val="300"/>
                        </a:spcAft>
                      </a:pPr>
                      <a:r>
                        <a:rPr lang="en-US" sz="1100" b="1">
                          <a:effectLst/>
                          <a:latin typeface="Calibri" panose="020F0502020204030204" pitchFamily="34" charset="0"/>
                          <a:ea typeface="Arial" panose="020B0604020202020204" pitchFamily="34" charset="0"/>
                          <a:cs typeface="Arial" panose="020B0604020202020204" pitchFamily="34" charset="0"/>
                        </a:rPr>
                        <a:t>Achievement Level 4: </a:t>
                      </a:r>
                      <a:br>
                        <a:rPr lang="en-US" sz="1100" b="1">
                          <a:effectLst/>
                          <a:latin typeface="Calibri" panose="020F0502020204030204" pitchFamily="34" charset="0"/>
                          <a:ea typeface="Arial" panose="020B0604020202020204" pitchFamily="34" charset="0"/>
                          <a:cs typeface="Arial" panose="020B0604020202020204" pitchFamily="34" charset="0"/>
                        </a:rPr>
                      </a:br>
                      <a:r>
                        <a:rPr lang="en-US" sz="1400" b="1">
                          <a:effectLst/>
                          <a:latin typeface="Calibri" panose="020F0502020204030204" pitchFamily="34" charset="0"/>
                          <a:ea typeface="Arial" panose="020B0604020202020204" pitchFamily="34" charset="0"/>
                          <a:cs typeface="Arial" panose="020B0604020202020204" pitchFamily="34" charset="0"/>
                        </a:rPr>
                        <a:t>Exceeding Expectations</a:t>
                      </a:r>
                      <a:endParaRPr lang="en-US"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91440" marR="91440" algn="ctr">
                        <a:spcBef>
                          <a:spcPts val="300"/>
                        </a:spcBef>
                        <a:spcAft>
                          <a:spcPts val="300"/>
                        </a:spcAft>
                      </a:pPr>
                      <a:r>
                        <a:rPr lang="en-US" sz="1100" b="1">
                          <a:effectLst/>
                          <a:latin typeface="Calibri" panose="020F0502020204030204" pitchFamily="34" charset="0"/>
                          <a:ea typeface="Arial" panose="020B0604020202020204" pitchFamily="34" charset="0"/>
                          <a:cs typeface="Arial" panose="020B0604020202020204" pitchFamily="34" charset="0"/>
                        </a:rPr>
                        <a:t>Achievement Level 3: </a:t>
                      </a:r>
                      <a:br>
                        <a:rPr lang="en-US" sz="1100" b="1">
                          <a:effectLst/>
                          <a:latin typeface="Calibri" panose="020F0502020204030204" pitchFamily="34" charset="0"/>
                          <a:ea typeface="Arial" panose="020B0604020202020204" pitchFamily="34" charset="0"/>
                          <a:cs typeface="Arial" panose="020B0604020202020204" pitchFamily="34" charset="0"/>
                        </a:rPr>
                      </a:br>
                      <a:r>
                        <a:rPr lang="en-US" sz="1400" b="1">
                          <a:effectLst/>
                          <a:latin typeface="Calibri" panose="020F0502020204030204" pitchFamily="34" charset="0"/>
                          <a:ea typeface="Arial" panose="020B0604020202020204" pitchFamily="34" charset="0"/>
                          <a:cs typeface="Arial" panose="020B0604020202020204" pitchFamily="34" charset="0"/>
                        </a:rPr>
                        <a:t>Meeting Expectations</a:t>
                      </a:r>
                      <a:endParaRPr lang="en-US"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91440" marR="91440" algn="ctr">
                        <a:spcBef>
                          <a:spcPts val="300"/>
                        </a:spcBef>
                        <a:spcAft>
                          <a:spcPts val="300"/>
                        </a:spcAft>
                      </a:pPr>
                      <a:r>
                        <a:rPr lang="en-US" sz="1100" b="1">
                          <a:effectLst/>
                          <a:latin typeface="Calibri" panose="020F0502020204030204" pitchFamily="34" charset="0"/>
                          <a:ea typeface="Arial" panose="020B0604020202020204" pitchFamily="34" charset="0"/>
                          <a:cs typeface="Arial" panose="020B0604020202020204" pitchFamily="34" charset="0"/>
                        </a:rPr>
                        <a:t>Achievement Level 2: </a:t>
                      </a:r>
                      <a:br>
                        <a:rPr lang="en-US" sz="1100" b="1">
                          <a:effectLst/>
                          <a:latin typeface="Calibri" panose="020F0502020204030204" pitchFamily="34" charset="0"/>
                          <a:ea typeface="Arial" panose="020B0604020202020204" pitchFamily="34" charset="0"/>
                          <a:cs typeface="Arial" panose="020B0604020202020204" pitchFamily="34" charset="0"/>
                        </a:rPr>
                      </a:br>
                      <a:r>
                        <a:rPr lang="en-US" sz="1400" b="1">
                          <a:effectLst/>
                          <a:latin typeface="Calibri" panose="020F0502020204030204" pitchFamily="34" charset="0"/>
                          <a:ea typeface="Arial" panose="020B0604020202020204" pitchFamily="34" charset="0"/>
                          <a:cs typeface="Arial" panose="020B0604020202020204" pitchFamily="34" charset="0"/>
                        </a:rPr>
                        <a:t>Partially Meeting Expectations</a:t>
                      </a:r>
                      <a:endParaRPr lang="en-US"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91440" marR="91440" algn="ctr">
                        <a:spcBef>
                          <a:spcPts val="300"/>
                        </a:spcBef>
                        <a:spcAft>
                          <a:spcPts val="300"/>
                        </a:spcAft>
                      </a:pPr>
                      <a:r>
                        <a:rPr lang="en-US" sz="1100" b="1">
                          <a:effectLst/>
                          <a:latin typeface="Calibri" panose="020F0502020204030204" pitchFamily="34" charset="0"/>
                          <a:ea typeface="Arial" panose="020B0604020202020204" pitchFamily="34" charset="0"/>
                          <a:cs typeface="Arial" panose="020B0604020202020204" pitchFamily="34" charset="0"/>
                        </a:rPr>
                        <a:t>Achievement Level 1: </a:t>
                      </a:r>
                      <a:br>
                        <a:rPr lang="en-US" sz="1100" b="1">
                          <a:effectLst/>
                          <a:latin typeface="Calibri" panose="020F0502020204030204" pitchFamily="34" charset="0"/>
                          <a:ea typeface="Arial" panose="020B0604020202020204" pitchFamily="34" charset="0"/>
                          <a:cs typeface="Arial" panose="020B0604020202020204" pitchFamily="34" charset="0"/>
                        </a:rPr>
                      </a:br>
                      <a:r>
                        <a:rPr lang="en-US" sz="1400" b="1">
                          <a:effectLst/>
                          <a:latin typeface="Calibri" panose="020F0502020204030204" pitchFamily="34" charset="0"/>
                          <a:ea typeface="Arial" panose="020B0604020202020204" pitchFamily="34" charset="0"/>
                          <a:cs typeface="Arial" panose="020B0604020202020204" pitchFamily="34" charset="0"/>
                        </a:rPr>
                        <a:t>Not Meeting Expectations</a:t>
                      </a:r>
                      <a:endParaRPr lang="en-US"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183205463"/>
                  </a:ext>
                </a:extLst>
              </a:tr>
              <a:tr h="153013">
                <a:tc>
                  <a:txBody>
                    <a:bodyPr/>
                    <a:lstStyle/>
                    <a:p>
                      <a:pPr marL="0" marR="0" algn="ctr">
                        <a:spcBef>
                          <a:spcPts val="300"/>
                        </a:spcBef>
                        <a:spcAft>
                          <a:spcPts val="300"/>
                        </a:spcAft>
                      </a:pPr>
                      <a:r>
                        <a:rPr lang="en-US" sz="1100" b="1" dirty="0">
                          <a:effectLst/>
                          <a:latin typeface="Calibri" panose="020F0502020204030204" pitchFamily="34" charset="0"/>
                          <a:ea typeface="Arial" panose="020B0604020202020204" pitchFamily="34" charset="0"/>
                          <a:cs typeface="Arial" panose="020B0604020202020204" pitchFamily="34" charset="0"/>
                        </a:rPr>
                        <a:t>Score Range: 630-800</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300"/>
                        </a:spcBef>
                        <a:spcAft>
                          <a:spcPts val="300"/>
                        </a:spcAft>
                      </a:pPr>
                      <a:r>
                        <a:rPr lang="en-US" sz="1100" b="1" dirty="0">
                          <a:effectLst/>
                          <a:latin typeface="Calibri" panose="020F0502020204030204" pitchFamily="34" charset="0"/>
                          <a:ea typeface="Arial" panose="020B0604020202020204" pitchFamily="34" charset="0"/>
                          <a:cs typeface="Arial" panose="020B0604020202020204" pitchFamily="34" charset="0"/>
                        </a:rPr>
                        <a:t>Score Range: 480-620</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300"/>
                        </a:spcBef>
                        <a:spcAft>
                          <a:spcPts val="300"/>
                        </a:spcAft>
                      </a:pPr>
                      <a:r>
                        <a:rPr lang="en-US" sz="1100" b="1" dirty="0">
                          <a:effectLst/>
                          <a:latin typeface="Calibri" panose="020F0502020204030204" pitchFamily="34" charset="0"/>
                          <a:ea typeface="Arial" panose="020B0604020202020204" pitchFamily="34" charset="0"/>
                          <a:cs typeface="Arial" panose="020B0604020202020204" pitchFamily="34" charset="0"/>
                        </a:rPr>
                        <a:t>Score Range: 420-470</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300"/>
                        </a:spcBef>
                        <a:spcAft>
                          <a:spcPts val="300"/>
                        </a:spcAft>
                      </a:pPr>
                      <a:r>
                        <a:rPr lang="en-US" sz="1100" b="1">
                          <a:effectLst/>
                          <a:latin typeface="Calibri" panose="020F0502020204030204" pitchFamily="34" charset="0"/>
                          <a:ea typeface="Arial" panose="020B0604020202020204" pitchFamily="34" charset="0"/>
                          <a:cs typeface="Arial" panose="020B0604020202020204" pitchFamily="34" charset="0"/>
                        </a:rPr>
                        <a:t>Score Range: 200-410</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882169275"/>
                  </a:ext>
                </a:extLst>
              </a:tr>
              <a:tr h="1829223">
                <a:tc>
                  <a:txBody>
                    <a:bodyPr/>
                    <a:lstStyle/>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The student has exceeded grade level</a:t>
                      </a:r>
                    </a:p>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expectations and demonstrates a</a:t>
                      </a:r>
                    </a:p>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thorough understanding of the</a:t>
                      </a:r>
                    </a:p>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knowledge and skills needed for</a:t>
                      </a:r>
                    </a:p>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college and career readiness and</a:t>
                      </a:r>
                    </a:p>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achievement relative to the Common</a:t>
                      </a:r>
                    </a:p>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Core ELA/Literacy Content Standards..</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The student has met the grade level</a:t>
                      </a:r>
                    </a:p>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expectations and demonstrates</a:t>
                      </a:r>
                    </a:p>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adequate understanding of the</a:t>
                      </a:r>
                    </a:p>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knowledge and skills needed for</a:t>
                      </a:r>
                    </a:p>
                    <a:p>
                      <a:pPr marL="0" algn="l" defTabSz="914400" rtl="0" eaLnBrk="1" latinLnBrk="0" hangingPunct="1"/>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college and career readiness and</a:t>
                      </a:r>
                    </a:p>
                    <a:p>
                      <a:pPr marL="0" algn="l" defTabSz="914400" rtl="0" eaLnBrk="1" latinLnBrk="0" hangingPunct="1"/>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achievement relative to the Common Core ELA/Literacy Content Standards.</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The student partially meets the grade level expectations and demonstrates an incomplete understanding of the knowledge and skills needed for college and career readiness and achievement relative to the Common Core ELA/Literacy Content Standards..</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The student has not met the grade</a:t>
                      </a:r>
                    </a:p>
                    <a:p>
                      <a:r>
                        <a:rPr lang="en-US" sz="1100" kern="1200" dirty="0">
                          <a:solidFill>
                            <a:schemeClr val="tx1"/>
                          </a:solidFill>
                          <a:effectLst/>
                          <a:latin typeface="Calibri" panose="020F0502020204030204" pitchFamily="34" charset="0"/>
                          <a:ea typeface="Arial" panose="020B0604020202020204" pitchFamily="34" charset="0"/>
                          <a:cs typeface="Arial" panose="020B0604020202020204" pitchFamily="34" charset="0"/>
                        </a:rPr>
                        <a:t>level expectations and demonstrates a minimal understanding of the knowledge and skills needed for college and career readiness and achievement relative to the Common Core ELA/Literacy Content Standards</a:t>
                      </a:r>
                      <a:r>
                        <a:rPr lang="en-US" sz="1100" b="0" i="0" u="none" strike="noStrike" kern="1200" baseline="0" dirty="0">
                          <a:solidFill>
                            <a:schemeClr val="tx1"/>
                          </a:solidFill>
                          <a:latin typeface="+mn-lt"/>
                          <a:ea typeface="+mn-ea"/>
                          <a:cs typeface="+mn-cs"/>
                        </a:rPr>
                        <a:t>.</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4710437"/>
                  </a:ext>
                </a:extLst>
              </a:tr>
            </a:tbl>
          </a:graphicData>
        </a:graphic>
      </p:graphicFrame>
      <p:sp>
        <p:nvSpPr>
          <p:cNvPr id="20" name="TextBox 19"/>
          <p:cNvSpPr txBox="1"/>
          <p:nvPr/>
        </p:nvSpPr>
        <p:spPr>
          <a:xfrm>
            <a:off x="825437" y="1863442"/>
            <a:ext cx="7486650" cy="369332"/>
          </a:xfrm>
          <a:prstGeom prst="rect">
            <a:avLst/>
          </a:prstGeom>
          <a:noFill/>
        </p:spPr>
        <p:txBody>
          <a:bodyPr wrap="square" rtlCol="0">
            <a:spAutoFit/>
          </a:bodyPr>
          <a:lstStyle/>
          <a:p>
            <a:pPr algn="ctr"/>
            <a:r>
              <a:rPr lang="en-US" dirty="0"/>
              <a:t>SAT Grade 11 English Language Arts Achievement Level Descriptors</a:t>
            </a:r>
          </a:p>
        </p:txBody>
      </p:sp>
      <p:sp>
        <p:nvSpPr>
          <p:cNvPr id="21" name="TextBox 20"/>
          <p:cNvSpPr txBox="1"/>
          <p:nvPr/>
        </p:nvSpPr>
        <p:spPr>
          <a:xfrm>
            <a:off x="458724" y="2446094"/>
            <a:ext cx="4229100" cy="369332"/>
          </a:xfrm>
          <a:prstGeom prst="rect">
            <a:avLst/>
          </a:prstGeom>
          <a:solidFill>
            <a:schemeClr val="accent6">
              <a:lumMod val="75000"/>
            </a:schemeClr>
          </a:solidFill>
          <a:ln>
            <a:solidFill>
              <a:schemeClr val="accent6">
                <a:lumMod val="75000"/>
              </a:schemeClr>
            </a:solidFill>
          </a:ln>
        </p:spPr>
        <p:txBody>
          <a:bodyPr wrap="square" rtlCol="0" anchor="ctr">
            <a:spAutoFit/>
          </a:bodyPr>
          <a:lstStyle/>
          <a:p>
            <a:pPr algn="ctr"/>
            <a:r>
              <a:rPr lang="en-US">
                <a:solidFill>
                  <a:schemeClr val="bg1"/>
                </a:solidFill>
              </a:rPr>
              <a:t>College and Career Ready</a:t>
            </a:r>
            <a:endParaRPr lang="en-US" i="1">
              <a:solidFill>
                <a:schemeClr val="bg1"/>
              </a:solidFill>
            </a:endParaRPr>
          </a:p>
        </p:txBody>
      </p:sp>
      <p:sp>
        <p:nvSpPr>
          <p:cNvPr id="22" name="Rectangular Callout 21"/>
          <p:cNvSpPr/>
          <p:nvPr/>
        </p:nvSpPr>
        <p:spPr>
          <a:xfrm>
            <a:off x="3623405" y="5686680"/>
            <a:ext cx="1890714" cy="627063"/>
          </a:xfrm>
          <a:prstGeom prst="wedgeRectCallout">
            <a:avLst>
              <a:gd name="adj1" fmla="val -20262"/>
              <a:gd name="adj2" fmla="val -76323"/>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ysClr val="windowText" lastClr="000000"/>
                </a:solidFill>
              </a:rPr>
              <a:t>State Average Scale </a:t>
            </a:r>
            <a:r>
              <a:rPr lang="en-US" sz="1400" dirty="0">
                <a:solidFill>
                  <a:schemeClr val="tx1"/>
                </a:solidFill>
              </a:rPr>
              <a:t>Score is 487</a:t>
            </a:r>
          </a:p>
        </p:txBody>
      </p:sp>
    </p:spTree>
    <p:extLst>
      <p:ext uri="{BB962C8B-B14F-4D97-AF65-F5344CB8AC3E}">
        <p14:creationId xmlns:p14="http://schemas.microsoft.com/office/powerpoint/2010/main" val="7286387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1"/>
          <p:cNvSpPr>
            <a:spLocks noGrp="1"/>
          </p:cNvSpPr>
          <p:nvPr>
            <p:ph type="title"/>
          </p:nvPr>
        </p:nvSpPr>
        <p:spPr>
          <a:xfrm>
            <a:off x="628651" y="477208"/>
            <a:ext cx="7886699" cy="611759"/>
          </a:xfrm>
        </p:spPr>
        <p:txBody>
          <a:bodyPr>
            <a:normAutofit/>
          </a:bodyPr>
          <a:lstStyle/>
          <a:p>
            <a:pPr algn="ctr"/>
            <a:r>
              <a:rPr lang="en-US" sz="2400" b="1" dirty="0">
                <a:latin typeface="+mn-lt"/>
              </a:rPr>
              <a:t>Summary of Student Performance on PSAT10 and SAT (2018)</a:t>
            </a:r>
          </a:p>
        </p:txBody>
      </p:sp>
      <p:sp>
        <p:nvSpPr>
          <p:cNvPr id="6" name="Slide Number Placeholder 5"/>
          <p:cNvSpPr>
            <a:spLocks noGrp="1"/>
          </p:cNvSpPr>
          <p:nvPr>
            <p:ph type="sldNum" sz="quarter" idx="12"/>
          </p:nvPr>
        </p:nvSpPr>
        <p:spPr/>
        <p:txBody>
          <a:bodyPr/>
          <a:lstStyle/>
          <a:p>
            <a:fld id="{E3A0F8C9-0536-44E3-92CA-2798A712B5A8}" type="slidenum">
              <a:rPr lang="en-US" smtClean="0"/>
              <a:t>13</a:t>
            </a:fld>
            <a:endParaRPr lang="en-US"/>
          </a:p>
        </p:txBody>
      </p:sp>
      <p:graphicFrame>
        <p:nvGraphicFramePr>
          <p:cNvPr id="8" name="Content Placeholder 3"/>
          <p:cNvGraphicFramePr>
            <a:graphicFrameLocks/>
          </p:cNvGraphicFramePr>
          <p:nvPr>
            <p:extLst>
              <p:ext uri="{D42A27DB-BD31-4B8C-83A1-F6EECF244321}">
                <p14:modId xmlns:p14="http://schemas.microsoft.com/office/powerpoint/2010/main" val="2751906914"/>
              </p:ext>
            </p:extLst>
          </p:nvPr>
        </p:nvGraphicFramePr>
        <p:xfrm>
          <a:off x="423948" y="1299876"/>
          <a:ext cx="8279476" cy="2036445"/>
        </p:xfrm>
        <a:graphic>
          <a:graphicData uri="http://schemas.openxmlformats.org/drawingml/2006/table">
            <a:tbl>
              <a:tblPr firstRow="1" bandRow="1">
                <a:tableStyleId>{B301B821-A1FF-4177-AEE7-76D212191A09}</a:tableStyleId>
              </a:tblPr>
              <a:tblGrid>
                <a:gridCol w="1128627">
                  <a:extLst>
                    <a:ext uri="{9D8B030D-6E8A-4147-A177-3AD203B41FA5}">
                      <a16:colId xmlns:a16="http://schemas.microsoft.com/office/drawing/2014/main" val="2801271984"/>
                    </a:ext>
                  </a:extLst>
                </a:gridCol>
                <a:gridCol w="778211">
                  <a:extLst>
                    <a:ext uri="{9D8B030D-6E8A-4147-A177-3AD203B41FA5}">
                      <a16:colId xmlns:a16="http://schemas.microsoft.com/office/drawing/2014/main" val="4112744536"/>
                    </a:ext>
                  </a:extLst>
                </a:gridCol>
                <a:gridCol w="1069118">
                  <a:extLst>
                    <a:ext uri="{9D8B030D-6E8A-4147-A177-3AD203B41FA5}">
                      <a16:colId xmlns:a16="http://schemas.microsoft.com/office/drawing/2014/main" val="2418969658"/>
                    </a:ext>
                  </a:extLst>
                </a:gridCol>
                <a:gridCol w="1105593">
                  <a:extLst>
                    <a:ext uri="{9D8B030D-6E8A-4147-A177-3AD203B41FA5}">
                      <a16:colId xmlns:a16="http://schemas.microsoft.com/office/drawing/2014/main" val="2901632921"/>
                    </a:ext>
                  </a:extLst>
                </a:gridCol>
                <a:gridCol w="1022466">
                  <a:extLst>
                    <a:ext uri="{9D8B030D-6E8A-4147-A177-3AD203B41FA5}">
                      <a16:colId xmlns:a16="http://schemas.microsoft.com/office/drawing/2014/main" val="728800750"/>
                    </a:ext>
                  </a:extLst>
                </a:gridCol>
                <a:gridCol w="1217404">
                  <a:extLst>
                    <a:ext uri="{9D8B030D-6E8A-4147-A177-3AD203B41FA5}">
                      <a16:colId xmlns:a16="http://schemas.microsoft.com/office/drawing/2014/main" val="753281245"/>
                    </a:ext>
                  </a:extLst>
                </a:gridCol>
                <a:gridCol w="1195560">
                  <a:extLst>
                    <a:ext uri="{9D8B030D-6E8A-4147-A177-3AD203B41FA5}">
                      <a16:colId xmlns:a16="http://schemas.microsoft.com/office/drawing/2014/main" val="1052532408"/>
                    </a:ext>
                  </a:extLst>
                </a:gridCol>
                <a:gridCol w="762497">
                  <a:extLst>
                    <a:ext uri="{9D8B030D-6E8A-4147-A177-3AD203B41FA5}">
                      <a16:colId xmlns:a16="http://schemas.microsoft.com/office/drawing/2014/main" val="2399852394"/>
                    </a:ext>
                  </a:extLst>
                </a:gridCol>
              </a:tblGrid>
              <a:tr h="347949">
                <a:tc gridSpan="8">
                  <a:txBody>
                    <a:bodyPr/>
                    <a:lstStyle/>
                    <a:p>
                      <a:pPr algn="ctr"/>
                      <a:r>
                        <a:rPr lang="en-US" b="1" dirty="0">
                          <a:solidFill>
                            <a:schemeClr val="bg1"/>
                          </a:solidFill>
                        </a:rPr>
                        <a:t>English Language Arts</a:t>
                      </a:r>
                      <a:endParaRPr lang="en-US" dirty="0">
                        <a:solidFill>
                          <a:schemeClr val="bg1"/>
                        </a:solidFill>
                      </a:endParaRPr>
                    </a:p>
                  </a:txBody>
                  <a:tcPr>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solidFill>
                      <a:srgbClr val="008ABE"/>
                    </a:solidFill>
                  </a:tcPr>
                </a:tc>
                <a:tc hMerge="1">
                  <a:txBody>
                    <a:bodyPr/>
                    <a:lstStyle/>
                    <a:p>
                      <a:pPr algn="ctr"/>
                      <a:endParaRPr lang="en-US"/>
                    </a:p>
                  </a:txBody>
                  <a:tcPr>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solidFill>
                      <a:srgbClr val="008ABE"/>
                    </a:solidFill>
                  </a:tcPr>
                </a:tc>
                <a:tc hMerge="1">
                  <a:txBody>
                    <a:bodyPr/>
                    <a:lstStyle/>
                    <a:p>
                      <a:pPr algn="ctr"/>
                      <a:endParaRPr lang="en-US"/>
                    </a:p>
                  </a:txBody>
                  <a:tcPr>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solidFill>
                      <a:srgbClr val="008ABE"/>
                    </a:solidFill>
                  </a:tcPr>
                </a:tc>
                <a:tc hMerge="1">
                  <a:txBody>
                    <a:bodyPr/>
                    <a:lstStyle/>
                    <a:p>
                      <a:pPr algn="ctr"/>
                      <a:endParaRPr lang="en-US"/>
                    </a:p>
                  </a:txBody>
                  <a:tcPr>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solidFill>
                      <a:srgbClr val="008ABE"/>
                    </a:solidFill>
                  </a:tcPr>
                </a:tc>
                <a:tc hMerge="1">
                  <a:txBody>
                    <a:bodyPr/>
                    <a:lstStyle/>
                    <a:p>
                      <a:pPr algn="ctr"/>
                      <a:endParaRPr lang="en-US"/>
                    </a:p>
                  </a:txBody>
                  <a:tcPr>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solidFill>
                      <a:srgbClr val="008ABE"/>
                    </a:solidFill>
                  </a:tcPr>
                </a:tc>
                <a:tc hMerge="1">
                  <a:txBody>
                    <a:bodyPr/>
                    <a:lstStyle/>
                    <a:p>
                      <a:pPr algn="ctr"/>
                      <a:endParaRPr lang="en-US"/>
                    </a:p>
                  </a:txBody>
                  <a:tcPr>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solidFill>
                      <a:srgbClr val="008ABE"/>
                    </a:solidFill>
                  </a:tcPr>
                </a:tc>
                <a:tc hMerge="1">
                  <a:txBody>
                    <a:bodyPr/>
                    <a:lstStyle/>
                    <a:p>
                      <a:pPr algn="ctr"/>
                      <a:endParaRPr lang="en-US"/>
                    </a:p>
                  </a:txBody>
                  <a:tcPr>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solidFill>
                      <a:srgbClr val="008ABE"/>
                    </a:solidFill>
                  </a:tcPr>
                </a:tc>
                <a:tc hMerge="1">
                  <a:txBody>
                    <a:bodyPr/>
                    <a:lstStyle/>
                    <a:p>
                      <a:pPr algn="ctr"/>
                      <a:endParaRPr lang="en-US"/>
                    </a:p>
                  </a:txBody>
                  <a:tcPr>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solidFill>
                      <a:srgbClr val="008ABE"/>
                    </a:solidFill>
                  </a:tcPr>
                </a:tc>
                <a:extLst>
                  <a:ext uri="{0D108BD9-81ED-4DB2-BD59-A6C34878D82A}">
                    <a16:rowId xmlns:a16="http://schemas.microsoft.com/office/drawing/2014/main" val="3027610836"/>
                  </a:ext>
                </a:extLst>
              </a:tr>
              <a:tr h="370840">
                <a:tc>
                  <a:txBody>
                    <a:bodyPr/>
                    <a:lstStyle/>
                    <a:p>
                      <a:pPr algn="ctr"/>
                      <a:endParaRPr lang="en-US"/>
                    </a:p>
                  </a:txBody>
                  <a:tcPr>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endParaRPr lang="en-US" sz="14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gridSpan="4">
                  <a:txBody>
                    <a:bodyPr/>
                    <a:lstStyle/>
                    <a:p>
                      <a:pPr algn="ctr" fontAlgn="b"/>
                      <a:r>
                        <a:rPr lang="en-US" sz="1400" b="0" i="1" u="none" strike="noStrike">
                          <a:solidFill>
                            <a:srgbClr val="000000"/>
                          </a:solidFill>
                          <a:effectLst/>
                          <a:latin typeface="Calibri" panose="020F0502020204030204" pitchFamily="34" charset="0"/>
                        </a:rPr>
                        <a:t>Percent</a:t>
                      </a:r>
                      <a:r>
                        <a:rPr lang="en-US" sz="1400" b="0" i="1" u="none" strike="noStrike" baseline="0">
                          <a:solidFill>
                            <a:srgbClr val="000000"/>
                          </a:solidFill>
                          <a:effectLst/>
                          <a:latin typeface="Calibri" panose="020F0502020204030204" pitchFamily="34" charset="0"/>
                        </a:rPr>
                        <a:t> of Students at Each Achievement Level</a:t>
                      </a:r>
                      <a:endParaRPr lang="en-US" sz="1400" b="0" i="1"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hMerge="1">
                  <a:txBody>
                    <a:bodyPr/>
                    <a:lstStyle/>
                    <a:p>
                      <a:pPr algn="ctr" fontAlgn="b"/>
                      <a:endParaRPr lang="en-US" sz="14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hMerge="1">
                  <a:txBody>
                    <a:bodyPr/>
                    <a:lstStyle/>
                    <a:p>
                      <a:pPr algn="ctr" fontAlgn="b"/>
                      <a:endParaRPr lang="en-US" sz="14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hMerge="1">
                  <a:txBody>
                    <a:bodyPr/>
                    <a:lstStyle/>
                    <a:p>
                      <a:pPr algn="ctr" fontAlgn="b"/>
                      <a:endParaRPr lang="en-US" sz="14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endParaRPr lang="en-US" sz="1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endParaRPr lang="en-US" sz="14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extLst>
                  <a:ext uri="{0D108BD9-81ED-4DB2-BD59-A6C34878D82A}">
                    <a16:rowId xmlns:a16="http://schemas.microsoft.com/office/drawing/2014/main" val="199449238"/>
                  </a:ext>
                </a:extLst>
              </a:tr>
              <a:tr h="370840">
                <a:tc>
                  <a:txBody>
                    <a:bodyPr/>
                    <a:lstStyle/>
                    <a:p>
                      <a:pPr algn="ctr"/>
                      <a:endParaRPr lang="en-US" sz="1200"/>
                    </a:p>
                  </a:txBody>
                  <a:tcPr>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r>
                        <a:rPr lang="en-US" sz="1200" b="0" i="0" u="none" strike="noStrike">
                          <a:solidFill>
                            <a:schemeClr val="dk1"/>
                          </a:solidFill>
                          <a:effectLst/>
                          <a:latin typeface="+mn-lt"/>
                        </a:rPr>
                        <a:t>Number of Students</a:t>
                      </a:r>
                      <a:r>
                        <a:rPr lang="en-US" sz="1200" b="0" i="0" u="none" strike="noStrike" baseline="0">
                          <a:solidFill>
                            <a:schemeClr val="dk1"/>
                          </a:solidFill>
                          <a:effectLst/>
                          <a:latin typeface="+mn-lt"/>
                        </a:rPr>
                        <a:t> Tested</a:t>
                      </a:r>
                      <a:endParaRPr lang="en-US" sz="12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r>
                        <a:rPr lang="en-US" sz="1200" u="none" strike="noStrike">
                          <a:effectLst/>
                        </a:rPr>
                        <a:t>Not Meeting Expectations </a:t>
                      </a:r>
                      <a:endParaRPr lang="en-US" sz="12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r>
                        <a:rPr lang="en-US" sz="1200" u="none" strike="noStrike">
                          <a:effectLst/>
                        </a:rPr>
                        <a:t>Partially Meeting Expectations</a:t>
                      </a:r>
                      <a:endParaRPr lang="en-US" sz="12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r>
                        <a:rPr lang="en-US" sz="1200" u="none" strike="noStrike">
                          <a:effectLst/>
                        </a:rPr>
                        <a:t>Meeting Expectations</a:t>
                      </a:r>
                      <a:endParaRPr lang="en-US" sz="12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r>
                        <a:rPr lang="en-US" sz="1200" u="none" strike="noStrike">
                          <a:effectLst/>
                        </a:rPr>
                        <a:t>Exceeding Expectations</a:t>
                      </a:r>
                      <a:endParaRPr lang="en-US" sz="12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r>
                        <a:rPr lang="en-US" sz="1200" u="none" strike="noStrike">
                          <a:effectLst/>
                        </a:rPr>
                        <a:t>Percent Achieving</a:t>
                      </a:r>
                      <a:r>
                        <a:rPr lang="en-US" sz="1200" u="none" strike="noStrike" baseline="0">
                          <a:effectLst/>
                        </a:rPr>
                        <a:t> </a:t>
                      </a:r>
                      <a:r>
                        <a:rPr lang="en-US" sz="1200" u="none" strike="noStrike">
                          <a:effectLst/>
                        </a:rPr>
                        <a:t>College Career Ready Benchmark</a:t>
                      </a:r>
                      <a:endParaRPr lang="en-US" sz="12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r>
                        <a:rPr lang="en-US" sz="1200" u="none" strike="noStrike">
                          <a:effectLst/>
                        </a:rPr>
                        <a:t>Average Scale Score</a:t>
                      </a:r>
                      <a:endParaRPr lang="en-US" sz="12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extLst>
                  <a:ext uri="{0D108BD9-81ED-4DB2-BD59-A6C34878D82A}">
                    <a16:rowId xmlns:a16="http://schemas.microsoft.com/office/drawing/2014/main" val="910506033"/>
                  </a:ext>
                </a:extLst>
              </a:tr>
              <a:tr h="370840">
                <a:tc>
                  <a:txBody>
                    <a:bodyPr/>
                    <a:lstStyle/>
                    <a:p>
                      <a:pPr algn="r" fontAlgn="b"/>
                      <a:r>
                        <a:rPr lang="en-US" sz="1400" u="none" strike="noStrike">
                          <a:effectLst/>
                        </a:rPr>
                        <a:t>SAT</a:t>
                      </a:r>
                      <a:endParaRPr lang="en-US" sz="14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r>
                        <a:rPr lang="en-US" sz="1400" b="0" i="0" u="none" strike="noStrike" dirty="0">
                          <a:solidFill>
                            <a:schemeClr val="dk1"/>
                          </a:solidFill>
                          <a:effectLst/>
                          <a:latin typeface="+mn-lt"/>
                        </a:rPr>
                        <a:t>9,718</a:t>
                      </a:r>
                      <a:endParaRPr lang="en-US" sz="1400" b="0" i="0" u="none" strike="noStrike" dirty="0">
                        <a:solidFill>
                          <a:srgbClr val="000000"/>
                        </a:solidFill>
                        <a:effectLst/>
                        <a:latin typeface="Calibri"/>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r>
                        <a:rPr lang="en-US" sz="1400" u="none" strike="noStrike">
                          <a:effectLst/>
                        </a:rPr>
                        <a:t>27.6</a:t>
                      </a:r>
                      <a:endParaRPr lang="en-US" sz="14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r>
                        <a:rPr lang="en-US" sz="1400" u="none" strike="noStrike">
                          <a:effectLst/>
                        </a:rPr>
                        <a:t>22.5</a:t>
                      </a:r>
                      <a:endParaRPr lang="en-US" sz="1400" b="0" i="0" u="none" strike="noStrike">
                        <a:solidFill>
                          <a:srgbClr val="000000"/>
                        </a:solidFill>
                        <a:effectLst/>
                        <a:latin typeface="Calibri"/>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r>
                        <a:rPr lang="en-US" sz="1400" u="none" strike="noStrike">
                          <a:effectLst/>
                        </a:rPr>
                        <a:t>39.3</a:t>
                      </a:r>
                      <a:endParaRPr lang="en-US" sz="1400" b="0" i="0" u="none" strike="noStrike">
                        <a:solidFill>
                          <a:srgbClr val="000000"/>
                        </a:solidFill>
                        <a:effectLst/>
                        <a:latin typeface="Calibri"/>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r>
                        <a:rPr lang="en-US" sz="1400" u="none" strike="noStrike">
                          <a:effectLst/>
                        </a:rPr>
                        <a:t>10.6</a:t>
                      </a:r>
                      <a:endParaRPr lang="en-US" sz="1400" b="0" i="0" u="none" strike="noStrike">
                        <a:solidFill>
                          <a:srgbClr val="000000"/>
                        </a:solidFill>
                        <a:effectLst/>
                        <a:latin typeface="Calibri"/>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r>
                        <a:rPr lang="en-US" sz="1400" u="none" strike="noStrike">
                          <a:effectLst/>
                        </a:rPr>
                        <a:t>49.9</a:t>
                      </a:r>
                      <a:endParaRPr lang="en-US" sz="14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r>
                        <a:rPr lang="en-US" sz="1400" u="none" strike="noStrike">
                          <a:effectLst/>
                        </a:rPr>
                        <a:t>487</a:t>
                      </a:r>
                      <a:endParaRPr lang="en-US" sz="1400" b="0" i="0" u="none" strike="noStrike">
                        <a:solidFill>
                          <a:srgbClr val="000000"/>
                        </a:solidFill>
                        <a:effectLst/>
                        <a:latin typeface="Calibri"/>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extLst>
                  <a:ext uri="{0D108BD9-81ED-4DB2-BD59-A6C34878D82A}">
                    <a16:rowId xmlns:a16="http://schemas.microsoft.com/office/drawing/2014/main" val="751203955"/>
                  </a:ext>
                </a:extLst>
              </a:tr>
              <a:tr h="370840">
                <a:tc>
                  <a:txBody>
                    <a:bodyPr/>
                    <a:lstStyle/>
                    <a:p>
                      <a:pPr algn="r" fontAlgn="b"/>
                      <a:r>
                        <a:rPr lang="en-US" sz="1400" u="none" strike="noStrike">
                          <a:effectLst/>
                        </a:rPr>
                        <a:t>PSAT 10</a:t>
                      </a:r>
                      <a:endParaRPr lang="en-US" sz="14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r>
                        <a:rPr lang="en-US" sz="1400" u="none" strike="noStrike" dirty="0">
                          <a:effectLst/>
                        </a:rPr>
                        <a:t>10,317</a:t>
                      </a:r>
                      <a:endParaRPr lang="en-US" sz="1400" b="0" i="0" u="none" strike="noStrike" dirty="0">
                        <a:solidFill>
                          <a:srgbClr val="000000"/>
                        </a:solidFill>
                        <a:effectLst/>
                        <a:latin typeface="Calibri"/>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r>
                        <a:rPr lang="en-US" sz="1400" u="none" strike="noStrike">
                          <a:effectLst/>
                        </a:rPr>
                        <a:t>19.2</a:t>
                      </a:r>
                      <a:endParaRPr lang="en-US" sz="14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23.5</a:t>
                      </a:r>
                      <a:endParaRPr lang="en-US" sz="1400" b="0" i="0" u="none" strike="noStrike">
                        <a:solidFill>
                          <a:srgbClr val="000000"/>
                        </a:solidFill>
                        <a:effectLst/>
                        <a:latin typeface="Calibri"/>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46.2</a:t>
                      </a:r>
                      <a:endParaRPr lang="en-US" sz="1400" b="0" i="0" u="none" strike="noStrike">
                        <a:solidFill>
                          <a:srgbClr val="000000"/>
                        </a:solidFill>
                        <a:effectLst/>
                        <a:latin typeface="Calibri"/>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11.1</a:t>
                      </a:r>
                      <a:endParaRPr lang="en-US" sz="1400" b="0" i="0" u="none" strike="noStrike">
                        <a:solidFill>
                          <a:srgbClr val="000000"/>
                        </a:solidFill>
                        <a:effectLst/>
                        <a:latin typeface="Calibri"/>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57.3</a:t>
                      </a:r>
                      <a:endParaRPr lang="en-US" sz="14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r>
                        <a:rPr lang="en-US" sz="1400" u="none" strike="noStrike" dirty="0">
                          <a:effectLst/>
                        </a:rPr>
                        <a:t>457</a:t>
                      </a:r>
                      <a:endParaRPr lang="en-US" sz="1400" b="0" i="0" u="none" strike="noStrike" dirty="0">
                        <a:solidFill>
                          <a:srgbClr val="000000"/>
                        </a:solidFill>
                        <a:effectLst/>
                        <a:latin typeface="Calibri"/>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extLst>
                  <a:ext uri="{0D108BD9-81ED-4DB2-BD59-A6C34878D82A}">
                    <a16:rowId xmlns:a16="http://schemas.microsoft.com/office/drawing/2014/main" val="1075239966"/>
                  </a:ext>
                </a:extLst>
              </a:tr>
            </a:tbl>
          </a:graphicData>
        </a:graphic>
      </p:graphicFrame>
      <p:graphicFrame>
        <p:nvGraphicFramePr>
          <p:cNvPr id="10" name="Content Placeholder 3"/>
          <p:cNvGraphicFramePr>
            <a:graphicFrameLocks/>
          </p:cNvGraphicFramePr>
          <p:nvPr>
            <p:extLst>
              <p:ext uri="{D42A27DB-BD31-4B8C-83A1-F6EECF244321}">
                <p14:modId xmlns:p14="http://schemas.microsoft.com/office/powerpoint/2010/main" val="1872525557"/>
              </p:ext>
            </p:extLst>
          </p:nvPr>
        </p:nvGraphicFramePr>
        <p:xfrm>
          <a:off x="432263" y="3566493"/>
          <a:ext cx="8279474" cy="2041525"/>
        </p:xfrm>
        <a:graphic>
          <a:graphicData uri="http://schemas.openxmlformats.org/drawingml/2006/table">
            <a:tbl>
              <a:tblPr firstRow="1" bandRow="1">
                <a:tableStyleId>{B301B821-A1FF-4177-AEE7-76D212191A09}</a:tableStyleId>
              </a:tblPr>
              <a:tblGrid>
                <a:gridCol w="1207560">
                  <a:extLst>
                    <a:ext uri="{9D8B030D-6E8A-4147-A177-3AD203B41FA5}">
                      <a16:colId xmlns:a16="http://schemas.microsoft.com/office/drawing/2014/main" val="2801271984"/>
                    </a:ext>
                  </a:extLst>
                </a:gridCol>
                <a:gridCol w="754243">
                  <a:extLst>
                    <a:ext uri="{9D8B030D-6E8A-4147-A177-3AD203B41FA5}">
                      <a16:colId xmlns:a16="http://schemas.microsoft.com/office/drawing/2014/main" val="4112744536"/>
                    </a:ext>
                  </a:extLst>
                </a:gridCol>
                <a:gridCol w="980902">
                  <a:extLst>
                    <a:ext uri="{9D8B030D-6E8A-4147-A177-3AD203B41FA5}">
                      <a16:colId xmlns:a16="http://schemas.microsoft.com/office/drawing/2014/main" val="2418969658"/>
                    </a:ext>
                  </a:extLst>
                </a:gridCol>
                <a:gridCol w="1197032">
                  <a:extLst>
                    <a:ext uri="{9D8B030D-6E8A-4147-A177-3AD203B41FA5}">
                      <a16:colId xmlns:a16="http://schemas.microsoft.com/office/drawing/2014/main" val="2901632921"/>
                    </a:ext>
                  </a:extLst>
                </a:gridCol>
                <a:gridCol w="1055717">
                  <a:extLst>
                    <a:ext uri="{9D8B030D-6E8A-4147-A177-3AD203B41FA5}">
                      <a16:colId xmlns:a16="http://schemas.microsoft.com/office/drawing/2014/main" val="728800750"/>
                    </a:ext>
                  </a:extLst>
                </a:gridCol>
                <a:gridCol w="1014151">
                  <a:extLst>
                    <a:ext uri="{9D8B030D-6E8A-4147-A177-3AD203B41FA5}">
                      <a16:colId xmlns:a16="http://schemas.microsoft.com/office/drawing/2014/main" val="753281245"/>
                    </a:ext>
                  </a:extLst>
                </a:gridCol>
                <a:gridCol w="1246288">
                  <a:extLst>
                    <a:ext uri="{9D8B030D-6E8A-4147-A177-3AD203B41FA5}">
                      <a16:colId xmlns:a16="http://schemas.microsoft.com/office/drawing/2014/main" val="1052532408"/>
                    </a:ext>
                  </a:extLst>
                </a:gridCol>
                <a:gridCol w="823581">
                  <a:extLst>
                    <a:ext uri="{9D8B030D-6E8A-4147-A177-3AD203B41FA5}">
                      <a16:colId xmlns:a16="http://schemas.microsoft.com/office/drawing/2014/main" val="2399852394"/>
                    </a:ext>
                  </a:extLst>
                </a:gridCol>
              </a:tblGrid>
              <a:tr h="370840">
                <a:tc gridSpan="8">
                  <a:txBody>
                    <a:bodyPr/>
                    <a:lstStyle/>
                    <a:p>
                      <a:pPr algn="ctr"/>
                      <a:r>
                        <a:rPr lang="en-US" b="1">
                          <a:solidFill>
                            <a:schemeClr val="bg1"/>
                          </a:solidFill>
                        </a:rPr>
                        <a:t>Mathematics</a:t>
                      </a:r>
                      <a:endParaRPr lang="en-US">
                        <a:solidFill>
                          <a:schemeClr val="bg1"/>
                        </a:solidFill>
                      </a:endParaRPr>
                    </a:p>
                  </a:txBody>
                  <a:tcPr>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solidFill>
                      <a:srgbClr val="008ABE"/>
                    </a:solidFill>
                  </a:tcPr>
                </a:tc>
                <a:tc hMerge="1">
                  <a:txBody>
                    <a:bodyPr/>
                    <a:lstStyle/>
                    <a:p>
                      <a:pPr algn="ctr"/>
                      <a:endParaRPr lang="en-US"/>
                    </a:p>
                  </a:txBody>
                  <a:tcPr>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solidFill>
                      <a:srgbClr val="008ABE"/>
                    </a:solidFill>
                  </a:tcPr>
                </a:tc>
                <a:tc hMerge="1">
                  <a:txBody>
                    <a:bodyPr/>
                    <a:lstStyle/>
                    <a:p>
                      <a:pPr algn="ctr"/>
                      <a:endParaRPr lang="en-US"/>
                    </a:p>
                  </a:txBody>
                  <a:tcPr>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solidFill>
                      <a:srgbClr val="008ABE"/>
                    </a:solidFill>
                  </a:tcPr>
                </a:tc>
                <a:tc hMerge="1">
                  <a:txBody>
                    <a:bodyPr/>
                    <a:lstStyle/>
                    <a:p>
                      <a:pPr algn="ctr"/>
                      <a:endParaRPr lang="en-US"/>
                    </a:p>
                  </a:txBody>
                  <a:tcPr>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solidFill>
                      <a:srgbClr val="008ABE"/>
                    </a:solidFill>
                  </a:tcPr>
                </a:tc>
                <a:tc hMerge="1">
                  <a:txBody>
                    <a:bodyPr/>
                    <a:lstStyle/>
                    <a:p>
                      <a:pPr algn="ctr"/>
                      <a:endParaRPr lang="en-US"/>
                    </a:p>
                  </a:txBody>
                  <a:tcPr>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solidFill>
                      <a:srgbClr val="008ABE"/>
                    </a:solidFill>
                  </a:tcPr>
                </a:tc>
                <a:tc hMerge="1">
                  <a:txBody>
                    <a:bodyPr/>
                    <a:lstStyle/>
                    <a:p>
                      <a:pPr algn="ctr"/>
                      <a:endParaRPr lang="en-US"/>
                    </a:p>
                  </a:txBody>
                  <a:tcPr>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solidFill>
                      <a:srgbClr val="008ABE"/>
                    </a:solidFill>
                  </a:tcPr>
                </a:tc>
                <a:tc hMerge="1">
                  <a:txBody>
                    <a:bodyPr/>
                    <a:lstStyle/>
                    <a:p>
                      <a:pPr algn="ctr"/>
                      <a:endParaRPr lang="en-US"/>
                    </a:p>
                  </a:txBody>
                  <a:tcPr>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solidFill>
                      <a:srgbClr val="008ABE"/>
                    </a:solidFill>
                  </a:tcPr>
                </a:tc>
                <a:tc hMerge="1">
                  <a:txBody>
                    <a:bodyPr/>
                    <a:lstStyle/>
                    <a:p>
                      <a:pPr algn="ctr"/>
                      <a:endParaRPr lang="en-US"/>
                    </a:p>
                  </a:txBody>
                  <a:tcPr>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solidFill>
                      <a:srgbClr val="008ABE"/>
                    </a:solidFill>
                  </a:tcPr>
                </a:tc>
                <a:extLst>
                  <a:ext uri="{0D108BD9-81ED-4DB2-BD59-A6C34878D82A}">
                    <a16:rowId xmlns:a16="http://schemas.microsoft.com/office/drawing/2014/main" val="3027610836"/>
                  </a:ext>
                </a:extLst>
              </a:tr>
              <a:tr h="370840">
                <a:tc>
                  <a:txBody>
                    <a:bodyPr/>
                    <a:lstStyle/>
                    <a:p>
                      <a:pPr algn="ctr"/>
                      <a:endParaRPr lang="en-US"/>
                    </a:p>
                  </a:txBody>
                  <a:tcPr>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endParaRPr lang="en-US" sz="14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gridSpan="4">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400" b="0" i="1" u="none" strike="noStrike">
                          <a:solidFill>
                            <a:srgbClr val="000000"/>
                          </a:solidFill>
                          <a:effectLst/>
                          <a:latin typeface="Calibri" panose="020F0502020204030204" pitchFamily="34" charset="0"/>
                        </a:rPr>
                        <a:t>Percent</a:t>
                      </a:r>
                      <a:r>
                        <a:rPr lang="en-US" sz="1400" b="0" i="1" u="none" strike="noStrike" baseline="0">
                          <a:solidFill>
                            <a:srgbClr val="000000"/>
                          </a:solidFill>
                          <a:effectLst/>
                          <a:latin typeface="Calibri" panose="020F0502020204030204" pitchFamily="34" charset="0"/>
                        </a:rPr>
                        <a:t> of Students at Each Achievement Level</a:t>
                      </a:r>
                      <a:endParaRPr lang="en-US" sz="1400" b="0" i="1"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hMerge="1">
                  <a:txBody>
                    <a:bodyPr/>
                    <a:lstStyle/>
                    <a:p>
                      <a:pPr algn="ctr" fontAlgn="b"/>
                      <a:endParaRPr lang="en-US" sz="14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hMerge="1">
                  <a:txBody>
                    <a:bodyPr/>
                    <a:lstStyle/>
                    <a:p>
                      <a:pPr algn="ctr" fontAlgn="b"/>
                      <a:endParaRPr lang="en-US" sz="14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hMerge="1">
                  <a:txBody>
                    <a:bodyPr/>
                    <a:lstStyle/>
                    <a:p>
                      <a:pPr algn="ctr" fontAlgn="b"/>
                      <a:endParaRPr lang="en-US" sz="14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US" sz="1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endParaRPr lang="en-US" sz="14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extLst>
                  <a:ext uri="{0D108BD9-81ED-4DB2-BD59-A6C34878D82A}">
                    <a16:rowId xmlns:a16="http://schemas.microsoft.com/office/drawing/2014/main" val="3110731177"/>
                  </a:ext>
                </a:extLst>
              </a:tr>
              <a:tr h="370840">
                <a:tc>
                  <a:txBody>
                    <a:bodyPr/>
                    <a:lstStyle/>
                    <a:p>
                      <a:pPr algn="ctr"/>
                      <a:endParaRPr lang="en-US" sz="1200"/>
                    </a:p>
                  </a:txBody>
                  <a:tcPr>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200" b="0" i="0" u="none" strike="noStrike">
                          <a:solidFill>
                            <a:schemeClr val="dk1"/>
                          </a:solidFill>
                          <a:effectLst/>
                          <a:latin typeface="+mn-lt"/>
                        </a:rPr>
                        <a:t>Number</a:t>
                      </a:r>
                      <a:r>
                        <a:rPr lang="en-US" sz="1200" b="0" i="0" u="none" strike="noStrike" baseline="0">
                          <a:solidFill>
                            <a:schemeClr val="dk1"/>
                          </a:solidFill>
                          <a:effectLst/>
                          <a:latin typeface="+mn-lt"/>
                        </a:rPr>
                        <a:t> of Students Tested</a:t>
                      </a:r>
                      <a:endParaRPr lang="en-US" sz="12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r>
                        <a:rPr lang="en-US" sz="1200" u="none" strike="noStrike">
                          <a:effectLst/>
                        </a:rPr>
                        <a:t>Not Meeting Expectations </a:t>
                      </a:r>
                      <a:endParaRPr lang="en-US" sz="12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r>
                        <a:rPr lang="en-US" sz="1200" u="none" strike="noStrike">
                          <a:effectLst/>
                        </a:rPr>
                        <a:t>Partially Meeting Expectations</a:t>
                      </a:r>
                      <a:endParaRPr lang="en-US" sz="12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r>
                        <a:rPr lang="en-US" sz="1200" u="none" strike="noStrike">
                          <a:effectLst/>
                        </a:rPr>
                        <a:t>Meeting Expectations</a:t>
                      </a:r>
                      <a:endParaRPr lang="en-US" sz="12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r>
                        <a:rPr lang="en-US" sz="1200" u="none" strike="noStrike">
                          <a:effectLst/>
                        </a:rPr>
                        <a:t>Exceeding Expectations</a:t>
                      </a:r>
                      <a:endParaRPr lang="en-US" sz="12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200" u="none" strike="noStrike">
                          <a:effectLst/>
                        </a:rPr>
                        <a:t>Percent Achieving College and Career Ready Benchmark</a:t>
                      </a:r>
                      <a:endParaRPr lang="en-US" sz="12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r>
                        <a:rPr lang="en-US" sz="1200" u="none" strike="noStrike">
                          <a:effectLst/>
                        </a:rPr>
                        <a:t>Average Scale Score</a:t>
                      </a:r>
                      <a:endParaRPr lang="en-US" sz="12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extLst>
                  <a:ext uri="{0D108BD9-81ED-4DB2-BD59-A6C34878D82A}">
                    <a16:rowId xmlns:a16="http://schemas.microsoft.com/office/drawing/2014/main" val="910506033"/>
                  </a:ext>
                </a:extLst>
              </a:tr>
              <a:tr h="370840">
                <a:tc>
                  <a:txBody>
                    <a:bodyPr/>
                    <a:lstStyle/>
                    <a:p>
                      <a:pPr algn="r" fontAlgn="b"/>
                      <a:r>
                        <a:rPr lang="en-US" sz="1400" u="none" strike="noStrike">
                          <a:effectLst/>
                          <a:latin typeface="+mn-lt"/>
                        </a:rPr>
                        <a:t>SAT</a:t>
                      </a:r>
                      <a:endParaRPr lang="en-US" sz="1400" b="0" i="0" u="none" strike="noStrike">
                        <a:solidFill>
                          <a:srgbClr val="000000"/>
                        </a:solidFill>
                        <a:effectLst/>
                        <a:latin typeface="+mn-lt"/>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mn-lt"/>
                        </a:rPr>
                        <a:t>9,706</a:t>
                      </a:r>
                    </a:p>
                  </a:txBody>
                  <a:tcPr marL="9525" marR="9525" marT="9525" marB="0" anchor="b">
                    <a:lnL w="12700" cap="flat" cmpd="sng" algn="ctr">
                      <a:solidFill>
                        <a:srgbClr val="D1E6F3"/>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mn-lt"/>
                        </a:rPr>
                        <a:t>33.2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mn-lt"/>
                        </a:rPr>
                        <a:t>36.5</a:t>
                      </a:r>
                    </a:p>
                  </a:txBody>
                  <a:tcPr marL="9525" marR="9525" marT="9525" marB="0" anchor="b">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mn-lt"/>
                        </a:rPr>
                        <a:t>23.3</a:t>
                      </a:r>
                    </a:p>
                  </a:txBody>
                  <a:tcPr marL="9525" marR="9525" marT="9525" marB="0" anchor="b">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mn-lt"/>
                        </a:rPr>
                        <a:t>7.0</a:t>
                      </a:r>
                    </a:p>
                  </a:txBody>
                  <a:tcPr marL="9525" marR="9525" marT="9525" marB="0" anchor="b">
                    <a:lnL w="12700" cap="flat" cmpd="sng" algn="ctr">
                      <a:solidFill>
                        <a:srgbClr val="D1E6F3"/>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mn-lt"/>
                        </a:rPr>
                        <a:t>30.3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mn-lt"/>
                        </a:rPr>
                        <a:t>475</a:t>
                      </a:r>
                    </a:p>
                  </a:txBody>
                  <a:tcPr marL="9525" marR="9525" marT="9525" marB="0" anchor="b">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extLst>
                  <a:ext uri="{0D108BD9-81ED-4DB2-BD59-A6C34878D82A}">
                    <a16:rowId xmlns:a16="http://schemas.microsoft.com/office/drawing/2014/main" val="751203955"/>
                  </a:ext>
                </a:extLst>
              </a:tr>
              <a:tr h="370840">
                <a:tc>
                  <a:txBody>
                    <a:bodyPr/>
                    <a:lstStyle/>
                    <a:p>
                      <a:pPr algn="r" fontAlgn="b"/>
                      <a:r>
                        <a:rPr lang="en-US" sz="1400" u="none" strike="noStrike">
                          <a:effectLst/>
                          <a:latin typeface="+mn-lt"/>
                        </a:rPr>
                        <a:t>PSAT 10</a:t>
                      </a:r>
                      <a:endParaRPr lang="en-US" sz="1400" b="0" i="0" u="none" strike="noStrike">
                        <a:solidFill>
                          <a:srgbClr val="000000"/>
                        </a:solidFill>
                        <a:effectLst/>
                        <a:latin typeface="+mn-lt"/>
                      </a:endParaRPr>
                    </a:p>
                  </a:txBody>
                  <a:tcPr marL="9525" marR="9525" marT="9525" marB="0" anchor="b">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mn-lt"/>
                        </a:rPr>
                        <a:t>10,339</a:t>
                      </a:r>
                    </a:p>
                  </a:txBody>
                  <a:tcPr marL="9525" marR="9525" marT="9525" marB="0" anchor="b">
                    <a:lnL w="12700" cap="flat" cmpd="sng" algn="ctr">
                      <a:solidFill>
                        <a:srgbClr val="D1E6F3"/>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mn-lt"/>
                        </a:rPr>
                        <a:t>28.2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mn-lt"/>
                        </a:rPr>
                        <a:t>38.0</a:t>
                      </a:r>
                    </a:p>
                  </a:txBody>
                  <a:tcPr marL="9525" marR="9525" marT="9525" marB="0" anchor="b">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mn-lt"/>
                        </a:rPr>
                        <a:t>27.6</a:t>
                      </a:r>
                    </a:p>
                  </a:txBody>
                  <a:tcPr marL="9525" marR="9525" marT="9525" marB="0" anchor="b">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mn-lt"/>
                        </a:rPr>
                        <a:t>6.3</a:t>
                      </a:r>
                    </a:p>
                  </a:txBody>
                  <a:tcPr marL="9525" marR="9525" marT="9525" marB="0" anchor="b">
                    <a:lnL w="12700" cap="flat" cmpd="sng" algn="ctr">
                      <a:solidFill>
                        <a:srgbClr val="D1E6F3"/>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mn-lt"/>
                        </a:rPr>
                        <a:t>33.8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mn-lt"/>
                        </a:rPr>
                        <a:t>443</a:t>
                      </a:r>
                    </a:p>
                  </a:txBody>
                  <a:tcPr marL="9525" marR="9525" marT="9525" marB="0" anchor="b">
                    <a:lnL w="12700" cap="flat" cmpd="sng" algn="ctr">
                      <a:solidFill>
                        <a:srgbClr val="D1E6F3"/>
                      </a:solidFill>
                      <a:prstDash val="solid"/>
                      <a:round/>
                      <a:headEnd type="none" w="med" len="med"/>
                      <a:tailEnd type="none" w="med" len="med"/>
                    </a:lnL>
                    <a:lnR w="12700" cap="flat" cmpd="sng" algn="ctr">
                      <a:solidFill>
                        <a:srgbClr val="D1E6F3"/>
                      </a:solidFill>
                      <a:prstDash val="solid"/>
                      <a:round/>
                      <a:headEnd type="none" w="med" len="med"/>
                      <a:tailEnd type="none" w="med" len="med"/>
                    </a:lnR>
                    <a:lnT w="12700" cap="flat" cmpd="sng" algn="ctr">
                      <a:solidFill>
                        <a:srgbClr val="D1E6F3"/>
                      </a:solidFill>
                      <a:prstDash val="solid"/>
                      <a:round/>
                      <a:headEnd type="none" w="med" len="med"/>
                      <a:tailEnd type="none" w="med" len="med"/>
                    </a:lnT>
                    <a:lnB w="12700" cap="flat" cmpd="sng" algn="ctr">
                      <a:solidFill>
                        <a:srgbClr val="D1E6F3"/>
                      </a:solidFill>
                      <a:prstDash val="solid"/>
                      <a:round/>
                      <a:headEnd type="none" w="med" len="med"/>
                      <a:tailEnd type="none" w="med" len="med"/>
                    </a:lnB>
                  </a:tcPr>
                </a:tc>
                <a:extLst>
                  <a:ext uri="{0D108BD9-81ED-4DB2-BD59-A6C34878D82A}">
                    <a16:rowId xmlns:a16="http://schemas.microsoft.com/office/drawing/2014/main" val="1075239966"/>
                  </a:ext>
                </a:extLst>
              </a:tr>
            </a:tbl>
          </a:graphicData>
        </a:graphic>
      </p:graphicFrame>
    </p:spTree>
    <p:extLst>
      <p:ext uri="{BB962C8B-B14F-4D97-AF65-F5344CB8AC3E}">
        <p14:creationId xmlns:p14="http://schemas.microsoft.com/office/powerpoint/2010/main" val="13014416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457950" y="6356351"/>
            <a:ext cx="2057400" cy="365125"/>
          </a:xfrm>
        </p:spPr>
        <p:txBody>
          <a:bodyPr/>
          <a:lstStyle/>
          <a:p>
            <a:fld id="{E3A0F8C9-0536-44E3-92CA-2798A712B5A8}" type="slidenum">
              <a:rPr lang="en-US" smtClean="0"/>
              <a:t>14</a:t>
            </a:fld>
            <a:endParaRPr lang="en-US"/>
          </a:p>
        </p:txBody>
      </p:sp>
      <p:graphicFrame>
        <p:nvGraphicFramePr>
          <p:cNvPr id="4" name="Chart 3"/>
          <p:cNvGraphicFramePr>
            <a:graphicFrameLocks noGrp="1"/>
          </p:cNvGraphicFramePr>
          <p:nvPr>
            <p:extLst>
              <p:ext uri="{D42A27DB-BD31-4B8C-83A1-F6EECF244321}">
                <p14:modId xmlns:p14="http://schemas.microsoft.com/office/powerpoint/2010/main" val="3482100113"/>
              </p:ext>
            </p:extLst>
          </p:nvPr>
        </p:nvGraphicFramePr>
        <p:xfrm>
          <a:off x="370669" y="457200"/>
          <a:ext cx="8373282" cy="58293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4971717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457950" y="6356351"/>
            <a:ext cx="2057400" cy="365125"/>
          </a:xfrm>
        </p:spPr>
        <p:txBody>
          <a:bodyPr/>
          <a:lstStyle/>
          <a:p>
            <a:fld id="{E3A0F8C9-0536-44E3-92CA-2798A712B5A8}" type="slidenum">
              <a:rPr lang="en-US" smtClean="0"/>
              <a:t>15</a:t>
            </a:fld>
            <a:endParaRPr lang="en-US"/>
          </a:p>
        </p:txBody>
      </p:sp>
      <p:graphicFrame>
        <p:nvGraphicFramePr>
          <p:cNvPr id="7" name="Chart 6"/>
          <p:cNvGraphicFramePr>
            <a:graphicFrameLocks noGrp="1"/>
          </p:cNvGraphicFramePr>
          <p:nvPr>
            <p:extLst>
              <p:ext uri="{D42A27DB-BD31-4B8C-83A1-F6EECF244321}">
                <p14:modId xmlns:p14="http://schemas.microsoft.com/office/powerpoint/2010/main" val="247709616"/>
              </p:ext>
            </p:extLst>
          </p:nvPr>
        </p:nvGraphicFramePr>
        <p:xfrm>
          <a:off x="420198" y="449535"/>
          <a:ext cx="8440338" cy="597869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090607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457950" y="6356351"/>
            <a:ext cx="2057400" cy="365125"/>
          </a:xfrm>
        </p:spPr>
        <p:txBody>
          <a:bodyPr/>
          <a:lstStyle/>
          <a:p>
            <a:fld id="{E3A0F8C9-0536-44E3-92CA-2798A712B5A8}" type="slidenum">
              <a:rPr lang="en-US" smtClean="0"/>
              <a:t>16</a:t>
            </a:fld>
            <a:endParaRPr lang="en-US"/>
          </a:p>
        </p:txBody>
      </p:sp>
      <p:pic>
        <p:nvPicPr>
          <p:cNvPr id="4" name="Picture 3"/>
          <p:cNvPicPr>
            <a:picLocks noChangeAspect="1"/>
          </p:cNvPicPr>
          <p:nvPr/>
        </p:nvPicPr>
        <p:blipFill>
          <a:blip r:embed="rId4"/>
          <a:stretch>
            <a:fillRect/>
          </a:stretch>
        </p:blipFill>
        <p:spPr>
          <a:xfrm>
            <a:off x="428016" y="398212"/>
            <a:ext cx="8087334" cy="5872404"/>
          </a:xfrm>
          <a:prstGeom prst="rect">
            <a:avLst/>
          </a:prstGeom>
        </p:spPr>
      </p:pic>
    </p:spTree>
    <p:extLst>
      <p:ext uri="{BB962C8B-B14F-4D97-AF65-F5344CB8AC3E}">
        <p14:creationId xmlns:p14="http://schemas.microsoft.com/office/powerpoint/2010/main" val="16819131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457950" y="6356351"/>
            <a:ext cx="2057400" cy="365125"/>
          </a:xfrm>
        </p:spPr>
        <p:txBody>
          <a:bodyPr/>
          <a:lstStyle/>
          <a:p>
            <a:fld id="{E3A0F8C9-0536-44E3-92CA-2798A712B5A8}" type="slidenum">
              <a:rPr lang="en-US" smtClean="0"/>
              <a:t>17</a:t>
            </a:fld>
            <a:endParaRPr lang="en-US"/>
          </a:p>
        </p:txBody>
      </p:sp>
      <p:pic>
        <p:nvPicPr>
          <p:cNvPr id="5" name="Picture 4"/>
          <p:cNvPicPr>
            <a:picLocks noChangeAspect="1"/>
          </p:cNvPicPr>
          <p:nvPr/>
        </p:nvPicPr>
        <p:blipFill>
          <a:blip r:embed="rId4"/>
          <a:stretch>
            <a:fillRect/>
          </a:stretch>
        </p:blipFill>
        <p:spPr>
          <a:xfrm>
            <a:off x="554477" y="485565"/>
            <a:ext cx="7834414" cy="5688753"/>
          </a:xfrm>
          <a:prstGeom prst="rect">
            <a:avLst/>
          </a:prstGeom>
        </p:spPr>
      </p:pic>
    </p:spTree>
    <p:extLst>
      <p:ext uri="{BB962C8B-B14F-4D97-AF65-F5344CB8AC3E}">
        <p14:creationId xmlns:p14="http://schemas.microsoft.com/office/powerpoint/2010/main" val="36527320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628650" y="750889"/>
            <a:ext cx="7886700" cy="739774"/>
          </a:xfrm>
        </p:spPr>
        <p:txBody>
          <a:bodyPr>
            <a:noAutofit/>
          </a:bodyPr>
          <a:lstStyle/>
          <a:p>
            <a:pPr algn="ctr"/>
            <a:r>
              <a:rPr lang="en-US" sz="4000" b="1" dirty="0">
                <a:latin typeface="+mn-lt"/>
              </a:rPr>
              <a:t>State Assessment </a:t>
            </a:r>
            <a:br>
              <a:rPr lang="en-US" sz="4000" b="1" dirty="0">
                <a:latin typeface="+mn-lt"/>
              </a:rPr>
            </a:br>
            <a:r>
              <a:rPr lang="en-US" sz="4000" b="1" dirty="0">
                <a:latin typeface="+mn-lt"/>
              </a:rPr>
              <a:t>Reporting Requirements</a:t>
            </a:r>
          </a:p>
        </p:txBody>
      </p:sp>
      <p:sp>
        <p:nvSpPr>
          <p:cNvPr id="4" name="Content Placeholder 3"/>
          <p:cNvSpPr>
            <a:spLocks noGrp="1"/>
          </p:cNvSpPr>
          <p:nvPr>
            <p:ph idx="1"/>
          </p:nvPr>
        </p:nvSpPr>
        <p:spPr>
          <a:xfrm>
            <a:off x="628650" y="2038350"/>
            <a:ext cx="7886700" cy="4500563"/>
          </a:xfrm>
        </p:spPr>
        <p:txBody>
          <a:bodyPr>
            <a:normAutofit/>
          </a:bodyPr>
          <a:lstStyle/>
          <a:p>
            <a:pPr marL="0" indent="0">
              <a:buNone/>
            </a:pPr>
            <a:r>
              <a:rPr lang="en-US" sz="2400" dirty="0"/>
              <a:t>Individual Student Reports</a:t>
            </a:r>
          </a:p>
          <a:p>
            <a:pPr lvl="1"/>
            <a:r>
              <a:rPr lang="en-US" sz="2000" dirty="0"/>
              <a:t>Students receive a student report directly from the College Board used for college and university applications for admission.</a:t>
            </a:r>
          </a:p>
          <a:p>
            <a:pPr lvl="1"/>
            <a:r>
              <a:rPr lang="en-US" sz="2000" dirty="0"/>
              <a:t>Students will receive a state assessment report that includes the student’s achievement level, which is not on the College Board report.</a:t>
            </a:r>
          </a:p>
          <a:p>
            <a:pPr lvl="2">
              <a:buFont typeface="Courier New" panose="02070309020205020404" pitchFamily="49" charset="0"/>
              <a:buChar char="o"/>
            </a:pPr>
            <a:r>
              <a:rPr lang="en-US" dirty="0"/>
              <a:t>The PSAT 10 and SAT RIDE reports are available in the ISS for download.  LEAs may distribute via hard copy or electronically.</a:t>
            </a:r>
          </a:p>
          <a:p>
            <a:pPr marL="0" indent="0">
              <a:buNone/>
            </a:pPr>
            <a:r>
              <a:rPr lang="en-US" sz="2400" dirty="0"/>
              <a:t>Public Reporting</a:t>
            </a:r>
          </a:p>
          <a:p>
            <a:pPr lvl="1"/>
            <a:r>
              <a:rPr lang="en-US" sz="2000" dirty="0"/>
              <a:t>Data will be publicly reported at the state, district, and school level to allow students, families, and communities to examine and compare performance, including by student sub-group. Results can be accessed on the RIDE website.</a:t>
            </a:r>
          </a:p>
          <a:p>
            <a:pPr lvl="2"/>
            <a:endParaRPr lang="en-US" sz="2400" dirty="0"/>
          </a:p>
          <a:p>
            <a:pPr lvl="2"/>
            <a:endParaRPr lang="en-US" sz="2400" dirty="0"/>
          </a:p>
        </p:txBody>
      </p:sp>
      <p:sp>
        <p:nvSpPr>
          <p:cNvPr id="6" name="Slide Number Placeholder 5"/>
          <p:cNvSpPr>
            <a:spLocks noGrp="1"/>
          </p:cNvSpPr>
          <p:nvPr>
            <p:ph type="sldNum" sz="quarter" idx="12"/>
          </p:nvPr>
        </p:nvSpPr>
        <p:spPr/>
        <p:txBody>
          <a:bodyPr/>
          <a:lstStyle/>
          <a:p>
            <a:fld id="{E3A0F8C9-0536-44E3-92CA-2798A712B5A8}" type="slidenum">
              <a:rPr lang="en-US" smtClean="0"/>
              <a:t>18</a:t>
            </a:fld>
            <a:endParaRPr lang="en-US"/>
          </a:p>
        </p:txBody>
      </p:sp>
    </p:spTree>
    <p:extLst>
      <p:ext uri="{BB962C8B-B14F-4D97-AF65-F5344CB8AC3E}">
        <p14:creationId xmlns:p14="http://schemas.microsoft.com/office/powerpoint/2010/main" val="10040699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13372" y="2534704"/>
            <a:ext cx="7772400" cy="2078037"/>
          </a:xfrm>
        </p:spPr>
        <p:txBody>
          <a:bodyPr>
            <a:normAutofit fontScale="90000"/>
          </a:bodyPr>
          <a:lstStyle/>
          <a:p>
            <a:r>
              <a:rPr lang="en-US" sz="5400" b="1" dirty="0">
                <a:latin typeface="+mn-lt"/>
              </a:rPr>
              <a:t>Advanced Placement </a:t>
            </a:r>
            <a:br>
              <a:rPr lang="en-US" sz="5400" b="1" dirty="0">
                <a:latin typeface="+mn-lt"/>
              </a:rPr>
            </a:br>
            <a:r>
              <a:rPr lang="en-US" sz="5400" b="1" dirty="0">
                <a:latin typeface="+mn-lt"/>
              </a:rPr>
              <a:t>&amp; Dual and Concurrent Enrollment</a:t>
            </a:r>
            <a:endParaRPr lang="en-US" sz="5400" dirty="0">
              <a:latin typeface="+mn-lt"/>
            </a:endParaRPr>
          </a:p>
        </p:txBody>
      </p:sp>
      <p:sp>
        <p:nvSpPr>
          <p:cNvPr id="4" name="Slide Number Placeholder 3"/>
          <p:cNvSpPr>
            <a:spLocks noGrp="1"/>
          </p:cNvSpPr>
          <p:nvPr>
            <p:ph type="sldNum" sz="quarter" idx="12"/>
          </p:nvPr>
        </p:nvSpPr>
        <p:spPr/>
        <p:txBody>
          <a:bodyPr/>
          <a:lstStyle/>
          <a:p>
            <a:fld id="{E3A0F8C9-0536-44E3-92CA-2798A712B5A8}" type="slidenum">
              <a:rPr lang="en-US" smtClean="0"/>
              <a:t>19</a:t>
            </a:fld>
            <a:endParaRPr lang="en-US"/>
          </a:p>
        </p:txBody>
      </p:sp>
    </p:spTree>
    <p:extLst>
      <p:ext uri="{BB962C8B-B14F-4D97-AF65-F5344CB8AC3E}">
        <p14:creationId xmlns:p14="http://schemas.microsoft.com/office/powerpoint/2010/main" val="2000192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56734"/>
            <a:ext cx="7772400" cy="664248"/>
          </a:xfrm>
        </p:spPr>
        <p:txBody>
          <a:bodyPr anchor="t">
            <a:normAutofit/>
          </a:bodyPr>
          <a:lstStyle/>
          <a:p>
            <a:r>
              <a:rPr lang="en-US" sz="4000" b="1" u="sng" dirty="0">
                <a:solidFill>
                  <a:prstClr val="black"/>
                </a:solidFill>
                <a:latin typeface="+mn-lt"/>
              </a:rPr>
              <a:t>Today’s Agenda</a:t>
            </a:r>
            <a:endParaRPr lang="en-US" sz="4000" b="1" u="sng" dirty="0">
              <a:latin typeface="+mn-lt"/>
            </a:endParaRPr>
          </a:p>
        </p:txBody>
      </p:sp>
      <p:sp>
        <p:nvSpPr>
          <p:cNvPr id="3" name="Subtitle 2"/>
          <p:cNvSpPr>
            <a:spLocks noGrp="1"/>
          </p:cNvSpPr>
          <p:nvPr>
            <p:ph type="subTitle" idx="1"/>
          </p:nvPr>
        </p:nvSpPr>
        <p:spPr>
          <a:xfrm>
            <a:off x="780860" y="1729473"/>
            <a:ext cx="7892359" cy="3029722"/>
          </a:xfrm>
        </p:spPr>
        <p:txBody>
          <a:bodyPr>
            <a:normAutofit fontScale="92500" lnSpcReduction="20000"/>
          </a:bodyPr>
          <a:lstStyle/>
          <a:p>
            <a:pPr marL="457200" lvl="0" indent="-457200" algn="l">
              <a:spcAft>
                <a:spcPts val="1800"/>
              </a:spcAft>
              <a:buFont typeface="+mj-lt"/>
              <a:buAutoNum type="arabicParenR"/>
            </a:pPr>
            <a:r>
              <a:rPr lang="en-US" b="1" dirty="0">
                <a:solidFill>
                  <a:prstClr val="black"/>
                </a:solidFill>
              </a:rPr>
              <a:t>2018 PSAT 10 and SAT School Day Assessments: </a:t>
            </a:r>
            <a:br>
              <a:rPr lang="en-US" b="1" dirty="0">
                <a:solidFill>
                  <a:prstClr val="black"/>
                </a:solidFill>
              </a:rPr>
            </a:br>
            <a:r>
              <a:rPr lang="en-US" dirty="0">
                <a:solidFill>
                  <a:prstClr val="black"/>
                </a:solidFill>
              </a:rPr>
              <a:t>Technical detail on participation and results</a:t>
            </a:r>
          </a:p>
          <a:p>
            <a:pPr marL="457200" lvl="0" indent="-457200" algn="l">
              <a:spcAft>
                <a:spcPts val="1800"/>
              </a:spcAft>
              <a:buFont typeface="+mj-lt"/>
              <a:buAutoNum type="arabicParenR"/>
            </a:pPr>
            <a:r>
              <a:rPr lang="en-US" b="1" dirty="0">
                <a:solidFill>
                  <a:prstClr val="black"/>
                </a:solidFill>
              </a:rPr>
              <a:t>Advanced Placement and Dual and Concurrent Enrollment: </a:t>
            </a:r>
            <a:r>
              <a:rPr lang="en-US" dirty="0">
                <a:solidFill>
                  <a:prstClr val="black"/>
                </a:solidFill>
              </a:rPr>
              <a:t>Overview on increases in participation</a:t>
            </a:r>
          </a:p>
          <a:p>
            <a:pPr marL="457200" lvl="0" indent="-457200" algn="l">
              <a:spcAft>
                <a:spcPts val="1800"/>
              </a:spcAft>
              <a:buFont typeface="+mj-lt"/>
              <a:buAutoNum type="arabicParenR"/>
            </a:pPr>
            <a:r>
              <a:rPr lang="en-US" b="1" dirty="0">
                <a:solidFill>
                  <a:prstClr val="black"/>
                </a:solidFill>
              </a:rPr>
              <a:t>Other College and Career Access Opportunities</a:t>
            </a:r>
          </a:p>
          <a:p>
            <a:pPr marL="457200" lvl="0" indent="-457200" algn="l">
              <a:spcAft>
                <a:spcPts val="1800"/>
              </a:spcAft>
              <a:buFont typeface="+mj-lt"/>
              <a:buAutoNum type="arabicParenR"/>
            </a:pPr>
            <a:r>
              <a:rPr lang="en-US" b="1" dirty="0">
                <a:solidFill>
                  <a:prstClr val="black"/>
                </a:solidFill>
              </a:rPr>
              <a:t>Preview timeline </a:t>
            </a:r>
            <a:r>
              <a:rPr lang="en-US" dirty="0">
                <a:solidFill>
                  <a:prstClr val="black"/>
                </a:solidFill>
              </a:rPr>
              <a:t>of upcoming assessment and accountability releases</a:t>
            </a:r>
          </a:p>
          <a:p>
            <a:pPr marL="342900" lvl="0" indent="-342900" algn="l">
              <a:buFont typeface="Arial" panose="020B0604020202020204" pitchFamily="34" charset="0"/>
              <a:buChar char="•"/>
            </a:pPr>
            <a:endParaRPr lang="en-US" dirty="0">
              <a:solidFill>
                <a:prstClr val="black"/>
              </a:solidFill>
            </a:endParaRPr>
          </a:p>
        </p:txBody>
      </p:sp>
      <p:sp>
        <p:nvSpPr>
          <p:cNvPr id="4" name="Slide Number Placeholder 3"/>
          <p:cNvSpPr>
            <a:spLocks noGrp="1"/>
          </p:cNvSpPr>
          <p:nvPr>
            <p:ph type="sldNum" sz="quarter" idx="12"/>
          </p:nvPr>
        </p:nvSpPr>
        <p:spPr/>
        <p:txBody>
          <a:bodyPr/>
          <a:lstStyle/>
          <a:p>
            <a:fld id="{E3A0F8C9-0536-44E3-92CA-2798A712B5A8}" type="slidenum">
              <a:rPr lang="en-US" smtClean="0"/>
              <a:t>2</a:t>
            </a:fld>
            <a:endParaRPr lang="en-US" dirty="0"/>
          </a:p>
        </p:txBody>
      </p:sp>
      <p:sp>
        <p:nvSpPr>
          <p:cNvPr id="6" name="Rectangle 5"/>
          <p:cNvSpPr/>
          <p:nvPr/>
        </p:nvSpPr>
        <p:spPr>
          <a:xfrm>
            <a:off x="4453217" y="3244334"/>
            <a:ext cx="237566" cy="369332"/>
          </a:xfrm>
          <a:prstGeom prst="rect">
            <a:avLst/>
          </a:prstGeom>
        </p:spPr>
        <p:txBody>
          <a:bodyPr wrap="none">
            <a:spAutoFit/>
          </a:bodyPr>
          <a:lstStyle/>
          <a:p>
            <a:r>
              <a:rPr lang="en-US"/>
              <a:t> </a:t>
            </a:r>
          </a:p>
        </p:txBody>
      </p:sp>
      <p:sp>
        <p:nvSpPr>
          <p:cNvPr id="7" name="Rectangle 6"/>
          <p:cNvSpPr/>
          <p:nvPr/>
        </p:nvSpPr>
        <p:spPr>
          <a:xfrm>
            <a:off x="4453217" y="3244334"/>
            <a:ext cx="237566" cy="369332"/>
          </a:xfrm>
          <a:prstGeom prst="rect">
            <a:avLst/>
          </a:prstGeom>
        </p:spPr>
        <p:txBody>
          <a:bodyPr wrap="none">
            <a:spAutoFit/>
          </a:bodyPr>
          <a:lstStyle/>
          <a:p>
            <a:r>
              <a:rPr lang="en-US"/>
              <a:t> </a:t>
            </a:r>
          </a:p>
        </p:txBody>
      </p:sp>
    </p:spTree>
    <p:extLst>
      <p:ext uri="{BB962C8B-B14F-4D97-AF65-F5344CB8AC3E}">
        <p14:creationId xmlns:p14="http://schemas.microsoft.com/office/powerpoint/2010/main" val="30212577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3A0F8C9-0536-44E3-92CA-2798A712B5A8}" type="slidenum">
              <a:rPr lang="en-US" smtClean="0"/>
              <a:t>20</a:t>
            </a:fld>
            <a:endParaRPr lang="en-US"/>
          </a:p>
        </p:txBody>
      </p:sp>
      <p:sp>
        <p:nvSpPr>
          <p:cNvPr id="7" name="Title 1"/>
          <p:cNvSpPr>
            <a:spLocks noGrp="1"/>
          </p:cNvSpPr>
          <p:nvPr>
            <p:ph type="title"/>
          </p:nvPr>
        </p:nvSpPr>
        <p:spPr>
          <a:xfrm>
            <a:off x="628650" y="483998"/>
            <a:ext cx="7886700" cy="1325563"/>
          </a:xfrm>
        </p:spPr>
        <p:txBody>
          <a:bodyPr>
            <a:normAutofit/>
          </a:bodyPr>
          <a:lstStyle/>
          <a:p>
            <a:pPr algn="ctr"/>
            <a:r>
              <a:rPr lang="en-US" sz="4000" b="1" dirty="0">
                <a:latin typeface="+mn-lt"/>
              </a:rPr>
              <a:t>Dual Enrollment: Earning College Credits at No Cost to Families</a:t>
            </a:r>
          </a:p>
        </p:txBody>
      </p:sp>
      <p:sp>
        <p:nvSpPr>
          <p:cNvPr id="9" name="Content Placeholder 2"/>
          <p:cNvSpPr>
            <a:spLocks noGrp="1"/>
          </p:cNvSpPr>
          <p:nvPr>
            <p:ph idx="1"/>
          </p:nvPr>
        </p:nvSpPr>
        <p:spPr>
          <a:xfrm>
            <a:off x="448176" y="1901616"/>
            <a:ext cx="7886700" cy="4142568"/>
          </a:xfrm>
        </p:spPr>
        <p:txBody>
          <a:bodyPr>
            <a:normAutofit fontScale="92500" lnSpcReduction="20000"/>
          </a:bodyPr>
          <a:lstStyle/>
          <a:p>
            <a:pPr marL="0" indent="0">
              <a:lnSpc>
                <a:spcPct val="100000"/>
              </a:lnSpc>
              <a:buNone/>
            </a:pPr>
            <a:r>
              <a:rPr lang="en-US" sz="2400" dirty="0"/>
              <a:t>In 2015, Rhode Island made unprecedented investments in the dual enrollment through the creation of the PrepareRI Dual Enrollment Fund. These investments are working and are preparing our children for postsecondary success.  </a:t>
            </a:r>
          </a:p>
          <a:p>
            <a:pPr marL="0" indent="0">
              <a:buNone/>
            </a:pPr>
            <a:endParaRPr lang="en-US" sz="3100" dirty="0"/>
          </a:p>
          <a:p>
            <a:pPr marL="0" indent="0">
              <a:buNone/>
            </a:pPr>
            <a:r>
              <a:rPr lang="en-US" sz="2600" dirty="0"/>
              <a:t>In the 2017-18 school year: </a:t>
            </a:r>
          </a:p>
          <a:p>
            <a:r>
              <a:rPr lang="en-US" sz="2200" dirty="0"/>
              <a:t>4,472 students participated in dual and concurrent enrollment</a:t>
            </a:r>
          </a:p>
          <a:p>
            <a:r>
              <a:rPr lang="en-US" sz="2200" dirty="0"/>
              <a:t>More than 7,500 courses completed, earning 26,000 college credits from URI, RIC, and CCRI</a:t>
            </a:r>
          </a:p>
          <a:p>
            <a:pPr marL="457200" lvl="1" indent="0">
              <a:buNone/>
            </a:pPr>
            <a:endParaRPr lang="en-US" sz="2000" dirty="0"/>
          </a:p>
          <a:p>
            <a:pPr marL="0" indent="0">
              <a:buNone/>
            </a:pPr>
            <a:r>
              <a:rPr lang="en-US" sz="2600" dirty="0"/>
              <a:t>Since 2015:</a:t>
            </a:r>
          </a:p>
          <a:p>
            <a:pPr>
              <a:lnSpc>
                <a:spcPct val="100000"/>
              </a:lnSpc>
              <a:spcBef>
                <a:spcPts val="0"/>
              </a:spcBef>
            </a:pPr>
            <a:r>
              <a:rPr lang="en-US" sz="2200" dirty="0"/>
              <a:t>There has been 162% growth in the number of students participating in dual and concurrent enrollment.</a:t>
            </a:r>
            <a:endParaRPr lang="en-US" sz="2400" dirty="0"/>
          </a:p>
          <a:p>
            <a:pPr marL="0" indent="0">
              <a:buNone/>
            </a:pPr>
            <a:endParaRPr lang="en-US" sz="2400" dirty="0"/>
          </a:p>
          <a:p>
            <a:pPr marL="0" indent="0">
              <a:buNone/>
            </a:pPr>
            <a:endParaRPr lang="en-US" sz="2400" dirty="0"/>
          </a:p>
          <a:p>
            <a:pPr marL="0" indent="0">
              <a:buNone/>
            </a:pPr>
            <a:endParaRPr lang="en-US" sz="2400" dirty="0"/>
          </a:p>
          <a:p>
            <a:pPr marL="0" indent="0">
              <a:buNone/>
            </a:pPr>
            <a:endParaRPr lang="en-US" sz="2400" dirty="0"/>
          </a:p>
        </p:txBody>
      </p:sp>
    </p:spTree>
    <p:extLst>
      <p:ext uri="{BB962C8B-B14F-4D97-AF65-F5344CB8AC3E}">
        <p14:creationId xmlns:p14="http://schemas.microsoft.com/office/powerpoint/2010/main" val="22113387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3A0F8C9-0536-44E3-92CA-2798A712B5A8}" type="slidenum">
              <a:rPr lang="en-US" smtClean="0"/>
              <a:t>21</a:t>
            </a:fld>
            <a:endParaRPr lang="en-US"/>
          </a:p>
        </p:txBody>
      </p:sp>
      <p:graphicFrame>
        <p:nvGraphicFramePr>
          <p:cNvPr id="5" name="Chart 4"/>
          <p:cNvGraphicFramePr>
            <a:graphicFrameLocks/>
          </p:cNvGraphicFramePr>
          <p:nvPr>
            <p:extLst>
              <p:ext uri="{D42A27DB-BD31-4B8C-83A1-F6EECF244321}">
                <p14:modId xmlns:p14="http://schemas.microsoft.com/office/powerpoint/2010/main" val="236021920"/>
              </p:ext>
            </p:extLst>
          </p:nvPr>
        </p:nvGraphicFramePr>
        <p:xfrm>
          <a:off x="475487" y="804672"/>
          <a:ext cx="7716965" cy="520036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121276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3A0F8C9-0536-44E3-92CA-2798A712B5A8}" type="slidenum">
              <a:rPr lang="en-US" smtClean="0"/>
              <a:t>22</a:t>
            </a:fld>
            <a:endParaRPr lang="en-US"/>
          </a:p>
        </p:txBody>
      </p:sp>
      <p:sp>
        <p:nvSpPr>
          <p:cNvPr id="7" name="Title 1"/>
          <p:cNvSpPr>
            <a:spLocks noGrp="1"/>
          </p:cNvSpPr>
          <p:nvPr>
            <p:ph type="title"/>
          </p:nvPr>
        </p:nvSpPr>
        <p:spPr>
          <a:xfrm>
            <a:off x="628650" y="643424"/>
            <a:ext cx="7886700" cy="1325563"/>
          </a:xfrm>
        </p:spPr>
        <p:txBody>
          <a:bodyPr>
            <a:noAutofit/>
          </a:bodyPr>
          <a:lstStyle/>
          <a:p>
            <a:pPr algn="ctr"/>
            <a:r>
              <a:rPr lang="en-US" sz="4000" b="1" dirty="0">
                <a:latin typeface="+mn-lt"/>
              </a:rPr>
              <a:t>Advanced Placement: </a:t>
            </a:r>
            <a:br>
              <a:rPr lang="en-US" sz="4000" b="1" dirty="0">
                <a:latin typeface="+mn-lt"/>
              </a:rPr>
            </a:br>
            <a:r>
              <a:rPr lang="en-US" sz="4000" b="1" dirty="0">
                <a:latin typeface="+mn-lt"/>
              </a:rPr>
              <a:t>Rigorous coursework to prepare for postsecondary education</a:t>
            </a:r>
          </a:p>
        </p:txBody>
      </p:sp>
      <p:sp>
        <p:nvSpPr>
          <p:cNvPr id="8" name="Content Placeholder 2"/>
          <p:cNvSpPr>
            <a:spLocks noGrp="1"/>
          </p:cNvSpPr>
          <p:nvPr>
            <p:ph idx="1"/>
          </p:nvPr>
        </p:nvSpPr>
        <p:spPr>
          <a:xfrm>
            <a:off x="628650" y="2370138"/>
            <a:ext cx="7886700" cy="4351338"/>
          </a:xfrm>
        </p:spPr>
        <p:txBody>
          <a:bodyPr>
            <a:normAutofit/>
          </a:bodyPr>
          <a:lstStyle/>
          <a:p>
            <a:pPr marL="0" indent="0">
              <a:buNone/>
            </a:pPr>
            <a:r>
              <a:rPr lang="en-US" sz="2400" dirty="0"/>
              <a:t>In the 2017-18 school year: </a:t>
            </a:r>
          </a:p>
          <a:p>
            <a:r>
              <a:rPr lang="en-US" sz="2000" dirty="0"/>
              <a:t>6,324 public high school students took Advanced Placement exams</a:t>
            </a:r>
          </a:p>
          <a:p>
            <a:r>
              <a:rPr lang="en-US" sz="2000" dirty="0"/>
              <a:t>1,700 </a:t>
            </a:r>
            <a:r>
              <a:rPr lang="en-US" sz="2000" i="1" dirty="0"/>
              <a:t>more</a:t>
            </a:r>
            <a:r>
              <a:rPr lang="en-US" sz="2000" dirty="0"/>
              <a:t> AP exams were administered compared to the previous year</a:t>
            </a:r>
          </a:p>
          <a:p>
            <a:r>
              <a:rPr lang="en-US" sz="2000" dirty="0"/>
              <a:t>Rhode Island experienced a 15% year-over-year increase in the number of students receiving a qualifying score of 3 or higher on an AP exam.  </a:t>
            </a:r>
          </a:p>
          <a:p>
            <a:pPr marL="0" indent="0">
              <a:buNone/>
            </a:pPr>
            <a:r>
              <a:rPr lang="en-US" sz="2400" dirty="0"/>
              <a:t>Since 2015:</a:t>
            </a:r>
          </a:p>
          <a:p>
            <a:r>
              <a:rPr lang="en-US" sz="2000" dirty="0"/>
              <a:t>Rhode Island has had a 38% increase in the number of students taking an Advanced Placement exams. </a:t>
            </a:r>
          </a:p>
          <a:p>
            <a:r>
              <a:rPr lang="en-US" sz="2000" dirty="0"/>
              <a:t>The number of students earning a qualifying score on AP exams has increased by 30%.  </a:t>
            </a:r>
          </a:p>
          <a:p>
            <a:pPr marL="0" indent="0">
              <a:buNone/>
            </a:pPr>
            <a:endParaRPr lang="en-US" sz="2000" dirty="0"/>
          </a:p>
        </p:txBody>
      </p:sp>
    </p:spTree>
    <p:extLst>
      <p:ext uri="{BB962C8B-B14F-4D97-AF65-F5344CB8AC3E}">
        <p14:creationId xmlns:p14="http://schemas.microsoft.com/office/powerpoint/2010/main" val="28774058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3A0F8C9-0536-44E3-92CA-2798A712B5A8}" type="slidenum">
              <a:rPr lang="en-US" smtClean="0"/>
              <a:t>23</a:t>
            </a:fld>
            <a:endParaRPr lang="en-US"/>
          </a:p>
        </p:txBody>
      </p:sp>
      <p:graphicFrame>
        <p:nvGraphicFramePr>
          <p:cNvPr id="4" name="Chart 3"/>
          <p:cNvGraphicFramePr>
            <a:graphicFrameLocks/>
          </p:cNvGraphicFramePr>
          <p:nvPr>
            <p:extLst>
              <p:ext uri="{D42A27DB-BD31-4B8C-83A1-F6EECF244321}">
                <p14:modId xmlns:p14="http://schemas.microsoft.com/office/powerpoint/2010/main" val="2206843755"/>
              </p:ext>
            </p:extLst>
          </p:nvPr>
        </p:nvGraphicFramePr>
        <p:xfrm>
          <a:off x="-326799" y="675824"/>
          <a:ext cx="9470799" cy="5404936"/>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1033670" y="571084"/>
            <a:ext cx="6858000" cy="707886"/>
          </a:xfrm>
          <a:prstGeom prst="rect">
            <a:avLst/>
          </a:prstGeom>
          <a:noFill/>
        </p:spPr>
        <p:txBody>
          <a:bodyPr wrap="square" rtlCol="0">
            <a:spAutoFit/>
          </a:bodyPr>
          <a:lstStyle/>
          <a:p>
            <a:pPr algn="ctr">
              <a:defRPr sz="1400" b="0" i="0" u="none" strike="noStrike" kern="1200" spc="0" baseline="0">
                <a:solidFill>
                  <a:prstClr val="black">
                    <a:lumMod val="65000"/>
                    <a:lumOff val="35000"/>
                  </a:prstClr>
                </a:solidFill>
                <a:latin typeface="+mn-lt"/>
                <a:ea typeface="+mn-ea"/>
                <a:cs typeface="+mn-cs"/>
              </a:defRPr>
            </a:pPr>
            <a:r>
              <a:rPr lang="en-US" sz="2000" dirty="0"/>
              <a:t>2018 AP Participation by Race/Ethnicity -</a:t>
            </a:r>
          </a:p>
          <a:p>
            <a:pPr algn="ctr">
              <a:defRPr sz="1400" b="0" i="0" u="none" strike="noStrike" kern="1200" spc="0" baseline="0">
                <a:solidFill>
                  <a:prstClr val="black">
                    <a:lumMod val="65000"/>
                    <a:lumOff val="35000"/>
                  </a:prstClr>
                </a:solidFill>
                <a:latin typeface="+mn-lt"/>
                <a:ea typeface="+mn-ea"/>
                <a:cs typeface="+mn-cs"/>
              </a:defRPr>
            </a:pPr>
            <a:r>
              <a:rPr lang="en-US" sz="2000" dirty="0"/>
              <a:t>Students Taking One or More Exam</a:t>
            </a:r>
          </a:p>
        </p:txBody>
      </p:sp>
    </p:spTree>
    <p:extLst>
      <p:ext uri="{BB962C8B-B14F-4D97-AF65-F5344CB8AC3E}">
        <p14:creationId xmlns:p14="http://schemas.microsoft.com/office/powerpoint/2010/main" val="24116657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3A0F8C9-0536-44E3-92CA-2798A712B5A8}" type="slidenum">
              <a:rPr lang="en-US" smtClean="0"/>
              <a:t>24</a:t>
            </a:fld>
            <a:endParaRPr lang="en-US"/>
          </a:p>
        </p:txBody>
      </p:sp>
      <p:graphicFrame>
        <p:nvGraphicFramePr>
          <p:cNvPr id="7" name="Chart 6"/>
          <p:cNvGraphicFramePr>
            <a:graphicFrameLocks/>
          </p:cNvGraphicFramePr>
          <p:nvPr>
            <p:extLst>
              <p:ext uri="{D42A27DB-BD31-4B8C-83A1-F6EECF244321}">
                <p14:modId xmlns:p14="http://schemas.microsoft.com/office/powerpoint/2010/main" val="721009090"/>
              </p:ext>
            </p:extLst>
          </p:nvPr>
        </p:nvGraphicFramePr>
        <p:xfrm>
          <a:off x="413766" y="412751"/>
          <a:ext cx="8236458" cy="586917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688815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628650" y="750889"/>
            <a:ext cx="7886700" cy="739774"/>
          </a:xfrm>
        </p:spPr>
        <p:txBody>
          <a:bodyPr>
            <a:noAutofit/>
          </a:bodyPr>
          <a:lstStyle/>
          <a:p>
            <a:pPr algn="ctr"/>
            <a:r>
              <a:rPr lang="en-US" sz="4000" b="1" dirty="0">
                <a:latin typeface="+mn-lt"/>
              </a:rPr>
              <a:t>Reporting Additional </a:t>
            </a:r>
            <a:br>
              <a:rPr lang="en-US" sz="4000" b="1" dirty="0">
                <a:latin typeface="+mn-lt"/>
              </a:rPr>
            </a:br>
            <a:r>
              <a:rPr lang="en-US" sz="4000" b="1" dirty="0">
                <a:latin typeface="+mn-lt"/>
              </a:rPr>
              <a:t>High School Results</a:t>
            </a:r>
          </a:p>
        </p:txBody>
      </p:sp>
      <p:sp>
        <p:nvSpPr>
          <p:cNvPr id="4" name="Content Placeholder 3"/>
          <p:cNvSpPr>
            <a:spLocks noGrp="1"/>
          </p:cNvSpPr>
          <p:nvPr>
            <p:ph idx="1"/>
          </p:nvPr>
        </p:nvSpPr>
        <p:spPr>
          <a:xfrm>
            <a:off x="628650" y="1920113"/>
            <a:ext cx="7886700" cy="4500563"/>
          </a:xfrm>
        </p:spPr>
        <p:txBody>
          <a:bodyPr>
            <a:normAutofit/>
          </a:bodyPr>
          <a:lstStyle/>
          <a:p>
            <a:pPr marL="0" indent="0">
              <a:buNone/>
            </a:pPr>
            <a:r>
              <a:rPr lang="en-US" sz="2400" dirty="0"/>
              <a:t>Individual Student Reports</a:t>
            </a:r>
          </a:p>
          <a:p>
            <a:pPr lvl="1"/>
            <a:r>
              <a:rPr lang="en-US" sz="2000" dirty="0"/>
              <a:t>For Advanced Placement, students receive a score report in July, directly from the College Board, used for college and university applications for admission.</a:t>
            </a:r>
          </a:p>
          <a:p>
            <a:pPr lvl="1"/>
            <a:r>
              <a:rPr lang="en-US" sz="2000" dirty="0"/>
              <a:t>For Dual and Concurrent Enrollment, grades are transmitted directly from the college or university in which the student is enrolled.</a:t>
            </a:r>
            <a:endParaRPr lang="en-US" dirty="0"/>
          </a:p>
          <a:p>
            <a:pPr marL="0" indent="0">
              <a:buNone/>
            </a:pPr>
            <a:r>
              <a:rPr lang="en-US" sz="2400" dirty="0"/>
              <a:t>Public Reporting</a:t>
            </a:r>
          </a:p>
          <a:p>
            <a:pPr lvl="1"/>
            <a:r>
              <a:rPr lang="en-US" sz="2000" dirty="0"/>
              <a:t>Data will be publicly reported through Tableau visualization and can be accessed on the RIDE website.</a:t>
            </a:r>
          </a:p>
        </p:txBody>
      </p:sp>
      <p:sp>
        <p:nvSpPr>
          <p:cNvPr id="6" name="Slide Number Placeholder 5"/>
          <p:cNvSpPr>
            <a:spLocks noGrp="1"/>
          </p:cNvSpPr>
          <p:nvPr>
            <p:ph type="sldNum" sz="quarter" idx="12"/>
          </p:nvPr>
        </p:nvSpPr>
        <p:spPr/>
        <p:txBody>
          <a:bodyPr/>
          <a:lstStyle/>
          <a:p>
            <a:fld id="{E3A0F8C9-0536-44E3-92CA-2798A712B5A8}" type="slidenum">
              <a:rPr lang="en-US" smtClean="0"/>
              <a:t>25</a:t>
            </a:fld>
            <a:endParaRPr lang="en-US"/>
          </a:p>
        </p:txBody>
      </p:sp>
    </p:spTree>
    <p:extLst>
      <p:ext uri="{BB962C8B-B14F-4D97-AF65-F5344CB8AC3E}">
        <p14:creationId xmlns:p14="http://schemas.microsoft.com/office/powerpoint/2010/main" val="27708083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13372" y="2534704"/>
            <a:ext cx="7772400" cy="2078037"/>
          </a:xfrm>
        </p:spPr>
        <p:txBody>
          <a:bodyPr anchor="t">
            <a:normAutofit fontScale="90000"/>
          </a:bodyPr>
          <a:lstStyle/>
          <a:p>
            <a:r>
              <a:rPr lang="en-US" sz="5400" b="1" dirty="0" err="1">
                <a:latin typeface="+mn-lt"/>
              </a:rPr>
              <a:t>PrepareRI</a:t>
            </a:r>
            <a:r>
              <a:rPr lang="en-US" sz="5400" b="1" dirty="0">
                <a:latin typeface="+mn-lt"/>
              </a:rPr>
              <a:t> and Other College and Career Access Initiatives </a:t>
            </a:r>
            <a:endParaRPr lang="en-US" sz="5400" dirty="0">
              <a:latin typeface="+mn-lt"/>
            </a:endParaRPr>
          </a:p>
        </p:txBody>
      </p:sp>
      <p:sp>
        <p:nvSpPr>
          <p:cNvPr id="4" name="Slide Number Placeholder 3"/>
          <p:cNvSpPr>
            <a:spLocks noGrp="1"/>
          </p:cNvSpPr>
          <p:nvPr>
            <p:ph type="sldNum" sz="quarter" idx="12"/>
          </p:nvPr>
        </p:nvSpPr>
        <p:spPr/>
        <p:txBody>
          <a:bodyPr/>
          <a:lstStyle/>
          <a:p>
            <a:fld id="{E3A0F8C9-0536-44E3-92CA-2798A712B5A8}" type="slidenum">
              <a:rPr lang="en-US" smtClean="0"/>
              <a:t>26</a:t>
            </a:fld>
            <a:endParaRPr lang="en-US"/>
          </a:p>
        </p:txBody>
      </p:sp>
    </p:spTree>
    <p:extLst>
      <p:ext uri="{BB962C8B-B14F-4D97-AF65-F5344CB8AC3E}">
        <p14:creationId xmlns:p14="http://schemas.microsoft.com/office/powerpoint/2010/main" val="28971502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3A0F8C9-0536-44E3-92CA-2798A712B5A8}" type="slidenum">
              <a:rPr lang="en-US" smtClean="0"/>
              <a:t>27</a:t>
            </a:fld>
            <a:endParaRPr lang="en-US" dirty="0"/>
          </a:p>
        </p:txBody>
      </p:sp>
      <p:sp>
        <p:nvSpPr>
          <p:cNvPr id="8" name="Title 1"/>
          <p:cNvSpPr>
            <a:spLocks noGrp="1"/>
          </p:cNvSpPr>
          <p:nvPr>
            <p:ph type="title"/>
          </p:nvPr>
        </p:nvSpPr>
        <p:spPr>
          <a:xfrm>
            <a:off x="628650" y="149733"/>
            <a:ext cx="7886700" cy="1325563"/>
          </a:xfrm>
        </p:spPr>
        <p:txBody>
          <a:bodyPr>
            <a:normAutofit/>
          </a:bodyPr>
          <a:lstStyle/>
          <a:p>
            <a:pPr algn="ctr"/>
            <a:r>
              <a:rPr lang="en-US" sz="4000" b="1" dirty="0">
                <a:latin typeface="+mn-lt"/>
              </a:rPr>
              <a:t>Record Access to Opportunity</a:t>
            </a:r>
          </a:p>
        </p:txBody>
      </p:sp>
      <p:sp>
        <p:nvSpPr>
          <p:cNvPr id="10" name="Content Placeholder 2"/>
          <p:cNvSpPr>
            <a:spLocks noGrp="1"/>
          </p:cNvSpPr>
          <p:nvPr>
            <p:ph idx="1"/>
          </p:nvPr>
        </p:nvSpPr>
        <p:spPr>
          <a:xfrm>
            <a:off x="628650" y="3854140"/>
            <a:ext cx="7886700" cy="1257122"/>
          </a:xfrm>
        </p:spPr>
        <p:txBody>
          <a:bodyPr vert="horz" lIns="91440" tIns="45720" rIns="91440" bIns="45720" rtlCol="0" anchor="t">
            <a:normAutofit/>
          </a:bodyPr>
          <a:lstStyle/>
          <a:p>
            <a:pPr marL="0" indent="0">
              <a:buNone/>
            </a:pPr>
            <a:r>
              <a:rPr lang="en-US" sz="1800" dirty="0"/>
              <a:t>These programs all fall under the umbrella of Prepare Rhode Island (PrepareRI), a statewide initiative, aligned to industry, to prepare all Rhode Island youth with the skills they need to be successful in college and careers.</a:t>
            </a:r>
          </a:p>
          <a:p>
            <a:pPr marL="0" indent="0" algn="ctr">
              <a:buNone/>
            </a:pPr>
            <a:r>
              <a:rPr lang="en-US" sz="1800" i="1" dirty="0" smtClean="0">
                <a:hlinkClick r:id="rId3"/>
              </a:rPr>
              <a:t>www.Prepare-RI.org</a:t>
            </a:r>
            <a:endParaRPr lang="en-US" sz="1800" i="1" dirty="0" smtClean="0"/>
          </a:p>
        </p:txBody>
      </p:sp>
      <p:sp>
        <p:nvSpPr>
          <p:cNvPr id="5" name="Content Placeholder 2"/>
          <p:cNvSpPr txBox="1">
            <a:spLocks/>
          </p:cNvSpPr>
          <p:nvPr/>
        </p:nvSpPr>
        <p:spPr>
          <a:xfrm>
            <a:off x="799157" y="1230443"/>
            <a:ext cx="7886700" cy="2421126"/>
          </a:xfrm>
          <a:prstGeom prst="rect">
            <a:avLst/>
          </a:prstGeom>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Since 2015, Rhode Island has seen:</a:t>
            </a:r>
          </a:p>
          <a:p>
            <a:r>
              <a:rPr lang="en-US" sz="2400" dirty="0"/>
              <a:t>55% increase in SAT participation</a:t>
            </a:r>
            <a:endParaRPr lang="en-US" sz="2400" dirty="0">
              <a:cs typeface="Calibri"/>
            </a:endParaRPr>
          </a:p>
          <a:p>
            <a:r>
              <a:rPr lang="en-US" sz="2400" dirty="0"/>
              <a:t>162% growth in dual and concurrent enrollment</a:t>
            </a:r>
          </a:p>
          <a:p>
            <a:r>
              <a:rPr lang="en-US" sz="2400" dirty="0">
                <a:cs typeface="Calibri"/>
              </a:rPr>
              <a:t>38% increase in participation in Advanced Placement</a:t>
            </a:r>
            <a:endParaRPr lang="en-US" dirty="0"/>
          </a:p>
          <a:p>
            <a:r>
              <a:rPr lang="en-US" sz="2400" dirty="0">
                <a:cs typeface="Calibri"/>
              </a:rPr>
              <a:t>The number of AP computer science exams with qualifying scores has increased from 26 to 235 in just three years</a:t>
            </a:r>
          </a:p>
        </p:txBody>
      </p:sp>
      <p:sp>
        <p:nvSpPr>
          <p:cNvPr id="2" name="TextBox 1"/>
          <p:cNvSpPr txBox="1"/>
          <p:nvPr/>
        </p:nvSpPr>
        <p:spPr>
          <a:xfrm>
            <a:off x="628650" y="5313833"/>
            <a:ext cx="7886700" cy="830997"/>
          </a:xfrm>
          <a:prstGeom prst="rect">
            <a:avLst/>
          </a:prstGeom>
          <a:noFill/>
        </p:spPr>
        <p:txBody>
          <a:bodyPr wrap="square" rtlCol="0">
            <a:spAutoFit/>
          </a:bodyPr>
          <a:lstStyle/>
          <a:p>
            <a:r>
              <a:rPr lang="en-US" sz="1600" i="1" dirty="0"/>
              <a:t>Beginning in </a:t>
            </a:r>
            <a:r>
              <a:rPr lang="en-US" sz="1600" i="1"/>
              <a:t>2022</a:t>
            </a:r>
            <a:r>
              <a:rPr lang="en-US" sz="1600" i="1" smtClean="0"/>
              <a:t>, our system of </a:t>
            </a:r>
            <a:r>
              <a:rPr lang="en-US" sz="1600" i="1" dirty="0"/>
              <a:t>school accountability will include “Diploma Plus,” which will measure the percent of students who have one or more credential or college credit, including AP, dual and concurrent enrollment, Seal of Biliteracy, and Pathway </a:t>
            </a:r>
            <a:r>
              <a:rPr lang="en-US" sz="1600" i="1" dirty="0" smtClean="0"/>
              <a:t>Endorsements.</a:t>
            </a:r>
            <a:endParaRPr lang="en-US" sz="1600" i="1" dirty="0"/>
          </a:p>
        </p:txBody>
      </p:sp>
    </p:spTree>
    <p:extLst>
      <p:ext uri="{BB962C8B-B14F-4D97-AF65-F5344CB8AC3E}">
        <p14:creationId xmlns:p14="http://schemas.microsoft.com/office/powerpoint/2010/main" val="13746271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3A0F8C9-0536-44E3-92CA-2798A712B5A8}" type="slidenum">
              <a:rPr lang="en-US" smtClean="0"/>
              <a:t>28</a:t>
            </a:fld>
            <a:endParaRPr lang="en-US"/>
          </a:p>
        </p:txBody>
      </p:sp>
      <p:sp>
        <p:nvSpPr>
          <p:cNvPr id="8" name="Title 1"/>
          <p:cNvSpPr>
            <a:spLocks noGrp="1"/>
          </p:cNvSpPr>
          <p:nvPr>
            <p:ph type="title"/>
          </p:nvPr>
        </p:nvSpPr>
        <p:spPr>
          <a:xfrm>
            <a:off x="628650" y="314325"/>
            <a:ext cx="7886700" cy="1325563"/>
          </a:xfrm>
        </p:spPr>
        <p:txBody>
          <a:bodyPr>
            <a:normAutofit/>
          </a:bodyPr>
          <a:lstStyle/>
          <a:p>
            <a:pPr algn="ctr"/>
            <a:r>
              <a:rPr lang="en-US" sz="4000" b="1" dirty="0">
                <a:latin typeface="+mn-lt"/>
              </a:rPr>
              <a:t>Stay Tuned</a:t>
            </a:r>
          </a:p>
        </p:txBody>
      </p:sp>
      <p:sp>
        <p:nvSpPr>
          <p:cNvPr id="5" name="Content Placeholder 2"/>
          <p:cNvSpPr txBox="1">
            <a:spLocks/>
          </p:cNvSpPr>
          <p:nvPr/>
        </p:nvSpPr>
        <p:spPr>
          <a:xfrm>
            <a:off x="628650" y="1420432"/>
            <a:ext cx="7886700" cy="4541456"/>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dirty="0"/>
              <a:t>This is the first of three releases on student and school performance planned for the fall. </a:t>
            </a:r>
          </a:p>
          <a:p>
            <a:pPr marL="0" indent="0">
              <a:lnSpc>
                <a:spcPct val="100000"/>
              </a:lnSpc>
              <a:buNone/>
            </a:pPr>
            <a:endParaRPr lang="en-US" dirty="0"/>
          </a:p>
          <a:p>
            <a:pPr>
              <a:lnSpc>
                <a:spcPct val="100000"/>
              </a:lnSpc>
            </a:pPr>
            <a:r>
              <a:rPr lang="en-US" dirty="0"/>
              <a:t>The 2017-2018 school year was the first year for administration of the Rhode Island Comprehensive Assessment System (RICAS), the test for students in grades 3 through 8, which is modeled on the MCAS assessment in Massachusetts. </a:t>
            </a:r>
          </a:p>
          <a:p>
            <a:pPr>
              <a:lnSpc>
                <a:spcPct val="100000"/>
              </a:lnSpc>
            </a:pPr>
            <a:r>
              <a:rPr lang="en-US" dirty="0"/>
              <a:t>Rhode Island decided to maintain the same academic standards, but transition to a new assessment, in order to forge a stronger partnership with Massachusetts and align our assessment to the high standards of the nation’s leading state for education. </a:t>
            </a:r>
          </a:p>
          <a:p>
            <a:pPr>
              <a:lnSpc>
                <a:spcPct val="100000"/>
              </a:lnSpc>
            </a:pPr>
            <a:r>
              <a:rPr lang="en-US" b="1" dirty="0"/>
              <a:t>RICAS results </a:t>
            </a:r>
            <a:r>
              <a:rPr lang="en-US" dirty="0"/>
              <a:t>will be publicly released </a:t>
            </a:r>
            <a:r>
              <a:rPr lang="en-US" dirty="0" smtClean="0"/>
              <a:t>later this year.</a:t>
            </a:r>
            <a:endParaRPr lang="en-US" dirty="0"/>
          </a:p>
          <a:p>
            <a:pPr>
              <a:lnSpc>
                <a:spcPct val="100000"/>
              </a:lnSpc>
            </a:pPr>
            <a:r>
              <a:rPr lang="en-US" dirty="0"/>
              <a:t>The RICAS release will be followed by the release of our updated </a:t>
            </a:r>
            <a:r>
              <a:rPr lang="en-US" b="1" dirty="0"/>
              <a:t>School and District Report Cards</a:t>
            </a:r>
            <a:r>
              <a:rPr lang="en-US" dirty="0"/>
              <a:t> under the Every Student Succeeds Act (ESSA), the federal education law, by the end of the calendar year. </a:t>
            </a:r>
          </a:p>
        </p:txBody>
      </p:sp>
    </p:spTree>
    <p:extLst>
      <p:ext uri="{BB962C8B-B14F-4D97-AF65-F5344CB8AC3E}">
        <p14:creationId xmlns:p14="http://schemas.microsoft.com/office/powerpoint/2010/main" val="24984718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3A0F8C9-0536-44E3-92CA-2798A712B5A8}" type="slidenum">
              <a:rPr lang="en-US" smtClean="0"/>
              <a:t>29</a:t>
            </a:fld>
            <a:endParaRPr lang="en-US"/>
          </a:p>
        </p:txBody>
      </p:sp>
      <p:sp>
        <p:nvSpPr>
          <p:cNvPr id="8" name="Title 1"/>
          <p:cNvSpPr>
            <a:spLocks noGrp="1"/>
          </p:cNvSpPr>
          <p:nvPr>
            <p:ph type="title"/>
          </p:nvPr>
        </p:nvSpPr>
        <p:spPr>
          <a:xfrm>
            <a:off x="643028" y="2255269"/>
            <a:ext cx="7886700" cy="1325563"/>
          </a:xfrm>
        </p:spPr>
        <p:txBody>
          <a:bodyPr>
            <a:normAutofit/>
          </a:bodyPr>
          <a:lstStyle/>
          <a:p>
            <a:pPr algn="ctr"/>
            <a:r>
              <a:rPr lang="en-US" sz="8800" b="1" dirty="0">
                <a:latin typeface="+mn-lt"/>
              </a:rPr>
              <a:t>APPENDIX</a:t>
            </a:r>
            <a:endParaRPr lang="en-US" sz="9600">
              <a:cs typeface="Calibri Light"/>
            </a:endParaRPr>
          </a:p>
        </p:txBody>
      </p:sp>
    </p:spTree>
    <p:extLst>
      <p:ext uri="{BB962C8B-B14F-4D97-AF65-F5344CB8AC3E}">
        <p14:creationId xmlns:p14="http://schemas.microsoft.com/office/powerpoint/2010/main" val="1899319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08230" y="856734"/>
            <a:ext cx="8935770" cy="2387600"/>
          </a:xfrm>
        </p:spPr>
        <p:txBody>
          <a:bodyPr anchor="t">
            <a:normAutofit/>
          </a:bodyPr>
          <a:lstStyle/>
          <a:p>
            <a:r>
              <a:rPr lang="en-US" sz="4000" b="1" dirty="0">
                <a:solidFill>
                  <a:prstClr val="black"/>
                </a:solidFill>
                <a:latin typeface="+mn-lt"/>
              </a:rPr>
              <a:t>Increasing Access to Opportunity</a:t>
            </a:r>
            <a:endParaRPr lang="en-US" sz="4000" b="1" dirty="0">
              <a:latin typeface="+mn-lt"/>
            </a:endParaRPr>
          </a:p>
        </p:txBody>
      </p:sp>
      <p:sp>
        <p:nvSpPr>
          <p:cNvPr id="3" name="Subtitle 2"/>
          <p:cNvSpPr>
            <a:spLocks noGrp="1"/>
          </p:cNvSpPr>
          <p:nvPr>
            <p:ph type="subTitle" idx="1"/>
          </p:nvPr>
        </p:nvSpPr>
        <p:spPr>
          <a:xfrm>
            <a:off x="1143000" y="1770620"/>
            <a:ext cx="6858000" cy="3029722"/>
          </a:xfrm>
        </p:spPr>
        <p:txBody>
          <a:bodyPr>
            <a:normAutofit/>
          </a:bodyPr>
          <a:lstStyle/>
          <a:p>
            <a:pPr lvl="0" algn="l"/>
            <a:r>
              <a:rPr lang="en-US" dirty="0">
                <a:solidFill>
                  <a:prstClr val="black"/>
                </a:solidFill>
              </a:rPr>
              <a:t>For the </a:t>
            </a:r>
            <a:r>
              <a:rPr lang="en-US" b="1" dirty="0">
                <a:solidFill>
                  <a:prstClr val="black"/>
                </a:solidFill>
              </a:rPr>
              <a:t>third consecutive year</a:t>
            </a:r>
            <a:r>
              <a:rPr lang="en-US" dirty="0">
                <a:solidFill>
                  <a:prstClr val="black"/>
                </a:solidFill>
              </a:rPr>
              <a:t>, Rhode Island experienced year-over-year growth in participation in advanced, college-level coursework. </a:t>
            </a:r>
          </a:p>
          <a:p>
            <a:pPr lvl="0" algn="l"/>
            <a:endParaRPr lang="en-US" dirty="0">
              <a:solidFill>
                <a:prstClr val="black"/>
              </a:solidFill>
            </a:endParaRPr>
          </a:p>
          <a:p>
            <a:pPr lvl="0" algn="l"/>
            <a:r>
              <a:rPr lang="en-US" dirty="0">
                <a:solidFill>
                  <a:prstClr val="black"/>
                </a:solidFill>
              </a:rPr>
              <a:t>Participation increased </a:t>
            </a:r>
            <a:r>
              <a:rPr lang="en-US" b="1" dirty="0">
                <a:solidFill>
                  <a:prstClr val="black"/>
                </a:solidFill>
              </a:rPr>
              <a:t>across the board</a:t>
            </a:r>
            <a:r>
              <a:rPr lang="en-US" dirty="0">
                <a:solidFill>
                  <a:prstClr val="black"/>
                </a:solidFill>
              </a:rPr>
              <a:t> for Advanced Placement, dual and concurrent enrollment, and the PSAT and SAT assessments</a:t>
            </a:r>
            <a:endParaRPr lang="en-US" dirty="0"/>
          </a:p>
        </p:txBody>
      </p:sp>
      <p:sp>
        <p:nvSpPr>
          <p:cNvPr id="4" name="Slide Number Placeholder 3"/>
          <p:cNvSpPr>
            <a:spLocks noGrp="1"/>
          </p:cNvSpPr>
          <p:nvPr>
            <p:ph type="sldNum" sz="quarter" idx="12"/>
          </p:nvPr>
        </p:nvSpPr>
        <p:spPr/>
        <p:txBody>
          <a:bodyPr/>
          <a:lstStyle/>
          <a:p>
            <a:fld id="{E3A0F8C9-0536-44E3-92CA-2798A712B5A8}" type="slidenum">
              <a:rPr lang="en-US" smtClean="0"/>
              <a:t>3</a:t>
            </a:fld>
            <a:endParaRPr lang="en-US"/>
          </a:p>
        </p:txBody>
      </p:sp>
      <p:sp>
        <p:nvSpPr>
          <p:cNvPr id="6" name="Rectangle 5"/>
          <p:cNvSpPr/>
          <p:nvPr/>
        </p:nvSpPr>
        <p:spPr>
          <a:xfrm>
            <a:off x="4453217" y="3244334"/>
            <a:ext cx="237566" cy="369332"/>
          </a:xfrm>
          <a:prstGeom prst="rect">
            <a:avLst/>
          </a:prstGeom>
        </p:spPr>
        <p:txBody>
          <a:bodyPr wrap="none">
            <a:spAutoFit/>
          </a:bodyPr>
          <a:lstStyle/>
          <a:p>
            <a:r>
              <a:rPr lang="en-US"/>
              <a:t> </a:t>
            </a:r>
          </a:p>
        </p:txBody>
      </p:sp>
      <p:sp>
        <p:nvSpPr>
          <p:cNvPr id="7" name="Rectangle 6"/>
          <p:cNvSpPr/>
          <p:nvPr/>
        </p:nvSpPr>
        <p:spPr>
          <a:xfrm>
            <a:off x="4453217" y="3244334"/>
            <a:ext cx="237566" cy="369332"/>
          </a:xfrm>
          <a:prstGeom prst="rect">
            <a:avLst/>
          </a:prstGeom>
        </p:spPr>
        <p:txBody>
          <a:bodyPr wrap="none">
            <a:spAutoFit/>
          </a:bodyPr>
          <a:lstStyle/>
          <a:p>
            <a:r>
              <a:rPr lang="en-US"/>
              <a:t> </a:t>
            </a:r>
          </a:p>
        </p:txBody>
      </p:sp>
    </p:spTree>
    <p:extLst>
      <p:ext uri="{BB962C8B-B14F-4D97-AF65-F5344CB8AC3E}">
        <p14:creationId xmlns:p14="http://schemas.microsoft.com/office/powerpoint/2010/main" val="28929376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457950" y="6356351"/>
            <a:ext cx="2057400" cy="365125"/>
          </a:xfrm>
        </p:spPr>
        <p:txBody>
          <a:bodyPr/>
          <a:lstStyle/>
          <a:p>
            <a:fld id="{E3A0F8C9-0536-44E3-92CA-2798A712B5A8}" type="slidenum">
              <a:rPr lang="en-US" smtClean="0"/>
              <a:t>30</a:t>
            </a:fld>
            <a:endParaRPr lang="en-US"/>
          </a:p>
        </p:txBody>
      </p:sp>
      <p:graphicFrame>
        <p:nvGraphicFramePr>
          <p:cNvPr id="5" name="Chart 4"/>
          <p:cNvGraphicFramePr>
            <a:graphicFrameLocks/>
          </p:cNvGraphicFramePr>
          <p:nvPr>
            <p:extLst>
              <p:ext uri="{D42A27DB-BD31-4B8C-83A1-F6EECF244321}">
                <p14:modId xmlns:p14="http://schemas.microsoft.com/office/powerpoint/2010/main" val="1733007870"/>
              </p:ext>
            </p:extLst>
          </p:nvPr>
        </p:nvGraphicFramePr>
        <p:xfrm>
          <a:off x="390697" y="420095"/>
          <a:ext cx="7988531" cy="593625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p:cNvGraphicFramePr>
            <a:graphicFrameLocks/>
          </p:cNvGraphicFramePr>
          <p:nvPr>
            <p:extLst>
              <p:ext uri="{D42A27DB-BD31-4B8C-83A1-F6EECF244321}">
                <p14:modId xmlns:p14="http://schemas.microsoft.com/office/powerpoint/2010/main" val="3362414209"/>
              </p:ext>
            </p:extLst>
          </p:nvPr>
        </p:nvGraphicFramePr>
        <p:xfrm>
          <a:off x="390698" y="3034146"/>
          <a:ext cx="7988530" cy="2286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2466733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457950" y="6356351"/>
            <a:ext cx="2057400" cy="365125"/>
          </a:xfrm>
        </p:spPr>
        <p:txBody>
          <a:bodyPr/>
          <a:lstStyle/>
          <a:p>
            <a:fld id="{E3A0F8C9-0536-44E3-92CA-2798A712B5A8}" type="slidenum">
              <a:rPr lang="en-US" smtClean="0"/>
              <a:t>31</a:t>
            </a:fld>
            <a:endParaRPr lang="en-US"/>
          </a:p>
        </p:txBody>
      </p:sp>
      <p:sp>
        <p:nvSpPr>
          <p:cNvPr id="3" name="Title 1"/>
          <p:cNvSpPr>
            <a:spLocks noGrp="1"/>
          </p:cNvSpPr>
          <p:nvPr>
            <p:ph type="title"/>
          </p:nvPr>
        </p:nvSpPr>
        <p:spPr>
          <a:xfrm>
            <a:off x="571499" y="384176"/>
            <a:ext cx="8121563" cy="1244599"/>
          </a:xfrm>
        </p:spPr>
        <p:txBody>
          <a:bodyPr>
            <a:noAutofit/>
          </a:bodyPr>
          <a:lstStyle/>
          <a:p>
            <a:r>
              <a:rPr lang="en-US" sz="1800" dirty="0"/>
              <a:t>The majority of Rhode Island High Schools’ average scale scores are either in the </a:t>
            </a:r>
            <a:r>
              <a:rPr lang="en-US" sz="1800" i="1" dirty="0"/>
              <a:t>Meeting Expectations </a:t>
            </a:r>
            <a:r>
              <a:rPr lang="en-US" sz="1800" dirty="0"/>
              <a:t>or </a:t>
            </a:r>
            <a:r>
              <a:rPr lang="en-US" sz="1800" i="1" dirty="0"/>
              <a:t>Partially Meeting Expectations</a:t>
            </a:r>
            <a:r>
              <a:rPr lang="en-US" sz="1800" dirty="0"/>
              <a:t> achievement levels</a:t>
            </a:r>
          </a:p>
        </p:txBody>
      </p:sp>
      <p:graphicFrame>
        <p:nvGraphicFramePr>
          <p:cNvPr id="5" name="Table 4"/>
          <p:cNvGraphicFramePr>
            <a:graphicFrameLocks noGrp="1"/>
          </p:cNvGraphicFramePr>
          <p:nvPr>
            <p:extLst>
              <p:ext uri="{D42A27DB-BD31-4B8C-83A1-F6EECF244321}">
                <p14:modId xmlns:p14="http://schemas.microsoft.com/office/powerpoint/2010/main" val="3226097225"/>
              </p:ext>
            </p:extLst>
          </p:nvPr>
        </p:nvGraphicFramePr>
        <p:xfrm>
          <a:off x="550718" y="2098963"/>
          <a:ext cx="8006979" cy="2770365"/>
        </p:xfrm>
        <a:graphic>
          <a:graphicData uri="http://schemas.openxmlformats.org/drawingml/2006/table">
            <a:tbl>
              <a:tblPr firstRow="1" bandRow="1">
                <a:tableStyleId>{1FECB4D8-DB02-4DC6-A0A2-4F2EBAE1DC90}</a:tableStyleId>
              </a:tblPr>
              <a:tblGrid>
                <a:gridCol w="956406">
                  <a:extLst>
                    <a:ext uri="{9D8B030D-6E8A-4147-A177-3AD203B41FA5}">
                      <a16:colId xmlns:a16="http://schemas.microsoft.com/office/drawing/2014/main" val="3069237004"/>
                    </a:ext>
                  </a:extLst>
                </a:gridCol>
                <a:gridCol w="882019">
                  <a:extLst>
                    <a:ext uri="{9D8B030D-6E8A-4147-A177-3AD203B41FA5}">
                      <a16:colId xmlns:a16="http://schemas.microsoft.com/office/drawing/2014/main" val="3803397696"/>
                    </a:ext>
                  </a:extLst>
                </a:gridCol>
                <a:gridCol w="1491735">
                  <a:extLst>
                    <a:ext uri="{9D8B030D-6E8A-4147-A177-3AD203B41FA5}">
                      <a16:colId xmlns:a16="http://schemas.microsoft.com/office/drawing/2014/main" val="1724343424"/>
                    </a:ext>
                  </a:extLst>
                </a:gridCol>
                <a:gridCol w="1192167">
                  <a:extLst>
                    <a:ext uri="{9D8B030D-6E8A-4147-A177-3AD203B41FA5}">
                      <a16:colId xmlns:a16="http://schemas.microsoft.com/office/drawing/2014/main" val="3657291932"/>
                    </a:ext>
                  </a:extLst>
                </a:gridCol>
                <a:gridCol w="1147180">
                  <a:extLst>
                    <a:ext uri="{9D8B030D-6E8A-4147-A177-3AD203B41FA5}">
                      <a16:colId xmlns:a16="http://schemas.microsoft.com/office/drawing/2014/main" val="2481757806"/>
                    </a:ext>
                  </a:extLst>
                </a:gridCol>
                <a:gridCol w="1214273">
                  <a:extLst>
                    <a:ext uri="{9D8B030D-6E8A-4147-A177-3AD203B41FA5}">
                      <a16:colId xmlns:a16="http://schemas.microsoft.com/office/drawing/2014/main" val="1884251493"/>
                    </a:ext>
                  </a:extLst>
                </a:gridCol>
                <a:gridCol w="1123199">
                  <a:extLst>
                    <a:ext uri="{9D8B030D-6E8A-4147-A177-3AD203B41FA5}">
                      <a16:colId xmlns:a16="http://schemas.microsoft.com/office/drawing/2014/main" val="137523724"/>
                    </a:ext>
                  </a:extLst>
                </a:gridCol>
              </a:tblGrid>
              <a:tr h="275128">
                <a:tc>
                  <a:txBody>
                    <a:bodyPr/>
                    <a:lstStyle/>
                    <a:p>
                      <a:pPr algn="ctr"/>
                      <a:endParaRPr lang="en-US" sz="1400"/>
                    </a:p>
                  </a:txBody>
                  <a:tcPr/>
                </a:tc>
                <a:tc>
                  <a:txBody>
                    <a:bodyPr/>
                    <a:lstStyle/>
                    <a:p>
                      <a:pPr lvl="0" algn="ctr">
                        <a:buNone/>
                      </a:pPr>
                      <a:endParaRPr lang="en-US" sz="1400" dirty="0"/>
                    </a:p>
                  </a:txBody>
                  <a:tcPr/>
                </a:tc>
                <a:tc>
                  <a:txBody>
                    <a:bodyPr/>
                    <a:lstStyle/>
                    <a:p>
                      <a:pPr algn="ctr"/>
                      <a:endParaRPr lang="en-US" sz="1400"/>
                    </a:p>
                  </a:txBody>
                  <a:tcPr>
                    <a:lnR w="12700" cap="flat" cmpd="sng" algn="ctr">
                      <a:solidFill>
                        <a:schemeClr val="tx1"/>
                      </a:solidFill>
                      <a:prstDash val="solid"/>
                      <a:round/>
                      <a:headEnd type="none" w="med" len="med"/>
                      <a:tailEnd type="none" w="med" len="med"/>
                    </a:lnR>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t>College and Career Ready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pPr algn="ctr"/>
                      <a:endParaRPr lang="en-US" sz="1400"/>
                    </a:p>
                  </a:txBody>
                  <a:tcPr/>
                </a:tc>
                <a:tc gridSpan="2">
                  <a:txBody>
                    <a:bodyPr/>
                    <a:lstStyle/>
                    <a:p>
                      <a:pPr algn="ctr"/>
                      <a:r>
                        <a:rPr lang="en-US" sz="1400" dirty="0"/>
                        <a:t>Not College and Career Ready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pPr algn="ctr"/>
                      <a:endParaRPr lang="en-US" sz="1400"/>
                    </a:p>
                  </a:txBody>
                  <a:tcPr/>
                </a:tc>
                <a:extLst>
                  <a:ext uri="{0D108BD9-81ED-4DB2-BD59-A6C34878D82A}">
                    <a16:rowId xmlns:a16="http://schemas.microsoft.com/office/drawing/2014/main" val="2715134337"/>
                  </a:ext>
                </a:extLst>
              </a:tr>
              <a:tr h="539610">
                <a:tc>
                  <a:txBody>
                    <a:bodyPr/>
                    <a:lstStyle/>
                    <a:p>
                      <a:pPr algn="ctr"/>
                      <a:endParaRPr lang="en-US" sz="1400"/>
                    </a:p>
                  </a:txBody>
                  <a:tcPr/>
                </a:tc>
                <a:tc>
                  <a:txBody>
                    <a:bodyPr/>
                    <a:lstStyle/>
                    <a:p>
                      <a:pPr lvl="0" algn="ctr">
                        <a:buNone/>
                      </a:pPr>
                      <a:r>
                        <a:rPr lang="en-US" sz="1400" dirty="0"/>
                        <a:t>Total Schools</a:t>
                      </a:r>
                    </a:p>
                  </a:txBody>
                  <a:tcPr anchor="b"/>
                </a:tc>
                <a:tc>
                  <a:txBody>
                    <a:bodyPr/>
                    <a:lstStyle/>
                    <a:p>
                      <a:pPr algn="ctr"/>
                      <a:endParaRPr lang="en-US" sz="1400"/>
                    </a:p>
                  </a:txBody>
                  <a:tcPr anchor="b">
                    <a:lnR w="127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t>Exceeding Expectations</a:t>
                      </a:r>
                    </a:p>
                  </a:txBody>
                  <a:tcPr anchor="b">
                    <a:lnL w="12700" cap="flat" cmpd="sng" algn="ctr">
                      <a:solidFill>
                        <a:schemeClr val="tx1"/>
                      </a:solidFill>
                      <a:prstDash val="solid"/>
                      <a:round/>
                      <a:headEnd type="none" w="med" len="med"/>
                      <a:tailEnd type="none" w="med" len="med"/>
                    </a:lnL>
                    <a:solidFill>
                      <a:schemeClr val="accent6">
                        <a:lumMod val="40000"/>
                        <a:lumOff val="60000"/>
                      </a:schemeClr>
                    </a:solidFill>
                  </a:tcPr>
                </a:tc>
                <a:tc>
                  <a:txBody>
                    <a:bodyPr/>
                    <a:lstStyle/>
                    <a:p>
                      <a:pPr algn="ctr"/>
                      <a:r>
                        <a:rPr lang="en-US" sz="1400" dirty="0"/>
                        <a:t>Meeting Expectations</a:t>
                      </a:r>
                    </a:p>
                  </a:txBody>
                  <a:tcPr anchor="b">
                    <a:lnR w="12700" cap="flat" cmpd="sng" algn="ctr">
                      <a:solidFill>
                        <a:schemeClr val="tx1"/>
                      </a:solidFill>
                      <a:prstDash val="solid"/>
                      <a:round/>
                      <a:headEnd type="none" w="med" len="med"/>
                      <a:tailEnd type="none" w="med" len="med"/>
                    </a:lnR>
                    <a:solidFill>
                      <a:schemeClr val="accent6">
                        <a:lumMod val="40000"/>
                        <a:lumOff val="60000"/>
                      </a:schemeClr>
                    </a:solidFill>
                  </a:tcPr>
                </a:tc>
                <a:tc>
                  <a:txBody>
                    <a:bodyPr/>
                    <a:lstStyle/>
                    <a:p>
                      <a:pPr algn="ctr"/>
                      <a:r>
                        <a:rPr lang="en-US" sz="1400" dirty="0"/>
                        <a:t>Partially</a:t>
                      </a:r>
                      <a:r>
                        <a:rPr lang="en-US" sz="1400" baseline="0" dirty="0"/>
                        <a:t> Meeting Expectations</a:t>
                      </a:r>
                      <a:endParaRPr lang="en-US" sz="1400" dirty="0"/>
                    </a:p>
                  </a:txBody>
                  <a:tcPr anchor="b">
                    <a:lnL w="12700" cap="flat" cmpd="sng" algn="ctr">
                      <a:solidFill>
                        <a:schemeClr val="tx1"/>
                      </a:solidFill>
                      <a:prstDash val="solid"/>
                      <a:round/>
                      <a:headEnd type="none" w="med" len="med"/>
                      <a:tailEnd type="none" w="med" len="med"/>
                    </a:lnL>
                    <a:solidFill>
                      <a:schemeClr val="accent4">
                        <a:lumMod val="40000"/>
                        <a:lumOff val="60000"/>
                      </a:schemeClr>
                    </a:solidFill>
                  </a:tcPr>
                </a:tc>
                <a:tc>
                  <a:txBody>
                    <a:bodyPr/>
                    <a:lstStyle/>
                    <a:p>
                      <a:pPr algn="ctr"/>
                      <a:r>
                        <a:rPr lang="en-US" sz="1400" dirty="0"/>
                        <a:t>Not Meeting Expectations</a:t>
                      </a:r>
                    </a:p>
                  </a:txBody>
                  <a:tcPr anchor="b">
                    <a:lnR w="12700" cap="flat" cmpd="sng" algn="ctr">
                      <a:solidFill>
                        <a:schemeClr val="tx1"/>
                      </a:solidFill>
                      <a:prstDash val="solid"/>
                      <a:round/>
                      <a:headEnd type="none" w="med" len="med"/>
                      <a:tailEnd type="none" w="med" len="med"/>
                    </a:lnR>
                    <a:solidFill>
                      <a:schemeClr val="accent4">
                        <a:lumMod val="40000"/>
                        <a:lumOff val="60000"/>
                      </a:schemeClr>
                    </a:solidFill>
                  </a:tcPr>
                </a:tc>
                <a:extLst>
                  <a:ext uri="{0D108BD9-81ED-4DB2-BD59-A6C34878D82A}">
                    <a16:rowId xmlns:a16="http://schemas.microsoft.com/office/drawing/2014/main" val="2444041532"/>
                  </a:ext>
                </a:extLst>
              </a:tr>
              <a:tr h="342654">
                <a:tc rowSpan="2">
                  <a:txBody>
                    <a:bodyPr/>
                    <a:lstStyle/>
                    <a:p>
                      <a:pPr algn="r"/>
                      <a:r>
                        <a:rPr lang="en-US" dirty="0"/>
                        <a:t>PSAT10</a:t>
                      </a:r>
                    </a:p>
                  </a:txBody>
                  <a:tcPr vert="vert270" anchor="ctr"/>
                </a:tc>
                <a:tc rowSpan="2">
                  <a:txBody>
                    <a:bodyPr/>
                    <a:lstStyle/>
                    <a:p>
                      <a:pPr lvl="0" algn="ctr">
                        <a:buNone/>
                      </a:pPr>
                      <a:r>
                        <a:rPr lang="en-US"/>
                        <a:t>63</a:t>
                      </a:r>
                    </a:p>
                  </a:txBody>
                  <a:tcPr anchor="ctr"/>
                </a:tc>
                <a:tc>
                  <a:txBody>
                    <a:bodyPr/>
                    <a:lstStyle/>
                    <a:p>
                      <a:pPr algn="r"/>
                      <a:r>
                        <a:rPr lang="en-US" dirty="0"/>
                        <a:t>ELA</a:t>
                      </a:r>
                    </a:p>
                  </a:txBody>
                  <a:tcPr anchor="ctr">
                    <a:lnR w="12700" cap="flat" cmpd="sng" algn="ctr">
                      <a:solidFill>
                        <a:schemeClr val="tx1"/>
                      </a:solidFill>
                      <a:prstDash val="solid"/>
                      <a:round/>
                      <a:headEnd type="none" w="med" len="med"/>
                      <a:tailEnd type="none" w="med" len="med"/>
                    </a:lnR>
                  </a:tcPr>
                </a:tc>
                <a:tc>
                  <a:txBody>
                    <a:bodyPr/>
                    <a:lstStyle/>
                    <a:p>
                      <a:pPr algn="ctr"/>
                      <a:r>
                        <a:rPr lang="en-US" dirty="0"/>
                        <a:t>0</a:t>
                      </a:r>
                    </a:p>
                  </a:txBody>
                  <a:tcPr anchor="ctr">
                    <a:lnL w="12700" cap="flat" cmpd="sng" algn="ctr">
                      <a:solidFill>
                        <a:schemeClr val="tx1"/>
                      </a:solidFill>
                      <a:prstDash val="solid"/>
                      <a:round/>
                      <a:headEnd type="none" w="med" len="med"/>
                      <a:tailEnd type="none" w="med" len="med"/>
                    </a:lnL>
                  </a:tcPr>
                </a:tc>
                <a:tc>
                  <a:txBody>
                    <a:bodyPr/>
                    <a:lstStyle/>
                    <a:p>
                      <a:pPr algn="ctr"/>
                      <a:r>
                        <a:rPr lang="en-US"/>
                        <a:t>39</a:t>
                      </a:r>
                    </a:p>
                  </a:txBody>
                  <a:tcPr anchor="ctr">
                    <a:lnR w="12700" cap="flat" cmpd="sng" algn="ctr">
                      <a:solidFill>
                        <a:schemeClr val="tx1"/>
                      </a:solidFill>
                      <a:prstDash val="solid"/>
                      <a:round/>
                      <a:headEnd type="none" w="med" len="med"/>
                      <a:tailEnd type="none" w="med" len="med"/>
                    </a:lnR>
                  </a:tcPr>
                </a:tc>
                <a:tc>
                  <a:txBody>
                    <a:bodyPr/>
                    <a:lstStyle/>
                    <a:p>
                      <a:pPr algn="ctr"/>
                      <a:r>
                        <a:rPr lang="en-US"/>
                        <a:t>20</a:t>
                      </a:r>
                    </a:p>
                  </a:txBody>
                  <a:tcPr anchor="ctr">
                    <a:lnL w="12700" cap="flat" cmpd="sng" algn="ctr">
                      <a:solidFill>
                        <a:schemeClr val="tx1"/>
                      </a:solidFill>
                      <a:prstDash val="solid"/>
                      <a:round/>
                      <a:headEnd type="none" w="med" len="med"/>
                      <a:tailEnd type="none" w="med" len="med"/>
                    </a:lnL>
                  </a:tcPr>
                </a:tc>
                <a:tc>
                  <a:txBody>
                    <a:bodyPr/>
                    <a:lstStyle/>
                    <a:p>
                      <a:pPr algn="ctr"/>
                      <a:r>
                        <a:rPr lang="en-US"/>
                        <a:t>4</a:t>
                      </a:r>
                    </a:p>
                  </a:txBody>
                  <a:tcPr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814440065"/>
                  </a:ext>
                </a:extLst>
              </a:tr>
              <a:tr h="423405">
                <a:tc vMerge="1">
                  <a:txBody>
                    <a:bodyPr/>
                    <a:lstStyle/>
                    <a:p>
                      <a:pPr algn="r"/>
                      <a:endParaRPr lang="en-US"/>
                    </a:p>
                  </a:txBody>
                  <a:tcPr/>
                </a:tc>
                <a:tc vMerge="1">
                  <a:txBody>
                    <a:bodyPr/>
                    <a:lstStyle/>
                    <a:p>
                      <a:endParaRPr lang="en-US"/>
                    </a:p>
                  </a:txBody>
                  <a:tcPr anchor="ctr"/>
                </a:tc>
                <a:tc>
                  <a:txBody>
                    <a:bodyPr/>
                    <a:lstStyle/>
                    <a:p>
                      <a:pPr algn="r"/>
                      <a:r>
                        <a:rPr lang="en-US" dirty="0"/>
                        <a:t>Mathematics</a:t>
                      </a:r>
                    </a:p>
                  </a:txBody>
                  <a:tcPr anchor="ctr">
                    <a:lnR w="12700" cap="flat" cmpd="sng" algn="ctr">
                      <a:solidFill>
                        <a:schemeClr val="tx1"/>
                      </a:solidFill>
                      <a:prstDash val="solid"/>
                      <a:round/>
                      <a:headEnd type="none" w="med" len="med"/>
                      <a:tailEnd type="none" w="med" len="med"/>
                    </a:lnR>
                  </a:tcPr>
                </a:tc>
                <a:tc>
                  <a:txBody>
                    <a:bodyPr/>
                    <a:lstStyle/>
                    <a:p>
                      <a:pPr algn="ctr"/>
                      <a:r>
                        <a:rPr lang="en-US" dirty="0"/>
                        <a:t>0</a:t>
                      </a:r>
                    </a:p>
                  </a:txBody>
                  <a:tcPr anchor="ctr">
                    <a:lnL w="12700" cap="flat" cmpd="sng" algn="ctr">
                      <a:solidFill>
                        <a:schemeClr val="tx1"/>
                      </a:solidFill>
                      <a:prstDash val="solid"/>
                      <a:round/>
                      <a:headEnd type="none" w="med" len="med"/>
                      <a:tailEnd type="none" w="med" len="med"/>
                    </a:lnL>
                  </a:tcPr>
                </a:tc>
                <a:tc>
                  <a:txBody>
                    <a:bodyPr/>
                    <a:lstStyle/>
                    <a:p>
                      <a:pPr algn="ctr"/>
                      <a:r>
                        <a:rPr lang="en-US"/>
                        <a:t>13</a:t>
                      </a:r>
                    </a:p>
                  </a:txBody>
                  <a:tcPr anchor="ctr">
                    <a:lnR w="12700" cap="flat" cmpd="sng" algn="ctr">
                      <a:solidFill>
                        <a:schemeClr val="tx1"/>
                      </a:solidFill>
                      <a:prstDash val="solid"/>
                      <a:round/>
                      <a:headEnd type="none" w="med" len="med"/>
                      <a:tailEnd type="none" w="med" len="med"/>
                    </a:lnR>
                  </a:tcPr>
                </a:tc>
                <a:tc>
                  <a:txBody>
                    <a:bodyPr/>
                    <a:lstStyle/>
                    <a:p>
                      <a:pPr algn="ctr"/>
                      <a:r>
                        <a:rPr lang="en-US" dirty="0"/>
                        <a:t>38</a:t>
                      </a:r>
                    </a:p>
                  </a:txBody>
                  <a:tcPr anchor="ctr">
                    <a:lnL w="12700" cap="flat" cmpd="sng" algn="ctr">
                      <a:solidFill>
                        <a:schemeClr val="tx1"/>
                      </a:solidFill>
                      <a:prstDash val="solid"/>
                      <a:round/>
                      <a:headEnd type="none" w="med" len="med"/>
                      <a:tailEnd type="none" w="med" len="med"/>
                    </a:lnL>
                  </a:tcPr>
                </a:tc>
                <a:tc>
                  <a:txBody>
                    <a:bodyPr/>
                    <a:lstStyle/>
                    <a:p>
                      <a:pPr algn="ctr"/>
                      <a:r>
                        <a:rPr lang="en-US"/>
                        <a:t>12</a:t>
                      </a:r>
                    </a:p>
                  </a:txBody>
                  <a:tcPr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77947588"/>
                  </a:ext>
                </a:extLst>
              </a:tr>
              <a:tr h="342654">
                <a:tc rowSpan="2">
                  <a:txBody>
                    <a:bodyPr/>
                    <a:lstStyle/>
                    <a:p>
                      <a:pPr algn="ctr"/>
                      <a:r>
                        <a:rPr lang="en-US" dirty="0"/>
                        <a:t>SAT</a:t>
                      </a:r>
                    </a:p>
                  </a:txBody>
                  <a:tcPr vert="vert270" anchor="ctr"/>
                </a:tc>
                <a:tc rowSpan="2">
                  <a:txBody>
                    <a:bodyPr/>
                    <a:lstStyle/>
                    <a:p>
                      <a:pPr lvl="0" algn="ctr">
                        <a:buNone/>
                      </a:pPr>
                      <a:r>
                        <a:rPr lang="en-US" dirty="0"/>
                        <a:t>62</a:t>
                      </a:r>
                    </a:p>
                  </a:txBody>
                  <a:tcPr anchor="ctr"/>
                </a:tc>
                <a:tc>
                  <a:txBody>
                    <a:bodyPr/>
                    <a:lstStyle/>
                    <a:p>
                      <a:pPr algn="r"/>
                      <a:r>
                        <a:rPr lang="en-US" dirty="0"/>
                        <a:t>ELA</a:t>
                      </a:r>
                    </a:p>
                  </a:txBody>
                  <a:tcPr anchor="ctr">
                    <a:lnR w="12700" cap="flat" cmpd="sng" algn="ctr">
                      <a:solidFill>
                        <a:schemeClr val="tx1"/>
                      </a:solidFill>
                      <a:prstDash val="solid"/>
                      <a:round/>
                      <a:headEnd type="none" w="med" len="med"/>
                      <a:tailEnd type="none" w="med" len="med"/>
                    </a:lnR>
                  </a:tcPr>
                </a:tc>
                <a:tc>
                  <a:txBody>
                    <a:bodyPr/>
                    <a:lstStyle/>
                    <a:p>
                      <a:pPr algn="ctr"/>
                      <a:r>
                        <a:rPr lang="en-US" dirty="0"/>
                        <a:t>0</a:t>
                      </a:r>
                    </a:p>
                  </a:txBody>
                  <a:tcPr anchor="ctr">
                    <a:lnL w="12700" cap="flat" cmpd="sng" algn="ctr">
                      <a:solidFill>
                        <a:schemeClr val="tx1"/>
                      </a:solidFill>
                      <a:prstDash val="solid"/>
                      <a:round/>
                      <a:headEnd type="none" w="med" len="med"/>
                      <a:tailEnd type="none" w="med" len="med"/>
                    </a:lnL>
                  </a:tcPr>
                </a:tc>
                <a:tc>
                  <a:txBody>
                    <a:bodyPr/>
                    <a:lstStyle/>
                    <a:p>
                      <a:pPr lvl="0" algn="ctr">
                        <a:buNone/>
                      </a:pPr>
                      <a:r>
                        <a:rPr lang="en-US" dirty="0"/>
                        <a:t>30</a:t>
                      </a:r>
                    </a:p>
                  </a:txBody>
                  <a:tcPr anchor="ctr">
                    <a:lnR w="12700" cap="flat" cmpd="sng" algn="ctr">
                      <a:solidFill>
                        <a:schemeClr val="tx1"/>
                      </a:solidFill>
                      <a:prstDash val="solid"/>
                      <a:round/>
                      <a:headEnd type="none" w="med" len="med"/>
                      <a:tailEnd type="none" w="med" len="med"/>
                    </a:lnR>
                  </a:tcPr>
                </a:tc>
                <a:tc>
                  <a:txBody>
                    <a:bodyPr/>
                    <a:lstStyle/>
                    <a:p>
                      <a:pPr lvl="0" algn="ctr">
                        <a:buNone/>
                      </a:pPr>
                      <a:r>
                        <a:rPr lang="en-US" dirty="0"/>
                        <a:t>21</a:t>
                      </a:r>
                    </a:p>
                  </a:txBody>
                  <a:tcPr anchor="ctr">
                    <a:lnL w="12700" cap="flat" cmpd="sng" algn="ctr">
                      <a:solidFill>
                        <a:schemeClr val="tx1"/>
                      </a:solidFill>
                      <a:prstDash val="solid"/>
                      <a:round/>
                      <a:headEnd type="none" w="med" len="med"/>
                      <a:tailEnd type="none" w="med" len="med"/>
                    </a:lnL>
                  </a:tcPr>
                </a:tc>
                <a:tc>
                  <a:txBody>
                    <a:bodyPr/>
                    <a:lstStyle/>
                    <a:p>
                      <a:pPr lvl="0" algn="ctr">
                        <a:buNone/>
                      </a:pPr>
                      <a:r>
                        <a:rPr lang="en-US" dirty="0"/>
                        <a:t>11</a:t>
                      </a:r>
                    </a:p>
                  </a:txBody>
                  <a:tcPr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813987845"/>
                  </a:ext>
                </a:extLst>
              </a:tr>
              <a:tr h="342654">
                <a:tc vMerge="1">
                  <a:txBody>
                    <a:bodyPr/>
                    <a:lstStyle/>
                    <a:p>
                      <a:pPr algn="r"/>
                      <a:endParaRPr lang="en-US"/>
                    </a:p>
                  </a:txBody>
                  <a:tcPr/>
                </a:tc>
                <a:tc vMerge="1">
                  <a:txBody>
                    <a:bodyPr/>
                    <a:lstStyle/>
                    <a:p>
                      <a:endParaRPr lang="en-US"/>
                    </a:p>
                  </a:txBody>
                  <a:tcPr anchor="ctr"/>
                </a:tc>
                <a:tc>
                  <a:txBody>
                    <a:bodyPr/>
                    <a:lstStyle/>
                    <a:p>
                      <a:pPr algn="r"/>
                      <a:r>
                        <a:rPr lang="en-US" dirty="0"/>
                        <a:t>Mathematics</a:t>
                      </a:r>
                    </a:p>
                  </a:txBody>
                  <a:tcPr anchor="ctr">
                    <a:lnR w="12700" cap="flat" cmpd="sng" algn="ctr">
                      <a:solidFill>
                        <a:schemeClr val="tx1"/>
                      </a:solidFill>
                      <a:prstDash val="solid"/>
                      <a:round/>
                      <a:headEnd type="none" w="med" len="med"/>
                      <a:tailEnd type="none" w="med" len="med"/>
                    </a:lnR>
                  </a:tcPr>
                </a:tc>
                <a:tc>
                  <a:txBody>
                    <a:bodyPr/>
                    <a:lstStyle/>
                    <a:p>
                      <a:pPr algn="ctr"/>
                      <a:r>
                        <a:rPr lang="en-US"/>
                        <a:t>0</a:t>
                      </a: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US"/>
                        <a:t>11</a:t>
                      </a: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a:t>34</a:t>
                      </a: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US" dirty="0"/>
                        <a:t>17</a:t>
                      </a: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85973957"/>
                  </a:ext>
                </a:extLst>
              </a:tr>
            </a:tbl>
          </a:graphicData>
        </a:graphic>
      </p:graphicFrame>
    </p:spTree>
    <p:extLst>
      <p:ext uri="{BB962C8B-B14F-4D97-AF65-F5344CB8AC3E}">
        <p14:creationId xmlns:p14="http://schemas.microsoft.com/office/powerpoint/2010/main" val="33177005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457950" y="6356351"/>
            <a:ext cx="2057400" cy="365125"/>
          </a:xfrm>
        </p:spPr>
        <p:txBody>
          <a:bodyPr/>
          <a:lstStyle/>
          <a:p>
            <a:fld id="{E3A0F8C9-0536-44E3-92CA-2798A712B5A8}" type="slidenum">
              <a:rPr lang="en-US" smtClean="0"/>
              <a:t>32</a:t>
            </a:fld>
            <a:endParaRPr lang="en-US"/>
          </a:p>
        </p:txBody>
      </p:sp>
      <p:graphicFrame>
        <p:nvGraphicFramePr>
          <p:cNvPr id="4" name="Chart 3"/>
          <p:cNvGraphicFramePr>
            <a:graphicFrameLocks/>
          </p:cNvGraphicFramePr>
          <p:nvPr>
            <p:extLst>
              <p:ext uri="{D42A27DB-BD31-4B8C-83A1-F6EECF244321}">
                <p14:modId xmlns:p14="http://schemas.microsoft.com/office/powerpoint/2010/main" val="2946898449"/>
              </p:ext>
            </p:extLst>
          </p:nvPr>
        </p:nvGraphicFramePr>
        <p:xfrm>
          <a:off x="447675" y="771524"/>
          <a:ext cx="8181976" cy="5219701"/>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077442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078037"/>
          </a:xfrm>
        </p:spPr>
        <p:txBody>
          <a:bodyPr>
            <a:normAutofit/>
          </a:bodyPr>
          <a:lstStyle/>
          <a:p>
            <a:r>
              <a:rPr lang="en-US" sz="5400" b="1" dirty="0">
                <a:latin typeface="+mn-lt"/>
              </a:rPr>
              <a:t>High School Assessments</a:t>
            </a:r>
            <a:endParaRPr lang="en-US" sz="5400" dirty="0">
              <a:latin typeface="+mn-lt"/>
            </a:endParaRPr>
          </a:p>
        </p:txBody>
      </p:sp>
      <p:sp>
        <p:nvSpPr>
          <p:cNvPr id="3" name="Subtitle 2"/>
          <p:cNvSpPr>
            <a:spLocks noGrp="1"/>
          </p:cNvSpPr>
          <p:nvPr>
            <p:ph type="subTitle" idx="1"/>
          </p:nvPr>
        </p:nvSpPr>
        <p:spPr>
          <a:xfrm>
            <a:off x="1143000" y="3312942"/>
            <a:ext cx="6858000" cy="1655762"/>
          </a:xfrm>
        </p:spPr>
        <p:txBody>
          <a:bodyPr vert="horz" lIns="91440" tIns="45720" rIns="91440" bIns="45720" rtlCol="0" anchor="t">
            <a:normAutofit/>
          </a:bodyPr>
          <a:lstStyle/>
          <a:p>
            <a:r>
              <a:rPr lang="en-US" b="1" dirty="0">
                <a:solidFill>
                  <a:prstClr val="black"/>
                </a:solidFill>
              </a:rPr>
              <a:t>SAT School Day and PSAT 10</a:t>
            </a:r>
          </a:p>
          <a:p>
            <a:r>
              <a:rPr lang="en-US" dirty="0">
                <a:solidFill>
                  <a:prstClr val="black"/>
                </a:solidFill>
              </a:rPr>
              <a:t>Technical Detail on 2018 </a:t>
            </a:r>
          </a:p>
          <a:p>
            <a:r>
              <a:rPr lang="en-US" dirty="0">
                <a:solidFill>
                  <a:prstClr val="black"/>
                </a:solidFill>
              </a:rPr>
              <a:t>Participation and Results</a:t>
            </a:r>
          </a:p>
          <a:p>
            <a:endParaRPr lang="en-US" dirty="0"/>
          </a:p>
        </p:txBody>
      </p:sp>
      <p:sp>
        <p:nvSpPr>
          <p:cNvPr id="4" name="Slide Number Placeholder 3"/>
          <p:cNvSpPr>
            <a:spLocks noGrp="1"/>
          </p:cNvSpPr>
          <p:nvPr>
            <p:ph type="sldNum" sz="quarter" idx="12"/>
          </p:nvPr>
        </p:nvSpPr>
        <p:spPr/>
        <p:txBody>
          <a:bodyPr/>
          <a:lstStyle/>
          <a:p>
            <a:fld id="{E3A0F8C9-0536-44E3-92CA-2798A712B5A8}" type="slidenum">
              <a:rPr lang="en-US" smtClean="0"/>
              <a:t>4</a:t>
            </a:fld>
            <a:endParaRPr lang="en-US"/>
          </a:p>
        </p:txBody>
      </p:sp>
    </p:spTree>
    <p:extLst>
      <p:ext uri="{BB962C8B-B14F-4D97-AF65-F5344CB8AC3E}">
        <p14:creationId xmlns:p14="http://schemas.microsoft.com/office/powerpoint/2010/main" val="1364068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3A0F8C9-0536-44E3-92CA-2798A712B5A8}" type="slidenum">
              <a:rPr lang="en-US" smtClean="0"/>
              <a:t>5</a:t>
            </a:fld>
            <a:endParaRPr lang="en-US"/>
          </a:p>
        </p:txBody>
      </p:sp>
      <p:sp>
        <p:nvSpPr>
          <p:cNvPr id="6" name="Rectangle 5"/>
          <p:cNvSpPr/>
          <p:nvPr/>
        </p:nvSpPr>
        <p:spPr>
          <a:xfrm>
            <a:off x="4453217" y="3244334"/>
            <a:ext cx="237566" cy="369332"/>
          </a:xfrm>
          <a:prstGeom prst="rect">
            <a:avLst/>
          </a:prstGeom>
        </p:spPr>
        <p:txBody>
          <a:bodyPr wrap="none">
            <a:spAutoFit/>
          </a:bodyPr>
          <a:lstStyle/>
          <a:p>
            <a:r>
              <a:rPr lang="en-US"/>
              <a:t> </a:t>
            </a:r>
          </a:p>
        </p:txBody>
      </p:sp>
      <p:sp>
        <p:nvSpPr>
          <p:cNvPr id="7" name="Rectangle 6"/>
          <p:cNvSpPr/>
          <p:nvPr/>
        </p:nvSpPr>
        <p:spPr>
          <a:xfrm>
            <a:off x="4453217" y="3244334"/>
            <a:ext cx="237566" cy="369332"/>
          </a:xfrm>
          <a:prstGeom prst="rect">
            <a:avLst/>
          </a:prstGeom>
        </p:spPr>
        <p:txBody>
          <a:bodyPr wrap="none">
            <a:spAutoFit/>
          </a:bodyPr>
          <a:lstStyle/>
          <a:p>
            <a:r>
              <a:rPr lang="en-US"/>
              <a:t> </a:t>
            </a:r>
          </a:p>
        </p:txBody>
      </p:sp>
      <p:sp>
        <p:nvSpPr>
          <p:cNvPr id="9" name="TextBox 8"/>
          <p:cNvSpPr txBox="1"/>
          <p:nvPr/>
        </p:nvSpPr>
        <p:spPr>
          <a:xfrm>
            <a:off x="707229" y="603676"/>
            <a:ext cx="7643813" cy="1077218"/>
          </a:xfrm>
          <a:prstGeom prst="rect">
            <a:avLst/>
          </a:prstGeom>
          <a:noFill/>
        </p:spPr>
        <p:txBody>
          <a:bodyPr wrap="square" rtlCol="0" anchor="t">
            <a:spAutoFit/>
          </a:bodyPr>
          <a:lstStyle/>
          <a:p>
            <a:pPr algn="ctr"/>
            <a:r>
              <a:rPr lang="en-US" sz="3200" b="1" dirty="0"/>
              <a:t>PSAT/SAT Transition: Removing Barriers to College Access for all Students</a:t>
            </a:r>
            <a:endParaRPr lang="en-US" sz="3200" b="1" dirty="0">
              <a:cs typeface="Calibri"/>
            </a:endParaRPr>
          </a:p>
        </p:txBody>
      </p:sp>
      <p:graphicFrame>
        <p:nvGraphicFramePr>
          <p:cNvPr id="11" name="Diagram 10"/>
          <p:cNvGraphicFramePr/>
          <p:nvPr>
            <p:extLst>
              <p:ext uri="{D42A27DB-BD31-4B8C-83A1-F6EECF244321}">
                <p14:modId xmlns:p14="http://schemas.microsoft.com/office/powerpoint/2010/main" val="742894204"/>
              </p:ext>
            </p:extLst>
          </p:nvPr>
        </p:nvGraphicFramePr>
        <p:xfrm>
          <a:off x="256311" y="1680894"/>
          <a:ext cx="8393812" cy="447976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9889181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10" name="Chart 9"/>
          <p:cNvGraphicFramePr>
            <a:graphicFrameLocks/>
          </p:cNvGraphicFramePr>
          <p:nvPr>
            <p:extLst>
              <p:ext uri="{D42A27DB-BD31-4B8C-83A1-F6EECF244321}">
                <p14:modId xmlns:p14="http://schemas.microsoft.com/office/powerpoint/2010/main" val="2922671337"/>
              </p:ext>
            </p:extLst>
          </p:nvPr>
        </p:nvGraphicFramePr>
        <p:xfrm>
          <a:off x="556953" y="1596044"/>
          <a:ext cx="7958397" cy="4547061"/>
        </p:xfrm>
        <a:graphic>
          <a:graphicData uri="http://schemas.openxmlformats.org/drawingml/2006/chart">
            <c:chart xmlns:c="http://schemas.openxmlformats.org/drawingml/2006/chart" xmlns:r="http://schemas.openxmlformats.org/officeDocument/2006/relationships" r:id="rId3"/>
          </a:graphicData>
        </a:graphic>
      </p:graphicFrame>
      <p:sp>
        <p:nvSpPr>
          <p:cNvPr id="6" name="Slide Number Placeholder 5"/>
          <p:cNvSpPr>
            <a:spLocks noGrp="1"/>
          </p:cNvSpPr>
          <p:nvPr>
            <p:ph type="sldNum" sz="quarter" idx="12"/>
          </p:nvPr>
        </p:nvSpPr>
        <p:spPr>
          <a:xfrm>
            <a:off x="6457950" y="6356351"/>
            <a:ext cx="2057400" cy="365125"/>
          </a:xfrm>
        </p:spPr>
        <p:txBody>
          <a:bodyPr/>
          <a:lstStyle/>
          <a:p>
            <a:fld id="{E3A0F8C9-0536-44E3-92CA-2798A712B5A8}" type="slidenum">
              <a:rPr lang="en-US" smtClean="0"/>
              <a:t>6</a:t>
            </a:fld>
            <a:endParaRPr lang="en-US"/>
          </a:p>
        </p:txBody>
      </p:sp>
      <p:sp>
        <p:nvSpPr>
          <p:cNvPr id="17" name="TextBox 16">
            <a:extLst>
              <a:ext uri="{FF2B5EF4-FFF2-40B4-BE49-F238E27FC236}">
                <a16:creationId xmlns:a16="http://schemas.microsoft.com/office/drawing/2014/main" id="{23081B37-3D49-4A82-A09A-AB92CBC5CBFC}"/>
              </a:ext>
            </a:extLst>
          </p:cNvPr>
          <p:cNvSpPr txBox="1"/>
          <p:nvPr/>
        </p:nvSpPr>
        <p:spPr>
          <a:xfrm>
            <a:off x="5473568" y="1999154"/>
            <a:ext cx="1017917" cy="400110"/>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000" b="1" dirty="0"/>
              <a:t>+17.4</a:t>
            </a:r>
            <a:r>
              <a:rPr lang="en-US" sz="2000" b="1" dirty="0">
                <a:cs typeface="Calibri"/>
              </a:rPr>
              <a:t>%</a:t>
            </a:r>
            <a:endParaRPr lang="en-US" sz="2000" b="1" dirty="0"/>
          </a:p>
        </p:txBody>
      </p:sp>
      <p:sp>
        <p:nvSpPr>
          <p:cNvPr id="18" name="TextBox 17">
            <a:extLst>
              <a:ext uri="{FF2B5EF4-FFF2-40B4-BE49-F238E27FC236}">
                <a16:creationId xmlns:a16="http://schemas.microsoft.com/office/drawing/2014/main" id="{E93CDD35-B3CC-484E-95F4-FDC6FE76DA5C}"/>
              </a:ext>
            </a:extLst>
          </p:cNvPr>
          <p:cNvSpPr txBox="1"/>
          <p:nvPr/>
        </p:nvSpPr>
        <p:spPr>
          <a:xfrm>
            <a:off x="7127605" y="1990177"/>
            <a:ext cx="1017917" cy="400110"/>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000" b="1" dirty="0"/>
              <a:t>+17.2</a:t>
            </a:r>
            <a:r>
              <a:rPr lang="en-US" sz="2000" b="1" dirty="0">
                <a:cs typeface="Calibri"/>
              </a:rPr>
              <a:t>%</a:t>
            </a:r>
            <a:endParaRPr lang="en-US" sz="2000" b="1" dirty="0"/>
          </a:p>
        </p:txBody>
      </p:sp>
      <p:sp>
        <p:nvSpPr>
          <p:cNvPr id="8" name="TextBox 7">
            <a:extLst>
              <a:ext uri="{FF2B5EF4-FFF2-40B4-BE49-F238E27FC236}">
                <a16:creationId xmlns:a16="http://schemas.microsoft.com/office/drawing/2014/main" id="{23081B37-3D49-4A82-A09A-AB92CBC5CBFC}"/>
              </a:ext>
            </a:extLst>
          </p:cNvPr>
          <p:cNvSpPr txBox="1"/>
          <p:nvPr/>
        </p:nvSpPr>
        <p:spPr>
          <a:xfrm>
            <a:off x="2281873" y="1999154"/>
            <a:ext cx="1017917" cy="400110"/>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000" b="1" dirty="0"/>
              <a:t>+25.9%</a:t>
            </a:r>
          </a:p>
        </p:txBody>
      </p:sp>
      <p:sp>
        <p:nvSpPr>
          <p:cNvPr id="9" name="TextBox 8">
            <a:extLst>
              <a:ext uri="{FF2B5EF4-FFF2-40B4-BE49-F238E27FC236}">
                <a16:creationId xmlns:a16="http://schemas.microsoft.com/office/drawing/2014/main" id="{23081B37-3D49-4A82-A09A-AB92CBC5CBFC}"/>
              </a:ext>
            </a:extLst>
          </p:cNvPr>
          <p:cNvSpPr txBox="1"/>
          <p:nvPr/>
        </p:nvSpPr>
        <p:spPr>
          <a:xfrm>
            <a:off x="3935910" y="1990177"/>
            <a:ext cx="1017917" cy="400110"/>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000" b="1" dirty="0"/>
              <a:t>+26.2%</a:t>
            </a:r>
          </a:p>
        </p:txBody>
      </p:sp>
      <p:sp>
        <p:nvSpPr>
          <p:cNvPr id="2" name="TextBox 1"/>
          <p:cNvSpPr txBox="1"/>
          <p:nvPr/>
        </p:nvSpPr>
        <p:spPr>
          <a:xfrm>
            <a:off x="806335" y="606829"/>
            <a:ext cx="7414952" cy="461665"/>
          </a:xfrm>
          <a:prstGeom prst="rect">
            <a:avLst/>
          </a:prstGeom>
          <a:noFill/>
        </p:spPr>
        <p:txBody>
          <a:bodyPr wrap="square" rtlCol="0">
            <a:spAutoFit/>
          </a:bodyPr>
          <a:lstStyle/>
          <a:p>
            <a:pPr algn="ctr"/>
            <a:r>
              <a:rPr lang="en-US" sz="2400" b="1" dirty="0"/>
              <a:t>More Students Than Ever Taking the PSAT and SAT</a:t>
            </a:r>
          </a:p>
        </p:txBody>
      </p:sp>
      <p:sp>
        <p:nvSpPr>
          <p:cNvPr id="11" name="TextBox 10"/>
          <p:cNvSpPr txBox="1"/>
          <p:nvPr/>
        </p:nvSpPr>
        <p:spPr>
          <a:xfrm>
            <a:off x="741758" y="1054869"/>
            <a:ext cx="7414952" cy="307777"/>
          </a:xfrm>
          <a:prstGeom prst="rect">
            <a:avLst/>
          </a:prstGeom>
          <a:noFill/>
        </p:spPr>
        <p:txBody>
          <a:bodyPr wrap="square" rtlCol="0">
            <a:spAutoFit/>
          </a:bodyPr>
          <a:lstStyle/>
          <a:p>
            <a:pPr algn="ctr"/>
            <a:r>
              <a:rPr lang="en-US" sz="1400" i="1" dirty="0"/>
              <a:t>Percentages indicate participation growth between 2016-2017 and 2017-2018 school years</a:t>
            </a:r>
          </a:p>
        </p:txBody>
      </p:sp>
    </p:spTree>
    <p:extLst>
      <p:ext uri="{BB962C8B-B14F-4D97-AF65-F5344CB8AC3E}">
        <p14:creationId xmlns:p14="http://schemas.microsoft.com/office/powerpoint/2010/main" val="2287680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7" name="Chart 6"/>
          <p:cNvGraphicFramePr>
            <a:graphicFrameLocks/>
          </p:cNvGraphicFramePr>
          <p:nvPr>
            <p:extLst>
              <p:ext uri="{D42A27DB-BD31-4B8C-83A1-F6EECF244321}">
                <p14:modId xmlns:p14="http://schemas.microsoft.com/office/powerpoint/2010/main" val="2065419504"/>
              </p:ext>
            </p:extLst>
          </p:nvPr>
        </p:nvGraphicFramePr>
        <p:xfrm>
          <a:off x="623453" y="679025"/>
          <a:ext cx="7705897" cy="5859888"/>
        </p:xfrm>
        <a:graphic>
          <a:graphicData uri="http://schemas.openxmlformats.org/drawingml/2006/chart">
            <c:chart xmlns:c="http://schemas.openxmlformats.org/drawingml/2006/chart" xmlns:r="http://schemas.openxmlformats.org/officeDocument/2006/relationships" r:id="rId3"/>
          </a:graphicData>
        </a:graphic>
      </p:graphicFrame>
      <p:sp>
        <p:nvSpPr>
          <p:cNvPr id="6" name="Slide Number Placeholder 5"/>
          <p:cNvSpPr>
            <a:spLocks noGrp="1"/>
          </p:cNvSpPr>
          <p:nvPr>
            <p:ph type="sldNum" sz="quarter" idx="12"/>
          </p:nvPr>
        </p:nvSpPr>
        <p:spPr>
          <a:xfrm>
            <a:off x="6457950" y="6356351"/>
            <a:ext cx="2057400" cy="365125"/>
          </a:xfrm>
        </p:spPr>
        <p:txBody>
          <a:bodyPr/>
          <a:lstStyle/>
          <a:p>
            <a:fld id="{E3A0F8C9-0536-44E3-92CA-2798A712B5A8}" type="slidenum">
              <a:rPr lang="en-US" smtClean="0"/>
              <a:t>7</a:t>
            </a:fld>
            <a:endParaRPr lang="en-US"/>
          </a:p>
        </p:txBody>
      </p:sp>
      <p:sp>
        <p:nvSpPr>
          <p:cNvPr id="17" name="TextBox 16">
            <a:extLst>
              <a:ext uri="{FF2B5EF4-FFF2-40B4-BE49-F238E27FC236}">
                <a16:creationId xmlns:a16="http://schemas.microsoft.com/office/drawing/2014/main" id="{23081B37-3D49-4A82-A09A-AB92CBC5CBFC}"/>
              </a:ext>
            </a:extLst>
          </p:cNvPr>
          <p:cNvSpPr txBox="1"/>
          <p:nvPr/>
        </p:nvSpPr>
        <p:spPr>
          <a:xfrm>
            <a:off x="5440033" y="2103042"/>
            <a:ext cx="1017917" cy="369332"/>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b="1" dirty="0"/>
              <a:t>+5.3</a:t>
            </a:r>
            <a:r>
              <a:rPr lang="en-US" b="1" dirty="0">
                <a:cs typeface="Calibri"/>
              </a:rPr>
              <a:t>%</a:t>
            </a:r>
            <a:endParaRPr lang="en-US" b="1" dirty="0"/>
          </a:p>
        </p:txBody>
      </p:sp>
      <p:sp>
        <p:nvSpPr>
          <p:cNvPr id="18" name="TextBox 17">
            <a:extLst>
              <a:ext uri="{FF2B5EF4-FFF2-40B4-BE49-F238E27FC236}">
                <a16:creationId xmlns:a16="http://schemas.microsoft.com/office/drawing/2014/main" id="{E93CDD35-B3CC-484E-95F4-FDC6FE76DA5C}"/>
              </a:ext>
            </a:extLst>
          </p:cNvPr>
          <p:cNvSpPr txBox="1"/>
          <p:nvPr/>
        </p:nvSpPr>
        <p:spPr>
          <a:xfrm>
            <a:off x="6977691" y="2103042"/>
            <a:ext cx="1017917" cy="369332"/>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b="1" dirty="0"/>
              <a:t>+3.0</a:t>
            </a:r>
            <a:r>
              <a:rPr lang="en-US" b="1" dirty="0">
                <a:cs typeface="Calibri"/>
              </a:rPr>
              <a:t>%</a:t>
            </a:r>
            <a:endParaRPr lang="en-US" b="1" dirty="0"/>
          </a:p>
        </p:txBody>
      </p:sp>
      <p:sp>
        <p:nvSpPr>
          <p:cNvPr id="8" name="TextBox 7">
            <a:extLst>
              <a:ext uri="{FF2B5EF4-FFF2-40B4-BE49-F238E27FC236}">
                <a16:creationId xmlns:a16="http://schemas.microsoft.com/office/drawing/2014/main" id="{23081B37-3D49-4A82-A09A-AB92CBC5CBFC}"/>
              </a:ext>
            </a:extLst>
          </p:cNvPr>
          <p:cNvSpPr txBox="1"/>
          <p:nvPr/>
        </p:nvSpPr>
        <p:spPr>
          <a:xfrm>
            <a:off x="2213233" y="2103042"/>
            <a:ext cx="1017917" cy="369332"/>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b="1" dirty="0"/>
              <a:t>+22.4%</a:t>
            </a:r>
          </a:p>
        </p:txBody>
      </p:sp>
      <p:sp>
        <p:nvSpPr>
          <p:cNvPr id="9" name="TextBox 8">
            <a:extLst>
              <a:ext uri="{FF2B5EF4-FFF2-40B4-BE49-F238E27FC236}">
                <a16:creationId xmlns:a16="http://schemas.microsoft.com/office/drawing/2014/main" id="{23081B37-3D49-4A82-A09A-AB92CBC5CBFC}"/>
              </a:ext>
            </a:extLst>
          </p:cNvPr>
          <p:cNvSpPr txBox="1"/>
          <p:nvPr/>
        </p:nvSpPr>
        <p:spPr>
          <a:xfrm>
            <a:off x="3782947" y="2103042"/>
            <a:ext cx="1017917" cy="369332"/>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b="1" dirty="0"/>
              <a:t>+17.6%</a:t>
            </a:r>
          </a:p>
        </p:txBody>
      </p:sp>
      <p:sp>
        <p:nvSpPr>
          <p:cNvPr id="2" name="TextBox 1"/>
          <p:cNvSpPr txBox="1"/>
          <p:nvPr/>
        </p:nvSpPr>
        <p:spPr>
          <a:xfrm>
            <a:off x="0" y="477078"/>
            <a:ext cx="9143999" cy="1200329"/>
          </a:xfrm>
          <a:prstGeom prst="rect">
            <a:avLst/>
          </a:prstGeom>
          <a:noFill/>
        </p:spPr>
        <p:txBody>
          <a:bodyPr wrap="square" rtlCol="0">
            <a:spAutoFit/>
          </a:bodyPr>
          <a:lstStyle/>
          <a:p>
            <a:pPr algn="ctr"/>
            <a:r>
              <a:rPr lang="en-US" sz="2400" b="1" dirty="0"/>
              <a:t>More Students Meeting the </a:t>
            </a:r>
          </a:p>
          <a:p>
            <a:pPr algn="ctr"/>
            <a:r>
              <a:rPr lang="en-US" sz="2400" b="1" dirty="0"/>
              <a:t>College and Career Readiness Benchmark</a:t>
            </a:r>
          </a:p>
          <a:p>
            <a:endParaRPr lang="en-US" sz="2400" dirty="0"/>
          </a:p>
        </p:txBody>
      </p:sp>
      <p:sp>
        <p:nvSpPr>
          <p:cNvPr id="10" name="TextBox 9"/>
          <p:cNvSpPr txBox="1"/>
          <p:nvPr/>
        </p:nvSpPr>
        <p:spPr>
          <a:xfrm>
            <a:off x="0" y="1307023"/>
            <a:ext cx="9144000" cy="307777"/>
          </a:xfrm>
          <a:prstGeom prst="rect">
            <a:avLst/>
          </a:prstGeom>
          <a:noFill/>
        </p:spPr>
        <p:txBody>
          <a:bodyPr wrap="square" rtlCol="0">
            <a:spAutoFit/>
          </a:bodyPr>
          <a:lstStyle/>
          <a:p>
            <a:pPr algn="ctr"/>
            <a:r>
              <a:rPr lang="en-US" sz="1400" i="1" dirty="0"/>
              <a:t>Percentages indicate performance growth between 2016-2017 and 2017-2018 school years</a:t>
            </a:r>
          </a:p>
        </p:txBody>
      </p:sp>
    </p:spTree>
    <p:extLst>
      <p:ext uri="{BB962C8B-B14F-4D97-AF65-F5344CB8AC3E}">
        <p14:creationId xmlns:p14="http://schemas.microsoft.com/office/powerpoint/2010/main" val="8346708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457950" y="6356351"/>
            <a:ext cx="2057400" cy="365125"/>
          </a:xfrm>
        </p:spPr>
        <p:txBody>
          <a:bodyPr/>
          <a:lstStyle/>
          <a:p>
            <a:fld id="{E3A0F8C9-0536-44E3-92CA-2798A712B5A8}" type="slidenum">
              <a:rPr lang="en-US" smtClean="0"/>
              <a:t>8</a:t>
            </a:fld>
            <a:endParaRPr lang="en-US"/>
          </a:p>
        </p:txBody>
      </p:sp>
      <p:sp>
        <p:nvSpPr>
          <p:cNvPr id="11" name="Title 4"/>
          <p:cNvSpPr>
            <a:spLocks noGrp="1"/>
          </p:cNvSpPr>
          <p:nvPr>
            <p:ph type="title"/>
          </p:nvPr>
        </p:nvSpPr>
        <p:spPr>
          <a:xfrm>
            <a:off x="601249" y="365126"/>
            <a:ext cx="8104340" cy="1325563"/>
          </a:xfrm>
        </p:spPr>
        <p:txBody>
          <a:bodyPr>
            <a:normAutofit/>
          </a:bodyPr>
          <a:lstStyle/>
          <a:p>
            <a:r>
              <a:rPr lang="en-US" sz="2400" dirty="0"/>
              <a:t>PSAT and SAT use the same scale but have different benchmarks for determining College and Career Readiness</a:t>
            </a:r>
          </a:p>
        </p:txBody>
      </p:sp>
      <p:pic>
        <p:nvPicPr>
          <p:cNvPr id="12" name="Picture 11"/>
          <p:cNvPicPr>
            <a:picLocks noChangeAspect="1"/>
          </p:cNvPicPr>
          <p:nvPr/>
        </p:nvPicPr>
        <p:blipFill rotWithShape="1">
          <a:blip r:embed="rId3"/>
          <a:srcRect b="51145"/>
          <a:stretch/>
        </p:blipFill>
        <p:spPr>
          <a:xfrm>
            <a:off x="850605" y="1890473"/>
            <a:ext cx="7347036" cy="2181798"/>
          </a:xfrm>
          <a:prstGeom prst="rect">
            <a:avLst/>
          </a:prstGeom>
        </p:spPr>
      </p:pic>
      <p:cxnSp>
        <p:nvCxnSpPr>
          <p:cNvPr id="13" name="Straight Connector 12"/>
          <p:cNvCxnSpPr/>
          <p:nvPr/>
        </p:nvCxnSpPr>
        <p:spPr>
          <a:xfrm>
            <a:off x="4513490" y="2615609"/>
            <a:ext cx="10633" cy="2305467"/>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4524123" y="4209854"/>
            <a:ext cx="3128702" cy="738664"/>
          </a:xfrm>
          <a:prstGeom prst="rect">
            <a:avLst/>
          </a:prstGeom>
          <a:noFill/>
        </p:spPr>
        <p:txBody>
          <a:bodyPr wrap="square" rtlCol="0">
            <a:spAutoFit/>
          </a:bodyPr>
          <a:lstStyle/>
          <a:p>
            <a:r>
              <a:rPr lang="en-US" sz="1400" b="1" dirty="0"/>
              <a:t>If a student scores 480:</a:t>
            </a:r>
          </a:p>
          <a:p>
            <a:pPr marL="171450" indent="-171450">
              <a:buFont typeface="Arial" panose="020B0604020202020204" pitchFamily="34" charset="0"/>
              <a:buChar char="•"/>
            </a:pPr>
            <a:r>
              <a:rPr lang="en-US" sz="1400" dirty="0"/>
              <a:t>SAT: Partially Meeting Expectations</a:t>
            </a:r>
          </a:p>
          <a:p>
            <a:pPr marL="171450" indent="-171450">
              <a:buFont typeface="Arial" panose="020B0604020202020204" pitchFamily="34" charset="0"/>
              <a:buChar char="•"/>
            </a:pPr>
            <a:r>
              <a:rPr lang="en-US" sz="1400" dirty="0"/>
              <a:t>PSAT10: Meeting Expectations</a:t>
            </a:r>
          </a:p>
        </p:txBody>
      </p:sp>
    </p:spTree>
    <p:extLst>
      <p:ext uri="{BB962C8B-B14F-4D97-AF65-F5344CB8AC3E}">
        <p14:creationId xmlns:p14="http://schemas.microsoft.com/office/powerpoint/2010/main" val="2712345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457950" y="6356351"/>
            <a:ext cx="2057400" cy="365125"/>
          </a:xfrm>
        </p:spPr>
        <p:txBody>
          <a:bodyPr/>
          <a:lstStyle/>
          <a:p>
            <a:fld id="{E3A0F8C9-0536-44E3-92CA-2798A712B5A8}" type="slidenum">
              <a:rPr lang="en-US" smtClean="0"/>
              <a:t>9</a:t>
            </a:fld>
            <a:endParaRPr lang="en-US"/>
          </a:p>
        </p:txBody>
      </p:sp>
      <p:sp>
        <p:nvSpPr>
          <p:cNvPr id="8" name="Title 1"/>
          <p:cNvSpPr>
            <a:spLocks noGrp="1"/>
          </p:cNvSpPr>
          <p:nvPr>
            <p:ph type="title"/>
          </p:nvPr>
        </p:nvSpPr>
        <p:spPr>
          <a:xfrm>
            <a:off x="628649" y="365127"/>
            <a:ext cx="8086725" cy="968374"/>
          </a:xfrm>
        </p:spPr>
        <p:txBody>
          <a:bodyPr>
            <a:normAutofit/>
          </a:bodyPr>
          <a:lstStyle/>
          <a:p>
            <a:r>
              <a:rPr lang="en-US" sz="2400" dirty="0"/>
              <a:t>Achieving a mathematics scale score at or above 480 on the PSAT10 is considered </a:t>
            </a:r>
            <a:r>
              <a:rPr lang="en-US" sz="2400" i="1" dirty="0"/>
              <a:t>on track </a:t>
            </a:r>
            <a:r>
              <a:rPr lang="en-US" sz="2400" dirty="0"/>
              <a:t>to be college and career ready</a:t>
            </a:r>
          </a:p>
        </p:txBody>
      </p:sp>
      <p:graphicFrame>
        <p:nvGraphicFramePr>
          <p:cNvPr id="9" name="Table 8"/>
          <p:cNvGraphicFramePr>
            <a:graphicFrameLocks noGrp="1"/>
          </p:cNvGraphicFramePr>
          <p:nvPr>
            <p:extLst>
              <p:ext uri="{D42A27DB-BD31-4B8C-83A1-F6EECF244321}">
                <p14:modId xmlns:p14="http://schemas.microsoft.com/office/powerpoint/2010/main" val="440944941"/>
              </p:ext>
            </p:extLst>
          </p:nvPr>
        </p:nvGraphicFramePr>
        <p:xfrm>
          <a:off x="519303" y="2672958"/>
          <a:ext cx="8105775" cy="2776626"/>
        </p:xfrm>
        <a:graphic>
          <a:graphicData uri="http://schemas.openxmlformats.org/drawingml/2006/table">
            <a:tbl>
              <a:tblPr firstRow="1" firstCol="1" lastRow="1" lastCol="1" bandRow="1" bandCol="1"/>
              <a:tblGrid>
                <a:gridCol w="2137512">
                  <a:extLst>
                    <a:ext uri="{9D8B030D-6E8A-4147-A177-3AD203B41FA5}">
                      <a16:colId xmlns:a16="http://schemas.microsoft.com/office/drawing/2014/main" val="3375232776"/>
                    </a:ext>
                  </a:extLst>
                </a:gridCol>
                <a:gridCol w="2028008">
                  <a:extLst>
                    <a:ext uri="{9D8B030D-6E8A-4147-A177-3AD203B41FA5}">
                      <a16:colId xmlns:a16="http://schemas.microsoft.com/office/drawing/2014/main" val="1154099657"/>
                    </a:ext>
                  </a:extLst>
                </a:gridCol>
                <a:gridCol w="2028008">
                  <a:extLst>
                    <a:ext uri="{9D8B030D-6E8A-4147-A177-3AD203B41FA5}">
                      <a16:colId xmlns:a16="http://schemas.microsoft.com/office/drawing/2014/main" val="3709446722"/>
                    </a:ext>
                  </a:extLst>
                </a:gridCol>
                <a:gridCol w="1912247">
                  <a:extLst>
                    <a:ext uri="{9D8B030D-6E8A-4147-A177-3AD203B41FA5}">
                      <a16:colId xmlns:a16="http://schemas.microsoft.com/office/drawing/2014/main" val="1943924123"/>
                    </a:ext>
                  </a:extLst>
                </a:gridCol>
              </a:tblGrid>
              <a:tr h="704849">
                <a:tc>
                  <a:txBody>
                    <a:bodyPr/>
                    <a:lstStyle/>
                    <a:p>
                      <a:pPr marL="91440" marR="91440" algn="ctr">
                        <a:spcBef>
                          <a:spcPts val="300"/>
                        </a:spcBef>
                        <a:spcAft>
                          <a:spcPts val="300"/>
                        </a:spcAft>
                      </a:pPr>
                      <a:r>
                        <a:rPr lang="en-US" sz="1100" b="0">
                          <a:effectLst/>
                          <a:latin typeface="Calibri" panose="020F0502020204030204" pitchFamily="34" charset="0"/>
                          <a:ea typeface="Arial" panose="020B0604020202020204" pitchFamily="34" charset="0"/>
                          <a:cs typeface="Arial" panose="020B0604020202020204" pitchFamily="34" charset="0"/>
                        </a:rPr>
                        <a:t>Achievement Level 4: </a:t>
                      </a:r>
                      <a:r>
                        <a:rPr lang="en-US" sz="1100" b="1">
                          <a:effectLst/>
                          <a:latin typeface="Calibri" panose="020F0502020204030204" pitchFamily="34" charset="0"/>
                          <a:ea typeface="Arial" panose="020B0604020202020204" pitchFamily="34" charset="0"/>
                          <a:cs typeface="Arial" panose="020B0604020202020204" pitchFamily="34" charset="0"/>
                        </a:rPr>
                        <a:t/>
                      </a:r>
                      <a:br>
                        <a:rPr lang="en-US" sz="1100" b="1">
                          <a:effectLst/>
                          <a:latin typeface="Calibri" panose="020F0502020204030204" pitchFamily="34" charset="0"/>
                          <a:ea typeface="Arial" panose="020B0604020202020204" pitchFamily="34" charset="0"/>
                          <a:cs typeface="Arial" panose="020B0604020202020204" pitchFamily="34" charset="0"/>
                        </a:rPr>
                      </a:br>
                      <a:r>
                        <a:rPr lang="en-US" sz="1400" b="1">
                          <a:effectLst/>
                          <a:latin typeface="Calibri" panose="020F0502020204030204" pitchFamily="34" charset="0"/>
                          <a:ea typeface="Arial" panose="020B0604020202020204" pitchFamily="34" charset="0"/>
                          <a:cs typeface="Arial" panose="020B0604020202020204" pitchFamily="34" charset="0"/>
                        </a:rPr>
                        <a:t>Exceeding Expectations</a:t>
                      </a:r>
                      <a:endParaRPr lang="en-US"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91440" marR="91440" algn="ctr">
                        <a:spcBef>
                          <a:spcPts val="300"/>
                        </a:spcBef>
                        <a:spcAft>
                          <a:spcPts val="300"/>
                        </a:spcAft>
                      </a:pPr>
                      <a:r>
                        <a:rPr lang="en-US" sz="1100" b="0" dirty="0">
                          <a:effectLst/>
                          <a:latin typeface="Calibri" panose="020F0502020204030204" pitchFamily="34" charset="0"/>
                          <a:ea typeface="Arial" panose="020B0604020202020204" pitchFamily="34" charset="0"/>
                          <a:cs typeface="Arial" panose="020B0604020202020204" pitchFamily="34" charset="0"/>
                        </a:rPr>
                        <a:t>Achievement Level 3:</a:t>
                      </a:r>
                      <a:r>
                        <a:rPr lang="en-US" sz="1100" b="0" baseline="0" dirty="0">
                          <a:effectLst/>
                          <a:latin typeface="Arial" panose="020B0604020202020204" pitchFamily="34" charset="0"/>
                          <a:ea typeface="Arial" panose="020B0604020202020204" pitchFamily="34" charset="0"/>
                          <a:cs typeface="Times New Roman" panose="02020603050405020304" pitchFamily="18" charset="0"/>
                        </a:rPr>
                        <a:t/>
                      </a:r>
                      <a:br>
                        <a:rPr lang="en-US" sz="1100" b="0" baseline="0" dirty="0">
                          <a:effectLst/>
                          <a:latin typeface="Arial" panose="020B0604020202020204" pitchFamily="34" charset="0"/>
                          <a:ea typeface="Arial" panose="020B0604020202020204" pitchFamily="34" charset="0"/>
                          <a:cs typeface="Times New Roman" panose="02020603050405020304" pitchFamily="18" charset="0"/>
                        </a:rPr>
                      </a:br>
                      <a:r>
                        <a:rPr lang="en-US" sz="1400" b="1" dirty="0">
                          <a:effectLst/>
                          <a:latin typeface="Calibri" panose="020F0502020204030204" pitchFamily="34" charset="0"/>
                          <a:ea typeface="Arial" panose="020B0604020202020204" pitchFamily="34" charset="0"/>
                          <a:cs typeface="Arial" panose="020B0604020202020204" pitchFamily="34" charset="0"/>
                        </a:rPr>
                        <a:t>Meeting Expectations</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91440" marR="91440" algn="ctr">
                        <a:spcBef>
                          <a:spcPts val="300"/>
                        </a:spcBef>
                        <a:spcAft>
                          <a:spcPts val="300"/>
                        </a:spcAft>
                      </a:pPr>
                      <a:r>
                        <a:rPr lang="en-US" sz="1100" b="0">
                          <a:effectLst/>
                          <a:latin typeface="Calibri" panose="020F0502020204030204" pitchFamily="34" charset="0"/>
                          <a:ea typeface="Arial" panose="020B0604020202020204" pitchFamily="34" charset="0"/>
                          <a:cs typeface="Arial" panose="020B0604020202020204" pitchFamily="34" charset="0"/>
                        </a:rPr>
                        <a:t>Achievement Level 2:</a:t>
                      </a:r>
                      <a:r>
                        <a:rPr lang="en-US" sz="1100" b="0">
                          <a:effectLst/>
                          <a:latin typeface="Arial" panose="020B0604020202020204" pitchFamily="34" charset="0"/>
                          <a:ea typeface="Arial" panose="020B0604020202020204" pitchFamily="34" charset="0"/>
                          <a:cs typeface="Times New Roman" panose="02020603050405020304" pitchFamily="18" charset="0"/>
                        </a:rPr>
                        <a:t/>
                      </a:r>
                      <a:br>
                        <a:rPr lang="en-US" sz="1100" b="0">
                          <a:effectLst/>
                          <a:latin typeface="Arial" panose="020B0604020202020204" pitchFamily="34" charset="0"/>
                          <a:ea typeface="Arial" panose="020B0604020202020204" pitchFamily="34" charset="0"/>
                          <a:cs typeface="Times New Roman" panose="02020603050405020304" pitchFamily="18" charset="0"/>
                        </a:rPr>
                      </a:br>
                      <a:r>
                        <a:rPr lang="en-US" sz="1400" b="1">
                          <a:effectLst/>
                          <a:latin typeface="Calibri" panose="020F0502020204030204" pitchFamily="34" charset="0"/>
                          <a:ea typeface="Arial" panose="020B0604020202020204" pitchFamily="34" charset="0"/>
                          <a:cs typeface="Arial" panose="020B0604020202020204" pitchFamily="34" charset="0"/>
                        </a:rPr>
                        <a:t>Partially Meeting Expectations</a:t>
                      </a:r>
                      <a:endParaRPr lang="en-US"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91440" marR="91440" algn="ctr">
                        <a:spcBef>
                          <a:spcPts val="300"/>
                        </a:spcBef>
                        <a:spcAft>
                          <a:spcPts val="300"/>
                        </a:spcAft>
                      </a:pPr>
                      <a:r>
                        <a:rPr lang="en-US" sz="1100" b="0">
                          <a:effectLst/>
                          <a:latin typeface="Calibri" panose="020F0502020204030204" pitchFamily="34" charset="0"/>
                          <a:ea typeface="Arial" panose="020B0604020202020204" pitchFamily="34" charset="0"/>
                          <a:cs typeface="Arial" panose="020B0604020202020204" pitchFamily="34" charset="0"/>
                        </a:rPr>
                        <a:t>Achievement Level 1:</a:t>
                      </a:r>
                      <a:r>
                        <a:rPr lang="en-US" sz="1100" b="0">
                          <a:effectLst/>
                          <a:latin typeface="Arial" panose="020B0604020202020204" pitchFamily="34" charset="0"/>
                          <a:ea typeface="Arial" panose="020B0604020202020204" pitchFamily="34" charset="0"/>
                          <a:cs typeface="Times New Roman" panose="02020603050405020304" pitchFamily="18" charset="0"/>
                        </a:rPr>
                        <a:t/>
                      </a:r>
                      <a:br>
                        <a:rPr lang="en-US" sz="1100" b="0">
                          <a:effectLst/>
                          <a:latin typeface="Arial" panose="020B0604020202020204" pitchFamily="34" charset="0"/>
                          <a:ea typeface="Arial" panose="020B0604020202020204" pitchFamily="34" charset="0"/>
                          <a:cs typeface="Times New Roman" panose="02020603050405020304" pitchFamily="18" charset="0"/>
                        </a:rPr>
                      </a:br>
                      <a:r>
                        <a:rPr lang="en-US" sz="1400" b="1">
                          <a:effectLst/>
                          <a:latin typeface="Calibri" panose="020F0502020204030204" pitchFamily="34" charset="0"/>
                          <a:ea typeface="Arial" panose="020B0604020202020204" pitchFamily="34" charset="0"/>
                          <a:cs typeface="Arial" panose="020B0604020202020204" pitchFamily="34" charset="0"/>
                        </a:rPr>
                        <a:t>Not Meeting Expectations</a:t>
                      </a:r>
                      <a:endParaRPr lang="en-US"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478661705"/>
                  </a:ext>
                </a:extLst>
              </a:tr>
              <a:tr h="172648">
                <a:tc>
                  <a:txBody>
                    <a:bodyPr/>
                    <a:lstStyle/>
                    <a:p>
                      <a:pPr marL="0" marR="0" algn="ctr">
                        <a:spcBef>
                          <a:spcPts val="300"/>
                        </a:spcBef>
                        <a:spcAft>
                          <a:spcPts val="300"/>
                        </a:spcAft>
                      </a:pPr>
                      <a:r>
                        <a:rPr lang="en-US" sz="1100" b="1">
                          <a:effectLst/>
                          <a:latin typeface="Calibri" panose="020F0502020204030204" pitchFamily="34" charset="0"/>
                          <a:ea typeface="Arial" panose="020B0604020202020204" pitchFamily="34" charset="0"/>
                          <a:cs typeface="Arial" panose="020B0604020202020204" pitchFamily="34" charset="0"/>
                        </a:rPr>
                        <a:t>Score Range: 600-760</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300"/>
                        </a:spcBef>
                        <a:spcAft>
                          <a:spcPts val="300"/>
                        </a:spcAft>
                      </a:pPr>
                      <a:r>
                        <a:rPr lang="en-US" sz="1100" b="1">
                          <a:effectLst/>
                          <a:latin typeface="Calibri" panose="020F0502020204030204" pitchFamily="34" charset="0"/>
                          <a:ea typeface="Arial" panose="020B0604020202020204" pitchFamily="34" charset="0"/>
                          <a:cs typeface="Arial" panose="020B0604020202020204" pitchFamily="34" charset="0"/>
                        </a:rPr>
                        <a:t>Score Range: 480-590</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300"/>
                        </a:spcBef>
                        <a:spcAft>
                          <a:spcPts val="300"/>
                        </a:spcAft>
                      </a:pPr>
                      <a:r>
                        <a:rPr lang="en-US" sz="1100" b="1">
                          <a:effectLst/>
                          <a:latin typeface="Calibri" panose="020F0502020204030204" pitchFamily="34" charset="0"/>
                          <a:ea typeface="Arial" panose="020B0604020202020204" pitchFamily="34" charset="0"/>
                          <a:cs typeface="Arial" panose="020B0604020202020204" pitchFamily="34" charset="0"/>
                        </a:rPr>
                        <a:t>Score Range: 390-470</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300"/>
                        </a:spcBef>
                        <a:spcAft>
                          <a:spcPts val="300"/>
                        </a:spcAft>
                      </a:pPr>
                      <a:r>
                        <a:rPr lang="en-US" sz="1100" b="1">
                          <a:effectLst/>
                          <a:latin typeface="Calibri" panose="020F0502020204030204" pitchFamily="34" charset="0"/>
                          <a:ea typeface="Arial" panose="020B0604020202020204" pitchFamily="34" charset="0"/>
                          <a:cs typeface="Arial" panose="020B0604020202020204" pitchFamily="34" charset="0"/>
                        </a:rPr>
                        <a:t>Score Range: 160-380</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853477490"/>
                  </a:ext>
                </a:extLst>
              </a:tr>
              <a:tr h="1899129">
                <a:tc>
                  <a:txBody>
                    <a:bodyPr/>
                    <a:lstStyle/>
                    <a:p>
                      <a:pPr marL="91440" marR="91440">
                        <a:spcBef>
                          <a:spcPts val="300"/>
                        </a:spcBef>
                        <a:spcAft>
                          <a:spcPts val="300"/>
                        </a:spcAft>
                      </a:pPr>
                      <a:r>
                        <a:rPr lang="en-US" sz="1100">
                          <a:effectLst/>
                          <a:latin typeface="Calibri" panose="020F0502020204030204" pitchFamily="34" charset="0"/>
                          <a:ea typeface="Arial" panose="020B0604020202020204" pitchFamily="34" charset="0"/>
                          <a:cs typeface="Arial" panose="020B0604020202020204" pitchFamily="34" charset="0"/>
                        </a:rPr>
                        <a:t>The student has exceeded the achievement level and demonstrates a thorough understanding of, and ability to apply the mathematics knowledge and skills needed </a:t>
                      </a:r>
                      <a:r>
                        <a:rPr lang="en-US" sz="1100" i="1">
                          <a:effectLst/>
                          <a:latin typeface="Calibri" panose="020F0502020204030204" pitchFamily="34" charset="0"/>
                          <a:ea typeface="Arial" panose="020B0604020202020204" pitchFamily="34" charset="0"/>
                          <a:cs typeface="Arial" panose="020B0604020202020204" pitchFamily="34" charset="0"/>
                        </a:rPr>
                        <a:t>to be on track</a:t>
                      </a:r>
                      <a:r>
                        <a:rPr lang="en-US" sz="1100">
                          <a:effectLst/>
                          <a:latin typeface="Calibri" panose="020F0502020204030204" pitchFamily="34" charset="0"/>
                          <a:ea typeface="Arial" panose="020B0604020202020204" pitchFamily="34" charset="0"/>
                          <a:cs typeface="Arial" panose="020B0604020202020204" pitchFamily="34" charset="0"/>
                        </a:rPr>
                        <a:t> for college and career readiness and achievement relative to the Common Core Mathematics Content Standards.</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1440" marR="91440">
                        <a:spcBef>
                          <a:spcPts val="300"/>
                        </a:spcBef>
                        <a:spcAft>
                          <a:spcPts val="300"/>
                        </a:spcAft>
                      </a:pPr>
                      <a:r>
                        <a:rPr lang="en-US" sz="1100">
                          <a:effectLst/>
                          <a:latin typeface="Calibri" panose="020F0502020204030204" pitchFamily="34" charset="0"/>
                          <a:ea typeface="Arial" panose="020B0604020202020204" pitchFamily="34" charset="0"/>
                          <a:cs typeface="Arial" panose="020B0604020202020204" pitchFamily="34" charset="0"/>
                        </a:rPr>
                        <a:t>The student has met the achievement level and demonstrates an </a:t>
                      </a:r>
                      <a:r>
                        <a:rPr lang="en-US" sz="1100" i="1">
                          <a:effectLst/>
                          <a:latin typeface="Calibri" panose="020F0502020204030204" pitchFamily="34" charset="0"/>
                          <a:ea typeface="Arial" panose="020B0604020202020204" pitchFamily="34" charset="0"/>
                          <a:cs typeface="Arial" panose="020B0604020202020204" pitchFamily="34" charset="0"/>
                        </a:rPr>
                        <a:t>adequate </a:t>
                      </a:r>
                      <a:r>
                        <a:rPr lang="en-US" sz="1100">
                          <a:effectLst/>
                          <a:latin typeface="Calibri" panose="020F0502020204030204" pitchFamily="34" charset="0"/>
                          <a:ea typeface="Arial" panose="020B0604020202020204" pitchFamily="34" charset="0"/>
                          <a:cs typeface="Arial" panose="020B0604020202020204" pitchFamily="34" charset="0"/>
                        </a:rPr>
                        <a:t>understanding of, and ability to apply the mathematics knowledge and skills needed </a:t>
                      </a:r>
                      <a:r>
                        <a:rPr lang="en-US" sz="1100" i="1">
                          <a:effectLst/>
                          <a:latin typeface="Calibri" panose="020F0502020204030204" pitchFamily="34" charset="0"/>
                          <a:ea typeface="Arial" panose="020B0604020202020204" pitchFamily="34" charset="0"/>
                          <a:cs typeface="Arial" panose="020B0604020202020204" pitchFamily="34" charset="0"/>
                        </a:rPr>
                        <a:t>to be on track</a:t>
                      </a:r>
                      <a:r>
                        <a:rPr lang="en-US" sz="1100">
                          <a:effectLst/>
                          <a:latin typeface="Calibri" panose="020F0502020204030204" pitchFamily="34" charset="0"/>
                          <a:ea typeface="Arial" panose="020B0604020202020204" pitchFamily="34" charset="0"/>
                          <a:cs typeface="Arial" panose="020B0604020202020204" pitchFamily="34" charset="0"/>
                        </a:rPr>
                        <a:t> for college and career readiness and achievement relative to the Common Core Mathematics Content Standards.</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1440" marR="91440">
                        <a:spcBef>
                          <a:spcPts val="300"/>
                        </a:spcBef>
                        <a:spcAft>
                          <a:spcPts val="300"/>
                        </a:spcAft>
                      </a:pPr>
                      <a:r>
                        <a:rPr lang="en-US" sz="1100">
                          <a:effectLst/>
                          <a:latin typeface="Calibri" panose="020F0502020204030204" pitchFamily="34" charset="0"/>
                          <a:ea typeface="Arial" panose="020B0604020202020204" pitchFamily="34" charset="0"/>
                          <a:cs typeface="Arial" panose="020B0604020202020204" pitchFamily="34" charset="0"/>
                        </a:rPr>
                        <a:t>The student has partially met the achievement level and demonstrates an </a:t>
                      </a:r>
                      <a:r>
                        <a:rPr lang="en-US" sz="1100" i="1">
                          <a:effectLst/>
                          <a:latin typeface="Calibri" panose="020F0502020204030204" pitchFamily="34" charset="0"/>
                          <a:ea typeface="Arial" panose="020B0604020202020204" pitchFamily="34" charset="0"/>
                          <a:cs typeface="Arial" panose="020B0604020202020204" pitchFamily="34" charset="0"/>
                        </a:rPr>
                        <a:t>incomplete </a:t>
                      </a:r>
                      <a:r>
                        <a:rPr lang="en-US" sz="1100">
                          <a:effectLst/>
                          <a:latin typeface="Calibri" panose="020F0502020204030204" pitchFamily="34" charset="0"/>
                          <a:ea typeface="Arial" panose="020B0604020202020204" pitchFamily="34" charset="0"/>
                          <a:cs typeface="Arial" panose="020B0604020202020204" pitchFamily="34" charset="0"/>
                        </a:rPr>
                        <a:t>understanding of, and ability to apply the mathematics knowledge and skills needed </a:t>
                      </a:r>
                      <a:r>
                        <a:rPr lang="en-US" sz="1100" i="1">
                          <a:effectLst/>
                          <a:latin typeface="Calibri" panose="020F0502020204030204" pitchFamily="34" charset="0"/>
                          <a:ea typeface="Arial" panose="020B0604020202020204" pitchFamily="34" charset="0"/>
                          <a:cs typeface="Arial" panose="020B0604020202020204" pitchFamily="34" charset="0"/>
                        </a:rPr>
                        <a:t>to be on track </a:t>
                      </a:r>
                      <a:r>
                        <a:rPr lang="en-US" sz="1100">
                          <a:effectLst/>
                          <a:latin typeface="Calibri" panose="020F0502020204030204" pitchFamily="34" charset="0"/>
                          <a:ea typeface="Arial" panose="020B0604020202020204" pitchFamily="34" charset="0"/>
                          <a:cs typeface="Arial" panose="020B0604020202020204" pitchFamily="34" charset="0"/>
                        </a:rPr>
                        <a:t>for college and career readiness and achievement relative to the Common Core Mathematics Content Standards.</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1440" marR="91440">
                        <a:spcBef>
                          <a:spcPts val="300"/>
                        </a:spcBef>
                        <a:spcAft>
                          <a:spcPts val="300"/>
                        </a:spcAft>
                      </a:pPr>
                      <a:r>
                        <a:rPr lang="en-US" sz="1100" dirty="0">
                          <a:effectLst/>
                          <a:latin typeface="Calibri" panose="020F0502020204030204" pitchFamily="34" charset="0"/>
                          <a:ea typeface="Arial" panose="020B0604020202020204" pitchFamily="34" charset="0"/>
                          <a:cs typeface="Arial" panose="020B0604020202020204" pitchFamily="34" charset="0"/>
                        </a:rPr>
                        <a:t>The student has not met the achievement level and demonstrates a </a:t>
                      </a:r>
                      <a:r>
                        <a:rPr lang="en-US" sz="1100" i="1" dirty="0">
                          <a:effectLst/>
                          <a:latin typeface="Calibri" panose="020F0502020204030204" pitchFamily="34" charset="0"/>
                          <a:ea typeface="Arial" panose="020B0604020202020204" pitchFamily="34" charset="0"/>
                          <a:cs typeface="Arial" panose="020B0604020202020204" pitchFamily="34" charset="0"/>
                        </a:rPr>
                        <a:t>minimal </a:t>
                      </a:r>
                      <a:r>
                        <a:rPr lang="en-US" sz="1100" dirty="0">
                          <a:effectLst/>
                          <a:latin typeface="Calibri" panose="020F0502020204030204" pitchFamily="34" charset="0"/>
                          <a:ea typeface="Arial" panose="020B0604020202020204" pitchFamily="34" charset="0"/>
                          <a:cs typeface="Arial" panose="020B0604020202020204" pitchFamily="34" charset="0"/>
                        </a:rPr>
                        <a:t>understanding of, and ability to apply the mathematics knowledge and skills needed </a:t>
                      </a:r>
                      <a:r>
                        <a:rPr lang="en-US" sz="1100" i="1" dirty="0">
                          <a:effectLst/>
                          <a:latin typeface="Calibri" panose="020F0502020204030204" pitchFamily="34" charset="0"/>
                          <a:ea typeface="Arial" panose="020B0604020202020204" pitchFamily="34" charset="0"/>
                          <a:cs typeface="Arial" panose="020B0604020202020204" pitchFamily="34" charset="0"/>
                        </a:rPr>
                        <a:t>to be on track </a:t>
                      </a:r>
                      <a:r>
                        <a:rPr lang="en-US" sz="1100" dirty="0">
                          <a:effectLst/>
                          <a:latin typeface="Calibri" panose="020F0502020204030204" pitchFamily="34" charset="0"/>
                          <a:ea typeface="Arial" panose="020B0604020202020204" pitchFamily="34" charset="0"/>
                          <a:cs typeface="Arial" panose="020B0604020202020204" pitchFamily="34" charset="0"/>
                        </a:rPr>
                        <a:t>for college and career readiness and achievement relative to the</a:t>
                      </a:r>
                      <a:r>
                        <a:rPr lang="en-US" sz="1100" dirty="0">
                          <a:effectLst/>
                          <a:latin typeface="Arial" panose="020B0604020202020204" pitchFamily="34" charset="0"/>
                          <a:ea typeface="Arial" panose="020B0604020202020204" pitchFamily="34" charset="0"/>
                          <a:cs typeface="Times New Roman" panose="02020603050405020304" pitchFamily="18" charset="0"/>
                        </a:rPr>
                        <a:t> </a:t>
                      </a:r>
                      <a:r>
                        <a:rPr lang="en-US" sz="1100" dirty="0">
                          <a:effectLst/>
                          <a:latin typeface="Calibri" panose="020F0502020204030204" pitchFamily="34" charset="0"/>
                          <a:ea typeface="Arial" panose="020B0604020202020204" pitchFamily="34" charset="0"/>
                          <a:cs typeface="Arial" panose="020B0604020202020204" pitchFamily="34" charset="0"/>
                        </a:rPr>
                        <a:t>Common Core Mathematics Content Standards.</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26778455"/>
                  </a:ext>
                </a:extLst>
              </a:tr>
            </a:tbl>
          </a:graphicData>
        </a:graphic>
      </p:graphicFrame>
      <p:sp>
        <p:nvSpPr>
          <p:cNvPr id="10" name="TextBox 9"/>
          <p:cNvSpPr txBox="1"/>
          <p:nvPr/>
        </p:nvSpPr>
        <p:spPr>
          <a:xfrm>
            <a:off x="719137" y="1688761"/>
            <a:ext cx="7486650" cy="369332"/>
          </a:xfrm>
          <a:prstGeom prst="rect">
            <a:avLst/>
          </a:prstGeom>
          <a:noFill/>
        </p:spPr>
        <p:txBody>
          <a:bodyPr wrap="square" rtlCol="0">
            <a:spAutoFit/>
          </a:bodyPr>
          <a:lstStyle/>
          <a:p>
            <a:pPr algn="ctr"/>
            <a:r>
              <a:rPr lang="en-US"/>
              <a:t>PSAT10 Grade 10 Mathematics Achievement Level Descriptors</a:t>
            </a:r>
          </a:p>
        </p:txBody>
      </p:sp>
      <p:sp>
        <p:nvSpPr>
          <p:cNvPr id="15" name="TextBox 14"/>
          <p:cNvSpPr txBox="1"/>
          <p:nvPr/>
        </p:nvSpPr>
        <p:spPr>
          <a:xfrm>
            <a:off x="519303" y="2234665"/>
            <a:ext cx="4162425" cy="369332"/>
          </a:xfrm>
          <a:prstGeom prst="rect">
            <a:avLst/>
          </a:prstGeom>
          <a:solidFill>
            <a:schemeClr val="accent6">
              <a:lumMod val="75000"/>
            </a:schemeClr>
          </a:solidFill>
          <a:ln>
            <a:solidFill>
              <a:schemeClr val="accent6">
                <a:lumMod val="75000"/>
              </a:schemeClr>
            </a:solidFill>
          </a:ln>
        </p:spPr>
        <p:txBody>
          <a:bodyPr wrap="square" rtlCol="0" anchor="ctr">
            <a:spAutoFit/>
          </a:bodyPr>
          <a:lstStyle/>
          <a:p>
            <a:pPr algn="ctr"/>
            <a:r>
              <a:rPr lang="en-US" i="1">
                <a:solidFill>
                  <a:schemeClr val="bg1"/>
                </a:solidFill>
              </a:rPr>
              <a:t>On Track</a:t>
            </a:r>
            <a:r>
              <a:rPr lang="en-US">
                <a:solidFill>
                  <a:schemeClr val="bg1"/>
                </a:solidFill>
              </a:rPr>
              <a:t> to be College and Career Ready</a:t>
            </a:r>
            <a:endParaRPr lang="en-US" i="1">
              <a:solidFill>
                <a:schemeClr val="bg1"/>
              </a:solidFill>
            </a:endParaRPr>
          </a:p>
        </p:txBody>
      </p:sp>
      <p:sp>
        <p:nvSpPr>
          <p:cNvPr id="16" name="Rectangular Callout 15"/>
          <p:cNvSpPr/>
          <p:nvPr/>
        </p:nvSpPr>
        <p:spPr>
          <a:xfrm>
            <a:off x="4781740" y="5619560"/>
            <a:ext cx="1890714" cy="627063"/>
          </a:xfrm>
          <a:prstGeom prst="wedgeRectCallout">
            <a:avLst>
              <a:gd name="adj1" fmla="val -20262"/>
              <a:gd name="adj2" fmla="val -76323"/>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solidFill>
                  <a:sysClr val="windowText" lastClr="000000"/>
                </a:solidFill>
              </a:rPr>
              <a:t>State Average Scale Score is 443</a:t>
            </a:r>
          </a:p>
        </p:txBody>
      </p:sp>
    </p:spTree>
    <p:extLst>
      <p:ext uri="{BB962C8B-B14F-4D97-AF65-F5344CB8AC3E}">
        <p14:creationId xmlns:p14="http://schemas.microsoft.com/office/powerpoint/2010/main" val="291785020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Flow_SignoffStatus xmlns="c4299c90-8e27-4a10-b1a7-3351ffbbf408"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C48876971DAA448A9F0262CC175C371" ma:contentTypeVersion="11" ma:contentTypeDescription="Create a new document." ma:contentTypeScope="" ma:versionID="a71e5545428ce5dadc84713be093940a">
  <xsd:schema xmlns:xsd="http://www.w3.org/2001/XMLSchema" xmlns:xs="http://www.w3.org/2001/XMLSchema" xmlns:p="http://schemas.microsoft.com/office/2006/metadata/properties" xmlns:ns2="fb4ce569-0273-4228-9157-33b14876d013" xmlns:ns3="c4299c90-8e27-4a10-b1a7-3351ffbbf408" targetNamespace="http://schemas.microsoft.com/office/2006/metadata/properties" ma:root="true" ma:fieldsID="a86730bda6a10bc00fefa5662de3af0b" ns2:_="" ns3:_="">
    <xsd:import namespace="fb4ce569-0273-4228-9157-33b14876d013"/>
    <xsd:import namespace="c4299c90-8e27-4a10-b1a7-3351ffbbf408"/>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_Flow_SignoffStatus"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4ce569-0273-4228-9157-33b14876d01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4299c90-8e27-4a10-b1a7-3351ffbbf408"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Location" ma:index="14" nillable="true" ma:displayName="MediaServiceLocation" ma:descrip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_Flow_SignoffStatus" ma:index="16" nillable="true" ma:displayName="Sign-off status" ma:internalName="_x0024_Resources_x003a_core_x002c_Signoff_Status_x003b_">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8B458DB-9672-4699-8C47-782FFF4CEFF3}">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c4299c90-8e27-4a10-b1a7-3351ffbbf408"/>
    <ds:schemaRef ds:uri="http://purl.org/dc/elements/1.1/"/>
    <ds:schemaRef ds:uri="http://schemas.microsoft.com/office/2006/metadata/properties"/>
    <ds:schemaRef ds:uri="fb4ce569-0273-4228-9157-33b14876d013"/>
    <ds:schemaRef ds:uri="http://www.w3.org/XML/1998/namespace"/>
    <ds:schemaRef ds:uri="http://purl.org/dc/dcmitype/"/>
  </ds:schemaRefs>
</ds:datastoreItem>
</file>

<file path=customXml/itemProps2.xml><?xml version="1.0" encoding="utf-8"?>
<ds:datastoreItem xmlns:ds="http://schemas.openxmlformats.org/officeDocument/2006/customXml" ds:itemID="{0D543263-787F-4478-A92B-A026B79EEC1B}">
  <ds:schemaRefs>
    <ds:schemaRef ds:uri="c4299c90-8e27-4a10-b1a7-3351ffbbf408"/>
    <ds:schemaRef ds:uri="fb4ce569-0273-4228-9157-33b14876d01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184EF247-B877-4DB8-A108-69AC4776893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500</TotalTime>
  <Words>2233</Words>
  <Application>Microsoft Office PowerPoint</Application>
  <PresentationFormat>On-screen Show (4:3)</PresentationFormat>
  <Paragraphs>387</Paragraphs>
  <Slides>32</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Arial</vt:lpstr>
      <vt:lpstr>Calibri</vt:lpstr>
      <vt:lpstr>Calibri Light</vt:lpstr>
      <vt:lpstr>Courier New</vt:lpstr>
      <vt:lpstr>Times New Roman</vt:lpstr>
      <vt:lpstr>Office Theme</vt:lpstr>
      <vt:lpstr>Preparing Students  for College and Careers</vt:lpstr>
      <vt:lpstr>Today’s Agenda</vt:lpstr>
      <vt:lpstr>Increasing Access to Opportunity</vt:lpstr>
      <vt:lpstr>High School Assessments</vt:lpstr>
      <vt:lpstr>PowerPoint Presentation</vt:lpstr>
      <vt:lpstr>PowerPoint Presentation</vt:lpstr>
      <vt:lpstr>PowerPoint Presentation</vt:lpstr>
      <vt:lpstr>PSAT and SAT use the same scale but have different benchmarks for determining College and Career Readiness</vt:lpstr>
      <vt:lpstr>Achieving a mathematics scale score at or above 480 on the PSAT10 is considered on track to be college and career ready</vt:lpstr>
      <vt:lpstr>Achieving an English Language Arts scale score at or  above 430 on the PSAT10 is considered on track to be college and career ready</vt:lpstr>
      <vt:lpstr>PowerPoint Presentation</vt:lpstr>
      <vt:lpstr>PowerPoint Presentation</vt:lpstr>
      <vt:lpstr>Summary of Student Performance on PSAT10 and SAT (2018)</vt:lpstr>
      <vt:lpstr>PowerPoint Presentation</vt:lpstr>
      <vt:lpstr>PowerPoint Presentation</vt:lpstr>
      <vt:lpstr>PowerPoint Presentation</vt:lpstr>
      <vt:lpstr>PowerPoint Presentation</vt:lpstr>
      <vt:lpstr>State Assessment  Reporting Requirements</vt:lpstr>
      <vt:lpstr>Advanced Placement  &amp; Dual and Concurrent Enrollment</vt:lpstr>
      <vt:lpstr>Dual Enrollment: Earning College Credits at No Cost to Families</vt:lpstr>
      <vt:lpstr>PowerPoint Presentation</vt:lpstr>
      <vt:lpstr>Advanced Placement:  Rigorous coursework to prepare for postsecondary education</vt:lpstr>
      <vt:lpstr>PowerPoint Presentation</vt:lpstr>
      <vt:lpstr>PowerPoint Presentation</vt:lpstr>
      <vt:lpstr>Reporting Additional  High School Results</vt:lpstr>
      <vt:lpstr>PrepareRI and Other College and Career Access Initiatives </vt:lpstr>
      <vt:lpstr>Record Access to Opportunity</vt:lpstr>
      <vt:lpstr>Stay Tuned</vt:lpstr>
      <vt:lpstr>APPENDIX</vt:lpstr>
      <vt:lpstr>PowerPoint Presentation</vt:lpstr>
      <vt:lpstr>The majority of Rhode Island High Schools’ average scale scores are either in the Meeting Expectations or Partially Meeting Expectations achievement levels</vt:lpstr>
      <vt:lpstr>PowerPoint Presentation</vt:lpstr>
    </vt:vector>
  </TitlesOfParts>
  <Company>RIDE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Kamlyn</dc:creator>
  <cp:lastModifiedBy>Lynch, Phyllis</cp:lastModifiedBy>
  <cp:revision>151</cp:revision>
  <cp:lastPrinted>2018-10-07T13:25:09Z</cp:lastPrinted>
  <dcterms:created xsi:type="dcterms:W3CDTF">2017-02-28T20:32:19Z</dcterms:created>
  <dcterms:modified xsi:type="dcterms:W3CDTF">2018-12-06T17:30:34Z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0x0101004C48876971DAA448A9F0262CC175C371</vt:lpwstr>
  </property>
</Properties>
</file>