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501" r:id="rId2"/>
    <p:sldId id="502" r:id="rId3"/>
    <p:sldId id="498" r:id="rId4"/>
    <p:sldId id="503" r:id="rId5"/>
    <p:sldId id="265" r:id="rId6"/>
    <p:sldId id="504" r:id="rId7"/>
    <p:sldId id="513" r:id="rId8"/>
    <p:sldId id="505" r:id="rId9"/>
    <p:sldId id="516" r:id="rId10"/>
    <p:sldId id="514" r:id="rId11"/>
    <p:sldId id="490" r:id="rId12"/>
    <p:sldId id="515" r:id="rId13"/>
    <p:sldId id="509" r:id="rId14"/>
    <p:sldId id="483" r:id="rId15"/>
    <p:sldId id="511" r:id="rId16"/>
    <p:sldId id="510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E471"/>
    <a:srgbClr val="E4FF97"/>
    <a:srgbClr val="D9EDEF"/>
    <a:srgbClr val="C1BBBB"/>
    <a:srgbClr val="4D4D4D"/>
    <a:srgbClr val="383838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7849" autoAdjust="0"/>
  </p:normalViewPr>
  <p:slideViewPr>
    <p:cSldViewPr snapToGrid="0">
      <p:cViewPr>
        <p:scale>
          <a:sx n="90" d="100"/>
          <a:sy n="90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2D095A24-F63E-4A7D-9446-F988D964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37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C97F03C-8A6E-4A4A-B96F-3733AC04C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4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7F03C-8A6E-4A4A-B96F-3733AC04CC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F8EACE-31D7-4EF5-84C0-E15FB157B086}" type="datetime1">
              <a:rPr lang="en-US" smtClean="0"/>
              <a:pPr/>
              <a:t>3/7/2013</a:t>
            </a:fld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13F8-F44A-49D6-8B9A-E3EEE492B9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1F03-0CF0-4AD5-8248-15BF4D33E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747028D-31A9-4CB3-80B9-D27BFFAAC37C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66BD-6AFF-49C3-AD02-93014C4D6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84FD6B-61CB-4D2D-94E3-C0BB2A2CAEE6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0222-2253-449E-B466-359C8042D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5AB392-D70F-4952-BB87-11AB84E03A4A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9E5D-F7AC-4A1D-9BD7-396FB3496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7BAA88-6AD0-48C9-99BC-A4DCB6F3CCB9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4A3A-3DF7-4DBA-B658-83DCAB812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2375B3-E9D3-457F-BDDC-1379B71F4729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8C1A-4D47-49EC-B523-218C18B59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4E2B82B-3E71-4229-B265-1A5944383A8E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3672-7E3F-49D2-AB8E-6DC800E46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3A939-AB69-4E67-8F73-979257121A83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156251-9149-4C6C-8AC6-A88D97381C09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803B-86D1-410F-B87E-F22690EAE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0AE6FA-9187-4739-8B10-A05CF8A8B8B4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8687-D0E9-4EF0-9AD0-9E45064CF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E2724E-B5B5-469D-A830-6A883771E83B}" type="datetime1">
              <a:rPr lang="en-US" smtClean="0"/>
              <a:pPr/>
              <a:t>3/7/2013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A3F884B-DCDA-4F78-9E9A-68A01F5A6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5982D777-7B25-4C0C-AB23-0D1D6909B94B}" type="datetime1">
              <a:rPr lang="en-US" smtClean="0"/>
              <a:pPr/>
              <a:t>3/7/2013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.Kurtz@doe.nh.gov" TargetMode="External"/><Relationship Id="rId2" Type="http://schemas.openxmlformats.org/officeDocument/2006/relationships/hyperlink" Target="mailto:Susan.smith@maine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chael.Hock@state.vt.us" TargetMode="External"/><Relationship Id="rId4" Type="http://schemas.openxmlformats.org/officeDocument/2006/relationships/hyperlink" Target="mailto:Kevon.Tucker-Seeley@ride.ri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latin typeface="+mj-lt"/>
                <a:ea typeface="+mj-ea"/>
                <a:cs typeface="+mj-cs"/>
              </a:rPr>
              <a:t>Using the NECAP Analysis and Reporting System</a:t>
            </a:r>
          </a:p>
          <a:p>
            <a:pPr algn="ctr"/>
            <a:endParaRPr lang="en-US" sz="4000" b="1" dirty="0" smtClean="0">
              <a:latin typeface="+mj-lt"/>
              <a:ea typeface="+mj-ea"/>
              <a:cs typeface="+mj-cs"/>
            </a:endParaRPr>
          </a:p>
          <a:p>
            <a:pPr algn="ctr"/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/>
            <a:endParaRPr lang="en-US" sz="4000" b="1" dirty="0" smtClean="0">
              <a:latin typeface="+mj-lt"/>
              <a:ea typeface="+mj-ea"/>
              <a:cs typeface="+mj-cs"/>
            </a:endParaRPr>
          </a:p>
          <a:p>
            <a:pPr algn="ctr"/>
            <a:endParaRPr lang="en-US" sz="4000" b="1" dirty="0" smtClean="0">
              <a:latin typeface="+mj-lt"/>
              <a:ea typeface="+mj-ea"/>
              <a:cs typeface="+mj-cs"/>
            </a:endParaRPr>
          </a:p>
          <a:p>
            <a:pPr algn="ctr"/>
            <a:endParaRPr lang="en-US" sz="4000" b="1" dirty="0" smtClean="0">
              <a:latin typeface="+mj-lt"/>
              <a:ea typeface="+mj-ea"/>
              <a:cs typeface="+mj-cs"/>
            </a:endParaRPr>
          </a:p>
          <a:p>
            <a:pPr algn="ctr"/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/>
            <a:endParaRPr lang="en-US" sz="40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6152" name="Picture 14" descr="NECAP Logo Color Sm 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3" y="1874699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dirigo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94201"/>
            <a:ext cx="1069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8650" y="4470401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112" y="4381502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vtcoat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1C6300"/>
              </a:clrFrom>
              <a:clrTo>
                <a:srgbClr val="1C6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6338" y="4445002"/>
            <a:ext cx="1047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MP_Logo_RGB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0163" y="4699001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57375" y="5848350"/>
            <a:ext cx="533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/>
              <a:t>February </a:t>
            </a:r>
            <a:r>
              <a:rPr lang="en-US" sz="2800" b="1" dirty="0" smtClean="0"/>
              <a:t>2013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C8F7D3FB-E22C-48E2-9E4E-9043F5531BE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81000" y="1604737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0" y="409700"/>
            <a:ext cx="9144000" cy="7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NECAP Reports available in the system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1528480"/>
            <a:ext cx="8153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" y="1528479"/>
            <a:ext cx="80200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/>
              <a:t>Interactive Tab</a:t>
            </a:r>
          </a:p>
          <a:p>
            <a:pPr marL="0" lvl="1">
              <a:spcBef>
                <a:spcPct val="50000"/>
              </a:spcBef>
            </a:pPr>
            <a:r>
              <a:rPr lang="en-US" sz="2400" b="1" dirty="0" smtClean="0"/>
              <a:t>Item Analysis Report</a:t>
            </a:r>
            <a:br>
              <a:rPr lang="en-US" sz="2400" b="1" dirty="0" smtClean="0"/>
            </a:br>
            <a:r>
              <a:rPr lang="en-US" sz="2400" dirty="0" smtClean="0"/>
              <a:t>School and District level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Achievement Level Summary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School and District level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Released Items Summary Data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School and District level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Longitudinal Data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Student level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5" t="13743" r="12040" b="17062"/>
          <a:stretch/>
        </p:blipFill>
        <p:spPr bwMode="auto">
          <a:xfrm>
            <a:off x="669851" y="1104405"/>
            <a:ext cx="7708606" cy="52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546424" y="1788893"/>
            <a:ext cx="1056904" cy="3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 bwMode="auto">
          <a:xfrm>
            <a:off x="0" y="409700"/>
            <a:ext cx="9144000" cy="69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Accessing Interactive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Reports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384" y="1484410"/>
            <a:ext cx="8205850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indent="-454025">
              <a:spcBef>
                <a:spcPct val="20000"/>
              </a:spcBef>
            </a:pPr>
            <a:r>
              <a:rPr lang="en-US" sz="2400" b="1" dirty="0" smtClean="0">
                <a:solidFill>
                  <a:srgbClr val="050505"/>
                </a:solidFill>
              </a:rPr>
              <a:t>Guides &amp; Report Shells</a:t>
            </a:r>
          </a:p>
          <a:p>
            <a:pPr marL="911225" lvl="1" indent="-45402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/>
              <a:t>Guide to Using the 2012 NECAP Reports</a:t>
            </a:r>
          </a:p>
          <a:p>
            <a:pPr marL="911225" lvl="1" indent="-45402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/>
              <a:t>Guide to Using the 2012 NECAP Science Reports</a:t>
            </a:r>
          </a:p>
          <a:p>
            <a:pPr marL="911225" lvl="1" indent="-45402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/>
              <a:t>Sample Student Report Shells (English and Spanish)</a:t>
            </a:r>
          </a:p>
          <a:p>
            <a:pPr marL="454025" indent="-454025">
              <a:spcBef>
                <a:spcPct val="20000"/>
              </a:spcBef>
            </a:pPr>
            <a:endParaRPr lang="en-US" b="1" dirty="0" smtClean="0">
              <a:solidFill>
                <a:srgbClr val="050505"/>
              </a:solidFill>
            </a:endParaRPr>
          </a:p>
          <a:p>
            <a:pPr marL="454025" indent="-454025">
              <a:spcBef>
                <a:spcPct val="20000"/>
              </a:spcBef>
            </a:pPr>
            <a:r>
              <a:rPr lang="en-US" sz="2400" b="1" dirty="0" smtClean="0">
                <a:solidFill>
                  <a:srgbClr val="050505"/>
                </a:solidFill>
              </a:rPr>
              <a:t>Released Item Documents</a:t>
            </a:r>
            <a:r>
              <a:rPr lang="en-US" sz="2200" b="1" dirty="0" smtClean="0">
                <a:solidFill>
                  <a:srgbClr val="050505"/>
                </a:solidFill>
              </a:rPr>
              <a:t> </a:t>
            </a:r>
            <a:r>
              <a:rPr lang="en-US" sz="2200" dirty="0" smtClean="0">
                <a:solidFill>
                  <a:srgbClr val="050505"/>
                </a:solidFill>
              </a:rPr>
              <a:t>(For each Grade/Content Area)</a:t>
            </a:r>
          </a:p>
          <a:p>
            <a:pPr marL="911225" lvl="1" indent="-45402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50505"/>
                </a:solidFill>
              </a:rPr>
              <a:t>Released Item Documents</a:t>
            </a:r>
          </a:p>
          <a:p>
            <a:pPr marL="911225" lvl="1" indent="-45402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50505"/>
                </a:solidFill>
              </a:rPr>
              <a:t>Released Item Support Materials Documents</a:t>
            </a:r>
          </a:p>
          <a:p>
            <a:pPr marL="911225" lvl="1" indent="-45402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50505"/>
                </a:solidFill>
              </a:rPr>
              <a:t>Released Item Student Work Samples</a:t>
            </a:r>
          </a:p>
        </p:txBody>
      </p:sp>
      <p:sp>
        <p:nvSpPr>
          <p:cNvPr id="9" name="Rectangle 17"/>
          <p:cNvSpPr txBox="1">
            <a:spLocks noChangeArrowheads="1"/>
          </p:cNvSpPr>
          <p:nvPr/>
        </p:nvSpPr>
        <p:spPr bwMode="auto">
          <a:xfrm>
            <a:off x="-11876" y="409700"/>
            <a:ext cx="9155875" cy="7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Supporting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55075" y="6248400"/>
            <a:ext cx="2133600" cy="457200"/>
          </a:xfrm>
        </p:spPr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5" t="13598" r="12091" b="20019"/>
          <a:stretch/>
        </p:blipFill>
        <p:spPr bwMode="auto">
          <a:xfrm>
            <a:off x="583856" y="1151905"/>
            <a:ext cx="7964409" cy="52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4331312" y="1871330"/>
            <a:ext cx="1056904" cy="3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-11876" y="409700"/>
            <a:ext cx="9155875" cy="7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Supporting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17574" y="6381750"/>
            <a:ext cx="2133600" cy="476250"/>
          </a:xfrm>
        </p:spPr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0" y="409700"/>
            <a:ext cx="9144000" cy="6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Guide to Using the 2012 NECAP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Reports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437" y="1158947"/>
            <a:ext cx="4221125" cy="5438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384" y="1246910"/>
            <a:ext cx="8514608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indent="-4540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The Account Management menu option is only available to school principals.</a:t>
            </a:r>
          </a:p>
          <a:p>
            <a:pPr marL="454025" indent="-4540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Use the Account Management menu to create, add, or delete users accounts; set active users, and assign students to a specific teacher account.</a:t>
            </a:r>
          </a:p>
          <a:p>
            <a:pPr marL="454025" indent="-4540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Students may be assigned to multiple users, and student lists can be sorted.</a:t>
            </a:r>
          </a:p>
        </p:txBody>
      </p:sp>
      <p:sp>
        <p:nvSpPr>
          <p:cNvPr id="9" name="Rectangle 17"/>
          <p:cNvSpPr txBox="1">
            <a:spLocks noChangeArrowheads="1"/>
          </p:cNvSpPr>
          <p:nvPr/>
        </p:nvSpPr>
        <p:spPr bwMode="auto">
          <a:xfrm>
            <a:off x="-11876" y="409700"/>
            <a:ext cx="9155875" cy="7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Account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3" t="13604" r="12103" b="24167"/>
          <a:stretch/>
        </p:blipFill>
        <p:spPr bwMode="auto">
          <a:xfrm>
            <a:off x="382149" y="1151906"/>
            <a:ext cx="8367823" cy="518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5540108" y="1800059"/>
            <a:ext cx="1056904" cy="3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31325" y="6248400"/>
            <a:ext cx="2133600" cy="457200"/>
          </a:xfrm>
        </p:spPr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-11876" y="409700"/>
            <a:ext cx="9155875" cy="7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Account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55083" y="6156120"/>
            <a:ext cx="2133600" cy="47625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85B65DD1-C70E-4D1D-A517-CCEC9B839B0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228725" y="5464175"/>
            <a:ext cx="1925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5" name="Rectangle 10"/>
          <p:cNvSpPr>
            <a:spLocks noChangeArrowheads="1"/>
          </p:cNvSpPr>
          <p:nvPr/>
        </p:nvSpPr>
        <p:spPr bwMode="auto">
          <a:xfrm>
            <a:off x="0" y="408275"/>
            <a:ext cx="9143999" cy="7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000" b="1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25625" y="500340"/>
            <a:ext cx="533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 smtClean="0"/>
              <a:t>State Contact Information</a:t>
            </a:r>
            <a:endParaRPr lang="en-US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383509"/>
              </p:ext>
            </p:extLst>
          </p:nvPr>
        </p:nvGraphicFramePr>
        <p:xfrm>
          <a:off x="228600" y="1685925"/>
          <a:ext cx="8686799" cy="3857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4517"/>
                <a:gridCol w="1832994"/>
                <a:gridCol w="1673603"/>
                <a:gridCol w="3745685"/>
              </a:tblGrid>
              <a:tr h="578556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/>
                </a:tc>
              </a:tr>
              <a:tr h="809977">
                <a:tc>
                  <a:txBody>
                    <a:bodyPr/>
                    <a:lstStyle/>
                    <a:p>
                      <a:r>
                        <a:rPr lang="en-US" dirty="0" smtClean="0"/>
                        <a:t>Maine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Susan Fossett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207-624-6775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Susan.Fossett@maine.gov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en-US" dirty="0" smtClean="0"/>
                        <a:t>New Hampshire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Keith Burke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603-271-3846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Keith</a:t>
                      </a:r>
                      <a:r>
                        <a:rPr lang="en-US" baseline="0" dirty="0" smtClean="0">
                          <a:hlinkClick r:id="rId3"/>
                        </a:rPr>
                        <a:t>.Burke</a:t>
                      </a:r>
                      <a:r>
                        <a:rPr lang="en-US" dirty="0" smtClean="0">
                          <a:hlinkClick r:id="rId3"/>
                        </a:rPr>
                        <a:t>@doe.nh.gov</a:t>
                      </a:r>
                      <a:endParaRPr lang="en-US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en-US" dirty="0" smtClean="0"/>
                        <a:t>Rhode Island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</a:t>
                      </a:r>
                      <a:r>
                        <a:rPr lang="en-US" baseline="0" dirty="0" smtClean="0"/>
                        <a:t> Kevon Tucker-Seeley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401-222-8494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Kevon.Tucker-Seeley@ride.ri.gov</a:t>
                      </a:r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en-US" dirty="0" smtClean="0"/>
                        <a:t>Vermont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 Hock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802-828-3115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Michael.Hock@state.vt.us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3295650"/>
            <a:ext cx="6019800" cy="2728525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NECAP Service Center</a:t>
            </a:r>
            <a:br>
              <a:rPr lang="en-US" sz="4000" b="1" dirty="0" smtClean="0"/>
            </a:br>
            <a:r>
              <a:rPr lang="en-US" sz="4000" b="1" dirty="0" smtClean="0"/>
              <a:t>1-877-632-7774</a:t>
            </a:r>
            <a:br>
              <a:rPr lang="en-US" sz="4000" b="1" dirty="0" smtClean="0"/>
            </a:br>
            <a:r>
              <a:rPr lang="en-US" sz="4000" b="1" dirty="0" smtClean="0"/>
              <a:t>Monday-Friday</a:t>
            </a:r>
            <a:br>
              <a:rPr lang="en-US" sz="4000" b="1" dirty="0" smtClean="0"/>
            </a:br>
            <a:r>
              <a:rPr lang="en-US" sz="4000" b="1" dirty="0" smtClean="0"/>
              <a:t>8:00 am to 4:00 pm</a:t>
            </a:r>
            <a:r>
              <a:rPr lang="en-US" sz="4000" b="1" dirty="0" smtClean="0">
                <a:solidFill>
                  <a:schemeClr val="bg2"/>
                </a:solidFill>
              </a:rPr>
              <a:t/>
            </a:r>
            <a:br>
              <a:rPr lang="en-US" sz="4000" b="1" dirty="0" smtClean="0">
                <a:solidFill>
                  <a:schemeClr val="bg2"/>
                </a:solidFill>
              </a:rPr>
            </a:br>
            <a:endParaRPr lang="en-US" sz="4000" b="1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8251750B-E12A-40A6-9D2F-77D5B38A28F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-11876" y="397825"/>
            <a:ext cx="9155875" cy="67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assistance, please contact: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4" descr="NECAP Logo Color Sm 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275" y="121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1E601404-6079-4263-9726-30FA9809623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28600" y="13528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4540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/>
              <a:t>The Family Educational Rights and Privacy Act (FERPA) </a:t>
            </a:r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200" dirty="0" smtClean="0"/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200" dirty="0" smtClean="0"/>
              <a:t>Access </a:t>
            </a:r>
            <a:r>
              <a:rPr lang="en-US" sz="2200" dirty="0"/>
              <a:t>to individual student results is restricted to:</a:t>
            </a:r>
          </a:p>
          <a:p>
            <a:pPr marL="854075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/>
              <a:t>the student</a:t>
            </a:r>
          </a:p>
          <a:p>
            <a:pPr marL="854075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/>
              <a:t>the student’s parents/guardians</a:t>
            </a:r>
          </a:p>
          <a:p>
            <a:pPr marL="854075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/>
              <a:t>authorized school personnel</a:t>
            </a:r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200" dirty="0"/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200" dirty="0"/>
              <a:t>Superintendents and principals are responsible for maintaining the privacy and security of all student records. </a:t>
            </a:r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200" dirty="0"/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200" dirty="0"/>
              <a:t>Authorized school personnel shall have access to the records of students to whom they are providing services when such access is required in the performance of their official duties. </a:t>
            </a:r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200" dirty="0"/>
          </a:p>
          <a:p>
            <a:pPr marL="454025" indent="-4540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200" dirty="0"/>
              <a:t>FERPA website: </a:t>
            </a:r>
            <a:r>
              <a:rPr lang="en-US" sz="2200" b="1" dirty="0">
                <a:solidFill>
                  <a:srgbClr val="0033CC"/>
                </a:solidFill>
              </a:rPr>
              <a:t>http://www.ed.gov/policy/gen/guid/fpco/ferpa/index.html</a:t>
            </a:r>
          </a:p>
        </p:txBody>
      </p: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0" y="409700"/>
            <a:ext cx="9144000" cy="6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FERPA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pPr>
              <a:defRPr/>
            </a:pPr>
            <a:fld id="{BC439DE9-69B9-4071-9A8D-F733374B459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381000" y="1401290"/>
            <a:ext cx="8412163" cy="480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45402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Present overview of the NECAP Analysis and Reporting System</a:t>
            </a:r>
          </a:p>
          <a:p>
            <a:pPr marL="454025" indent="-45402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Review types of reports accessible within the system</a:t>
            </a:r>
          </a:p>
          <a:p>
            <a:pPr marL="454025" indent="-45402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Demonstrate the Interactive functionality available in the system to customize reports</a:t>
            </a:r>
          </a:p>
          <a:p>
            <a:pPr marL="454025" indent="-4540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Review Supporting Documents</a:t>
            </a:r>
          </a:p>
          <a:p>
            <a:pPr marL="454025" indent="-4540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50505"/>
                </a:solidFill>
              </a:rPr>
              <a:t>Introduce Account Management </a:t>
            </a:r>
            <a:r>
              <a:rPr lang="en-US" sz="3200" dirty="0">
                <a:solidFill>
                  <a:srgbClr val="050505"/>
                </a:solidFill>
              </a:rPr>
              <a:t/>
            </a:r>
            <a:br>
              <a:rPr lang="en-US" sz="3200" dirty="0">
                <a:solidFill>
                  <a:srgbClr val="050505"/>
                </a:solidFill>
              </a:rPr>
            </a:br>
            <a:r>
              <a:rPr lang="en-US" sz="2800" dirty="0">
                <a:solidFill>
                  <a:srgbClr val="050505"/>
                </a:solidFill>
              </a:rPr>
              <a:t/>
            </a:r>
            <a:br>
              <a:rPr lang="en-US" sz="2800" dirty="0">
                <a:solidFill>
                  <a:srgbClr val="050505"/>
                </a:solidFill>
              </a:rPr>
            </a:br>
            <a:endParaRPr lang="en-US" sz="2800" dirty="0">
              <a:solidFill>
                <a:srgbClr val="050505"/>
              </a:solidFill>
            </a:endParaRPr>
          </a:p>
          <a:p>
            <a:pPr marL="454025" indent="-454025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050505"/>
              </a:solidFill>
            </a:endParaRPr>
          </a:p>
        </p:txBody>
      </p: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0" y="380010"/>
            <a:ext cx="9144000" cy="8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Presentation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0" y="380010"/>
            <a:ext cx="9144000" cy="8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 more information, download: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656" y="1148317"/>
            <a:ext cx="4322688" cy="5305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C8F7D3FB-E22C-48E2-9E4E-9043F5531BE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81000" y="1604737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0" y="409700"/>
            <a:ext cx="9144000" cy="7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NECAP Reports available in the system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1528480"/>
            <a:ext cx="8153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" y="1528479"/>
            <a:ext cx="80200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/>
              <a:t>Reports Tab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Grade Level Results Report</a:t>
            </a:r>
            <a:r>
              <a:rPr lang="en-US" sz="2200" b="1" dirty="0" smtClean="0"/>
              <a:t> </a:t>
            </a:r>
            <a:r>
              <a:rPr lang="en-US" sz="2200" dirty="0" smtClean="0"/>
              <a:t> (Teaching and Testing Year)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School and District level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Student Level Data Files </a:t>
            </a:r>
            <a:r>
              <a:rPr lang="en-US" sz="2200" dirty="0" smtClean="0"/>
              <a:t>(Teaching and Testing Year)        </a:t>
            </a:r>
            <a:r>
              <a:rPr lang="en-US" sz="2400" dirty="0" smtClean="0"/>
              <a:t>School and District level</a:t>
            </a: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400" b="1" dirty="0" smtClean="0"/>
              <a:t>Summary Report </a:t>
            </a:r>
            <a:r>
              <a:rPr lang="en-US" sz="2400" dirty="0" smtClean="0"/>
              <a:t> </a:t>
            </a:r>
            <a:r>
              <a:rPr lang="en-US" sz="2200" dirty="0" smtClean="0"/>
              <a:t>(Testing Year only)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School/District/State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0" t="13793" r="11898" b="29797"/>
          <a:stretch/>
        </p:blipFill>
        <p:spPr bwMode="auto">
          <a:xfrm>
            <a:off x="311002" y="1222743"/>
            <a:ext cx="8521996" cy="476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2384453" y="1884103"/>
            <a:ext cx="1056904" cy="3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0" y="528038"/>
            <a:ext cx="9144000" cy="69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Accessing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Reports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151AF-D15C-4293-9A1F-E71FA203D7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0" y="409700"/>
            <a:ext cx="9144000" cy="69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Accessing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Reports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8" t="13650" r="12098" b="27090"/>
          <a:stretch/>
        </p:blipFill>
        <p:spPr bwMode="auto">
          <a:xfrm>
            <a:off x="358981" y="1104405"/>
            <a:ext cx="8426037" cy="49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Office Theme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6245</TotalTime>
  <Words>341</Words>
  <Application>Microsoft Office PowerPoint</Application>
  <PresentationFormat>On-screen Show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Slide 1</vt:lpstr>
      <vt:lpstr>Slide 2</vt:lpstr>
      <vt:lpstr> NECAP Service Center 1-877-632-7774 Monday-Friday 8:00 am to 4:00 pm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Measured Progress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jmevans</dc:creator>
  <cp:lastModifiedBy>Kamlyn Keith</cp:lastModifiedBy>
  <cp:revision>569</cp:revision>
  <dcterms:created xsi:type="dcterms:W3CDTF">2008-02-28T19:58:57Z</dcterms:created>
  <dcterms:modified xsi:type="dcterms:W3CDTF">2013-03-07T16:29:39Z</dcterms:modified>
</cp:coreProperties>
</file>