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ppt/theme/themeOverride9.xml" ContentType="application/vnd.openxmlformats-officedocument.themeOverr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notesSlides/notesSlide9.xml" ContentType="application/vnd.openxmlformats-officedocument.presentationml.notesSlide+xml"/>
  <Override PartName="/ppt/drawings/drawing9.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4"/>
  </p:sldMasterIdLst>
  <p:notesMasterIdLst>
    <p:notesMasterId r:id="rId51"/>
  </p:notesMasterIdLst>
  <p:handoutMasterIdLst>
    <p:handoutMasterId r:id="rId52"/>
  </p:handoutMasterIdLst>
  <p:sldIdLst>
    <p:sldId id="646" r:id="rId5"/>
    <p:sldId id="561" r:id="rId6"/>
    <p:sldId id="620" r:id="rId7"/>
    <p:sldId id="621" r:id="rId8"/>
    <p:sldId id="562" r:id="rId9"/>
    <p:sldId id="629" r:id="rId10"/>
    <p:sldId id="630" r:id="rId11"/>
    <p:sldId id="631" r:id="rId12"/>
    <p:sldId id="632" r:id="rId13"/>
    <p:sldId id="633" r:id="rId14"/>
    <p:sldId id="634" r:id="rId15"/>
    <p:sldId id="635" r:id="rId16"/>
    <p:sldId id="636" r:id="rId17"/>
    <p:sldId id="637" r:id="rId18"/>
    <p:sldId id="638" r:id="rId19"/>
    <p:sldId id="639" r:id="rId20"/>
    <p:sldId id="640" r:id="rId21"/>
    <p:sldId id="641" r:id="rId22"/>
    <p:sldId id="610" r:id="rId23"/>
    <p:sldId id="582" r:id="rId24"/>
    <p:sldId id="642" r:id="rId25"/>
    <p:sldId id="643" r:id="rId26"/>
    <p:sldId id="644" r:id="rId27"/>
    <p:sldId id="645" r:id="rId28"/>
    <p:sldId id="585" r:id="rId29"/>
    <p:sldId id="597" r:id="rId30"/>
    <p:sldId id="595" r:id="rId31"/>
    <p:sldId id="606" r:id="rId32"/>
    <p:sldId id="607" r:id="rId33"/>
    <p:sldId id="602" r:id="rId34"/>
    <p:sldId id="603" r:id="rId35"/>
    <p:sldId id="604" r:id="rId36"/>
    <p:sldId id="605" r:id="rId37"/>
    <p:sldId id="616" r:id="rId38"/>
    <p:sldId id="609" r:id="rId39"/>
    <p:sldId id="608" r:id="rId40"/>
    <p:sldId id="615" r:id="rId41"/>
    <p:sldId id="618" r:id="rId42"/>
    <p:sldId id="627" r:id="rId43"/>
    <p:sldId id="626" r:id="rId44"/>
    <p:sldId id="628" r:id="rId45"/>
    <p:sldId id="622" r:id="rId46"/>
    <p:sldId id="617" r:id="rId47"/>
    <p:sldId id="647" r:id="rId48"/>
    <p:sldId id="648" r:id="rId49"/>
    <p:sldId id="619" r:id="rId50"/>
  </p:sldIdLst>
  <p:sldSz cx="9144000" cy="6858000" type="screen4x3"/>
  <p:notesSz cx="6950075" cy="9236075"/>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Count" initials="CT" lastIdx="36" clrIdx="0"/>
  <p:cmAuthor id="1" name="edCount" initials="e" lastIdx="1" clrIdx="1"/>
  <p:cmAuthor id="2" name="Field, Yvonne" initials="FY" lastIdx="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1C10F"/>
    <a:srgbClr val="FF9933"/>
    <a:srgbClr val="FF3399"/>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autoAdjust="0"/>
    <p:restoredTop sz="94082" autoAdjust="0"/>
  </p:normalViewPr>
  <p:slideViewPr>
    <p:cSldViewPr>
      <p:cViewPr>
        <p:scale>
          <a:sx n="70" d="100"/>
          <a:sy n="70" d="100"/>
        </p:scale>
        <p:origin x="-1267" y="-173"/>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8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heinhe\Desktop\DRAFTS\Charts%20of%20Operational%20Instructional%20Focus%20Data_RHODE%20ISLAND.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C:\Users\heinhe\Desktop\DRAFTS\Charts%20of%20Operational%20Instructional%20Focus%20Data_RHODE%20ISLAND.xls" TargetMode="External"/><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heinhe\Desktop\DRAFTS\Charts%20of%20Operational%20Instructional%20Focus%20Data_RHODE%20ISLAND.xls"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Users\heinhe\Desktop\DRAFTS\NCSC%202015%20GraphedTest%20Results.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C:\Users\heinhe\Desktop\DRAFTS\NCSC%202015%20GraphedTest%20Results.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einhe\Desktop\DRAFTS\Charts%20of%20Operational%20Instructional%20Focus%20Data_RHODE%20ISLAND.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heinhe\Desktop\DRAFTS\Charts%20of%20Operational%20Instructional%20Focus%20Data_RHODE%20ISLAND.xls"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C:\Users\heinhe\Desktop\DRAFTS\Charts%20of%20Operational%20Instructional%20Focus%20Data_RHODE%20ISLAND.xls"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heinhe\Desktop\DRAFTS\Charts%20of%20Operational%20Instructional%20Focus%20Data_RHODE%20ISLAND.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heinhe\Desktop\DRAFTS\Charts%20of%20Operational%20Instructional%20Focus%20Data_RHODE%20ISLAND.xls"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heinhe\Desktop\DRAFTS\Charts%20of%20Operational%20Instructional%20Focus%20Data_RHODE%20ISLAND.xls"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file:///C:\Users\heinhe\Desktop\DRAFTS\Charts%20of%20Operational%20Instructional%20Focus%20Data_RHODE%20ISLAND.xls"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Users\heinhe\Desktop\DRAFTS\Charts%20of%20Operational%20Instructional%20Focus%20Data_RHODE%20ISLAND.xls"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4"/>
  <c:clrMapOvr bg1="lt1" tx1="dk1" bg2="lt2" tx2="dk2" accent1="accent1" accent2="accent2" accent3="accent3" accent4="accent4" accent5="accent5" accent6="accent6" hlink="hlink" folHlink="folHlink"/>
  <c:chart>
    <c:title>
      <c:tx>
        <c:rich>
          <a:bodyPr/>
          <a:lstStyle/>
          <a:p>
            <a:pPr>
              <a:defRPr sz="1600"/>
            </a:pPr>
            <a:r>
              <a:rPr lang="en-US" sz="1600" dirty="0"/>
              <a:t>Mathematics</a:t>
            </a:r>
            <a:r>
              <a:rPr lang="en-US" sz="1600" baseline="0" dirty="0"/>
              <a:t>: Instructional emphasis during school year on </a:t>
            </a:r>
            <a:endParaRPr lang="en-US" sz="1600" baseline="0" dirty="0" smtClean="0"/>
          </a:p>
          <a:p>
            <a:pPr>
              <a:defRPr sz="1600"/>
            </a:pPr>
            <a:r>
              <a:rPr lang="en-US" sz="1600" baseline="0" dirty="0" smtClean="0">
                <a:solidFill>
                  <a:srgbClr val="FF3399"/>
                </a:solidFill>
              </a:rPr>
              <a:t>NUMBERS and OPERATIONS/ the NUMBER SYSTEM</a:t>
            </a:r>
            <a:r>
              <a:rPr lang="en-US" sz="1600" baseline="0" dirty="0" smtClean="0"/>
              <a:t> by </a:t>
            </a:r>
            <a:r>
              <a:rPr lang="en-US" sz="1600" baseline="0" dirty="0"/>
              <a:t>grade level</a:t>
            </a:r>
            <a:endParaRPr lang="en-US" sz="1600" dirty="0"/>
          </a:p>
        </c:rich>
      </c:tx>
      <c:layout/>
    </c:title>
    <c:plotArea>
      <c:layout>
        <c:manualLayout>
          <c:layoutTarget val="inner"/>
          <c:xMode val="edge"/>
          <c:yMode val="edge"/>
          <c:x val="7.9350824760043875E-2"/>
          <c:y val="0.18126169982942153"/>
          <c:w val="0.71507800426815982"/>
          <c:h val="0.70852119512458356"/>
        </c:manualLayout>
      </c:layout>
      <c:barChart>
        <c:barDir val="col"/>
        <c:grouping val="percentStacked"/>
        <c:ser>
          <c:idx val="0"/>
          <c:order val="0"/>
          <c:spPr>
            <a:solidFill>
              <a:srgbClr val="ED7D31">
                <a:lumMod val="75000"/>
              </a:srgbClr>
            </a:solidFill>
          </c:spPr>
          <c:cat>
            <c:strRef>
              <c:f>MATH!$A$27:$A$30</c:f>
              <c:strCache>
                <c:ptCount val="4"/>
                <c:pt idx="0">
                  <c:v>Grades 3-5</c:v>
                </c:pt>
                <c:pt idx="1">
                  <c:v>Grades 6-7</c:v>
                </c:pt>
                <c:pt idx="2">
                  <c:v>Grade 8</c:v>
                </c:pt>
                <c:pt idx="3">
                  <c:v>Grade 11</c:v>
                </c:pt>
              </c:strCache>
            </c:strRef>
          </c:cat>
          <c:val>
            <c:numRef>
              <c:f>MATH!$B$27:$B$30</c:f>
              <c:numCache>
                <c:formatCode>####.0</c:formatCode>
                <c:ptCount val="4"/>
                <c:pt idx="0">
                  <c:v>6.2</c:v>
                </c:pt>
                <c:pt idx="1">
                  <c:v>3.3</c:v>
                </c:pt>
                <c:pt idx="2">
                  <c:v>2.9</c:v>
                </c:pt>
                <c:pt idx="3">
                  <c:v>2.8</c:v>
                </c:pt>
              </c:numCache>
            </c:numRef>
          </c:val>
        </c:ser>
        <c:ser>
          <c:idx val="1"/>
          <c:order val="1"/>
          <c:spPr>
            <a:solidFill>
              <a:srgbClr val="ED7D31">
                <a:lumMod val="60000"/>
                <a:lumOff val="40000"/>
              </a:srgbClr>
            </a:solidFill>
          </c:spPr>
          <c:cat>
            <c:strRef>
              <c:f>MATH!$A$27:$A$30</c:f>
              <c:strCache>
                <c:ptCount val="4"/>
                <c:pt idx="0">
                  <c:v>Grades 3-5</c:v>
                </c:pt>
                <c:pt idx="1">
                  <c:v>Grades 6-7</c:v>
                </c:pt>
                <c:pt idx="2">
                  <c:v>Grade 8</c:v>
                </c:pt>
                <c:pt idx="3">
                  <c:v>Grade 11</c:v>
                </c:pt>
              </c:strCache>
            </c:strRef>
          </c:cat>
          <c:val>
            <c:numRef>
              <c:f>MATH!$C$27:$C$30</c:f>
              <c:numCache>
                <c:formatCode>General</c:formatCode>
                <c:ptCount val="4"/>
                <c:pt idx="0">
                  <c:v>11.1</c:v>
                </c:pt>
                <c:pt idx="1">
                  <c:v>9.8000000000000007</c:v>
                </c:pt>
                <c:pt idx="2">
                  <c:v>14.3</c:v>
                </c:pt>
                <c:pt idx="3">
                  <c:v>18.3</c:v>
                </c:pt>
              </c:numCache>
            </c:numRef>
          </c:val>
        </c:ser>
        <c:ser>
          <c:idx val="2"/>
          <c:order val="2"/>
          <c:spPr>
            <a:solidFill>
              <a:srgbClr val="70AD47">
                <a:lumMod val="40000"/>
                <a:lumOff val="60000"/>
              </a:srgbClr>
            </a:solidFill>
          </c:spPr>
          <c:cat>
            <c:strRef>
              <c:f>MATH!$A$27:$A$30</c:f>
              <c:strCache>
                <c:ptCount val="4"/>
                <c:pt idx="0">
                  <c:v>Grades 3-5</c:v>
                </c:pt>
                <c:pt idx="1">
                  <c:v>Grades 6-7</c:v>
                </c:pt>
                <c:pt idx="2">
                  <c:v>Grade 8</c:v>
                </c:pt>
                <c:pt idx="3">
                  <c:v>Grade 11</c:v>
                </c:pt>
              </c:strCache>
            </c:strRef>
          </c:cat>
          <c:val>
            <c:numRef>
              <c:f>MATH!$D$27:$D$30</c:f>
              <c:numCache>
                <c:formatCode>General</c:formatCode>
                <c:ptCount val="4"/>
                <c:pt idx="0">
                  <c:v>27.6</c:v>
                </c:pt>
                <c:pt idx="1">
                  <c:v>22.8</c:v>
                </c:pt>
                <c:pt idx="2">
                  <c:v>15.2</c:v>
                </c:pt>
                <c:pt idx="3">
                  <c:v>25.4</c:v>
                </c:pt>
              </c:numCache>
            </c:numRef>
          </c:val>
        </c:ser>
        <c:ser>
          <c:idx val="3"/>
          <c:order val="3"/>
          <c:spPr>
            <a:solidFill>
              <a:srgbClr val="70AD47"/>
            </a:solidFill>
          </c:spPr>
          <c:cat>
            <c:strRef>
              <c:f>MATH!$A$27:$A$30</c:f>
              <c:strCache>
                <c:ptCount val="4"/>
                <c:pt idx="0">
                  <c:v>Grades 3-5</c:v>
                </c:pt>
                <c:pt idx="1">
                  <c:v>Grades 6-7</c:v>
                </c:pt>
                <c:pt idx="2">
                  <c:v>Grade 8</c:v>
                </c:pt>
                <c:pt idx="3">
                  <c:v>Grade 11</c:v>
                </c:pt>
              </c:strCache>
            </c:strRef>
          </c:cat>
          <c:val>
            <c:numRef>
              <c:f>MATH!$E$27:$E$30</c:f>
              <c:numCache>
                <c:formatCode>General</c:formatCode>
                <c:ptCount val="4"/>
                <c:pt idx="0">
                  <c:v>55.1</c:v>
                </c:pt>
                <c:pt idx="1">
                  <c:v>64.099999999999994</c:v>
                </c:pt>
                <c:pt idx="2">
                  <c:v>67.599999999999994</c:v>
                </c:pt>
                <c:pt idx="3">
                  <c:v>53.4</c:v>
                </c:pt>
              </c:numCache>
            </c:numRef>
          </c:val>
        </c:ser>
        <c:dLbls>
          <c:showVal val="1"/>
        </c:dLbls>
        <c:gapWidth val="75"/>
        <c:overlap val="100"/>
        <c:axId val="85204992"/>
        <c:axId val="85206528"/>
      </c:barChart>
      <c:catAx>
        <c:axId val="85204992"/>
        <c:scaling>
          <c:orientation val="minMax"/>
        </c:scaling>
        <c:axPos val="b"/>
        <c:majorTickMark val="none"/>
        <c:tickLblPos val="nextTo"/>
        <c:txPr>
          <a:bodyPr/>
          <a:lstStyle/>
          <a:p>
            <a:pPr>
              <a:defRPr sz="1400" b="1"/>
            </a:pPr>
            <a:endParaRPr lang="en-US"/>
          </a:p>
        </c:txPr>
        <c:crossAx val="85206528"/>
        <c:crosses val="autoZero"/>
        <c:auto val="1"/>
        <c:lblAlgn val="ctr"/>
        <c:lblOffset val="100"/>
      </c:catAx>
      <c:valAx>
        <c:axId val="85206528"/>
        <c:scaling>
          <c:orientation val="minMax"/>
        </c:scaling>
        <c:axPos val="l"/>
        <c:numFmt formatCode="0%" sourceLinked="1"/>
        <c:majorTickMark val="none"/>
        <c:tickLblPos val="nextTo"/>
        <c:crossAx val="85204992"/>
        <c:crosses val="autoZero"/>
        <c:crossBetween val="between"/>
      </c:valAx>
    </c:plotArea>
    <c:plotVisOnly val="1"/>
    <c:dispBlanksAs val="gap"/>
  </c:chart>
  <c:externalData r:id="rId2"/>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Writing</a:t>
            </a:r>
            <a:r>
              <a:rPr lang="en-US" baseline="0"/>
              <a:t> (all grades)</a:t>
            </a:r>
            <a:endParaRPr lang="en-US"/>
          </a:p>
        </c:rich>
      </c:tx>
      <c:layout>
        <c:manualLayout>
          <c:xMode val="edge"/>
          <c:yMode val="edge"/>
          <c:x val="0.42290179943723288"/>
          <c:y val="4.9664206036745519E-2"/>
        </c:manualLayout>
      </c:layout>
    </c:title>
    <c:plotArea>
      <c:layout>
        <c:manualLayout>
          <c:layoutTarget val="inner"/>
          <c:xMode val="edge"/>
          <c:yMode val="edge"/>
          <c:x val="0.11607091343311816"/>
          <c:y val="0.24984596456692962"/>
          <c:w val="0.82086602350381965"/>
          <c:h val="0.63947687007874099"/>
        </c:manualLayout>
      </c:layout>
      <c:lineChart>
        <c:grouping val="standard"/>
        <c:ser>
          <c:idx val="0"/>
          <c:order val="0"/>
          <c:tx>
            <c:strRef>
              <c:f>'ELA Instructional Focus'!$K$11</c:f>
              <c:strCache>
                <c:ptCount val="1"/>
                <c:pt idx="0">
                  <c:v>Challenging</c:v>
                </c:pt>
              </c:strCache>
            </c:strRef>
          </c:tx>
          <c:spPr>
            <a:ln w="28575"/>
          </c:spPr>
          <c:marker>
            <c:spPr>
              <a:ln w="28575"/>
            </c:spPr>
          </c:marker>
          <c:dPt>
            <c:idx val="4"/>
            <c:marker>
              <c:spPr>
                <a:solidFill>
                  <a:srgbClr val="70AD47">
                    <a:lumMod val="75000"/>
                  </a:srgbClr>
                </a:solidFill>
                <a:ln w="28575"/>
              </c:spPr>
            </c:marker>
          </c:dPt>
          <c:cat>
            <c:strRef>
              <c:f>'ELA Instructional Focus'!$J$12:$J$15</c:f>
              <c:strCache>
                <c:ptCount val="4"/>
                <c:pt idx="0">
                  <c:v>Conventions</c:v>
                </c:pt>
                <c:pt idx="1">
                  <c:v>Narrative/Fiction</c:v>
                </c:pt>
                <c:pt idx="2">
                  <c:v>Explanatory</c:v>
                </c:pt>
                <c:pt idx="3">
                  <c:v>Arugument</c:v>
                </c:pt>
              </c:strCache>
            </c:strRef>
          </c:cat>
          <c:val>
            <c:numRef>
              <c:f>'ELA Instructional Focus'!$K$12:$K$15</c:f>
              <c:numCache>
                <c:formatCode>General</c:formatCode>
                <c:ptCount val="4"/>
                <c:pt idx="0">
                  <c:v>14.2</c:v>
                </c:pt>
                <c:pt idx="1">
                  <c:v>16.100000000000001</c:v>
                </c:pt>
                <c:pt idx="2">
                  <c:v>40.1</c:v>
                </c:pt>
                <c:pt idx="3">
                  <c:v>84.2</c:v>
                </c:pt>
              </c:numCache>
            </c:numRef>
          </c:val>
        </c:ser>
        <c:ser>
          <c:idx val="1"/>
          <c:order val="1"/>
          <c:tx>
            <c:strRef>
              <c:f>'ELA Instructional Focus'!$L$11</c:f>
              <c:strCache>
                <c:ptCount val="1"/>
                <c:pt idx="0">
                  <c:v>Accessible</c:v>
                </c:pt>
              </c:strCache>
            </c:strRef>
          </c:tx>
          <c:spPr>
            <a:ln w="28575"/>
          </c:spPr>
          <c:marker>
            <c:spPr>
              <a:ln w="28575"/>
            </c:spPr>
          </c:marker>
          <c:cat>
            <c:strRef>
              <c:f>'ELA Instructional Focus'!$J$12:$J$15</c:f>
              <c:strCache>
                <c:ptCount val="4"/>
                <c:pt idx="0">
                  <c:v>Conventions</c:v>
                </c:pt>
                <c:pt idx="1">
                  <c:v>Narrative/Fiction</c:v>
                </c:pt>
                <c:pt idx="2">
                  <c:v>Explanatory</c:v>
                </c:pt>
                <c:pt idx="3">
                  <c:v>Arugument</c:v>
                </c:pt>
              </c:strCache>
            </c:strRef>
          </c:cat>
          <c:val>
            <c:numRef>
              <c:f>'ELA Instructional Focus'!$L$12:$L$15</c:f>
              <c:numCache>
                <c:formatCode>General</c:formatCode>
                <c:ptCount val="4"/>
                <c:pt idx="0">
                  <c:v>66.5</c:v>
                </c:pt>
                <c:pt idx="1">
                  <c:v>48.2</c:v>
                </c:pt>
                <c:pt idx="2">
                  <c:v>21.3</c:v>
                </c:pt>
                <c:pt idx="3">
                  <c:v>5</c:v>
                </c:pt>
              </c:numCache>
            </c:numRef>
          </c:val>
        </c:ser>
        <c:ser>
          <c:idx val="2"/>
          <c:order val="2"/>
          <c:tx>
            <c:strRef>
              <c:f>'ELA Instructional Focus'!$M$11</c:f>
              <c:strCache>
                <c:ptCount val="1"/>
                <c:pt idx="0">
                  <c:v>Frequency</c:v>
                </c:pt>
              </c:strCache>
            </c:strRef>
          </c:tx>
          <c:spPr>
            <a:ln w="28575"/>
          </c:spPr>
          <c:marker>
            <c:spPr>
              <a:ln w="28575"/>
            </c:spPr>
          </c:marker>
          <c:cat>
            <c:strRef>
              <c:f>'ELA Instructional Focus'!$J$12:$J$15</c:f>
              <c:strCache>
                <c:ptCount val="4"/>
                <c:pt idx="0">
                  <c:v>Conventions</c:v>
                </c:pt>
                <c:pt idx="1">
                  <c:v>Narrative/Fiction</c:v>
                </c:pt>
                <c:pt idx="2">
                  <c:v>Explanatory</c:v>
                </c:pt>
                <c:pt idx="3">
                  <c:v>Arugument</c:v>
                </c:pt>
              </c:strCache>
            </c:strRef>
          </c:cat>
          <c:val>
            <c:numRef>
              <c:f>'ELA Instructional Focus'!$M$12:$M$15</c:f>
              <c:numCache>
                <c:formatCode>General</c:formatCode>
                <c:ptCount val="4"/>
                <c:pt idx="0">
                  <c:v>53.4</c:v>
                </c:pt>
                <c:pt idx="1">
                  <c:v>27.2</c:v>
                </c:pt>
                <c:pt idx="2">
                  <c:v>24.4</c:v>
                </c:pt>
                <c:pt idx="3">
                  <c:v>9.1</c:v>
                </c:pt>
              </c:numCache>
            </c:numRef>
          </c:val>
        </c:ser>
        <c:marker val="1"/>
        <c:axId val="90304896"/>
        <c:axId val="90306816"/>
      </c:lineChart>
      <c:catAx>
        <c:axId val="90304896"/>
        <c:scaling>
          <c:orientation val="minMax"/>
        </c:scaling>
        <c:axPos val="b"/>
        <c:numFmt formatCode="General" sourceLinked="1"/>
        <c:majorTickMark val="none"/>
        <c:tickLblPos val="nextTo"/>
        <c:txPr>
          <a:bodyPr rot="0" vert="horz"/>
          <a:lstStyle/>
          <a:p>
            <a:pPr>
              <a:defRPr sz="1400" b="1" i="0" u="none" strike="noStrike" baseline="0">
                <a:solidFill>
                  <a:srgbClr val="000000"/>
                </a:solidFill>
                <a:latin typeface="Calibri"/>
                <a:ea typeface="Calibri"/>
                <a:cs typeface="Calibri"/>
              </a:defRPr>
            </a:pPr>
            <a:endParaRPr lang="en-US"/>
          </a:p>
        </c:txPr>
        <c:crossAx val="90306816"/>
        <c:crosses val="autoZero"/>
        <c:auto val="1"/>
        <c:lblAlgn val="ctr"/>
        <c:lblOffset val="100"/>
      </c:catAx>
      <c:valAx>
        <c:axId val="90306816"/>
        <c:scaling>
          <c:orientation val="minMax"/>
          <c:max val="100"/>
        </c:scaling>
        <c:axPos val="l"/>
        <c:title>
          <c:tx>
            <c:rich>
              <a:bodyPr rot="-5400000" vert="horz"/>
              <a:lstStyle/>
              <a:p>
                <a:pPr>
                  <a:defRPr sz="1600"/>
                </a:pPr>
                <a:r>
                  <a:rPr lang="en-US" sz="1600"/>
                  <a:t>Percentage</a:t>
                </a:r>
              </a:p>
            </c:rich>
          </c:tx>
        </c:title>
        <c:numFmt formatCode="General" sourceLinked="1"/>
        <c:majorTickMark val="none"/>
        <c:tickLblPos val="nextTo"/>
        <c:txPr>
          <a:bodyPr/>
          <a:lstStyle/>
          <a:p>
            <a:pPr>
              <a:defRPr sz="1400"/>
            </a:pPr>
            <a:endParaRPr lang="en-US"/>
          </a:p>
        </c:txPr>
        <c:crossAx val="90304896"/>
        <c:crosses val="autoZero"/>
        <c:crossBetween val="between"/>
      </c:valAx>
      <c:spPr>
        <a:ln>
          <a:solidFill>
            <a:srgbClr val="8064A2"/>
          </a:solidFill>
        </a:ln>
      </c:spPr>
    </c:plotArea>
    <c:plotVisOnly val="1"/>
    <c:dispBlanksAs val="gap"/>
  </c:chart>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The</a:t>
            </a:r>
            <a:r>
              <a:rPr lang="en-US" baseline="0"/>
              <a:t> student is engaged physcially and cognitivily in Math and ELA classroom instruction (all grades)</a:t>
            </a:r>
            <a:endParaRPr lang="en-US"/>
          </a:p>
        </c:rich>
      </c:tx>
    </c:title>
    <c:plotArea>
      <c:layout>
        <c:manualLayout>
          <c:layoutTarget val="inner"/>
          <c:xMode val="edge"/>
          <c:yMode val="edge"/>
          <c:x val="0.28379244305127116"/>
          <c:y val="0.26404126567512393"/>
          <c:w val="0.69226788837245357"/>
          <c:h val="0.61997885680956766"/>
        </c:manualLayout>
      </c:layout>
      <c:barChart>
        <c:barDir val="bar"/>
        <c:grouping val="stacked"/>
        <c:ser>
          <c:idx val="0"/>
          <c:order val="0"/>
          <c:tx>
            <c:strRef>
              <c:f>'Mathematics Instructional Focus'!$J$275</c:f>
              <c:strCache>
                <c:ptCount val="1"/>
                <c:pt idx="0">
                  <c:v>Strongly Disagree</c:v>
                </c:pt>
              </c:strCache>
            </c:strRef>
          </c:tx>
          <c:spPr>
            <a:solidFill>
              <a:schemeClr val="accent2">
                <a:lumMod val="50000"/>
              </a:schemeClr>
            </a:solidFill>
          </c:spPr>
          <c:cat>
            <c:strRef>
              <c:f>'Mathematics Instructional Focus'!$I$276:$I$280</c:f>
              <c:strCache>
                <c:ptCount val="5"/>
                <c:pt idx="0">
                  <c:v>ELA/Writing- Cognitive Engagement</c:v>
                </c:pt>
                <c:pt idx="1">
                  <c:v>Math - Cognitive Engagement</c:v>
                </c:pt>
                <c:pt idx="3">
                  <c:v>ELA/Writing- Physical Engagement</c:v>
                </c:pt>
                <c:pt idx="4">
                  <c:v>Math - Physical Engagement</c:v>
                </c:pt>
              </c:strCache>
            </c:strRef>
          </c:cat>
          <c:val>
            <c:numRef>
              <c:f>'Mathematics Instructional Focus'!$J$276:$J$280</c:f>
              <c:numCache>
                <c:formatCode>General</c:formatCode>
                <c:ptCount val="5"/>
                <c:pt idx="0">
                  <c:v>23.5</c:v>
                </c:pt>
                <c:pt idx="1">
                  <c:v>26</c:v>
                </c:pt>
                <c:pt idx="3">
                  <c:v>18.600000000000001</c:v>
                </c:pt>
                <c:pt idx="4">
                  <c:v>16.899999999999999</c:v>
                </c:pt>
              </c:numCache>
            </c:numRef>
          </c:val>
        </c:ser>
        <c:ser>
          <c:idx val="1"/>
          <c:order val="1"/>
          <c:tx>
            <c:strRef>
              <c:f>'Mathematics Instructional Focus'!$K$275</c:f>
              <c:strCache>
                <c:ptCount val="1"/>
                <c:pt idx="0">
                  <c:v>Disagree</c:v>
                </c:pt>
              </c:strCache>
            </c:strRef>
          </c:tx>
          <c:spPr>
            <a:solidFill>
              <a:schemeClr val="accent2">
                <a:lumMod val="60000"/>
                <a:lumOff val="40000"/>
              </a:schemeClr>
            </a:solidFill>
          </c:spPr>
          <c:cat>
            <c:strRef>
              <c:f>'Mathematics Instructional Focus'!$I$276:$I$280</c:f>
              <c:strCache>
                <c:ptCount val="5"/>
                <c:pt idx="0">
                  <c:v>ELA/Writing- Cognitive Engagement</c:v>
                </c:pt>
                <c:pt idx="1">
                  <c:v>Math - Cognitive Engagement</c:v>
                </c:pt>
                <c:pt idx="3">
                  <c:v>ELA/Writing- Physical Engagement</c:v>
                </c:pt>
                <c:pt idx="4">
                  <c:v>Math - Physical Engagement</c:v>
                </c:pt>
              </c:strCache>
            </c:strRef>
          </c:cat>
          <c:val>
            <c:numRef>
              <c:f>'Mathematics Instructional Focus'!$K$276:$K$280</c:f>
              <c:numCache>
                <c:formatCode>General</c:formatCode>
                <c:ptCount val="5"/>
                <c:pt idx="0">
                  <c:v>28.1</c:v>
                </c:pt>
                <c:pt idx="1">
                  <c:v>27.4</c:v>
                </c:pt>
                <c:pt idx="3">
                  <c:v>20.6</c:v>
                </c:pt>
                <c:pt idx="4">
                  <c:v>23.1</c:v>
                </c:pt>
              </c:numCache>
            </c:numRef>
          </c:val>
        </c:ser>
        <c:ser>
          <c:idx val="2"/>
          <c:order val="2"/>
          <c:tx>
            <c:strRef>
              <c:f>'Mathematics Instructional Focus'!$L$275</c:f>
              <c:strCache>
                <c:ptCount val="1"/>
                <c:pt idx="0">
                  <c:v>Agree</c:v>
                </c:pt>
              </c:strCache>
            </c:strRef>
          </c:tx>
          <c:spPr>
            <a:solidFill>
              <a:schemeClr val="accent3">
                <a:lumMod val="60000"/>
                <a:lumOff val="40000"/>
              </a:schemeClr>
            </a:solidFill>
          </c:spPr>
          <c:cat>
            <c:strRef>
              <c:f>'Mathematics Instructional Focus'!$I$276:$I$280</c:f>
              <c:strCache>
                <c:ptCount val="5"/>
                <c:pt idx="0">
                  <c:v>ELA/Writing- Cognitive Engagement</c:v>
                </c:pt>
                <c:pt idx="1">
                  <c:v>Math - Cognitive Engagement</c:v>
                </c:pt>
                <c:pt idx="3">
                  <c:v>ELA/Writing- Physical Engagement</c:v>
                </c:pt>
                <c:pt idx="4">
                  <c:v>Math - Physical Engagement</c:v>
                </c:pt>
              </c:strCache>
            </c:strRef>
          </c:cat>
          <c:val>
            <c:numRef>
              <c:f>'Mathematics Instructional Focus'!$L$276:$L$280</c:f>
              <c:numCache>
                <c:formatCode>General</c:formatCode>
                <c:ptCount val="5"/>
                <c:pt idx="0">
                  <c:v>44.4</c:v>
                </c:pt>
                <c:pt idx="1">
                  <c:v>38.800000000000004</c:v>
                </c:pt>
                <c:pt idx="3">
                  <c:v>55.9</c:v>
                </c:pt>
                <c:pt idx="4">
                  <c:v>50.3</c:v>
                </c:pt>
              </c:numCache>
            </c:numRef>
          </c:val>
        </c:ser>
        <c:ser>
          <c:idx val="3"/>
          <c:order val="3"/>
          <c:tx>
            <c:strRef>
              <c:f>'Mathematics Instructional Focus'!$M$275</c:f>
              <c:strCache>
                <c:ptCount val="1"/>
                <c:pt idx="0">
                  <c:v>Strongly Agree</c:v>
                </c:pt>
              </c:strCache>
            </c:strRef>
          </c:tx>
          <c:spPr>
            <a:solidFill>
              <a:schemeClr val="accent3">
                <a:lumMod val="75000"/>
              </a:schemeClr>
            </a:solidFill>
          </c:spPr>
          <c:cat>
            <c:strRef>
              <c:f>'Mathematics Instructional Focus'!$I$276:$I$280</c:f>
              <c:strCache>
                <c:ptCount val="5"/>
                <c:pt idx="0">
                  <c:v>ELA/Writing- Cognitive Engagement</c:v>
                </c:pt>
                <c:pt idx="1">
                  <c:v>Math - Cognitive Engagement</c:v>
                </c:pt>
                <c:pt idx="3">
                  <c:v>ELA/Writing- Physical Engagement</c:v>
                </c:pt>
                <c:pt idx="4">
                  <c:v>Math - Physical Engagement</c:v>
                </c:pt>
              </c:strCache>
            </c:strRef>
          </c:cat>
          <c:val>
            <c:numRef>
              <c:f>'Mathematics Instructional Focus'!$M$276:$M$280</c:f>
              <c:numCache>
                <c:formatCode>General</c:formatCode>
                <c:ptCount val="5"/>
                <c:pt idx="0">
                  <c:v>3.4</c:v>
                </c:pt>
                <c:pt idx="1">
                  <c:v>6.7</c:v>
                </c:pt>
                <c:pt idx="3">
                  <c:v>4.3</c:v>
                </c:pt>
                <c:pt idx="4">
                  <c:v>8.5</c:v>
                </c:pt>
              </c:numCache>
            </c:numRef>
          </c:val>
        </c:ser>
        <c:overlap val="100"/>
        <c:axId val="89675648"/>
        <c:axId val="89677184"/>
      </c:barChart>
      <c:catAx>
        <c:axId val="89675648"/>
        <c:scaling>
          <c:orientation val="minMax"/>
        </c:scaling>
        <c:axPos val="l"/>
        <c:tickLblPos val="nextTo"/>
        <c:txPr>
          <a:bodyPr/>
          <a:lstStyle/>
          <a:p>
            <a:pPr>
              <a:defRPr sz="1400"/>
            </a:pPr>
            <a:endParaRPr lang="en-US"/>
          </a:p>
        </c:txPr>
        <c:crossAx val="89677184"/>
        <c:crosses val="autoZero"/>
        <c:auto val="1"/>
        <c:lblAlgn val="ctr"/>
        <c:lblOffset val="100"/>
      </c:catAx>
      <c:valAx>
        <c:axId val="89677184"/>
        <c:scaling>
          <c:orientation val="minMax"/>
          <c:max val="100"/>
        </c:scaling>
        <c:axPos val="b"/>
        <c:majorGridlines/>
        <c:numFmt formatCode="General" sourceLinked="1"/>
        <c:tickLblPos val="nextTo"/>
        <c:txPr>
          <a:bodyPr/>
          <a:lstStyle/>
          <a:p>
            <a:pPr>
              <a:defRPr sz="1400"/>
            </a:pPr>
            <a:endParaRPr lang="en-US"/>
          </a:p>
        </c:txPr>
        <c:crossAx val="89675648"/>
        <c:crosses val="autoZero"/>
        <c:crossBetween val="between"/>
      </c:valAx>
    </c:plotArea>
    <c:legend>
      <c:legendPos val="t"/>
      <c:layout>
        <c:manualLayout>
          <c:xMode val="edge"/>
          <c:yMode val="edge"/>
          <c:x val="0.32107622960173482"/>
          <c:y val="0.16782398293963258"/>
          <c:w val="0.63187686865228865"/>
          <c:h val="8.3717191601050026E-2"/>
        </c:manualLayout>
      </c:layout>
      <c:txPr>
        <a:bodyPr/>
        <a:lstStyle/>
        <a:p>
          <a:pPr>
            <a:defRPr sz="1400"/>
          </a:pPr>
          <a:endParaRPr lang="en-US"/>
        </a:p>
      </c:txPr>
    </c:legend>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10"/>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a:t>2015 NCSC Mathematics Results by Grade Level</a:t>
            </a:r>
          </a:p>
        </c:rich>
      </c:tx>
      <c:layout>
        <c:manualLayout>
          <c:xMode val="edge"/>
          <c:yMode val="edge"/>
          <c:x val="0.20571213524780013"/>
          <c:y val="7.2888470462931329E-2"/>
        </c:manualLayout>
      </c:layout>
      <c:spPr>
        <a:noFill/>
        <a:ln w="25400">
          <a:noFill/>
        </a:ln>
      </c:spPr>
    </c:title>
    <c:plotArea>
      <c:layout>
        <c:manualLayout>
          <c:layoutTarget val="inner"/>
          <c:xMode val="edge"/>
          <c:yMode val="edge"/>
          <c:x val="0.12808007208054217"/>
          <c:y val="0.20475445377020213"/>
          <c:w val="0.70400948015826381"/>
          <c:h val="0.6427066808956573"/>
        </c:manualLayout>
      </c:layout>
      <c:barChart>
        <c:barDir val="col"/>
        <c:grouping val="percentStacked"/>
        <c:ser>
          <c:idx val="0"/>
          <c:order val="0"/>
          <c:tx>
            <c:strRef>
              <c:f>Math!$A$2</c:f>
              <c:strCache>
                <c:ptCount val="1"/>
                <c:pt idx="0">
                  <c:v>Level 1</c:v>
                </c:pt>
              </c:strCache>
            </c:strRef>
          </c:tx>
          <c:spPr>
            <a:ln>
              <a:solidFill>
                <a:sysClr val="windowText" lastClr="000000"/>
              </a:solidFill>
            </a:ln>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numRef>
              <c:f>Math!$B$1:$H$1</c:f>
              <c:numCache>
                <c:formatCode>General</c:formatCode>
                <c:ptCount val="7"/>
                <c:pt idx="0">
                  <c:v>3</c:v>
                </c:pt>
                <c:pt idx="1">
                  <c:v>4</c:v>
                </c:pt>
                <c:pt idx="2">
                  <c:v>5</c:v>
                </c:pt>
                <c:pt idx="3">
                  <c:v>6</c:v>
                </c:pt>
                <c:pt idx="4">
                  <c:v>7</c:v>
                </c:pt>
                <c:pt idx="5">
                  <c:v>8</c:v>
                </c:pt>
                <c:pt idx="6">
                  <c:v>11</c:v>
                </c:pt>
              </c:numCache>
            </c:numRef>
          </c:cat>
          <c:val>
            <c:numRef>
              <c:f>Math!$B$2:$H$2</c:f>
              <c:numCache>
                <c:formatCode>General</c:formatCode>
                <c:ptCount val="7"/>
                <c:pt idx="0">
                  <c:v>38</c:v>
                </c:pt>
                <c:pt idx="1">
                  <c:v>43</c:v>
                </c:pt>
                <c:pt idx="2">
                  <c:v>24</c:v>
                </c:pt>
                <c:pt idx="3">
                  <c:v>41</c:v>
                </c:pt>
                <c:pt idx="4">
                  <c:v>22</c:v>
                </c:pt>
                <c:pt idx="5">
                  <c:v>27</c:v>
                </c:pt>
                <c:pt idx="6">
                  <c:v>33</c:v>
                </c:pt>
              </c:numCache>
            </c:numRef>
          </c:val>
        </c:ser>
        <c:ser>
          <c:idx val="1"/>
          <c:order val="1"/>
          <c:tx>
            <c:strRef>
              <c:f>Math!$A$3</c:f>
              <c:strCache>
                <c:ptCount val="1"/>
                <c:pt idx="0">
                  <c:v>Level 2</c:v>
                </c:pt>
              </c:strCache>
            </c:strRef>
          </c:tx>
          <c:spPr>
            <a:solidFill>
              <a:schemeClr val="accent1">
                <a:lumMod val="40000"/>
                <a:lumOff val="60000"/>
              </a:schemeClr>
            </a:solidFill>
            <a:ln>
              <a:solidFill>
                <a:sysClr val="windowText" lastClr="000000"/>
              </a:solidFill>
            </a:ln>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numRef>
              <c:f>Math!$B$1:$H$1</c:f>
              <c:numCache>
                <c:formatCode>General</c:formatCode>
                <c:ptCount val="7"/>
                <c:pt idx="0">
                  <c:v>3</c:v>
                </c:pt>
                <c:pt idx="1">
                  <c:v>4</c:v>
                </c:pt>
                <c:pt idx="2">
                  <c:v>5</c:v>
                </c:pt>
                <c:pt idx="3">
                  <c:v>6</c:v>
                </c:pt>
                <c:pt idx="4">
                  <c:v>7</c:v>
                </c:pt>
                <c:pt idx="5">
                  <c:v>8</c:v>
                </c:pt>
                <c:pt idx="6">
                  <c:v>11</c:v>
                </c:pt>
              </c:numCache>
            </c:numRef>
          </c:cat>
          <c:val>
            <c:numRef>
              <c:f>Math!$B$3:$H$3</c:f>
              <c:numCache>
                <c:formatCode>General</c:formatCode>
                <c:ptCount val="7"/>
                <c:pt idx="0">
                  <c:v>23</c:v>
                </c:pt>
                <c:pt idx="1">
                  <c:v>21</c:v>
                </c:pt>
                <c:pt idx="2">
                  <c:v>34</c:v>
                </c:pt>
                <c:pt idx="3">
                  <c:v>23</c:v>
                </c:pt>
                <c:pt idx="4">
                  <c:v>30</c:v>
                </c:pt>
                <c:pt idx="5">
                  <c:v>22</c:v>
                </c:pt>
                <c:pt idx="6">
                  <c:v>22</c:v>
                </c:pt>
              </c:numCache>
            </c:numRef>
          </c:val>
        </c:ser>
        <c:ser>
          <c:idx val="2"/>
          <c:order val="2"/>
          <c:tx>
            <c:strRef>
              <c:f>Math!$A$4</c:f>
              <c:strCache>
                <c:ptCount val="1"/>
                <c:pt idx="0">
                  <c:v>Level 3</c:v>
                </c:pt>
              </c:strCache>
            </c:strRef>
          </c:tx>
          <c:spPr>
            <a:ln>
              <a:solidFill>
                <a:sysClr val="windowText" lastClr="000000"/>
              </a:solidFill>
            </a:ln>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numRef>
              <c:f>Math!$B$1:$H$1</c:f>
              <c:numCache>
                <c:formatCode>General</c:formatCode>
                <c:ptCount val="7"/>
                <c:pt idx="0">
                  <c:v>3</c:v>
                </c:pt>
                <c:pt idx="1">
                  <c:v>4</c:v>
                </c:pt>
                <c:pt idx="2">
                  <c:v>5</c:v>
                </c:pt>
                <c:pt idx="3">
                  <c:v>6</c:v>
                </c:pt>
                <c:pt idx="4">
                  <c:v>7</c:v>
                </c:pt>
                <c:pt idx="5">
                  <c:v>8</c:v>
                </c:pt>
                <c:pt idx="6">
                  <c:v>11</c:v>
                </c:pt>
              </c:numCache>
            </c:numRef>
          </c:cat>
          <c:val>
            <c:numRef>
              <c:f>Math!$B$4:$H$4</c:f>
              <c:numCache>
                <c:formatCode>General</c:formatCode>
                <c:ptCount val="7"/>
                <c:pt idx="0">
                  <c:v>30</c:v>
                </c:pt>
                <c:pt idx="1">
                  <c:v>23</c:v>
                </c:pt>
                <c:pt idx="2">
                  <c:v>34</c:v>
                </c:pt>
                <c:pt idx="3">
                  <c:v>14</c:v>
                </c:pt>
                <c:pt idx="4">
                  <c:v>29</c:v>
                </c:pt>
                <c:pt idx="5">
                  <c:v>23</c:v>
                </c:pt>
                <c:pt idx="6">
                  <c:v>25</c:v>
                </c:pt>
              </c:numCache>
            </c:numRef>
          </c:val>
        </c:ser>
        <c:ser>
          <c:idx val="3"/>
          <c:order val="3"/>
          <c:tx>
            <c:strRef>
              <c:f>Math!$A$5</c:f>
              <c:strCache>
                <c:ptCount val="1"/>
                <c:pt idx="0">
                  <c:v>Level 4</c:v>
                </c:pt>
              </c:strCache>
            </c:strRef>
          </c:tx>
          <c:spPr>
            <a:solidFill>
              <a:schemeClr val="accent3">
                <a:lumMod val="40000"/>
                <a:lumOff val="60000"/>
              </a:schemeClr>
            </a:solidFill>
            <a:ln>
              <a:solidFill>
                <a:sysClr val="windowText" lastClr="000000"/>
              </a:solidFill>
            </a:ln>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numRef>
              <c:f>Math!$B$1:$H$1</c:f>
              <c:numCache>
                <c:formatCode>General</c:formatCode>
                <c:ptCount val="7"/>
                <c:pt idx="0">
                  <c:v>3</c:v>
                </c:pt>
                <c:pt idx="1">
                  <c:v>4</c:v>
                </c:pt>
                <c:pt idx="2">
                  <c:v>5</c:v>
                </c:pt>
                <c:pt idx="3">
                  <c:v>6</c:v>
                </c:pt>
                <c:pt idx="4">
                  <c:v>7</c:v>
                </c:pt>
                <c:pt idx="5">
                  <c:v>8</c:v>
                </c:pt>
                <c:pt idx="6">
                  <c:v>11</c:v>
                </c:pt>
              </c:numCache>
            </c:numRef>
          </c:cat>
          <c:val>
            <c:numRef>
              <c:f>Math!$B$5:$H$5</c:f>
              <c:numCache>
                <c:formatCode>General</c:formatCode>
                <c:ptCount val="7"/>
                <c:pt idx="0">
                  <c:v>9</c:v>
                </c:pt>
                <c:pt idx="1">
                  <c:v>14</c:v>
                </c:pt>
                <c:pt idx="2">
                  <c:v>9</c:v>
                </c:pt>
                <c:pt idx="3">
                  <c:v>22</c:v>
                </c:pt>
                <c:pt idx="4">
                  <c:v>19</c:v>
                </c:pt>
                <c:pt idx="5">
                  <c:v>28</c:v>
                </c:pt>
                <c:pt idx="6">
                  <c:v>21</c:v>
                </c:pt>
              </c:numCache>
            </c:numRef>
          </c:val>
        </c:ser>
        <c:overlap val="100"/>
        <c:axId val="90343680"/>
        <c:axId val="90370432"/>
      </c:barChart>
      <c:catAx>
        <c:axId val="90343680"/>
        <c:scaling>
          <c:orientation val="minMax"/>
        </c:scaling>
        <c:axPos val="b"/>
        <c:title>
          <c:tx>
            <c:rich>
              <a:bodyPr/>
              <a:lstStyle/>
              <a:p>
                <a:pPr>
                  <a:defRPr/>
                </a:pPr>
                <a:r>
                  <a:rPr lang="en-US" b="1"/>
                  <a:t>Grade Level</a:t>
                </a:r>
              </a:p>
            </c:rich>
          </c:tx>
        </c:title>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90370432"/>
        <c:crosses val="autoZero"/>
        <c:auto val="1"/>
        <c:lblAlgn val="ctr"/>
        <c:lblOffset val="100"/>
      </c:catAx>
      <c:valAx>
        <c:axId val="90370432"/>
        <c:scaling>
          <c:orientation val="minMax"/>
        </c:scaling>
        <c:axPos val="l"/>
        <c:majorGridlines/>
        <c:title>
          <c:tx>
            <c:rich>
              <a:bodyPr/>
              <a:lstStyle/>
              <a:p>
                <a:pPr>
                  <a:defRPr sz="1200" b="1" i="0" u="none" strike="noStrike" baseline="0">
                    <a:solidFill>
                      <a:srgbClr val="000000"/>
                    </a:solidFill>
                    <a:latin typeface="Calibri"/>
                    <a:ea typeface="Calibri"/>
                    <a:cs typeface="Calibri"/>
                  </a:defRPr>
                </a:pPr>
                <a:r>
                  <a:rPr lang="en-US"/>
                  <a:t>Percent in Level</a:t>
                </a:r>
              </a:p>
            </c:rich>
          </c:tx>
          <c:spPr>
            <a:noFill/>
            <a:ln w="25400">
              <a:noFill/>
            </a:ln>
          </c:spPr>
        </c:title>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0343680"/>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10"/>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Calibri"/>
                <a:ea typeface="Calibri"/>
                <a:cs typeface="Calibri"/>
              </a:defRPr>
            </a:pPr>
            <a:r>
              <a:rPr lang="en-US" baseline="0"/>
              <a:t>2015 NCSC </a:t>
            </a:r>
            <a:r>
              <a:rPr lang="en-US"/>
              <a:t>ELA State Results by Grade Level</a:t>
            </a:r>
          </a:p>
        </c:rich>
      </c:tx>
      <c:layout>
        <c:manualLayout>
          <c:xMode val="edge"/>
          <c:yMode val="edge"/>
          <c:x val="0.24852763196267141"/>
          <c:y val="8.3256962671332937E-2"/>
        </c:manualLayout>
      </c:layout>
      <c:spPr>
        <a:noFill/>
        <a:ln w="25400">
          <a:noFill/>
        </a:ln>
      </c:spPr>
    </c:title>
    <c:plotArea>
      <c:layout>
        <c:manualLayout>
          <c:layoutTarget val="inner"/>
          <c:xMode val="edge"/>
          <c:yMode val="edge"/>
          <c:x val="0.1574010887527951"/>
          <c:y val="0.18254757217847783"/>
          <c:w val="0.68120682675859634"/>
          <c:h val="0.63049666868564502"/>
        </c:manualLayout>
      </c:layout>
      <c:barChart>
        <c:barDir val="col"/>
        <c:grouping val="percentStacked"/>
        <c:ser>
          <c:idx val="0"/>
          <c:order val="0"/>
          <c:tx>
            <c:strRef>
              <c:f>ELA!$A$2</c:f>
              <c:strCache>
                <c:ptCount val="1"/>
                <c:pt idx="0">
                  <c:v>Level 1</c:v>
                </c:pt>
              </c:strCache>
            </c:strRef>
          </c:tx>
          <c:spPr>
            <a:ln>
              <a:solidFill>
                <a:sysClr val="windowText" lastClr="000000"/>
              </a:solidFill>
            </a:ln>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numRef>
              <c:f>ELA!$B$1:$H$1</c:f>
              <c:numCache>
                <c:formatCode>General</c:formatCode>
                <c:ptCount val="7"/>
                <c:pt idx="0">
                  <c:v>3</c:v>
                </c:pt>
                <c:pt idx="1">
                  <c:v>4</c:v>
                </c:pt>
                <c:pt idx="2">
                  <c:v>5</c:v>
                </c:pt>
                <c:pt idx="3">
                  <c:v>6</c:v>
                </c:pt>
                <c:pt idx="4">
                  <c:v>7</c:v>
                </c:pt>
                <c:pt idx="5">
                  <c:v>8</c:v>
                </c:pt>
                <c:pt idx="6">
                  <c:v>11</c:v>
                </c:pt>
              </c:numCache>
            </c:numRef>
          </c:cat>
          <c:val>
            <c:numRef>
              <c:f>ELA!$B$2:$H$2</c:f>
              <c:numCache>
                <c:formatCode>General</c:formatCode>
                <c:ptCount val="7"/>
                <c:pt idx="0">
                  <c:v>39</c:v>
                </c:pt>
                <c:pt idx="1">
                  <c:v>50</c:v>
                </c:pt>
                <c:pt idx="2">
                  <c:v>30</c:v>
                </c:pt>
                <c:pt idx="3">
                  <c:v>45</c:v>
                </c:pt>
                <c:pt idx="4">
                  <c:v>43</c:v>
                </c:pt>
                <c:pt idx="5">
                  <c:v>25</c:v>
                </c:pt>
                <c:pt idx="6">
                  <c:v>31</c:v>
                </c:pt>
              </c:numCache>
            </c:numRef>
          </c:val>
        </c:ser>
        <c:ser>
          <c:idx val="1"/>
          <c:order val="1"/>
          <c:tx>
            <c:strRef>
              <c:f>ELA!$A$3</c:f>
              <c:strCache>
                <c:ptCount val="1"/>
                <c:pt idx="0">
                  <c:v>Level 2</c:v>
                </c:pt>
              </c:strCache>
            </c:strRef>
          </c:tx>
          <c:spPr>
            <a:solidFill>
              <a:schemeClr val="accent1">
                <a:lumMod val="40000"/>
                <a:lumOff val="60000"/>
              </a:schemeClr>
            </a:solidFill>
            <a:ln>
              <a:solidFill>
                <a:sysClr val="windowText" lastClr="000000"/>
              </a:solidFill>
            </a:ln>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numRef>
              <c:f>ELA!$B$1:$H$1</c:f>
              <c:numCache>
                <c:formatCode>General</c:formatCode>
                <c:ptCount val="7"/>
                <c:pt idx="0">
                  <c:v>3</c:v>
                </c:pt>
                <c:pt idx="1">
                  <c:v>4</c:v>
                </c:pt>
                <c:pt idx="2">
                  <c:v>5</c:v>
                </c:pt>
                <c:pt idx="3">
                  <c:v>6</c:v>
                </c:pt>
                <c:pt idx="4">
                  <c:v>7</c:v>
                </c:pt>
                <c:pt idx="5">
                  <c:v>8</c:v>
                </c:pt>
                <c:pt idx="6">
                  <c:v>11</c:v>
                </c:pt>
              </c:numCache>
            </c:numRef>
          </c:cat>
          <c:val>
            <c:numRef>
              <c:f>ELA!$B$3:$H$3</c:f>
              <c:numCache>
                <c:formatCode>General</c:formatCode>
                <c:ptCount val="7"/>
                <c:pt idx="0">
                  <c:v>23</c:v>
                </c:pt>
                <c:pt idx="1">
                  <c:v>16</c:v>
                </c:pt>
                <c:pt idx="2">
                  <c:v>30</c:v>
                </c:pt>
                <c:pt idx="3">
                  <c:v>24</c:v>
                </c:pt>
                <c:pt idx="4">
                  <c:v>15</c:v>
                </c:pt>
                <c:pt idx="5">
                  <c:v>37</c:v>
                </c:pt>
                <c:pt idx="6">
                  <c:v>19</c:v>
                </c:pt>
              </c:numCache>
            </c:numRef>
          </c:val>
        </c:ser>
        <c:ser>
          <c:idx val="2"/>
          <c:order val="2"/>
          <c:tx>
            <c:strRef>
              <c:f>ELA!$A$4</c:f>
              <c:strCache>
                <c:ptCount val="1"/>
                <c:pt idx="0">
                  <c:v>Level 3</c:v>
                </c:pt>
              </c:strCache>
            </c:strRef>
          </c:tx>
          <c:spPr>
            <a:ln>
              <a:solidFill>
                <a:sysClr val="windowText" lastClr="000000"/>
              </a:solidFill>
            </a:ln>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numRef>
              <c:f>ELA!$B$1:$H$1</c:f>
              <c:numCache>
                <c:formatCode>General</c:formatCode>
                <c:ptCount val="7"/>
                <c:pt idx="0">
                  <c:v>3</c:v>
                </c:pt>
                <c:pt idx="1">
                  <c:v>4</c:v>
                </c:pt>
                <c:pt idx="2">
                  <c:v>5</c:v>
                </c:pt>
                <c:pt idx="3">
                  <c:v>6</c:v>
                </c:pt>
                <c:pt idx="4">
                  <c:v>7</c:v>
                </c:pt>
                <c:pt idx="5">
                  <c:v>8</c:v>
                </c:pt>
                <c:pt idx="6">
                  <c:v>11</c:v>
                </c:pt>
              </c:numCache>
            </c:numRef>
          </c:cat>
          <c:val>
            <c:numRef>
              <c:f>ELA!$B$4:$H$4</c:f>
              <c:numCache>
                <c:formatCode>General</c:formatCode>
                <c:ptCount val="7"/>
                <c:pt idx="0">
                  <c:v>23</c:v>
                </c:pt>
                <c:pt idx="1">
                  <c:v>27</c:v>
                </c:pt>
                <c:pt idx="2">
                  <c:v>26</c:v>
                </c:pt>
                <c:pt idx="3">
                  <c:v>14</c:v>
                </c:pt>
                <c:pt idx="4">
                  <c:v>27</c:v>
                </c:pt>
                <c:pt idx="5">
                  <c:v>21</c:v>
                </c:pt>
                <c:pt idx="6">
                  <c:v>35</c:v>
                </c:pt>
              </c:numCache>
            </c:numRef>
          </c:val>
        </c:ser>
        <c:ser>
          <c:idx val="3"/>
          <c:order val="3"/>
          <c:tx>
            <c:strRef>
              <c:f>ELA!$A$5</c:f>
              <c:strCache>
                <c:ptCount val="1"/>
                <c:pt idx="0">
                  <c:v>Level 4</c:v>
                </c:pt>
              </c:strCache>
            </c:strRef>
          </c:tx>
          <c:spPr>
            <a:solidFill>
              <a:schemeClr val="accent3">
                <a:lumMod val="20000"/>
                <a:lumOff val="80000"/>
              </a:schemeClr>
            </a:solidFill>
            <a:ln>
              <a:solidFill>
                <a:sysClr val="windowText" lastClr="000000"/>
              </a:solidFill>
            </a:ln>
          </c:spPr>
          <c:dLbls>
            <c:spPr>
              <a:noFill/>
              <a:ln w="25400">
                <a:noFill/>
              </a:ln>
            </c:spPr>
            <c:txPr>
              <a:bodyPr/>
              <a:lstStyle/>
              <a:p>
                <a:pPr>
                  <a:defRPr sz="1200" b="1" i="0" u="none" strike="noStrike" baseline="0">
                    <a:solidFill>
                      <a:srgbClr val="000000"/>
                    </a:solidFill>
                    <a:latin typeface="Calibri"/>
                    <a:ea typeface="Calibri"/>
                    <a:cs typeface="Calibri"/>
                  </a:defRPr>
                </a:pPr>
                <a:endParaRPr lang="en-US"/>
              </a:p>
            </c:txPr>
            <c:showVal val="1"/>
          </c:dLbls>
          <c:cat>
            <c:numRef>
              <c:f>ELA!$B$1:$H$1</c:f>
              <c:numCache>
                <c:formatCode>General</c:formatCode>
                <c:ptCount val="7"/>
                <c:pt idx="0">
                  <c:v>3</c:v>
                </c:pt>
                <c:pt idx="1">
                  <c:v>4</c:v>
                </c:pt>
                <c:pt idx="2">
                  <c:v>5</c:v>
                </c:pt>
                <c:pt idx="3">
                  <c:v>6</c:v>
                </c:pt>
                <c:pt idx="4">
                  <c:v>7</c:v>
                </c:pt>
                <c:pt idx="5">
                  <c:v>8</c:v>
                </c:pt>
                <c:pt idx="6">
                  <c:v>11</c:v>
                </c:pt>
              </c:numCache>
            </c:numRef>
          </c:cat>
          <c:val>
            <c:numRef>
              <c:f>ELA!$B$5:$H$5</c:f>
              <c:numCache>
                <c:formatCode>General</c:formatCode>
                <c:ptCount val="7"/>
                <c:pt idx="0">
                  <c:v>15</c:v>
                </c:pt>
                <c:pt idx="1">
                  <c:v>7</c:v>
                </c:pt>
                <c:pt idx="2">
                  <c:v>14</c:v>
                </c:pt>
                <c:pt idx="3">
                  <c:v>17</c:v>
                </c:pt>
                <c:pt idx="4">
                  <c:v>15</c:v>
                </c:pt>
                <c:pt idx="5">
                  <c:v>17</c:v>
                </c:pt>
                <c:pt idx="6">
                  <c:v>15</c:v>
                </c:pt>
              </c:numCache>
            </c:numRef>
          </c:val>
        </c:ser>
        <c:overlap val="100"/>
        <c:axId val="91054464"/>
        <c:axId val="91056384"/>
      </c:barChart>
      <c:catAx>
        <c:axId val="91054464"/>
        <c:scaling>
          <c:orientation val="minMax"/>
        </c:scaling>
        <c:axPos val="b"/>
        <c:title>
          <c:tx>
            <c:rich>
              <a:bodyPr/>
              <a:lstStyle/>
              <a:p>
                <a:pPr>
                  <a:defRPr/>
                </a:pPr>
                <a:r>
                  <a:rPr lang="en-US" b="1"/>
                  <a:t>Grade Level</a:t>
                </a:r>
              </a:p>
            </c:rich>
          </c:tx>
        </c:title>
        <c:numFmt formatCode="General" sourceLinked="1"/>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91056384"/>
        <c:crosses val="autoZero"/>
        <c:auto val="1"/>
        <c:lblAlgn val="ctr"/>
        <c:lblOffset val="100"/>
      </c:catAx>
      <c:valAx>
        <c:axId val="91056384"/>
        <c:scaling>
          <c:orientation val="minMax"/>
        </c:scaling>
        <c:axPos val="l"/>
        <c:majorGridlines/>
        <c:title>
          <c:tx>
            <c:rich>
              <a:bodyPr/>
              <a:lstStyle/>
              <a:p>
                <a:pPr>
                  <a:defRPr sz="1200" b="1" i="0" u="none" strike="noStrike" baseline="0">
                    <a:solidFill>
                      <a:srgbClr val="000000"/>
                    </a:solidFill>
                    <a:latin typeface="Calibri"/>
                    <a:ea typeface="Calibri"/>
                    <a:cs typeface="Calibri"/>
                  </a:defRPr>
                </a:pPr>
                <a:r>
                  <a:rPr lang="en-US"/>
                  <a:t>Percent in Level</a:t>
                </a:r>
              </a:p>
            </c:rich>
          </c:tx>
          <c:spPr>
            <a:noFill/>
            <a:ln w="25400">
              <a:noFill/>
            </a:ln>
          </c:spPr>
        </c:title>
        <c:numFmt formatCode="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91054464"/>
        <c:crosses val="autoZero"/>
        <c:crossBetween val="between"/>
      </c:valAx>
    </c:plotArea>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4"/>
  <c:chart>
    <c:title>
      <c:tx>
        <c:rich>
          <a:bodyPr/>
          <a:lstStyle/>
          <a:p>
            <a:pPr>
              <a:defRPr sz="1600"/>
            </a:pPr>
            <a:r>
              <a:rPr lang="en-US" sz="1600" b="1" i="0" baseline="0" dirty="0">
                <a:latin typeface="+mn-lt"/>
              </a:rPr>
              <a:t>Mathematics: Instructional emphasis during school year on </a:t>
            </a:r>
            <a:r>
              <a:rPr lang="en-US" sz="1600" b="1" i="0" baseline="0" dirty="0" smtClean="0">
                <a:solidFill>
                  <a:srgbClr val="FF3399"/>
                </a:solidFill>
                <a:latin typeface="+mn-lt"/>
              </a:rPr>
              <a:t>MEASUREMENT, STATISTICS, AND PROBABILITY </a:t>
            </a:r>
            <a:r>
              <a:rPr lang="en-US" sz="1600" b="1" i="0" baseline="0" dirty="0" smtClean="0">
                <a:latin typeface="+mn-lt"/>
              </a:rPr>
              <a:t>by </a:t>
            </a:r>
            <a:r>
              <a:rPr lang="en-US" sz="1600" b="1" i="0" baseline="0" dirty="0">
                <a:latin typeface="+mn-lt"/>
              </a:rPr>
              <a:t>grade level</a:t>
            </a:r>
          </a:p>
        </c:rich>
      </c:tx>
      <c:layout/>
    </c:title>
    <c:plotArea>
      <c:layout>
        <c:manualLayout>
          <c:layoutTarget val="inner"/>
          <c:xMode val="edge"/>
          <c:yMode val="edge"/>
          <c:x val="6.8343793982273984E-2"/>
          <c:y val="0.18259971904920341"/>
          <c:w val="0.71481034628735929"/>
          <c:h val="0.7220706705422657"/>
        </c:manualLayout>
      </c:layout>
      <c:barChart>
        <c:barDir val="col"/>
        <c:grouping val="percentStacked"/>
        <c:ser>
          <c:idx val="0"/>
          <c:order val="0"/>
          <c:tx>
            <c:strRef>
              <c:f>MATH!$B$33</c:f>
              <c:strCache>
                <c:ptCount val="1"/>
                <c:pt idx="0">
                  <c:v>Not Taught</c:v>
                </c:pt>
              </c:strCache>
            </c:strRef>
          </c:tx>
          <c:spPr>
            <a:solidFill>
              <a:srgbClr val="ED7D31">
                <a:lumMod val="75000"/>
              </a:srgbClr>
            </a:solidFill>
          </c:spPr>
          <c:dLbls>
            <c:txPr>
              <a:bodyPr/>
              <a:lstStyle/>
              <a:p>
                <a:pPr>
                  <a:defRPr b="1"/>
                </a:pPr>
                <a:endParaRPr lang="en-US"/>
              </a:p>
            </c:txPr>
            <c:showVal val="1"/>
          </c:dLbls>
          <c:cat>
            <c:strRef>
              <c:f>MATH!$A$34:$A$37</c:f>
              <c:strCache>
                <c:ptCount val="4"/>
                <c:pt idx="0">
                  <c:v>Grades 3-4</c:v>
                </c:pt>
                <c:pt idx="1">
                  <c:v>Grades 5-6</c:v>
                </c:pt>
                <c:pt idx="2">
                  <c:v>Grade 8</c:v>
                </c:pt>
                <c:pt idx="3">
                  <c:v>Grade 11</c:v>
                </c:pt>
              </c:strCache>
            </c:strRef>
          </c:cat>
          <c:val>
            <c:numRef>
              <c:f>MATH!$B$34:$B$37</c:f>
              <c:numCache>
                <c:formatCode>####.0</c:formatCode>
                <c:ptCount val="4"/>
                <c:pt idx="0">
                  <c:v>15.6</c:v>
                </c:pt>
                <c:pt idx="1">
                  <c:v>15.6</c:v>
                </c:pt>
                <c:pt idx="2">
                  <c:v>46.7</c:v>
                </c:pt>
                <c:pt idx="3">
                  <c:v>52.1</c:v>
                </c:pt>
              </c:numCache>
            </c:numRef>
          </c:val>
        </c:ser>
        <c:ser>
          <c:idx val="1"/>
          <c:order val="1"/>
          <c:tx>
            <c:strRef>
              <c:f>MATH!$C$33</c:f>
              <c:strCache>
                <c:ptCount val="1"/>
                <c:pt idx="0">
                  <c:v>Limited</c:v>
                </c:pt>
              </c:strCache>
            </c:strRef>
          </c:tx>
          <c:spPr>
            <a:solidFill>
              <a:srgbClr val="ED7D31">
                <a:lumMod val="60000"/>
                <a:lumOff val="40000"/>
              </a:srgbClr>
            </a:solidFill>
          </c:spPr>
          <c:dLbls>
            <c:txPr>
              <a:bodyPr/>
              <a:lstStyle/>
              <a:p>
                <a:pPr>
                  <a:defRPr b="1"/>
                </a:pPr>
                <a:endParaRPr lang="en-US"/>
              </a:p>
            </c:txPr>
            <c:showVal val="1"/>
          </c:dLbls>
          <c:cat>
            <c:strRef>
              <c:f>MATH!$A$34:$A$37</c:f>
              <c:strCache>
                <c:ptCount val="4"/>
                <c:pt idx="0">
                  <c:v>Grades 3-4</c:v>
                </c:pt>
                <c:pt idx="1">
                  <c:v>Grades 5-6</c:v>
                </c:pt>
                <c:pt idx="2">
                  <c:v>Grade 8</c:v>
                </c:pt>
                <c:pt idx="3">
                  <c:v>Grade 11</c:v>
                </c:pt>
              </c:strCache>
            </c:strRef>
          </c:cat>
          <c:val>
            <c:numRef>
              <c:f>MATH!$C$34:$C$37</c:f>
              <c:numCache>
                <c:formatCode>General</c:formatCode>
                <c:ptCount val="4"/>
                <c:pt idx="0">
                  <c:v>45.8</c:v>
                </c:pt>
                <c:pt idx="1">
                  <c:v>45.8</c:v>
                </c:pt>
                <c:pt idx="2">
                  <c:v>32.4</c:v>
                </c:pt>
                <c:pt idx="3">
                  <c:v>29.6</c:v>
                </c:pt>
              </c:numCache>
            </c:numRef>
          </c:val>
        </c:ser>
        <c:ser>
          <c:idx val="2"/>
          <c:order val="2"/>
          <c:tx>
            <c:strRef>
              <c:f>MATH!$D$33</c:f>
              <c:strCache>
                <c:ptCount val="1"/>
                <c:pt idx="0">
                  <c:v>Moderate</c:v>
                </c:pt>
              </c:strCache>
            </c:strRef>
          </c:tx>
          <c:spPr>
            <a:solidFill>
              <a:srgbClr val="70AD47">
                <a:lumMod val="40000"/>
                <a:lumOff val="60000"/>
              </a:srgbClr>
            </a:solidFill>
          </c:spPr>
          <c:dLbls>
            <c:txPr>
              <a:bodyPr/>
              <a:lstStyle/>
              <a:p>
                <a:pPr>
                  <a:defRPr b="1"/>
                </a:pPr>
                <a:endParaRPr lang="en-US"/>
              </a:p>
            </c:txPr>
            <c:showVal val="1"/>
          </c:dLbls>
          <c:cat>
            <c:strRef>
              <c:f>MATH!$A$34:$A$37</c:f>
              <c:strCache>
                <c:ptCount val="4"/>
                <c:pt idx="0">
                  <c:v>Grades 3-4</c:v>
                </c:pt>
                <c:pt idx="1">
                  <c:v>Grades 5-6</c:v>
                </c:pt>
                <c:pt idx="2">
                  <c:v>Grade 8</c:v>
                </c:pt>
                <c:pt idx="3">
                  <c:v>Grade 11</c:v>
                </c:pt>
              </c:strCache>
            </c:strRef>
          </c:cat>
          <c:val>
            <c:numRef>
              <c:f>MATH!$D$34:$D$37</c:f>
              <c:numCache>
                <c:formatCode>General</c:formatCode>
                <c:ptCount val="4"/>
                <c:pt idx="0">
                  <c:v>24.4</c:v>
                </c:pt>
                <c:pt idx="1">
                  <c:v>24.4</c:v>
                </c:pt>
                <c:pt idx="2">
                  <c:v>14.3</c:v>
                </c:pt>
                <c:pt idx="3">
                  <c:v>15.5</c:v>
                </c:pt>
              </c:numCache>
            </c:numRef>
          </c:val>
        </c:ser>
        <c:ser>
          <c:idx val="3"/>
          <c:order val="3"/>
          <c:tx>
            <c:strRef>
              <c:f>MATH!$E$33</c:f>
              <c:strCache>
                <c:ptCount val="1"/>
                <c:pt idx="0">
                  <c:v>Considerable</c:v>
                </c:pt>
              </c:strCache>
            </c:strRef>
          </c:tx>
          <c:spPr>
            <a:solidFill>
              <a:srgbClr val="70AD47"/>
            </a:solidFill>
          </c:spPr>
          <c:dLbls>
            <c:txPr>
              <a:bodyPr/>
              <a:lstStyle/>
              <a:p>
                <a:pPr>
                  <a:defRPr b="1"/>
                </a:pPr>
                <a:endParaRPr lang="en-US"/>
              </a:p>
            </c:txPr>
            <c:showVal val="1"/>
          </c:dLbls>
          <c:cat>
            <c:strRef>
              <c:f>MATH!$A$34:$A$37</c:f>
              <c:strCache>
                <c:ptCount val="4"/>
                <c:pt idx="0">
                  <c:v>Grades 3-4</c:v>
                </c:pt>
                <c:pt idx="1">
                  <c:v>Grades 5-6</c:v>
                </c:pt>
                <c:pt idx="2">
                  <c:v>Grade 8</c:v>
                </c:pt>
                <c:pt idx="3">
                  <c:v>Grade 11</c:v>
                </c:pt>
              </c:strCache>
            </c:strRef>
          </c:cat>
          <c:val>
            <c:numRef>
              <c:f>MATH!$E$34:$E$37</c:f>
              <c:numCache>
                <c:formatCode>General</c:formatCode>
                <c:ptCount val="4"/>
                <c:pt idx="0">
                  <c:v>14.2</c:v>
                </c:pt>
                <c:pt idx="1">
                  <c:v>14.2</c:v>
                </c:pt>
                <c:pt idx="2">
                  <c:v>6.7</c:v>
                </c:pt>
                <c:pt idx="3">
                  <c:v>2.8</c:v>
                </c:pt>
              </c:numCache>
            </c:numRef>
          </c:val>
        </c:ser>
        <c:dLbls>
          <c:showVal val="1"/>
        </c:dLbls>
        <c:gapWidth val="75"/>
        <c:overlap val="100"/>
        <c:axId val="85312640"/>
        <c:axId val="85314176"/>
      </c:barChart>
      <c:catAx>
        <c:axId val="85312640"/>
        <c:scaling>
          <c:orientation val="minMax"/>
        </c:scaling>
        <c:axPos val="b"/>
        <c:majorTickMark val="none"/>
        <c:tickLblPos val="nextTo"/>
        <c:txPr>
          <a:bodyPr/>
          <a:lstStyle/>
          <a:p>
            <a:pPr>
              <a:defRPr sz="1400" b="1"/>
            </a:pPr>
            <a:endParaRPr lang="en-US"/>
          </a:p>
        </c:txPr>
        <c:crossAx val="85314176"/>
        <c:crosses val="autoZero"/>
        <c:auto val="1"/>
        <c:lblAlgn val="ctr"/>
        <c:lblOffset val="100"/>
      </c:catAx>
      <c:valAx>
        <c:axId val="85314176"/>
        <c:scaling>
          <c:orientation val="minMax"/>
        </c:scaling>
        <c:axPos val="l"/>
        <c:numFmt formatCode="0%" sourceLinked="1"/>
        <c:majorTickMark val="none"/>
        <c:tickLblPos val="nextTo"/>
        <c:crossAx val="85312640"/>
        <c:crosses val="autoZero"/>
        <c:crossBetween val="between"/>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4"/>
  <c:clrMapOvr bg1="lt1" tx1="dk1" bg2="lt2" tx2="dk2" accent1="accent1" accent2="accent2" accent3="accent3" accent4="accent4" accent5="accent5" accent6="accent6" hlink="hlink" folHlink="folHlink"/>
  <c:chart>
    <c:title>
      <c:tx>
        <c:rich>
          <a:bodyPr/>
          <a:lstStyle/>
          <a:p>
            <a:pPr>
              <a:defRPr sz="1600"/>
            </a:pPr>
            <a:r>
              <a:rPr lang="en-US" sz="1600" dirty="0"/>
              <a:t>Mathematics:</a:t>
            </a:r>
            <a:r>
              <a:rPr lang="en-US" sz="1600" baseline="0" dirty="0"/>
              <a:t> Instructional focus during the school year on </a:t>
            </a:r>
            <a:r>
              <a:rPr lang="en-US" sz="1600" dirty="0" smtClean="0">
                <a:solidFill>
                  <a:srgbClr val="FF3399"/>
                </a:solidFill>
              </a:rPr>
              <a:t>GEOMETRY</a:t>
            </a:r>
            <a:r>
              <a:rPr lang="en-US" sz="1600" baseline="0" dirty="0" smtClean="0">
                <a:solidFill>
                  <a:srgbClr val="FF0000"/>
                </a:solidFill>
              </a:rPr>
              <a:t> </a:t>
            </a:r>
            <a:r>
              <a:rPr lang="en-US" sz="1600" baseline="0" dirty="0"/>
              <a:t>by grade level</a:t>
            </a:r>
            <a:endParaRPr lang="en-US" sz="1600" dirty="0"/>
          </a:p>
        </c:rich>
      </c:tx>
    </c:title>
    <c:plotArea>
      <c:layout>
        <c:manualLayout>
          <c:layoutTarget val="inner"/>
          <c:xMode val="edge"/>
          <c:yMode val="edge"/>
          <c:x val="8.4638845144357322E-2"/>
          <c:y val="0.1380967510197742"/>
          <c:w val="0.6647011811023622"/>
          <c:h val="0.8086266452739137"/>
        </c:manualLayout>
      </c:layout>
      <c:barChart>
        <c:barDir val="col"/>
        <c:grouping val="percentStacked"/>
        <c:ser>
          <c:idx val="0"/>
          <c:order val="0"/>
          <c:tx>
            <c:strRef>
              <c:f>'Mathematics Instructional Focus'!$I$93</c:f>
              <c:strCache>
                <c:ptCount val="1"/>
                <c:pt idx="0">
                  <c:v>Concept Not Taught</c:v>
                </c:pt>
              </c:strCache>
            </c:strRef>
          </c:tx>
          <c:spPr>
            <a:solidFill>
              <a:srgbClr val="ED7D31">
                <a:lumMod val="75000"/>
              </a:srgbClr>
            </a:solidFill>
          </c:spPr>
          <c:cat>
            <c:strRef>
              <c:f>'Mathematics Instructional Focus'!$J$92:$M$92</c:f>
              <c:strCache>
                <c:ptCount val="4"/>
                <c:pt idx="0">
                  <c:v>Grades 3-5</c:v>
                </c:pt>
                <c:pt idx="1">
                  <c:v>Grades 6-7</c:v>
                </c:pt>
                <c:pt idx="2">
                  <c:v>Grade 8</c:v>
                </c:pt>
                <c:pt idx="3">
                  <c:v>Grade 11</c:v>
                </c:pt>
              </c:strCache>
            </c:strRef>
          </c:cat>
          <c:val>
            <c:numRef>
              <c:f>'Mathematics Instructional Focus'!$J$93:$M$93</c:f>
              <c:numCache>
                <c:formatCode>0.0%</c:formatCode>
                <c:ptCount val="4"/>
                <c:pt idx="0">
                  <c:v>0.18700000000000028</c:v>
                </c:pt>
                <c:pt idx="1">
                  <c:v>0.29900000000000032</c:v>
                </c:pt>
                <c:pt idx="2">
                  <c:v>0.25700000000000001</c:v>
                </c:pt>
                <c:pt idx="3">
                  <c:v>0.32400000000000057</c:v>
                </c:pt>
              </c:numCache>
            </c:numRef>
          </c:val>
        </c:ser>
        <c:ser>
          <c:idx val="1"/>
          <c:order val="1"/>
          <c:tx>
            <c:strRef>
              <c:f>'Mathematics Instructional Focus'!$I$94</c:f>
              <c:strCache>
                <c:ptCount val="1"/>
                <c:pt idx="0">
                  <c:v>Limited Focus (1-3 times)</c:v>
                </c:pt>
              </c:strCache>
            </c:strRef>
          </c:tx>
          <c:spPr>
            <a:solidFill>
              <a:srgbClr val="ED7D31">
                <a:lumMod val="60000"/>
                <a:lumOff val="40000"/>
              </a:srgbClr>
            </a:solidFill>
          </c:spPr>
          <c:cat>
            <c:strRef>
              <c:f>'Mathematics Instructional Focus'!$J$92:$M$92</c:f>
              <c:strCache>
                <c:ptCount val="4"/>
                <c:pt idx="0">
                  <c:v>Grades 3-5</c:v>
                </c:pt>
                <c:pt idx="1">
                  <c:v>Grades 6-7</c:v>
                </c:pt>
                <c:pt idx="2">
                  <c:v>Grade 8</c:v>
                </c:pt>
                <c:pt idx="3">
                  <c:v>Grade 11</c:v>
                </c:pt>
              </c:strCache>
            </c:strRef>
          </c:cat>
          <c:val>
            <c:numRef>
              <c:f>'Mathematics Instructional Focus'!$J$94:$M$94</c:f>
              <c:numCache>
                <c:formatCode>0.0%</c:formatCode>
                <c:ptCount val="4"/>
                <c:pt idx="0">
                  <c:v>0.46200000000000002</c:v>
                </c:pt>
                <c:pt idx="1">
                  <c:v>0.29300000000000032</c:v>
                </c:pt>
                <c:pt idx="2">
                  <c:v>0.36200000000000032</c:v>
                </c:pt>
                <c:pt idx="3">
                  <c:v>0.39400000000000063</c:v>
                </c:pt>
              </c:numCache>
            </c:numRef>
          </c:val>
        </c:ser>
        <c:ser>
          <c:idx val="2"/>
          <c:order val="2"/>
          <c:tx>
            <c:strRef>
              <c:f>'Mathematics Instructional Focus'!$I$95</c:f>
              <c:strCache>
                <c:ptCount val="1"/>
                <c:pt idx="0">
                  <c:v>Moderate Focus (4-­6 times)</c:v>
                </c:pt>
              </c:strCache>
            </c:strRef>
          </c:tx>
          <c:spPr>
            <a:solidFill>
              <a:srgbClr val="70AD47">
                <a:lumMod val="40000"/>
                <a:lumOff val="60000"/>
              </a:srgbClr>
            </a:solidFill>
          </c:spPr>
          <c:dLbls>
            <c:numFmt formatCode="0.0%" sourceLinked="0"/>
            <c:showVal val="1"/>
          </c:dLbls>
          <c:cat>
            <c:strRef>
              <c:f>'Mathematics Instructional Focus'!$J$92:$M$92</c:f>
              <c:strCache>
                <c:ptCount val="4"/>
                <c:pt idx="0">
                  <c:v>Grades 3-5</c:v>
                </c:pt>
                <c:pt idx="1">
                  <c:v>Grades 6-7</c:v>
                </c:pt>
                <c:pt idx="2">
                  <c:v>Grade 8</c:v>
                </c:pt>
                <c:pt idx="3">
                  <c:v>Grade 11</c:v>
                </c:pt>
              </c:strCache>
            </c:strRef>
          </c:cat>
          <c:val>
            <c:numRef>
              <c:f>'Mathematics Instructional Focus'!$J$95:$M$95</c:f>
              <c:numCache>
                <c:formatCode>0.0%</c:formatCode>
                <c:ptCount val="4"/>
                <c:pt idx="0">
                  <c:v>0.23600000000000004</c:v>
                </c:pt>
                <c:pt idx="1">
                  <c:v>0.223</c:v>
                </c:pt>
                <c:pt idx="2">
                  <c:v>0.28600000000000031</c:v>
                </c:pt>
                <c:pt idx="3">
                  <c:v>0.16900000000000001</c:v>
                </c:pt>
              </c:numCache>
            </c:numRef>
          </c:val>
        </c:ser>
        <c:ser>
          <c:idx val="3"/>
          <c:order val="3"/>
          <c:tx>
            <c:strRef>
              <c:f>'Mathematics Instructional Focus'!$I$96</c:f>
              <c:strCache>
                <c:ptCount val="1"/>
                <c:pt idx="0">
                  <c:v>Considerable Focus (7+ times)</c:v>
                </c:pt>
              </c:strCache>
            </c:strRef>
          </c:tx>
          <c:spPr>
            <a:solidFill>
              <a:srgbClr val="70AD47"/>
            </a:solidFill>
          </c:spPr>
          <c:cat>
            <c:strRef>
              <c:f>'Mathematics Instructional Focus'!$J$92:$M$92</c:f>
              <c:strCache>
                <c:ptCount val="4"/>
                <c:pt idx="0">
                  <c:v>Grades 3-5</c:v>
                </c:pt>
                <c:pt idx="1">
                  <c:v>Grades 6-7</c:v>
                </c:pt>
                <c:pt idx="2">
                  <c:v>Grade 8</c:v>
                </c:pt>
                <c:pt idx="3">
                  <c:v>Grade 11</c:v>
                </c:pt>
              </c:strCache>
            </c:strRef>
          </c:cat>
          <c:val>
            <c:numRef>
              <c:f>'Mathematics Instructional Focus'!$J$96:$M$96</c:f>
              <c:numCache>
                <c:formatCode>0.0%</c:formatCode>
                <c:ptCount val="4"/>
                <c:pt idx="0">
                  <c:v>0.11600000000000002</c:v>
                </c:pt>
                <c:pt idx="1">
                  <c:v>0.18500000000000025</c:v>
                </c:pt>
                <c:pt idx="2">
                  <c:v>9.5000000000000043E-2</c:v>
                </c:pt>
                <c:pt idx="3">
                  <c:v>0.113</c:v>
                </c:pt>
              </c:numCache>
            </c:numRef>
          </c:val>
        </c:ser>
        <c:dLbls>
          <c:showVal val="1"/>
        </c:dLbls>
        <c:gapWidth val="75"/>
        <c:overlap val="100"/>
        <c:axId val="85117184"/>
        <c:axId val="87621632"/>
      </c:barChart>
      <c:catAx>
        <c:axId val="85117184"/>
        <c:scaling>
          <c:orientation val="minMax"/>
        </c:scaling>
        <c:axPos val="b"/>
        <c:majorTickMark val="none"/>
        <c:tickLblPos val="nextTo"/>
        <c:txPr>
          <a:bodyPr/>
          <a:lstStyle/>
          <a:p>
            <a:pPr>
              <a:defRPr sz="1200" b="1"/>
            </a:pPr>
            <a:endParaRPr lang="en-US"/>
          </a:p>
        </c:txPr>
        <c:crossAx val="87621632"/>
        <c:crosses val="autoZero"/>
        <c:auto val="1"/>
        <c:lblAlgn val="ctr"/>
        <c:lblOffset val="100"/>
      </c:catAx>
      <c:valAx>
        <c:axId val="87621632"/>
        <c:scaling>
          <c:orientation val="minMax"/>
        </c:scaling>
        <c:axPos val="l"/>
        <c:numFmt formatCode="0%" sourceLinked="1"/>
        <c:majorTickMark val="none"/>
        <c:tickLblPos val="nextTo"/>
        <c:txPr>
          <a:bodyPr/>
          <a:lstStyle/>
          <a:p>
            <a:pPr>
              <a:defRPr sz="1400"/>
            </a:pPr>
            <a:endParaRPr lang="en-US"/>
          </a:p>
        </c:txPr>
        <c:crossAx val="85117184"/>
        <c:crosses val="autoZero"/>
        <c:crossBetween val="between"/>
      </c:valAx>
    </c:plotArea>
    <c:legend>
      <c:legendPos val="r"/>
      <c:layout>
        <c:manualLayout>
          <c:xMode val="edge"/>
          <c:yMode val="edge"/>
          <c:x val="0.77872204724409644"/>
          <c:y val="0.10962868040956897"/>
          <c:w val="0.21891417322834672"/>
          <c:h val="0.70775857960592869"/>
        </c:manualLayout>
      </c:layout>
      <c:txPr>
        <a:bodyPr/>
        <a:lstStyle/>
        <a:p>
          <a:pPr>
            <a:defRPr sz="1400"/>
          </a:pPr>
          <a:endParaRPr lang="en-US"/>
        </a:p>
      </c:txPr>
    </c:legend>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4"/>
  <c:clrMapOvr bg1="lt1" tx1="dk1" bg2="lt2" tx2="dk2" accent1="accent1" accent2="accent2" accent3="accent3" accent4="accent4" accent5="accent5" accent6="accent6" hlink="hlink" folHlink="folHlink"/>
  <c:chart>
    <c:title>
      <c:tx>
        <c:rich>
          <a:bodyPr/>
          <a:lstStyle/>
          <a:p>
            <a:pPr>
              <a:defRPr sz="1600"/>
            </a:pPr>
            <a:r>
              <a:rPr lang="en-US" sz="1600" dirty="0" smtClean="0"/>
              <a:t>Mathematics: Instructional focus</a:t>
            </a:r>
            <a:r>
              <a:rPr lang="en-US" sz="1600" baseline="0" dirty="0" smtClean="0"/>
              <a:t> during the school year on </a:t>
            </a:r>
            <a:r>
              <a:rPr lang="en-US" sz="1600" dirty="0" smtClean="0">
                <a:solidFill>
                  <a:srgbClr val="FF3399"/>
                </a:solidFill>
              </a:rPr>
              <a:t>ALGEBRAIC</a:t>
            </a:r>
            <a:r>
              <a:rPr lang="en-US" sz="1600" baseline="0" dirty="0" smtClean="0">
                <a:solidFill>
                  <a:srgbClr val="FF3399"/>
                </a:solidFill>
              </a:rPr>
              <a:t> THINKING, ALGEBRA, AND FUNCTIONS </a:t>
            </a:r>
            <a:r>
              <a:rPr lang="en-US" sz="1600" baseline="0" dirty="0" smtClean="0"/>
              <a:t>by Grade Level</a:t>
            </a:r>
            <a:endParaRPr lang="en-US" sz="1600" dirty="0"/>
          </a:p>
        </c:rich>
      </c:tx>
    </c:title>
    <c:plotArea>
      <c:layout>
        <c:manualLayout>
          <c:layoutTarget val="inner"/>
          <c:xMode val="edge"/>
          <c:yMode val="edge"/>
          <c:x val="6.2930407213949865E-2"/>
          <c:y val="0.12974236773034978"/>
          <c:w val="0.68018502637665368"/>
          <c:h val="0.82628470783257368"/>
        </c:manualLayout>
      </c:layout>
      <c:barChart>
        <c:barDir val="col"/>
        <c:grouping val="percentStacked"/>
        <c:ser>
          <c:idx val="0"/>
          <c:order val="0"/>
          <c:tx>
            <c:strRef>
              <c:f>'Mathematics Instructional Focus'!$I$116</c:f>
              <c:strCache>
                <c:ptCount val="1"/>
                <c:pt idx="0">
                  <c:v>Concept Not Taught</c:v>
                </c:pt>
              </c:strCache>
            </c:strRef>
          </c:tx>
          <c:spPr>
            <a:solidFill>
              <a:srgbClr val="F79646">
                <a:lumMod val="75000"/>
              </a:srgbClr>
            </a:solidFill>
          </c:spPr>
          <c:cat>
            <c:strRef>
              <c:f>'Mathematics Instructional Focus'!$J$115:$M$115</c:f>
              <c:strCache>
                <c:ptCount val="4"/>
                <c:pt idx="0">
                  <c:v>Grades 3-5</c:v>
                </c:pt>
                <c:pt idx="1">
                  <c:v>Grades 6-7</c:v>
                </c:pt>
                <c:pt idx="2">
                  <c:v>Grade 8</c:v>
                </c:pt>
                <c:pt idx="3">
                  <c:v>Grade 11</c:v>
                </c:pt>
              </c:strCache>
            </c:strRef>
          </c:cat>
          <c:val>
            <c:numRef>
              <c:f>'Mathematics Instructional Focus'!$J$116:$M$116</c:f>
              <c:numCache>
                <c:formatCode>0.0%</c:formatCode>
                <c:ptCount val="4"/>
                <c:pt idx="0">
                  <c:v>0.2</c:v>
                </c:pt>
                <c:pt idx="1">
                  <c:v>0.27700000000000002</c:v>
                </c:pt>
                <c:pt idx="2">
                  <c:v>0.30500000000000038</c:v>
                </c:pt>
                <c:pt idx="3">
                  <c:v>0.35200000000000031</c:v>
                </c:pt>
              </c:numCache>
            </c:numRef>
          </c:val>
        </c:ser>
        <c:ser>
          <c:idx val="1"/>
          <c:order val="1"/>
          <c:tx>
            <c:strRef>
              <c:f>'Mathematics Instructional Focus'!$I$117</c:f>
              <c:strCache>
                <c:ptCount val="1"/>
                <c:pt idx="0">
                  <c:v>Limited Focus (1-3 times)</c:v>
                </c:pt>
              </c:strCache>
            </c:strRef>
          </c:tx>
          <c:spPr>
            <a:solidFill>
              <a:srgbClr val="F79646">
                <a:lumMod val="60000"/>
                <a:lumOff val="40000"/>
              </a:srgbClr>
            </a:solidFill>
          </c:spPr>
          <c:cat>
            <c:strRef>
              <c:f>'Mathematics Instructional Focus'!$J$115:$M$115</c:f>
              <c:strCache>
                <c:ptCount val="4"/>
                <c:pt idx="0">
                  <c:v>Grades 3-5</c:v>
                </c:pt>
                <c:pt idx="1">
                  <c:v>Grades 6-7</c:v>
                </c:pt>
                <c:pt idx="2">
                  <c:v>Grade 8</c:v>
                </c:pt>
                <c:pt idx="3">
                  <c:v>Grade 11</c:v>
                </c:pt>
              </c:strCache>
            </c:strRef>
          </c:cat>
          <c:val>
            <c:numRef>
              <c:f>'Mathematics Instructional Focus'!$J$117:$M$117</c:f>
              <c:numCache>
                <c:formatCode>0.0%</c:formatCode>
                <c:ptCount val="4"/>
                <c:pt idx="0">
                  <c:v>0.191</c:v>
                </c:pt>
                <c:pt idx="1">
                  <c:v>0.15200000000000025</c:v>
                </c:pt>
                <c:pt idx="2">
                  <c:v>0.32400000000000057</c:v>
                </c:pt>
                <c:pt idx="3">
                  <c:v>0.33800000000000063</c:v>
                </c:pt>
              </c:numCache>
            </c:numRef>
          </c:val>
        </c:ser>
        <c:ser>
          <c:idx val="2"/>
          <c:order val="2"/>
          <c:tx>
            <c:strRef>
              <c:f>'Mathematics Instructional Focus'!$I$118</c:f>
              <c:strCache>
                <c:ptCount val="1"/>
                <c:pt idx="0">
                  <c:v>Moderate Focus (4-­6 times)</c:v>
                </c:pt>
              </c:strCache>
            </c:strRef>
          </c:tx>
          <c:spPr>
            <a:solidFill>
              <a:srgbClr val="9BBB59">
                <a:lumMod val="40000"/>
                <a:lumOff val="60000"/>
              </a:srgbClr>
            </a:solidFill>
          </c:spPr>
          <c:cat>
            <c:strRef>
              <c:f>'Mathematics Instructional Focus'!$J$115:$M$115</c:f>
              <c:strCache>
                <c:ptCount val="4"/>
                <c:pt idx="0">
                  <c:v>Grades 3-5</c:v>
                </c:pt>
                <c:pt idx="1">
                  <c:v>Grades 6-7</c:v>
                </c:pt>
                <c:pt idx="2">
                  <c:v>Grade 8</c:v>
                </c:pt>
                <c:pt idx="3">
                  <c:v>Grade 11</c:v>
                </c:pt>
              </c:strCache>
            </c:strRef>
          </c:cat>
          <c:val>
            <c:numRef>
              <c:f>'Mathematics Instructional Focus'!$J$118:$M$118</c:f>
              <c:numCache>
                <c:formatCode>0.0%</c:formatCode>
                <c:ptCount val="4"/>
                <c:pt idx="0">
                  <c:v>0.27600000000000002</c:v>
                </c:pt>
                <c:pt idx="1">
                  <c:v>0.27200000000000002</c:v>
                </c:pt>
                <c:pt idx="2">
                  <c:v>0.16200000000000001</c:v>
                </c:pt>
                <c:pt idx="3">
                  <c:v>0.18300000000000025</c:v>
                </c:pt>
              </c:numCache>
            </c:numRef>
          </c:val>
        </c:ser>
        <c:ser>
          <c:idx val="3"/>
          <c:order val="3"/>
          <c:tx>
            <c:strRef>
              <c:f>'Mathematics Instructional Focus'!$I$119</c:f>
              <c:strCache>
                <c:ptCount val="1"/>
                <c:pt idx="0">
                  <c:v>Considerable Focus (7+ times)</c:v>
                </c:pt>
              </c:strCache>
            </c:strRef>
          </c:tx>
          <c:spPr>
            <a:solidFill>
              <a:srgbClr val="92D050"/>
            </a:solidFill>
          </c:spPr>
          <c:cat>
            <c:strRef>
              <c:f>'Mathematics Instructional Focus'!$J$115:$M$115</c:f>
              <c:strCache>
                <c:ptCount val="4"/>
                <c:pt idx="0">
                  <c:v>Grades 3-5</c:v>
                </c:pt>
                <c:pt idx="1">
                  <c:v>Grades 6-7</c:v>
                </c:pt>
                <c:pt idx="2">
                  <c:v>Grade 8</c:v>
                </c:pt>
                <c:pt idx="3">
                  <c:v>Grade 11</c:v>
                </c:pt>
              </c:strCache>
            </c:strRef>
          </c:cat>
          <c:val>
            <c:numRef>
              <c:f>'Mathematics Instructional Focus'!$J$119:$M$119</c:f>
              <c:numCache>
                <c:formatCode>0.0%</c:formatCode>
                <c:ptCount val="4"/>
                <c:pt idx="0">
                  <c:v>0.33000000000000063</c:v>
                </c:pt>
                <c:pt idx="1">
                  <c:v>0.29900000000000032</c:v>
                </c:pt>
                <c:pt idx="2">
                  <c:v>0.21000000000000021</c:v>
                </c:pt>
                <c:pt idx="3">
                  <c:v>0.127</c:v>
                </c:pt>
              </c:numCache>
            </c:numRef>
          </c:val>
        </c:ser>
        <c:dLbls>
          <c:showVal val="1"/>
        </c:dLbls>
        <c:gapWidth val="75"/>
        <c:overlap val="100"/>
        <c:axId val="87678976"/>
        <c:axId val="87680512"/>
      </c:barChart>
      <c:catAx>
        <c:axId val="87678976"/>
        <c:scaling>
          <c:orientation val="minMax"/>
        </c:scaling>
        <c:axPos val="b"/>
        <c:majorTickMark val="none"/>
        <c:tickLblPos val="nextTo"/>
        <c:txPr>
          <a:bodyPr/>
          <a:lstStyle/>
          <a:p>
            <a:pPr>
              <a:defRPr sz="1400" b="1"/>
            </a:pPr>
            <a:endParaRPr lang="en-US"/>
          </a:p>
        </c:txPr>
        <c:crossAx val="87680512"/>
        <c:crosses val="autoZero"/>
        <c:auto val="1"/>
        <c:lblAlgn val="ctr"/>
        <c:lblOffset val="100"/>
      </c:catAx>
      <c:valAx>
        <c:axId val="87680512"/>
        <c:scaling>
          <c:orientation val="minMax"/>
        </c:scaling>
        <c:axPos val="l"/>
        <c:numFmt formatCode="0%" sourceLinked="1"/>
        <c:majorTickMark val="none"/>
        <c:tickLblPos val="nextTo"/>
        <c:txPr>
          <a:bodyPr/>
          <a:lstStyle/>
          <a:p>
            <a:pPr>
              <a:defRPr sz="1400"/>
            </a:pPr>
            <a:endParaRPr lang="en-US"/>
          </a:p>
        </c:txPr>
        <c:crossAx val="87678976"/>
        <c:crosses val="autoZero"/>
        <c:crossBetween val="between"/>
      </c:valAx>
    </c:plotArea>
    <c:legend>
      <c:legendPos val="r"/>
      <c:layout>
        <c:manualLayout>
          <c:xMode val="edge"/>
          <c:yMode val="edge"/>
          <c:x val="0.75235739715703853"/>
          <c:y val="0.17098183450752902"/>
          <c:w val="0.18790190288713984"/>
          <c:h val="0.78671131625788315"/>
        </c:manualLayout>
      </c:layout>
      <c:txPr>
        <a:bodyPr/>
        <a:lstStyle/>
        <a:p>
          <a:pPr>
            <a:defRPr sz="1600"/>
          </a:pPr>
          <a:endParaRPr lang="en-US"/>
        </a:p>
      </c:txPr>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Grades 3-5 Mathematics</a:t>
            </a:r>
          </a:p>
        </c:rich>
      </c:tx>
      <c:layout>
        <c:manualLayout>
          <c:xMode val="edge"/>
          <c:yMode val="edge"/>
          <c:x val="0.40620119355782042"/>
          <c:y val="2.1459227467811287E-2"/>
        </c:manualLayout>
      </c:layout>
    </c:title>
    <c:plotArea>
      <c:layout>
        <c:manualLayout>
          <c:layoutTarget val="inner"/>
          <c:xMode val="edge"/>
          <c:yMode val="edge"/>
          <c:x val="0.1106636326422501"/>
          <c:y val="0.27373640794900683"/>
          <c:w val="0.85047061825605164"/>
          <c:h val="0.61642448103078062"/>
        </c:manualLayout>
      </c:layout>
      <c:lineChart>
        <c:grouping val="standard"/>
        <c:ser>
          <c:idx val="0"/>
          <c:order val="0"/>
          <c:tx>
            <c:strRef>
              <c:f>'Mathematics Instructional Focus'!$I$50</c:f>
              <c:strCache>
                <c:ptCount val="1"/>
                <c:pt idx="0">
                  <c:v>Challenge to Teach</c:v>
                </c:pt>
              </c:strCache>
            </c:strRef>
          </c:tx>
          <c:spPr>
            <a:ln w="38100"/>
          </c:spPr>
          <c:marker>
            <c:spPr>
              <a:ln w="38100"/>
            </c:spPr>
          </c:marker>
          <c:dPt>
            <c:idx val="4"/>
            <c:marker>
              <c:spPr>
                <a:solidFill>
                  <a:srgbClr val="70AD47">
                    <a:lumMod val="75000"/>
                  </a:srgbClr>
                </a:solidFill>
                <a:ln w="38100"/>
              </c:spPr>
            </c:marker>
          </c:dPt>
          <c:cat>
            <c:strRef>
              <c:f>'Mathematics Instructional Focus'!$H$51:$H$55</c:f>
              <c:strCache>
                <c:ptCount val="5"/>
                <c:pt idx="0">
                  <c:v>Numbers &amp; Operations</c:v>
                </c:pt>
                <c:pt idx="1">
                  <c:v>Measurement &amp; Data</c:v>
                </c:pt>
                <c:pt idx="2">
                  <c:v>Geometry</c:v>
                </c:pt>
                <c:pt idx="3">
                  <c:v>Algebra Concepts</c:v>
                </c:pt>
                <c:pt idx="4">
                  <c:v>Fractions</c:v>
                </c:pt>
              </c:strCache>
            </c:strRef>
          </c:cat>
          <c:val>
            <c:numRef>
              <c:f>'Mathematics Instructional Focus'!$I$51:$I$55</c:f>
              <c:numCache>
                <c:formatCode>####.0</c:formatCode>
                <c:ptCount val="5"/>
                <c:pt idx="0">
                  <c:v>16</c:v>
                </c:pt>
                <c:pt idx="1">
                  <c:v>26.222222222222154</c:v>
                </c:pt>
                <c:pt idx="2">
                  <c:v>35.555555555555557</c:v>
                </c:pt>
                <c:pt idx="3">
                  <c:v>45.333333333333336</c:v>
                </c:pt>
                <c:pt idx="4">
                  <c:v>68</c:v>
                </c:pt>
              </c:numCache>
            </c:numRef>
          </c:val>
        </c:ser>
        <c:ser>
          <c:idx val="1"/>
          <c:order val="1"/>
          <c:tx>
            <c:strRef>
              <c:f>'Mathematics Instructional Focus'!$J$50</c:f>
              <c:strCache>
                <c:ptCount val="1"/>
                <c:pt idx="0">
                  <c:v>Accessible to Students</c:v>
                </c:pt>
              </c:strCache>
            </c:strRef>
          </c:tx>
          <c:spPr>
            <a:ln w="28575"/>
          </c:spPr>
          <c:marker>
            <c:spPr>
              <a:ln w="28575"/>
            </c:spPr>
          </c:marker>
          <c:cat>
            <c:strRef>
              <c:f>'Mathematics Instructional Focus'!$H$51:$H$55</c:f>
              <c:strCache>
                <c:ptCount val="5"/>
                <c:pt idx="0">
                  <c:v>Numbers &amp; Operations</c:v>
                </c:pt>
                <c:pt idx="1">
                  <c:v>Measurement &amp; Data</c:v>
                </c:pt>
                <c:pt idx="2">
                  <c:v>Geometry</c:v>
                </c:pt>
                <c:pt idx="3">
                  <c:v>Algebra Concepts</c:v>
                </c:pt>
                <c:pt idx="4">
                  <c:v>Fractions</c:v>
                </c:pt>
              </c:strCache>
            </c:strRef>
          </c:cat>
          <c:val>
            <c:numRef>
              <c:f>'Mathematics Instructional Focus'!$J$51:$J$55</c:f>
              <c:numCache>
                <c:formatCode>####.0</c:formatCode>
                <c:ptCount val="5"/>
                <c:pt idx="0">
                  <c:v>74.666666666666671</c:v>
                </c:pt>
                <c:pt idx="1">
                  <c:v>26.666666666666668</c:v>
                </c:pt>
                <c:pt idx="2">
                  <c:v>35.111111111111114</c:v>
                </c:pt>
                <c:pt idx="3">
                  <c:v>39.111111111111114</c:v>
                </c:pt>
                <c:pt idx="4">
                  <c:v>8</c:v>
                </c:pt>
              </c:numCache>
            </c:numRef>
          </c:val>
        </c:ser>
        <c:ser>
          <c:idx val="2"/>
          <c:order val="2"/>
          <c:tx>
            <c:strRef>
              <c:f>'Mathematics Instructional Focus'!$K$50</c:f>
              <c:strCache>
                <c:ptCount val="1"/>
                <c:pt idx="0">
                  <c:v>Taught 7 or more times</c:v>
                </c:pt>
              </c:strCache>
            </c:strRef>
          </c:tx>
          <c:spPr>
            <a:ln w="28575"/>
          </c:spPr>
          <c:marker>
            <c:spPr>
              <a:ln w="28575"/>
            </c:spPr>
          </c:marker>
          <c:cat>
            <c:strRef>
              <c:f>'Mathematics Instructional Focus'!$H$51:$H$55</c:f>
              <c:strCache>
                <c:ptCount val="5"/>
                <c:pt idx="0">
                  <c:v>Numbers &amp; Operations</c:v>
                </c:pt>
                <c:pt idx="1">
                  <c:v>Measurement &amp; Data</c:v>
                </c:pt>
                <c:pt idx="2">
                  <c:v>Geometry</c:v>
                </c:pt>
                <c:pt idx="3">
                  <c:v>Algebra Concepts</c:v>
                </c:pt>
                <c:pt idx="4">
                  <c:v>Fractions</c:v>
                </c:pt>
              </c:strCache>
            </c:strRef>
          </c:cat>
          <c:val>
            <c:numRef>
              <c:f>'Mathematics Instructional Focus'!$K$51:$K$55</c:f>
              <c:numCache>
                <c:formatCode>####.0</c:formatCode>
                <c:ptCount val="5"/>
                <c:pt idx="0" formatCode="General">
                  <c:v>55</c:v>
                </c:pt>
                <c:pt idx="1">
                  <c:v>14.222222222222221</c:v>
                </c:pt>
                <c:pt idx="2" formatCode="General">
                  <c:v>11.6</c:v>
                </c:pt>
                <c:pt idx="3" formatCode="General">
                  <c:v>33</c:v>
                </c:pt>
                <c:pt idx="4" formatCode="General">
                  <c:v>9.8000000000000007</c:v>
                </c:pt>
              </c:numCache>
            </c:numRef>
          </c:val>
        </c:ser>
        <c:marker val="1"/>
        <c:axId val="87723008"/>
        <c:axId val="87725184"/>
      </c:lineChart>
      <c:catAx>
        <c:axId val="87723008"/>
        <c:scaling>
          <c:orientation val="minMax"/>
        </c:scaling>
        <c:axPos val="b"/>
        <c:numFmt formatCode="General" sourceLinked="1"/>
        <c:maj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87725184"/>
        <c:crossesAt val="0"/>
        <c:auto val="1"/>
        <c:lblAlgn val="ctr"/>
        <c:lblOffset val="100"/>
      </c:catAx>
      <c:valAx>
        <c:axId val="87725184"/>
        <c:scaling>
          <c:orientation val="minMax"/>
          <c:max val="100"/>
          <c:min val="0"/>
        </c:scaling>
        <c:axPos val="l"/>
        <c:title>
          <c:tx>
            <c:rich>
              <a:bodyPr rot="-5400000" vert="horz"/>
              <a:lstStyle/>
              <a:p>
                <a:pPr>
                  <a:defRPr/>
                </a:pPr>
                <a:r>
                  <a:rPr lang="en-US"/>
                  <a:t>Percentage</a:t>
                </a:r>
              </a:p>
            </c:rich>
          </c:tx>
        </c:title>
        <c:numFmt formatCode="General" sourceLinked="0"/>
        <c:majorTickMark val="none"/>
        <c:tickLblPos val="nextTo"/>
        <c:txPr>
          <a:bodyPr/>
          <a:lstStyle/>
          <a:p>
            <a:pPr>
              <a:defRPr sz="1600"/>
            </a:pPr>
            <a:endParaRPr lang="en-US"/>
          </a:p>
        </c:txPr>
        <c:crossAx val="87723008"/>
        <c:crosses val="autoZero"/>
        <c:crossBetween val="between"/>
        <c:majorUnit val="10"/>
      </c:valAx>
    </c:plotArea>
    <c:plotVisOnly val="1"/>
    <c:dispBlanksAs val="gap"/>
  </c:chart>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pPr>
            <a:r>
              <a:rPr lang="en-US" sz="1800"/>
              <a:t>Grades 6-7  Mathematics</a:t>
            </a:r>
          </a:p>
        </c:rich>
      </c:tx>
      <c:layout>
        <c:manualLayout>
          <c:xMode val="edge"/>
          <c:yMode val="edge"/>
          <c:x val="0.36290051978796856"/>
          <c:y val="1.409097630401834E-2"/>
        </c:manualLayout>
      </c:layout>
    </c:title>
    <c:plotArea>
      <c:layout>
        <c:manualLayout>
          <c:layoutTarget val="inner"/>
          <c:xMode val="edge"/>
          <c:yMode val="edge"/>
          <c:x val="0.11214605527250272"/>
          <c:y val="0.25328638497652584"/>
          <c:w val="0.85844218002161388"/>
          <c:h val="0.64479649550848606"/>
        </c:manualLayout>
      </c:layout>
      <c:lineChart>
        <c:grouping val="standard"/>
        <c:ser>
          <c:idx val="0"/>
          <c:order val="0"/>
          <c:tx>
            <c:strRef>
              <c:f>'Mathematics Instructional Focus'!$I$59</c:f>
              <c:strCache>
                <c:ptCount val="1"/>
                <c:pt idx="0">
                  <c:v>Challenge</c:v>
                </c:pt>
              </c:strCache>
            </c:strRef>
          </c:tx>
          <c:spPr>
            <a:ln w="38100"/>
          </c:spPr>
          <c:marker>
            <c:spPr>
              <a:ln w="38100"/>
            </c:spPr>
          </c:marker>
          <c:dPt>
            <c:idx val="4"/>
            <c:marker>
              <c:spPr>
                <a:solidFill>
                  <a:srgbClr val="70AD47">
                    <a:lumMod val="75000"/>
                  </a:srgbClr>
                </a:solidFill>
                <a:ln w="38100"/>
              </c:spPr>
            </c:marker>
          </c:dPt>
          <c:cat>
            <c:strRef>
              <c:f>'Mathematics Instructional Focus'!$H$60:$H$64</c:f>
              <c:strCache>
                <c:ptCount val="5"/>
                <c:pt idx="0">
                  <c:v>Number System</c:v>
                </c:pt>
                <c:pt idx="1">
                  <c:v>Expressions &amp; Equations</c:v>
                </c:pt>
                <c:pt idx="2">
                  <c:v>Geometry</c:v>
                </c:pt>
                <c:pt idx="3">
                  <c:v>Ratios &amp; Proportions</c:v>
                </c:pt>
                <c:pt idx="4">
                  <c:v>Statistics &amp; Probabilities</c:v>
                </c:pt>
              </c:strCache>
            </c:strRef>
          </c:cat>
          <c:val>
            <c:numRef>
              <c:f>'Mathematics Instructional Focus'!$I$60:$I$64</c:f>
              <c:numCache>
                <c:formatCode>####.0</c:formatCode>
                <c:ptCount val="5"/>
                <c:pt idx="0">
                  <c:v>4.3</c:v>
                </c:pt>
                <c:pt idx="1">
                  <c:v>23.4</c:v>
                </c:pt>
                <c:pt idx="2">
                  <c:v>35.300000000000004</c:v>
                </c:pt>
                <c:pt idx="3">
                  <c:v>57.6</c:v>
                </c:pt>
                <c:pt idx="4">
                  <c:v>74.5</c:v>
                </c:pt>
              </c:numCache>
            </c:numRef>
          </c:val>
        </c:ser>
        <c:ser>
          <c:idx val="1"/>
          <c:order val="1"/>
          <c:tx>
            <c:strRef>
              <c:f>'Mathematics Instructional Focus'!$J$59</c:f>
              <c:strCache>
                <c:ptCount val="1"/>
                <c:pt idx="0">
                  <c:v>Accessible</c:v>
                </c:pt>
              </c:strCache>
            </c:strRef>
          </c:tx>
          <c:spPr>
            <a:ln w="38100"/>
          </c:spPr>
          <c:marker>
            <c:spPr>
              <a:ln w="38100"/>
            </c:spPr>
          </c:marker>
          <c:cat>
            <c:strRef>
              <c:f>'Mathematics Instructional Focus'!$H$60:$H$64</c:f>
              <c:strCache>
                <c:ptCount val="5"/>
                <c:pt idx="0">
                  <c:v>Number System</c:v>
                </c:pt>
                <c:pt idx="1">
                  <c:v>Expressions &amp; Equations</c:v>
                </c:pt>
                <c:pt idx="2">
                  <c:v>Geometry</c:v>
                </c:pt>
                <c:pt idx="3">
                  <c:v>Ratios &amp; Proportions</c:v>
                </c:pt>
                <c:pt idx="4">
                  <c:v>Statistics &amp; Probabilities</c:v>
                </c:pt>
              </c:strCache>
            </c:strRef>
          </c:cat>
          <c:val>
            <c:numRef>
              <c:f>'Mathematics Instructional Focus'!$J$60:$J$64</c:f>
              <c:numCache>
                <c:formatCode>####.0</c:formatCode>
                <c:ptCount val="5"/>
                <c:pt idx="0">
                  <c:v>91.3</c:v>
                </c:pt>
                <c:pt idx="1">
                  <c:v>32.1</c:v>
                </c:pt>
                <c:pt idx="2">
                  <c:v>34.800000000000004</c:v>
                </c:pt>
                <c:pt idx="3">
                  <c:v>18.5</c:v>
                </c:pt>
                <c:pt idx="4">
                  <c:v>9.2000000000000011</c:v>
                </c:pt>
              </c:numCache>
            </c:numRef>
          </c:val>
        </c:ser>
        <c:ser>
          <c:idx val="2"/>
          <c:order val="2"/>
          <c:tx>
            <c:strRef>
              <c:f>'Mathematics Instructional Focus'!$K$59</c:f>
              <c:strCache>
                <c:ptCount val="1"/>
                <c:pt idx="0">
                  <c:v>Taught</c:v>
                </c:pt>
              </c:strCache>
            </c:strRef>
          </c:tx>
          <c:spPr>
            <a:ln w="38100"/>
          </c:spPr>
          <c:marker>
            <c:spPr>
              <a:ln w="38100"/>
            </c:spPr>
          </c:marker>
          <c:cat>
            <c:strRef>
              <c:f>'Mathematics Instructional Focus'!$H$60:$H$64</c:f>
              <c:strCache>
                <c:ptCount val="5"/>
                <c:pt idx="0">
                  <c:v>Number System</c:v>
                </c:pt>
                <c:pt idx="1">
                  <c:v>Expressions &amp; Equations</c:v>
                </c:pt>
                <c:pt idx="2">
                  <c:v>Geometry</c:v>
                </c:pt>
                <c:pt idx="3">
                  <c:v>Ratios &amp; Proportions</c:v>
                </c:pt>
                <c:pt idx="4">
                  <c:v>Statistics &amp; Probabilities</c:v>
                </c:pt>
              </c:strCache>
            </c:strRef>
          </c:cat>
          <c:val>
            <c:numRef>
              <c:f>'Mathematics Instructional Focus'!$K$60:$K$64</c:f>
              <c:numCache>
                <c:formatCode>General</c:formatCode>
                <c:ptCount val="5"/>
                <c:pt idx="0">
                  <c:v>64.099999999999994</c:v>
                </c:pt>
                <c:pt idx="1">
                  <c:v>29.9</c:v>
                </c:pt>
                <c:pt idx="2">
                  <c:v>18.5</c:v>
                </c:pt>
                <c:pt idx="3">
                  <c:v>13.6</c:v>
                </c:pt>
                <c:pt idx="4">
                  <c:v>10.9</c:v>
                </c:pt>
              </c:numCache>
            </c:numRef>
          </c:val>
        </c:ser>
        <c:marker val="1"/>
        <c:axId val="89205376"/>
        <c:axId val="89252608"/>
      </c:lineChart>
      <c:catAx>
        <c:axId val="89205376"/>
        <c:scaling>
          <c:orientation val="minMax"/>
        </c:scaling>
        <c:axPos val="b"/>
        <c:numFmt formatCode="General" sourceLinked="1"/>
        <c:majorTickMark val="none"/>
        <c:tickLblPos val="nextTo"/>
        <c:txPr>
          <a:bodyPr rot="0" vert="horz"/>
          <a:lstStyle/>
          <a:p>
            <a:pPr>
              <a:defRPr/>
            </a:pPr>
            <a:endParaRPr lang="en-US"/>
          </a:p>
        </c:txPr>
        <c:crossAx val="89252608"/>
        <c:crosses val="autoZero"/>
        <c:auto val="1"/>
        <c:lblAlgn val="ctr"/>
        <c:lblOffset val="100"/>
      </c:catAx>
      <c:valAx>
        <c:axId val="89252608"/>
        <c:scaling>
          <c:orientation val="minMax"/>
        </c:scaling>
        <c:axPos val="l"/>
        <c:title>
          <c:tx>
            <c:rich>
              <a:bodyPr rot="-5400000" vert="horz"/>
              <a:lstStyle/>
              <a:p>
                <a:pPr>
                  <a:defRPr/>
                </a:pPr>
                <a:r>
                  <a:rPr lang="en-US"/>
                  <a:t>Percentage</a:t>
                </a:r>
              </a:p>
            </c:rich>
          </c:tx>
        </c:title>
        <c:numFmt formatCode="####.0" sourceLinked="1"/>
        <c:majorTickMark val="none"/>
        <c:tickLblPos val="nextTo"/>
        <c:crossAx val="89205376"/>
        <c:crosses val="autoZero"/>
        <c:crossBetween val="between"/>
      </c:valAx>
    </c:plotArea>
    <c:plotVisOnly val="1"/>
    <c:dispBlanksAs val="gap"/>
  </c:chart>
  <c:txPr>
    <a:bodyPr/>
    <a:lstStyle/>
    <a:p>
      <a:pPr>
        <a:defRPr sz="1200"/>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a:t>Grade 8 Mathematics</a:t>
            </a:r>
          </a:p>
        </c:rich>
      </c:tx>
      <c:layout>
        <c:manualLayout>
          <c:xMode val="edge"/>
          <c:yMode val="edge"/>
          <c:x val="0.33817391904959354"/>
          <c:y val="2.7489824641485042E-2"/>
        </c:manualLayout>
      </c:layout>
    </c:title>
    <c:plotArea>
      <c:layout>
        <c:manualLayout>
          <c:layoutTarget val="inner"/>
          <c:xMode val="edge"/>
          <c:yMode val="edge"/>
          <c:x val="0.13183318476699876"/>
          <c:y val="0.28109168853893263"/>
          <c:w val="0.80217587777942956"/>
          <c:h val="0.60179702537182933"/>
        </c:manualLayout>
      </c:layout>
      <c:lineChart>
        <c:grouping val="standard"/>
        <c:ser>
          <c:idx val="0"/>
          <c:order val="0"/>
          <c:tx>
            <c:v>Challenge</c:v>
          </c:tx>
          <c:spPr>
            <a:ln w="28575"/>
          </c:spPr>
          <c:marker>
            <c:spPr>
              <a:ln w="28575"/>
            </c:spPr>
          </c:marker>
          <c:dPt>
            <c:idx val="4"/>
            <c:marker>
              <c:spPr>
                <a:solidFill>
                  <a:srgbClr val="70AD47">
                    <a:lumMod val="75000"/>
                  </a:srgbClr>
                </a:solidFill>
                <a:ln w="28575"/>
              </c:spPr>
            </c:marker>
          </c:dPt>
          <c:cat>
            <c:strRef>
              <c:f>'Mathematics Instructional Focus'!$H$176:$H$180</c:f>
              <c:strCache>
                <c:ptCount val="5"/>
                <c:pt idx="0">
                  <c:v>The Number System</c:v>
                </c:pt>
                <c:pt idx="1">
                  <c:v>Expressions &amp; Equations</c:v>
                </c:pt>
                <c:pt idx="2">
                  <c:v>Functions</c:v>
                </c:pt>
                <c:pt idx="3">
                  <c:v>Geometry</c:v>
                </c:pt>
                <c:pt idx="4">
                  <c:v>Statistics &amp; Probability</c:v>
                </c:pt>
              </c:strCache>
            </c:strRef>
          </c:cat>
          <c:val>
            <c:numRef>
              <c:f>'Mathematics Instructional Focus'!$I$176:$I$180</c:f>
              <c:numCache>
                <c:formatCode>General</c:formatCode>
                <c:ptCount val="5"/>
                <c:pt idx="0">
                  <c:v>1.9000000000000001</c:v>
                </c:pt>
                <c:pt idx="1">
                  <c:v>27.6</c:v>
                </c:pt>
                <c:pt idx="2">
                  <c:v>41</c:v>
                </c:pt>
                <c:pt idx="3">
                  <c:v>44.8</c:v>
                </c:pt>
                <c:pt idx="4">
                  <c:v>75.2</c:v>
                </c:pt>
              </c:numCache>
            </c:numRef>
          </c:val>
        </c:ser>
        <c:ser>
          <c:idx val="1"/>
          <c:order val="1"/>
          <c:tx>
            <c:strRef>
              <c:f>'Mathematics Instructional Focus'!$J$175</c:f>
              <c:strCache>
                <c:ptCount val="1"/>
                <c:pt idx="0">
                  <c:v>Accessible to students</c:v>
                </c:pt>
              </c:strCache>
            </c:strRef>
          </c:tx>
          <c:spPr>
            <a:ln w="28575"/>
          </c:spPr>
          <c:marker>
            <c:spPr>
              <a:ln w="28575"/>
            </c:spPr>
          </c:marker>
          <c:cat>
            <c:strRef>
              <c:f>'Mathematics Instructional Focus'!$H$176:$H$180</c:f>
              <c:strCache>
                <c:ptCount val="5"/>
                <c:pt idx="0">
                  <c:v>The Number System</c:v>
                </c:pt>
                <c:pt idx="1">
                  <c:v>Expressions &amp; Equations</c:v>
                </c:pt>
                <c:pt idx="2">
                  <c:v>Functions</c:v>
                </c:pt>
                <c:pt idx="3">
                  <c:v>Geometry</c:v>
                </c:pt>
                <c:pt idx="4">
                  <c:v>Statistics &amp; Probability</c:v>
                </c:pt>
              </c:strCache>
            </c:strRef>
          </c:cat>
          <c:val>
            <c:numRef>
              <c:f>'Mathematics Instructional Focus'!$J$176:$J$180</c:f>
              <c:numCache>
                <c:formatCode>General</c:formatCode>
                <c:ptCount val="5"/>
                <c:pt idx="0">
                  <c:v>93.3</c:v>
                </c:pt>
                <c:pt idx="1">
                  <c:v>35.200000000000003</c:v>
                </c:pt>
                <c:pt idx="2">
                  <c:v>9.5</c:v>
                </c:pt>
                <c:pt idx="3">
                  <c:v>31.4</c:v>
                </c:pt>
                <c:pt idx="4">
                  <c:v>7.6</c:v>
                </c:pt>
              </c:numCache>
            </c:numRef>
          </c:val>
        </c:ser>
        <c:ser>
          <c:idx val="2"/>
          <c:order val="2"/>
          <c:tx>
            <c:strRef>
              <c:f>'Mathematics Instructional Focus'!$K$175</c:f>
              <c:strCache>
                <c:ptCount val="1"/>
                <c:pt idx="0">
                  <c:v>Taught 7 or more times</c:v>
                </c:pt>
              </c:strCache>
            </c:strRef>
          </c:tx>
          <c:spPr>
            <a:ln w="28575"/>
          </c:spPr>
          <c:marker>
            <c:spPr>
              <a:ln w="28575"/>
            </c:spPr>
          </c:marker>
          <c:cat>
            <c:strRef>
              <c:f>'Mathematics Instructional Focus'!$H$176:$H$180</c:f>
              <c:strCache>
                <c:ptCount val="5"/>
                <c:pt idx="0">
                  <c:v>The Number System</c:v>
                </c:pt>
                <c:pt idx="1">
                  <c:v>Expressions &amp; Equations</c:v>
                </c:pt>
                <c:pt idx="2">
                  <c:v>Functions</c:v>
                </c:pt>
                <c:pt idx="3">
                  <c:v>Geometry</c:v>
                </c:pt>
                <c:pt idx="4">
                  <c:v>Statistics &amp; Probability</c:v>
                </c:pt>
              </c:strCache>
            </c:strRef>
          </c:cat>
          <c:val>
            <c:numRef>
              <c:f>'Mathematics Instructional Focus'!$K$176:$K$180</c:f>
              <c:numCache>
                <c:formatCode>General</c:formatCode>
                <c:ptCount val="5"/>
                <c:pt idx="0">
                  <c:v>67.599999999999994</c:v>
                </c:pt>
                <c:pt idx="1">
                  <c:v>24.8</c:v>
                </c:pt>
                <c:pt idx="2">
                  <c:v>21</c:v>
                </c:pt>
                <c:pt idx="3">
                  <c:v>9.5</c:v>
                </c:pt>
                <c:pt idx="4">
                  <c:v>6.7</c:v>
                </c:pt>
              </c:numCache>
            </c:numRef>
          </c:val>
        </c:ser>
        <c:marker val="1"/>
        <c:axId val="89075072"/>
        <c:axId val="89121152"/>
      </c:lineChart>
      <c:catAx>
        <c:axId val="89075072"/>
        <c:scaling>
          <c:orientation val="minMax"/>
        </c:scaling>
        <c:axPos val="b"/>
        <c:numFmt formatCode="General" sourceLinked="1"/>
        <c:maj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89121152"/>
        <c:crosses val="autoZero"/>
        <c:auto val="1"/>
        <c:lblAlgn val="ctr"/>
        <c:lblOffset val="100"/>
      </c:catAx>
      <c:valAx>
        <c:axId val="89121152"/>
        <c:scaling>
          <c:orientation val="minMax"/>
        </c:scaling>
        <c:axPos val="l"/>
        <c:title>
          <c:tx>
            <c:rich>
              <a:bodyPr rot="-5400000" vert="horz"/>
              <a:lstStyle/>
              <a:p>
                <a:pPr>
                  <a:defRPr sz="1600"/>
                </a:pPr>
                <a:r>
                  <a:rPr lang="en-US" sz="1600"/>
                  <a:t>Percentage</a:t>
                </a:r>
              </a:p>
            </c:rich>
          </c:tx>
        </c:title>
        <c:numFmt formatCode="General" sourceLinked="1"/>
        <c:majorTickMark val="none"/>
        <c:tickLblPos val="nextTo"/>
        <c:txPr>
          <a:bodyPr/>
          <a:lstStyle/>
          <a:p>
            <a:pPr>
              <a:defRPr sz="1400"/>
            </a:pPr>
            <a:endParaRPr lang="en-US"/>
          </a:p>
        </c:txPr>
        <c:crossAx val="89075072"/>
        <c:crosses val="autoZero"/>
        <c:crossBetween val="between"/>
      </c:valAx>
    </c:plotArea>
    <c:plotVisOnly val="1"/>
    <c:dispBlanksAs val="gap"/>
  </c:chart>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000"/>
            </a:pPr>
            <a:r>
              <a:rPr lang="en-US" sz="2000" dirty="0"/>
              <a:t>Grade 11 Mathematics</a:t>
            </a:r>
          </a:p>
        </c:rich>
      </c:tx>
      <c:layout>
        <c:manualLayout>
          <c:xMode val="edge"/>
          <c:yMode val="edge"/>
          <c:x val="0.36845469431000111"/>
          <c:y val="1.3791601049868799E-2"/>
        </c:manualLayout>
      </c:layout>
    </c:title>
    <c:plotArea>
      <c:layout>
        <c:manualLayout>
          <c:layoutTarget val="inner"/>
          <c:xMode val="edge"/>
          <c:yMode val="edge"/>
          <c:x val="0.13657215439813142"/>
          <c:y val="0.25348433945756782"/>
          <c:w val="0.7895819788581474"/>
          <c:h val="0.63658757655293086"/>
        </c:manualLayout>
      </c:layout>
      <c:lineChart>
        <c:grouping val="standard"/>
        <c:ser>
          <c:idx val="0"/>
          <c:order val="0"/>
          <c:tx>
            <c:strRef>
              <c:f>'Mathematics Instructional Focus'!$I$188</c:f>
              <c:strCache>
                <c:ptCount val="1"/>
                <c:pt idx="0">
                  <c:v>Challenge</c:v>
                </c:pt>
              </c:strCache>
            </c:strRef>
          </c:tx>
          <c:spPr>
            <a:ln w="38100"/>
          </c:spPr>
          <c:marker>
            <c:spPr>
              <a:ln w="38100"/>
            </c:spPr>
          </c:marker>
          <c:dPt>
            <c:idx val="4"/>
            <c:marker>
              <c:spPr>
                <a:solidFill>
                  <a:srgbClr val="70AD47">
                    <a:lumMod val="75000"/>
                  </a:srgbClr>
                </a:solidFill>
                <a:ln w="38100"/>
              </c:spPr>
            </c:marker>
          </c:dPt>
          <c:cat>
            <c:strRef>
              <c:f>'Mathematics Instructional Focus'!$H$189:$H$192</c:f>
              <c:strCache>
                <c:ptCount val="4"/>
                <c:pt idx="0">
                  <c:v>Numbers &amp; Quantity</c:v>
                </c:pt>
                <c:pt idx="1">
                  <c:v>Geometry</c:v>
                </c:pt>
                <c:pt idx="2">
                  <c:v>Algebra</c:v>
                </c:pt>
                <c:pt idx="3">
                  <c:v>Statistics</c:v>
                </c:pt>
              </c:strCache>
            </c:strRef>
          </c:cat>
          <c:val>
            <c:numRef>
              <c:f>'Mathematics Instructional Focus'!$I$189:$I$192</c:f>
              <c:numCache>
                <c:formatCode>General</c:formatCode>
                <c:ptCount val="4"/>
                <c:pt idx="0">
                  <c:v>1.4</c:v>
                </c:pt>
                <c:pt idx="1">
                  <c:v>57.7</c:v>
                </c:pt>
                <c:pt idx="2">
                  <c:v>69</c:v>
                </c:pt>
                <c:pt idx="3">
                  <c:v>69</c:v>
                </c:pt>
              </c:numCache>
            </c:numRef>
          </c:val>
        </c:ser>
        <c:ser>
          <c:idx val="1"/>
          <c:order val="1"/>
          <c:tx>
            <c:strRef>
              <c:f>'Mathematics Instructional Focus'!$J$188</c:f>
              <c:strCache>
                <c:ptCount val="1"/>
                <c:pt idx="0">
                  <c:v>Accessibility</c:v>
                </c:pt>
              </c:strCache>
            </c:strRef>
          </c:tx>
          <c:spPr>
            <a:ln w="38100"/>
          </c:spPr>
          <c:marker>
            <c:spPr>
              <a:ln w="38100"/>
            </c:spPr>
          </c:marker>
          <c:cat>
            <c:strRef>
              <c:f>'Mathematics Instructional Focus'!$H$189:$H$192</c:f>
              <c:strCache>
                <c:ptCount val="4"/>
                <c:pt idx="0">
                  <c:v>Numbers &amp; Quantity</c:v>
                </c:pt>
                <c:pt idx="1">
                  <c:v>Geometry</c:v>
                </c:pt>
                <c:pt idx="2">
                  <c:v>Algebra</c:v>
                </c:pt>
                <c:pt idx="3">
                  <c:v>Statistics</c:v>
                </c:pt>
              </c:strCache>
            </c:strRef>
          </c:cat>
          <c:val>
            <c:numRef>
              <c:f>'Mathematics Instructional Focus'!$J$189:$J$192</c:f>
              <c:numCache>
                <c:formatCode>General</c:formatCode>
                <c:ptCount val="4"/>
                <c:pt idx="0">
                  <c:v>95.8</c:v>
                </c:pt>
                <c:pt idx="1">
                  <c:v>35.200000000000003</c:v>
                </c:pt>
                <c:pt idx="2">
                  <c:v>35.200000000000003</c:v>
                </c:pt>
                <c:pt idx="3">
                  <c:v>19.7</c:v>
                </c:pt>
              </c:numCache>
            </c:numRef>
          </c:val>
        </c:ser>
        <c:ser>
          <c:idx val="2"/>
          <c:order val="2"/>
          <c:tx>
            <c:strRef>
              <c:f>'Mathematics Instructional Focus'!$K$188</c:f>
              <c:strCache>
                <c:ptCount val="1"/>
                <c:pt idx="0">
                  <c:v>Taught 7 or more times</c:v>
                </c:pt>
              </c:strCache>
            </c:strRef>
          </c:tx>
          <c:spPr>
            <a:ln w="38100"/>
          </c:spPr>
          <c:marker>
            <c:spPr>
              <a:ln w="38100"/>
            </c:spPr>
          </c:marker>
          <c:cat>
            <c:strRef>
              <c:f>'Mathematics Instructional Focus'!$H$189:$H$192</c:f>
              <c:strCache>
                <c:ptCount val="4"/>
                <c:pt idx="0">
                  <c:v>Numbers &amp; Quantity</c:v>
                </c:pt>
                <c:pt idx="1">
                  <c:v>Geometry</c:v>
                </c:pt>
                <c:pt idx="2">
                  <c:v>Algebra</c:v>
                </c:pt>
                <c:pt idx="3">
                  <c:v>Statistics</c:v>
                </c:pt>
              </c:strCache>
            </c:strRef>
          </c:cat>
          <c:val>
            <c:numRef>
              <c:f>'Mathematics Instructional Focus'!$K$189:$K$192</c:f>
              <c:numCache>
                <c:formatCode>General</c:formatCode>
                <c:ptCount val="4"/>
                <c:pt idx="0">
                  <c:v>53.5</c:v>
                </c:pt>
                <c:pt idx="1">
                  <c:v>11.3</c:v>
                </c:pt>
                <c:pt idx="2">
                  <c:v>12.7</c:v>
                </c:pt>
                <c:pt idx="3">
                  <c:v>2.8</c:v>
                </c:pt>
              </c:numCache>
            </c:numRef>
          </c:val>
        </c:ser>
        <c:marker val="1"/>
        <c:axId val="89528192"/>
        <c:axId val="89579520"/>
      </c:lineChart>
      <c:catAx>
        <c:axId val="89528192"/>
        <c:scaling>
          <c:orientation val="minMax"/>
        </c:scaling>
        <c:axPos val="b"/>
        <c:numFmt formatCode="General" sourceLinked="1"/>
        <c:majorTickMark val="none"/>
        <c:tickLblPos val="nextTo"/>
        <c:txPr>
          <a:bodyPr rot="0" vert="horz"/>
          <a:lstStyle/>
          <a:p>
            <a:pPr>
              <a:defRPr sz="1400" b="0" i="0" u="none" strike="noStrike" baseline="0">
                <a:solidFill>
                  <a:srgbClr val="000000"/>
                </a:solidFill>
                <a:latin typeface="Calibri"/>
                <a:ea typeface="Calibri"/>
                <a:cs typeface="Calibri"/>
              </a:defRPr>
            </a:pPr>
            <a:endParaRPr lang="en-US"/>
          </a:p>
        </c:txPr>
        <c:crossAx val="89579520"/>
        <c:crosses val="autoZero"/>
        <c:auto val="1"/>
        <c:lblAlgn val="ctr"/>
        <c:lblOffset val="100"/>
      </c:catAx>
      <c:valAx>
        <c:axId val="89579520"/>
        <c:scaling>
          <c:orientation val="minMax"/>
          <c:max val="100"/>
        </c:scaling>
        <c:axPos val="l"/>
        <c:title>
          <c:tx>
            <c:rich>
              <a:bodyPr rot="-5400000" vert="horz"/>
              <a:lstStyle/>
              <a:p>
                <a:pPr>
                  <a:defRPr sz="1600"/>
                </a:pPr>
                <a:r>
                  <a:rPr lang="en-US" sz="1600"/>
                  <a:t>Percentage</a:t>
                </a:r>
              </a:p>
            </c:rich>
          </c:tx>
        </c:title>
        <c:numFmt formatCode="General" sourceLinked="1"/>
        <c:majorTickMark val="none"/>
        <c:tickLblPos val="nextTo"/>
        <c:txPr>
          <a:bodyPr/>
          <a:lstStyle/>
          <a:p>
            <a:pPr>
              <a:defRPr sz="1400"/>
            </a:pPr>
            <a:endParaRPr lang="en-US"/>
          </a:p>
        </c:txPr>
        <c:crossAx val="89528192"/>
        <c:crosses val="autoZero"/>
        <c:crossBetween val="between"/>
      </c:valAx>
      <c:spPr>
        <a:ln>
          <a:solidFill>
            <a:srgbClr val="8064A2"/>
          </a:solidFill>
        </a:ln>
      </c:spPr>
    </c:plotArea>
    <c:plotVisOnly val="1"/>
    <c:dispBlanksAs val="gap"/>
  </c:chart>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t>English Language</a:t>
            </a:r>
            <a:r>
              <a:rPr lang="en-US" baseline="0" dirty="0" smtClean="0"/>
              <a:t> Arts (All Grades)</a:t>
            </a:r>
            <a:endParaRPr lang="en-US" dirty="0"/>
          </a:p>
        </c:rich>
      </c:tx>
      <c:layout>
        <c:manualLayout>
          <c:xMode val="edge"/>
          <c:yMode val="edge"/>
          <c:x val="0.32887534082511538"/>
          <c:y val="1.3513513513513521E-2"/>
        </c:manualLayout>
      </c:layout>
    </c:title>
    <c:plotArea>
      <c:layout>
        <c:manualLayout>
          <c:layoutTarget val="inner"/>
          <c:xMode val="edge"/>
          <c:yMode val="edge"/>
          <c:x val="0.14536541548811271"/>
          <c:y val="0.25798751507412931"/>
          <c:w val="0.80550977244349453"/>
          <c:h val="0.6535184791090306"/>
        </c:manualLayout>
      </c:layout>
      <c:lineChart>
        <c:grouping val="standard"/>
        <c:ser>
          <c:idx val="0"/>
          <c:order val="0"/>
          <c:tx>
            <c:strRef>
              <c:f>'ELA Instructional Focus'!$K$4</c:f>
              <c:strCache>
                <c:ptCount val="1"/>
                <c:pt idx="0">
                  <c:v>Challenging</c:v>
                </c:pt>
              </c:strCache>
            </c:strRef>
          </c:tx>
          <c:spPr>
            <a:ln w="28575"/>
          </c:spPr>
          <c:marker>
            <c:spPr>
              <a:ln w="28575"/>
            </c:spPr>
          </c:marker>
          <c:cat>
            <c:strRef>
              <c:f>'ELA Instructional Focus'!$J$5:$J$8</c:f>
              <c:strCache>
                <c:ptCount val="4"/>
                <c:pt idx="0">
                  <c:v>Foundational Skills</c:v>
                </c:pt>
                <c:pt idx="1">
                  <c:v>Informational Text</c:v>
                </c:pt>
                <c:pt idx="2">
                  <c:v>Literature</c:v>
                </c:pt>
                <c:pt idx="3">
                  <c:v>Vocabulary</c:v>
                </c:pt>
              </c:strCache>
            </c:strRef>
          </c:cat>
          <c:val>
            <c:numRef>
              <c:f>'ELA Instructional Focus'!$K$5:$K$8</c:f>
              <c:numCache>
                <c:formatCode>General</c:formatCode>
                <c:ptCount val="4"/>
                <c:pt idx="0">
                  <c:v>26</c:v>
                </c:pt>
                <c:pt idx="1">
                  <c:v>36</c:v>
                </c:pt>
                <c:pt idx="2">
                  <c:v>38.9</c:v>
                </c:pt>
                <c:pt idx="3">
                  <c:v>42.3</c:v>
                </c:pt>
              </c:numCache>
            </c:numRef>
          </c:val>
        </c:ser>
        <c:ser>
          <c:idx val="1"/>
          <c:order val="1"/>
          <c:tx>
            <c:strRef>
              <c:f>'ELA Instructional Focus'!$L$4</c:f>
              <c:strCache>
                <c:ptCount val="1"/>
                <c:pt idx="0">
                  <c:v>Accessible</c:v>
                </c:pt>
              </c:strCache>
            </c:strRef>
          </c:tx>
          <c:spPr>
            <a:ln w="28575"/>
          </c:spPr>
          <c:marker>
            <c:spPr>
              <a:ln w="28575"/>
            </c:spPr>
          </c:marker>
          <c:cat>
            <c:strRef>
              <c:f>'ELA Instructional Focus'!$J$5:$J$8</c:f>
              <c:strCache>
                <c:ptCount val="4"/>
                <c:pt idx="0">
                  <c:v>Foundational Skills</c:v>
                </c:pt>
                <c:pt idx="1">
                  <c:v>Informational Text</c:v>
                </c:pt>
                <c:pt idx="2">
                  <c:v>Literature</c:v>
                </c:pt>
                <c:pt idx="3">
                  <c:v>Vocabulary</c:v>
                </c:pt>
              </c:strCache>
            </c:strRef>
          </c:cat>
          <c:val>
            <c:numRef>
              <c:f>'ELA Instructional Focus'!$L$5:$L$8</c:f>
              <c:numCache>
                <c:formatCode>General</c:formatCode>
                <c:ptCount val="4"/>
                <c:pt idx="0">
                  <c:v>37.800000000000004</c:v>
                </c:pt>
                <c:pt idx="1">
                  <c:v>43.2</c:v>
                </c:pt>
                <c:pt idx="2">
                  <c:v>50</c:v>
                </c:pt>
                <c:pt idx="3">
                  <c:v>29.9</c:v>
                </c:pt>
              </c:numCache>
            </c:numRef>
          </c:val>
        </c:ser>
        <c:ser>
          <c:idx val="2"/>
          <c:order val="2"/>
          <c:tx>
            <c:strRef>
              <c:f>'ELA Instructional Focus'!$M$4</c:f>
              <c:strCache>
                <c:ptCount val="1"/>
                <c:pt idx="0">
                  <c:v>Frequency</c:v>
                </c:pt>
              </c:strCache>
            </c:strRef>
          </c:tx>
          <c:spPr>
            <a:ln w="28575"/>
          </c:spPr>
          <c:marker>
            <c:spPr>
              <a:ln w="28575"/>
            </c:spPr>
          </c:marker>
          <c:cat>
            <c:strRef>
              <c:f>'ELA Instructional Focus'!$J$5:$J$8</c:f>
              <c:strCache>
                <c:ptCount val="4"/>
                <c:pt idx="0">
                  <c:v>Foundational Skills</c:v>
                </c:pt>
                <c:pt idx="1">
                  <c:v>Informational Text</c:v>
                </c:pt>
                <c:pt idx="2">
                  <c:v>Literature</c:v>
                </c:pt>
                <c:pt idx="3">
                  <c:v>Vocabulary</c:v>
                </c:pt>
              </c:strCache>
            </c:strRef>
          </c:cat>
          <c:val>
            <c:numRef>
              <c:f>'ELA Instructional Focus'!$M$5:$M$8</c:f>
              <c:numCache>
                <c:formatCode>General</c:formatCode>
                <c:ptCount val="4"/>
                <c:pt idx="0">
                  <c:v>53.4</c:v>
                </c:pt>
                <c:pt idx="1">
                  <c:v>49.1</c:v>
                </c:pt>
                <c:pt idx="2">
                  <c:v>55.4</c:v>
                </c:pt>
                <c:pt idx="3">
                  <c:v>44.3</c:v>
                </c:pt>
              </c:numCache>
            </c:numRef>
          </c:val>
        </c:ser>
        <c:marker val="1"/>
        <c:axId val="89633920"/>
        <c:axId val="89635840"/>
      </c:lineChart>
      <c:catAx>
        <c:axId val="89633920"/>
        <c:scaling>
          <c:orientation val="minMax"/>
        </c:scaling>
        <c:axPos val="b"/>
        <c:numFmt formatCode="General" sourceLinked="1"/>
        <c:majorTickMark val="none"/>
        <c:tickLblPos val="nextTo"/>
        <c:txPr>
          <a:bodyPr/>
          <a:lstStyle/>
          <a:p>
            <a:pPr>
              <a:defRPr sz="1400" b="1"/>
            </a:pPr>
            <a:endParaRPr lang="en-US"/>
          </a:p>
        </c:txPr>
        <c:crossAx val="89635840"/>
        <c:crosses val="autoZero"/>
        <c:auto val="1"/>
        <c:lblAlgn val="ctr"/>
        <c:lblOffset val="100"/>
      </c:catAx>
      <c:valAx>
        <c:axId val="89635840"/>
        <c:scaling>
          <c:orientation val="minMax"/>
          <c:max val="100"/>
        </c:scaling>
        <c:axPos val="l"/>
        <c:numFmt formatCode="General" sourceLinked="1"/>
        <c:majorTickMark val="none"/>
        <c:tickLblPos val="nextTo"/>
        <c:txPr>
          <a:bodyPr/>
          <a:lstStyle/>
          <a:p>
            <a:pPr>
              <a:defRPr sz="1400"/>
            </a:pPr>
            <a:endParaRPr lang="en-US"/>
          </a:p>
        </c:txPr>
        <c:crossAx val="89633920"/>
        <c:crosses val="autoZero"/>
        <c:crossBetween val="between"/>
      </c:valAx>
    </c:plotArea>
    <c:plotVisOnly val="1"/>
    <c:dispBlanksAs val="gap"/>
  </c:chart>
  <c:externalData r:id="rId2"/>
</c:chartSpace>
</file>

<file path=ppt/drawings/drawing1.xml><?xml version="1.0" encoding="utf-8"?>
<c:userShapes xmlns:c="http://schemas.openxmlformats.org/drawingml/2006/chart">
  <cdr:relSizeAnchor xmlns:cdr="http://schemas.openxmlformats.org/drawingml/2006/chartDrawing">
    <cdr:from>
      <cdr:x>0.75701</cdr:x>
      <cdr:y>0.20548</cdr:y>
    </cdr:from>
    <cdr:to>
      <cdr:x>0.98571</cdr:x>
      <cdr:y>0.27211</cdr:y>
    </cdr:to>
    <cdr:sp macro="" textlink="">
      <cdr:nvSpPr>
        <cdr:cNvPr id="2" name="TextBox 1"/>
        <cdr:cNvSpPr txBox="1"/>
      </cdr:nvSpPr>
      <cdr:spPr>
        <a:xfrm xmlns:a="http://schemas.openxmlformats.org/drawingml/2006/main">
          <a:off x="6172200" y="1143000"/>
          <a:ext cx="1864683" cy="370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baseline="0" dirty="0"/>
            <a:t>Considerable Focus </a:t>
          </a:r>
        </a:p>
      </cdr:txBody>
    </cdr:sp>
  </cdr:relSizeAnchor>
  <cdr:relSizeAnchor xmlns:cdr="http://schemas.openxmlformats.org/drawingml/2006/chartDrawing">
    <cdr:from>
      <cdr:x>0.75707</cdr:x>
      <cdr:y>0.53509</cdr:y>
    </cdr:from>
    <cdr:to>
      <cdr:x>0.97415</cdr:x>
      <cdr:y>0.60172</cdr:y>
    </cdr:to>
    <cdr:sp macro="" textlink="">
      <cdr:nvSpPr>
        <cdr:cNvPr id="3" name="TextBox 1"/>
        <cdr:cNvSpPr txBox="1"/>
      </cdr:nvSpPr>
      <cdr:spPr>
        <a:xfrm xmlns:a="http://schemas.openxmlformats.org/drawingml/2006/main">
          <a:off x="6172689" y="2976488"/>
          <a:ext cx="1769940" cy="370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baseline="0" dirty="0"/>
            <a:t>Moderate Focus </a:t>
          </a:r>
        </a:p>
      </cdr:txBody>
    </cdr:sp>
  </cdr:relSizeAnchor>
  <cdr:relSizeAnchor xmlns:cdr="http://schemas.openxmlformats.org/drawingml/2006/chartDrawing">
    <cdr:from>
      <cdr:x>0.75476</cdr:x>
      <cdr:y>0.70082</cdr:y>
    </cdr:from>
    <cdr:to>
      <cdr:x>0.97185</cdr:x>
      <cdr:y>0.76745</cdr:y>
    </cdr:to>
    <cdr:sp macro="" textlink="">
      <cdr:nvSpPr>
        <cdr:cNvPr id="4" name="TextBox 1"/>
        <cdr:cNvSpPr txBox="1"/>
      </cdr:nvSpPr>
      <cdr:spPr>
        <a:xfrm xmlns:a="http://schemas.openxmlformats.org/drawingml/2006/main">
          <a:off x="6153855" y="3898378"/>
          <a:ext cx="1770022" cy="370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baseline="0" dirty="0" smtClean="0"/>
            <a:t>Limited </a:t>
          </a:r>
          <a:r>
            <a:rPr lang="en-US" sz="1400" b="1" baseline="0" dirty="0"/>
            <a:t>Focus </a:t>
          </a:r>
        </a:p>
      </cdr:txBody>
    </cdr:sp>
  </cdr:relSizeAnchor>
  <cdr:relSizeAnchor xmlns:cdr="http://schemas.openxmlformats.org/drawingml/2006/chartDrawing">
    <cdr:from>
      <cdr:x>0.75885</cdr:x>
      <cdr:y>0.78454</cdr:y>
    </cdr:from>
    <cdr:to>
      <cdr:x>0.97593</cdr:x>
      <cdr:y>0.85117</cdr:y>
    </cdr:to>
    <cdr:sp macro="" textlink="">
      <cdr:nvSpPr>
        <cdr:cNvPr id="5" name="TextBox 1"/>
        <cdr:cNvSpPr txBox="1"/>
      </cdr:nvSpPr>
      <cdr:spPr>
        <a:xfrm xmlns:a="http://schemas.openxmlformats.org/drawingml/2006/main">
          <a:off x="6187184" y="4364064"/>
          <a:ext cx="1769939" cy="3706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baseline="0" dirty="0"/>
            <a:t>Concept Not Taught </a:t>
          </a:r>
        </a:p>
      </cdr:txBody>
    </cdr:sp>
  </cdr:relSizeAnchor>
</c:userShapes>
</file>

<file path=ppt/drawings/drawing2.xml><?xml version="1.0" encoding="utf-8"?>
<c:userShapes xmlns:c="http://schemas.openxmlformats.org/drawingml/2006/chart">
  <cdr:relSizeAnchor xmlns:cdr="http://schemas.openxmlformats.org/drawingml/2006/chartDrawing">
    <cdr:from>
      <cdr:x>0.75362</cdr:x>
      <cdr:y>0.16901</cdr:y>
    </cdr:from>
    <cdr:to>
      <cdr:x>0.99517</cdr:x>
      <cdr:y>0.23192</cdr:y>
    </cdr:to>
    <cdr:sp macro="" textlink="">
      <cdr:nvSpPr>
        <cdr:cNvPr id="2" name="TextBox 1"/>
        <cdr:cNvSpPr txBox="1"/>
      </cdr:nvSpPr>
      <cdr:spPr>
        <a:xfrm xmlns:a="http://schemas.openxmlformats.org/drawingml/2006/main">
          <a:off x="5943600" y="914400"/>
          <a:ext cx="1905000" cy="3403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baseline="0" dirty="0"/>
            <a:t>Considerable Focus </a:t>
          </a:r>
        </a:p>
      </cdr:txBody>
    </cdr:sp>
  </cdr:relSizeAnchor>
  <cdr:relSizeAnchor xmlns:cdr="http://schemas.openxmlformats.org/drawingml/2006/chartDrawing">
    <cdr:from>
      <cdr:x>0.75362</cdr:x>
      <cdr:y>0.25352</cdr:y>
    </cdr:from>
    <cdr:to>
      <cdr:x>0.99517</cdr:x>
      <cdr:y>0.31643</cdr:y>
    </cdr:to>
    <cdr:sp macro="" textlink="">
      <cdr:nvSpPr>
        <cdr:cNvPr id="3" name="TextBox 1"/>
        <cdr:cNvSpPr txBox="1"/>
      </cdr:nvSpPr>
      <cdr:spPr>
        <a:xfrm xmlns:a="http://schemas.openxmlformats.org/drawingml/2006/main">
          <a:off x="5943600" y="1371600"/>
          <a:ext cx="1905001" cy="3403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baseline="0" dirty="0"/>
            <a:t>Moderate Focus </a:t>
          </a:r>
        </a:p>
      </cdr:txBody>
    </cdr:sp>
  </cdr:relSizeAnchor>
  <cdr:relSizeAnchor xmlns:cdr="http://schemas.openxmlformats.org/drawingml/2006/chartDrawing">
    <cdr:from>
      <cdr:x>0.75362</cdr:x>
      <cdr:y>0.47887</cdr:y>
    </cdr:from>
    <cdr:to>
      <cdr:x>0.99518</cdr:x>
      <cdr:y>0.54178</cdr:y>
    </cdr:to>
    <cdr:sp macro="" textlink="">
      <cdr:nvSpPr>
        <cdr:cNvPr id="4" name="TextBox 1"/>
        <cdr:cNvSpPr txBox="1"/>
      </cdr:nvSpPr>
      <cdr:spPr>
        <a:xfrm xmlns:a="http://schemas.openxmlformats.org/drawingml/2006/main">
          <a:off x="5943600" y="2590800"/>
          <a:ext cx="1905094" cy="3403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baseline="0" dirty="0" smtClean="0"/>
            <a:t>Limited </a:t>
          </a:r>
          <a:r>
            <a:rPr lang="en-US" sz="1400" b="1" baseline="0" dirty="0"/>
            <a:t>Focus </a:t>
          </a:r>
        </a:p>
      </cdr:txBody>
    </cdr:sp>
  </cdr:relSizeAnchor>
  <cdr:relSizeAnchor xmlns:cdr="http://schemas.openxmlformats.org/drawingml/2006/chartDrawing">
    <cdr:from>
      <cdr:x>0.75362</cdr:x>
      <cdr:y>0.83099</cdr:y>
    </cdr:from>
    <cdr:to>
      <cdr:x>0.99517</cdr:x>
      <cdr:y>0.8939</cdr:y>
    </cdr:to>
    <cdr:sp macro="" textlink="">
      <cdr:nvSpPr>
        <cdr:cNvPr id="5" name="TextBox 1"/>
        <cdr:cNvSpPr txBox="1"/>
      </cdr:nvSpPr>
      <cdr:spPr>
        <a:xfrm xmlns:a="http://schemas.openxmlformats.org/drawingml/2006/main">
          <a:off x="5943600" y="4495800"/>
          <a:ext cx="1905000" cy="3403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baseline="0" dirty="0"/>
            <a:t>Concept Not Taught </a:t>
          </a:r>
        </a:p>
      </cdr:txBody>
    </cdr:sp>
  </cdr:relSizeAnchor>
</c:userShapes>
</file>

<file path=ppt/drawings/drawing3.xml><?xml version="1.0" encoding="utf-8"?>
<c:userShapes xmlns:c="http://schemas.openxmlformats.org/drawingml/2006/chart">
  <cdr:relSizeAnchor xmlns:cdr="http://schemas.openxmlformats.org/drawingml/2006/chartDrawing">
    <cdr:from>
      <cdr:x>0.66019</cdr:x>
      <cdr:y>0.17742</cdr:y>
    </cdr:from>
    <cdr:to>
      <cdr:x>0.82524</cdr:x>
      <cdr:y>0.32258</cdr:y>
    </cdr:to>
    <cdr:sp macro="" textlink="">
      <cdr:nvSpPr>
        <cdr:cNvPr id="2" name="TextBox 1"/>
        <cdr:cNvSpPr txBox="1"/>
      </cdr:nvSpPr>
      <cdr:spPr>
        <a:xfrm xmlns:a="http://schemas.openxmlformats.org/drawingml/2006/main">
          <a:off x="5181600" y="838200"/>
          <a:ext cx="12954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0.3578</cdr:x>
      <cdr:y>0.09459</cdr:y>
    </cdr:from>
    <cdr:to>
      <cdr:x>0.70039</cdr:x>
      <cdr:y>0.20571</cdr:y>
    </cdr:to>
    <cdr:sp macro="" textlink="">
      <cdr:nvSpPr>
        <cdr:cNvPr id="8" name="TextBox 7"/>
        <cdr:cNvSpPr txBox="1"/>
      </cdr:nvSpPr>
      <cdr:spPr>
        <a:xfrm xmlns:a="http://schemas.openxmlformats.org/drawingml/2006/main">
          <a:off x="2971800" y="533400"/>
          <a:ext cx="2845506" cy="6265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 </a:t>
          </a:r>
          <a:r>
            <a:rPr lang="en-US" sz="1400" b="1" dirty="0" smtClean="0">
              <a:solidFill>
                <a:srgbClr val="0070C0"/>
              </a:solidFill>
            </a:rPr>
            <a:t>Blue: </a:t>
          </a:r>
          <a:r>
            <a:rPr lang="en-US" sz="1400" b="1" dirty="0" smtClean="0"/>
            <a:t>Percent of teachers who find this content challenging to teach.</a:t>
          </a:r>
          <a:endParaRPr lang="en-US" sz="1400" b="1" dirty="0"/>
        </a:p>
      </cdr:txBody>
    </cdr:sp>
  </cdr:relSizeAnchor>
  <cdr:relSizeAnchor xmlns:cdr="http://schemas.openxmlformats.org/drawingml/2006/chartDrawing">
    <cdr:from>
      <cdr:x>0</cdr:x>
      <cdr:y>0.09459</cdr:y>
    </cdr:from>
    <cdr:to>
      <cdr:x>0.3516</cdr:x>
      <cdr:y>0.21959</cdr:y>
    </cdr:to>
    <cdr:sp macro="" textlink="">
      <cdr:nvSpPr>
        <cdr:cNvPr id="9" name="TextBox 1"/>
        <cdr:cNvSpPr txBox="1"/>
      </cdr:nvSpPr>
      <cdr:spPr>
        <a:xfrm xmlns:a="http://schemas.openxmlformats.org/drawingml/2006/main">
          <a:off x="0" y="533400"/>
          <a:ext cx="2920295" cy="704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rgbClr val="FF9933"/>
              </a:solidFill>
            </a:rPr>
            <a:t>Orange: </a:t>
          </a:r>
          <a:r>
            <a:rPr lang="en-US" sz="1400" b="1" dirty="0" smtClean="0"/>
            <a:t>Percent of teachers who find this content accessible to their student.</a:t>
          </a:r>
          <a:endParaRPr lang="en-US" sz="1400" b="1" dirty="0"/>
        </a:p>
      </cdr:txBody>
    </cdr:sp>
  </cdr:relSizeAnchor>
  <cdr:relSizeAnchor xmlns:cdr="http://schemas.openxmlformats.org/drawingml/2006/chartDrawing">
    <cdr:from>
      <cdr:x>0.70642</cdr:x>
      <cdr:y>0.09459</cdr:y>
    </cdr:from>
    <cdr:to>
      <cdr:x>1</cdr:x>
      <cdr:y>0.24324</cdr:y>
    </cdr:to>
    <cdr:sp macro="" textlink="">
      <cdr:nvSpPr>
        <cdr:cNvPr id="10" name="TextBox 1"/>
        <cdr:cNvSpPr txBox="1"/>
      </cdr:nvSpPr>
      <cdr:spPr>
        <a:xfrm xmlns:a="http://schemas.openxmlformats.org/drawingml/2006/main">
          <a:off x="5867400" y="533401"/>
          <a:ext cx="2438400" cy="838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chemeClr val="bg1">
                  <a:lumMod val="50000"/>
                </a:schemeClr>
              </a:solidFill>
            </a:rPr>
            <a:t>Gray: </a:t>
          </a:r>
          <a:r>
            <a:rPr lang="en-US" sz="1400" b="1" dirty="0" smtClean="0"/>
            <a:t>Percent of teachers who teach this content 7 or more times in the school year.</a:t>
          </a:r>
          <a:endParaRPr lang="en-U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0.33333</cdr:x>
      <cdr:y>0.08451</cdr:y>
    </cdr:from>
    <cdr:to>
      <cdr:x>0.67647</cdr:x>
      <cdr:y>0.21127</cdr:y>
    </cdr:to>
    <cdr:sp macro="" textlink="">
      <cdr:nvSpPr>
        <cdr:cNvPr id="2" name="TextBox 1"/>
        <cdr:cNvSpPr txBox="1"/>
      </cdr:nvSpPr>
      <cdr:spPr>
        <a:xfrm xmlns:a="http://schemas.openxmlformats.org/drawingml/2006/main">
          <a:off x="2590800" y="457200"/>
          <a:ext cx="2667000"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t> </a:t>
          </a:r>
          <a:r>
            <a:rPr lang="en-US" sz="1400" b="1" dirty="0" smtClean="0">
              <a:solidFill>
                <a:srgbClr val="0070C0"/>
              </a:solidFill>
            </a:rPr>
            <a:t>Blue: </a:t>
          </a:r>
          <a:r>
            <a:rPr lang="en-US" sz="1400" b="1" dirty="0" smtClean="0"/>
            <a:t>Percent of teachers who find this content challenging to teach.</a:t>
          </a:r>
          <a:endParaRPr lang="en-US" sz="1400" b="1" dirty="0"/>
        </a:p>
      </cdr:txBody>
    </cdr:sp>
  </cdr:relSizeAnchor>
  <cdr:relSizeAnchor xmlns:cdr="http://schemas.openxmlformats.org/drawingml/2006/chartDrawing">
    <cdr:from>
      <cdr:x>0</cdr:x>
      <cdr:y>0.08451</cdr:y>
    </cdr:from>
    <cdr:to>
      <cdr:x>0.34314</cdr:x>
      <cdr:y>0.21127</cdr:y>
    </cdr:to>
    <cdr:sp macro="" textlink="">
      <cdr:nvSpPr>
        <cdr:cNvPr id="3" name="TextBox 1"/>
        <cdr:cNvSpPr txBox="1"/>
      </cdr:nvSpPr>
      <cdr:spPr>
        <a:xfrm xmlns:a="http://schemas.openxmlformats.org/drawingml/2006/main">
          <a:off x="0" y="457200"/>
          <a:ext cx="2667000" cy="6857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rgbClr val="FF9933"/>
              </a:solidFill>
            </a:rPr>
            <a:t>Orange: </a:t>
          </a:r>
          <a:r>
            <a:rPr lang="en-US" sz="1400" b="1" dirty="0" smtClean="0"/>
            <a:t>Percent of teachers who find this content accessible to their student.</a:t>
          </a:r>
          <a:endParaRPr lang="en-US" sz="1400" b="1" dirty="0"/>
        </a:p>
      </cdr:txBody>
    </cdr:sp>
  </cdr:relSizeAnchor>
  <cdr:relSizeAnchor xmlns:cdr="http://schemas.openxmlformats.org/drawingml/2006/chartDrawing">
    <cdr:from>
      <cdr:x>0.68627</cdr:x>
      <cdr:y>0.08451</cdr:y>
    </cdr:from>
    <cdr:to>
      <cdr:x>1</cdr:x>
      <cdr:y>0.23944</cdr:y>
    </cdr:to>
    <cdr:sp macro="" textlink="">
      <cdr:nvSpPr>
        <cdr:cNvPr id="4" name="TextBox 1"/>
        <cdr:cNvSpPr txBox="1"/>
      </cdr:nvSpPr>
      <cdr:spPr>
        <a:xfrm xmlns:a="http://schemas.openxmlformats.org/drawingml/2006/main">
          <a:off x="5334000" y="457200"/>
          <a:ext cx="2438400" cy="838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ysClr val="window" lastClr="FFFFFF">
                  <a:lumMod val="50000"/>
                </a:sysClr>
              </a:solidFill>
            </a:rPr>
            <a:t>Gray: </a:t>
          </a:r>
          <a:r>
            <a:rPr lang="en-US" sz="1400" b="1" dirty="0" smtClean="0"/>
            <a:t>Percent of teachers who teach this content 7 or more times in the school year.</a:t>
          </a:r>
          <a:endParaRPr lang="en-U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0.33962</cdr:x>
      <cdr:y>0.09333</cdr:y>
    </cdr:from>
    <cdr:to>
      <cdr:x>0.69811</cdr:x>
      <cdr:y>0.20928</cdr:y>
    </cdr:to>
    <cdr:sp macro="" textlink="">
      <cdr:nvSpPr>
        <cdr:cNvPr id="2" name="TextBox 1"/>
        <cdr:cNvSpPr txBox="1"/>
      </cdr:nvSpPr>
      <cdr:spPr>
        <a:xfrm xmlns:a="http://schemas.openxmlformats.org/drawingml/2006/main">
          <a:off x="2743200" y="533400"/>
          <a:ext cx="2895600" cy="6626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t> </a:t>
          </a:r>
          <a:r>
            <a:rPr lang="en-US" sz="1400" b="1" dirty="0" smtClean="0">
              <a:solidFill>
                <a:srgbClr val="0070C0"/>
              </a:solidFill>
            </a:rPr>
            <a:t>Blue: </a:t>
          </a:r>
          <a:r>
            <a:rPr lang="en-US" sz="1400" b="1" dirty="0" smtClean="0"/>
            <a:t>Percent of teachers who find this content challenging to teach.</a:t>
          </a:r>
          <a:endParaRPr lang="en-US" sz="1400" b="1" dirty="0"/>
        </a:p>
      </cdr:txBody>
    </cdr:sp>
  </cdr:relSizeAnchor>
  <cdr:relSizeAnchor xmlns:cdr="http://schemas.openxmlformats.org/drawingml/2006/chartDrawing">
    <cdr:from>
      <cdr:x>0</cdr:x>
      <cdr:y>0.09333</cdr:y>
    </cdr:from>
    <cdr:to>
      <cdr:x>0.35849</cdr:x>
      <cdr:y>0.21333</cdr:y>
    </cdr:to>
    <cdr:sp macro="" textlink="">
      <cdr:nvSpPr>
        <cdr:cNvPr id="3" name="TextBox 1"/>
        <cdr:cNvSpPr txBox="1"/>
      </cdr:nvSpPr>
      <cdr:spPr>
        <a:xfrm xmlns:a="http://schemas.openxmlformats.org/drawingml/2006/main">
          <a:off x="-76200" y="533400"/>
          <a:ext cx="2895600" cy="685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rgbClr val="FF9933"/>
              </a:solidFill>
            </a:rPr>
            <a:t>Orange: </a:t>
          </a:r>
          <a:r>
            <a:rPr lang="en-US" sz="1400" b="1" dirty="0" smtClean="0"/>
            <a:t>Percent of teachers who find this content accessible to their student.</a:t>
          </a:r>
          <a:endParaRPr lang="en-US" sz="1400" b="1" dirty="0"/>
        </a:p>
      </cdr:txBody>
    </cdr:sp>
  </cdr:relSizeAnchor>
  <cdr:relSizeAnchor xmlns:cdr="http://schemas.openxmlformats.org/drawingml/2006/chartDrawing">
    <cdr:from>
      <cdr:x>0.67925</cdr:x>
      <cdr:y>0.09333</cdr:y>
    </cdr:from>
    <cdr:to>
      <cdr:x>1</cdr:x>
      <cdr:y>0.28174</cdr:y>
    </cdr:to>
    <cdr:sp macro="" textlink="">
      <cdr:nvSpPr>
        <cdr:cNvPr id="4" name="TextBox 1"/>
        <cdr:cNvSpPr txBox="1"/>
      </cdr:nvSpPr>
      <cdr:spPr>
        <a:xfrm xmlns:a="http://schemas.openxmlformats.org/drawingml/2006/main">
          <a:off x="5486400" y="533400"/>
          <a:ext cx="2590800" cy="10767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ysClr val="window" lastClr="FFFFFF">
                  <a:lumMod val="50000"/>
                </a:sysClr>
              </a:solidFill>
            </a:rPr>
            <a:t>Gray: </a:t>
          </a:r>
          <a:r>
            <a:rPr lang="en-US" sz="1400" b="1" dirty="0" smtClean="0"/>
            <a:t>Percent of teachers who teach this content 7 or more times in the school year</a:t>
          </a:r>
          <a:endParaRPr lang="en-US" sz="14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0.38095</cdr:x>
      <cdr:y>0.08451</cdr:y>
    </cdr:from>
    <cdr:to>
      <cdr:x>0.70642</cdr:x>
      <cdr:y>0.19882</cdr:y>
    </cdr:to>
    <cdr:sp macro="" textlink="">
      <cdr:nvSpPr>
        <cdr:cNvPr id="2" name="TextBox 1"/>
        <cdr:cNvSpPr txBox="1"/>
      </cdr:nvSpPr>
      <cdr:spPr>
        <a:xfrm xmlns:a="http://schemas.openxmlformats.org/drawingml/2006/main">
          <a:off x="3164114" y="457200"/>
          <a:ext cx="2703286" cy="6184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t> </a:t>
          </a:r>
          <a:r>
            <a:rPr lang="en-US" sz="1400" b="1" dirty="0" smtClean="0">
              <a:solidFill>
                <a:srgbClr val="0070C0"/>
              </a:solidFill>
            </a:rPr>
            <a:t>Blue: </a:t>
          </a:r>
          <a:r>
            <a:rPr lang="en-US" sz="1400" b="1" dirty="0" smtClean="0"/>
            <a:t>Percent of teachers who find this content challenging to teach.</a:t>
          </a:r>
          <a:endParaRPr lang="en-US" sz="1400" b="1" dirty="0"/>
        </a:p>
      </cdr:txBody>
    </cdr:sp>
  </cdr:relSizeAnchor>
  <cdr:relSizeAnchor xmlns:cdr="http://schemas.openxmlformats.org/drawingml/2006/chartDrawing">
    <cdr:from>
      <cdr:x>0</cdr:x>
      <cdr:y>0.08451</cdr:y>
    </cdr:from>
    <cdr:to>
      <cdr:x>0.39048</cdr:x>
      <cdr:y>0.1831</cdr:y>
    </cdr:to>
    <cdr:sp macro="" textlink="">
      <cdr:nvSpPr>
        <cdr:cNvPr id="3" name="TextBox 1"/>
        <cdr:cNvSpPr txBox="1"/>
      </cdr:nvSpPr>
      <cdr:spPr>
        <a:xfrm xmlns:a="http://schemas.openxmlformats.org/drawingml/2006/main">
          <a:off x="0" y="457200"/>
          <a:ext cx="31242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rgbClr val="FF9933"/>
              </a:solidFill>
            </a:rPr>
            <a:t>Orange: </a:t>
          </a:r>
          <a:r>
            <a:rPr lang="en-US" sz="1400" b="1" dirty="0" smtClean="0"/>
            <a:t>Percent of teachers who find this content accessible to their student.</a:t>
          </a:r>
          <a:endParaRPr lang="en-US" sz="1400" b="1" dirty="0"/>
        </a:p>
      </cdr:txBody>
    </cdr:sp>
  </cdr:relSizeAnchor>
  <cdr:relSizeAnchor xmlns:cdr="http://schemas.openxmlformats.org/drawingml/2006/chartDrawing">
    <cdr:from>
      <cdr:x>0.70476</cdr:x>
      <cdr:y>0.08451</cdr:y>
    </cdr:from>
    <cdr:to>
      <cdr:x>1</cdr:x>
      <cdr:y>0.27026</cdr:y>
    </cdr:to>
    <cdr:sp macro="" textlink="">
      <cdr:nvSpPr>
        <cdr:cNvPr id="4" name="TextBox 1"/>
        <cdr:cNvSpPr txBox="1"/>
      </cdr:nvSpPr>
      <cdr:spPr>
        <a:xfrm xmlns:a="http://schemas.openxmlformats.org/drawingml/2006/main">
          <a:off x="5867400" y="457200"/>
          <a:ext cx="2452189" cy="10049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ysClr val="window" lastClr="FFFFFF">
                  <a:lumMod val="50000"/>
                </a:sysClr>
              </a:solidFill>
            </a:rPr>
            <a:t>Gray: </a:t>
          </a:r>
          <a:r>
            <a:rPr lang="en-US" sz="1400" b="1" dirty="0" smtClean="0"/>
            <a:t>Percent of teachers who teach this content 7 or more times in the school year</a:t>
          </a:r>
          <a:endParaRPr lang="en-US" sz="14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0.36036</cdr:x>
      <cdr:y>0.12329</cdr:y>
    </cdr:from>
    <cdr:to>
      <cdr:x>0.71161</cdr:x>
      <cdr:y>0.24815</cdr:y>
    </cdr:to>
    <cdr:sp macro="" textlink="">
      <cdr:nvSpPr>
        <cdr:cNvPr id="2" name="TextBox 1"/>
        <cdr:cNvSpPr txBox="1"/>
      </cdr:nvSpPr>
      <cdr:spPr>
        <a:xfrm xmlns:a="http://schemas.openxmlformats.org/drawingml/2006/main">
          <a:off x="3048000" y="685800"/>
          <a:ext cx="2970938" cy="6945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t> </a:t>
          </a:r>
          <a:r>
            <a:rPr lang="en-US" sz="1400" b="1" dirty="0" smtClean="0">
              <a:solidFill>
                <a:srgbClr val="0070C0"/>
              </a:solidFill>
            </a:rPr>
            <a:t>Blue: </a:t>
          </a:r>
          <a:r>
            <a:rPr lang="en-US" sz="1400" b="1" dirty="0" smtClean="0"/>
            <a:t>Percent of teachers who find this content challenging to teach.</a:t>
          </a:r>
          <a:endParaRPr lang="en-US" sz="1400" b="1" dirty="0"/>
        </a:p>
      </cdr:txBody>
    </cdr:sp>
  </cdr:relSizeAnchor>
  <cdr:relSizeAnchor xmlns:cdr="http://schemas.openxmlformats.org/drawingml/2006/chartDrawing">
    <cdr:from>
      <cdr:x>0</cdr:x>
      <cdr:y>0.12308</cdr:y>
    </cdr:from>
    <cdr:to>
      <cdr:x>0.37838</cdr:x>
      <cdr:y>0.23077</cdr:y>
    </cdr:to>
    <cdr:sp macro="" textlink="">
      <cdr:nvSpPr>
        <cdr:cNvPr id="3" name="TextBox 1"/>
        <cdr:cNvSpPr txBox="1"/>
      </cdr:nvSpPr>
      <cdr:spPr>
        <a:xfrm xmlns:a="http://schemas.openxmlformats.org/drawingml/2006/main">
          <a:off x="0" y="684628"/>
          <a:ext cx="3200400" cy="5990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rgbClr val="FF9933"/>
              </a:solidFill>
            </a:rPr>
            <a:t>Orange: </a:t>
          </a:r>
          <a:r>
            <a:rPr lang="en-US" sz="1400" b="1" dirty="0" smtClean="0"/>
            <a:t>Percent of teachers who find this content accessible to their student.</a:t>
          </a:r>
          <a:endParaRPr lang="en-US" sz="1400" b="1" dirty="0"/>
        </a:p>
      </cdr:txBody>
    </cdr:sp>
  </cdr:relSizeAnchor>
  <cdr:relSizeAnchor xmlns:cdr="http://schemas.openxmlformats.org/drawingml/2006/chartDrawing">
    <cdr:from>
      <cdr:x>0.69369</cdr:x>
      <cdr:y>0.10959</cdr:y>
    </cdr:from>
    <cdr:to>
      <cdr:x>1</cdr:x>
      <cdr:y>0.31249</cdr:y>
    </cdr:to>
    <cdr:sp macro="" textlink="">
      <cdr:nvSpPr>
        <cdr:cNvPr id="4" name="TextBox 1"/>
        <cdr:cNvSpPr txBox="1"/>
      </cdr:nvSpPr>
      <cdr:spPr>
        <a:xfrm xmlns:a="http://schemas.openxmlformats.org/drawingml/2006/main">
          <a:off x="5867400" y="609600"/>
          <a:ext cx="2590800" cy="11286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ysClr val="window" lastClr="FFFFFF">
                  <a:lumMod val="50000"/>
                </a:sysClr>
              </a:solidFill>
            </a:rPr>
            <a:t>Gray: </a:t>
          </a:r>
          <a:r>
            <a:rPr lang="en-US" sz="1400" b="1" dirty="0" smtClean="0"/>
            <a:t>Percent of teachers who teach this content 7 or more times in the school year</a:t>
          </a:r>
          <a:endParaRPr lang="en-US" sz="14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0.8408</cdr:x>
      <cdr:y>0.21795</cdr:y>
    </cdr:from>
    <cdr:to>
      <cdr:x>0.99378</cdr:x>
      <cdr:y>0.32051</cdr:y>
    </cdr:to>
    <cdr:sp macro="" textlink="">
      <cdr:nvSpPr>
        <cdr:cNvPr id="2" name="TextBox 1"/>
        <cdr:cNvSpPr txBox="1"/>
      </cdr:nvSpPr>
      <cdr:spPr>
        <a:xfrm xmlns:a="http://schemas.openxmlformats.org/drawingml/2006/main">
          <a:off x="5151120" y="906780"/>
          <a:ext cx="937260" cy="426720"/>
        </a:xfrm>
        <a:prstGeom xmlns:a="http://schemas.openxmlformats.org/drawingml/2006/main" prst="rect">
          <a:avLst/>
        </a:prstGeom>
        <a:solidFill xmlns:a="http://schemas.openxmlformats.org/drawingml/2006/main">
          <a:schemeClr val="accent3">
            <a:lumMod val="20000"/>
            <a:lumOff val="80000"/>
          </a:schemeClr>
        </a:solidFill>
        <a:ln xmlns:a="http://schemas.openxmlformats.org/drawingml/2006/main">
          <a:solidFill>
            <a:sysClr val="windowText" lastClr="000000"/>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900" b="1"/>
            <a:t>Level 4:</a:t>
          </a:r>
          <a:r>
            <a:rPr lang="en-US" sz="900" b="1" baseline="0"/>
            <a:t> </a:t>
          </a:r>
          <a:r>
            <a:rPr lang="en-US" sz="900" b="0" baseline="0"/>
            <a:t>Meets Expectations</a:t>
          </a:r>
          <a:endParaRPr lang="en-US" sz="900" b="0"/>
        </a:p>
      </cdr:txBody>
    </cdr:sp>
  </cdr:relSizeAnchor>
  <cdr:relSizeAnchor xmlns:cdr="http://schemas.openxmlformats.org/drawingml/2006/chartDrawing">
    <cdr:from>
      <cdr:x>0.83955</cdr:x>
      <cdr:y>0.35531</cdr:y>
    </cdr:from>
    <cdr:to>
      <cdr:x>0.99254</cdr:x>
      <cdr:y>0.45971</cdr:y>
    </cdr:to>
    <cdr:sp macro="" textlink="">
      <cdr:nvSpPr>
        <cdr:cNvPr id="3" name="TextBox 1"/>
        <cdr:cNvSpPr txBox="1"/>
      </cdr:nvSpPr>
      <cdr:spPr>
        <a:xfrm xmlns:a="http://schemas.openxmlformats.org/drawingml/2006/main">
          <a:off x="5143500" y="1478280"/>
          <a:ext cx="937260" cy="434340"/>
        </a:xfrm>
        <a:prstGeom xmlns:a="http://schemas.openxmlformats.org/drawingml/2006/main" prst="rect">
          <a:avLst/>
        </a:prstGeom>
        <a:solidFill xmlns:a="http://schemas.openxmlformats.org/drawingml/2006/main">
          <a:schemeClr val="accent3">
            <a:lumMod val="75000"/>
          </a:schemeClr>
        </a:solidFill>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900" b="1">
              <a:solidFill>
                <a:schemeClr val="bg1"/>
              </a:solidFill>
            </a:rPr>
            <a:t>Level 3:</a:t>
          </a:r>
          <a:r>
            <a:rPr lang="en-US" sz="900" b="1" baseline="0">
              <a:solidFill>
                <a:schemeClr val="bg1"/>
              </a:solidFill>
            </a:rPr>
            <a:t> </a:t>
          </a:r>
          <a:r>
            <a:rPr lang="en-US" sz="900" b="0" baseline="0">
              <a:solidFill>
                <a:schemeClr val="bg1"/>
              </a:solidFill>
            </a:rPr>
            <a:t>Meets Expectations</a:t>
          </a:r>
          <a:endParaRPr lang="en-US" sz="900" b="0">
            <a:solidFill>
              <a:schemeClr val="bg1"/>
            </a:solidFill>
          </a:endParaRPr>
        </a:p>
      </cdr:txBody>
    </cdr:sp>
  </cdr:relSizeAnchor>
  <cdr:relSizeAnchor xmlns:cdr="http://schemas.openxmlformats.org/drawingml/2006/chartDrawing">
    <cdr:from>
      <cdr:x>0.84204</cdr:x>
      <cdr:y>0.51465</cdr:y>
    </cdr:from>
    <cdr:to>
      <cdr:x>0.99502</cdr:x>
      <cdr:y>0.58425</cdr:y>
    </cdr:to>
    <cdr:sp macro="" textlink="">
      <cdr:nvSpPr>
        <cdr:cNvPr id="4" name="TextBox 1"/>
        <cdr:cNvSpPr txBox="1"/>
      </cdr:nvSpPr>
      <cdr:spPr>
        <a:xfrm xmlns:a="http://schemas.openxmlformats.org/drawingml/2006/main">
          <a:off x="5158740" y="2141220"/>
          <a:ext cx="937260" cy="289560"/>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900" b="1"/>
            <a:t>Level 2</a:t>
          </a:r>
          <a:endParaRPr lang="en-US" sz="900" b="0"/>
        </a:p>
      </cdr:txBody>
    </cdr:sp>
  </cdr:relSizeAnchor>
  <cdr:relSizeAnchor xmlns:cdr="http://schemas.openxmlformats.org/drawingml/2006/chartDrawing">
    <cdr:from>
      <cdr:x>0.8408</cdr:x>
      <cdr:y>0.65201</cdr:y>
    </cdr:from>
    <cdr:to>
      <cdr:x>0.99378</cdr:x>
      <cdr:y>0.71795</cdr:y>
    </cdr:to>
    <cdr:sp macro="" textlink="">
      <cdr:nvSpPr>
        <cdr:cNvPr id="5" name="TextBox 1"/>
        <cdr:cNvSpPr txBox="1"/>
      </cdr:nvSpPr>
      <cdr:spPr>
        <a:xfrm xmlns:a="http://schemas.openxmlformats.org/drawingml/2006/main">
          <a:off x="5151120" y="2712720"/>
          <a:ext cx="937260" cy="274320"/>
        </a:xfrm>
        <a:prstGeom xmlns:a="http://schemas.openxmlformats.org/drawingml/2006/main" prst="rect">
          <a:avLst/>
        </a:prstGeom>
        <a:solidFill xmlns:a="http://schemas.openxmlformats.org/drawingml/2006/main">
          <a:schemeClr val="tx2">
            <a:lumMod val="60000"/>
            <a:lumOff val="40000"/>
          </a:schemeClr>
        </a:solidFill>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900" b="1">
              <a:solidFill>
                <a:schemeClr val="bg1"/>
              </a:solidFill>
            </a:rPr>
            <a:t>Level 1</a:t>
          </a:r>
          <a:endParaRPr lang="en-US" sz="900" b="0">
            <a:solidFill>
              <a:schemeClr val="bg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0.84701</cdr:x>
      <cdr:y>0.19444</cdr:y>
    </cdr:from>
    <cdr:to>
      <cdr:x>1</cdr:x>
      <cdr:y>0.297</cdr:y>
    </cdr:to>
    <cdr:sp macro="" textlink="">
      <cdr:nvSpPr>
        <cdr:cNvPr id="2" name="TextBox 1"/>
        <cdr:cNvSpPr txBox="1"/>
      </cdr:nvSpPr>
      <cdr:spPr>
        <a:xfrm xmlns:a="http://schemas.openxmlformats.org/drawingml/2006/main">
          <a:off x="7086600" y="1066800"/>
          <a:ext cx="1259046" cy="562685"/>
        </a:xfrm>
        <a:prstGeom xmlns:a="http://schemas.openxmlformats.org/drawingml/2006/main" prst="rect">
          <a:avLst/>
        </a:prstGeom>
        <a:solidFill xmlns:a="http://schemas.openxmlformats.org/drawingml/2006/main">
          <a:srgbClr val="9BBB59">
            <a:lumMod val="20000"/>
            <a:lumOff val="80000"/>
          </a:srgbClr>
        </a:solidFill>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900" b="1" dirty="0"/>
            <a:t>Level 4:</a:t>
          </a:r>
          <a:r>
            <a:rPr lang="en-US" sz="900" b="1" baseline="0" dirty="0"/>
            <a:t> </a:t>
          </a:r>
          <a:r>
            <a:rPr lang="en-US" sz="900" b="0" baseline="0" dirty="0"/>
            <a:t>Meets Expectations</a:t>
          </a:r>
          <a:endParaRPr lang="en-US" sz="900" b="0" dirty="0"/>
        </a:p>
      </cdr:txBody>
    </cdr:sp>
  </cdr:relSizeAnchor>
  <cdr:relSizeAnchor xmlns:cdr="http://schemas.openxmlformats.org/drawingml/2006/chartDrawing">
    <cdr:from>
      <cdr:x>0.84701</cdr:x>
      <cdr:y>0.34722</cdr:y>
    </cdr:from>
    <cdr:to>
      <cdr:x>1</cdr:x>
      <cdr:y>0.45161</cdr:y>
    </cdr:to>
    <cdr:sp macro="" textlink="">
      <cdr:nvSpPr>
        <cdr:cNvPr id="3" name="TextBox 1"/>
        <cdr:cNvSpPr txBox="1"/>
      </cdr:nvSpPr>
      <cdr:spPr>
        <a:xfrm xmlns:a="http://schemas.openxmlformats.org/drawingml/2006/main">
          <a:off x="7010400" y="1905000"/>
          <a:ext cx="1259046" cy="572725"/>
        </a:xfrm>
        <a:prstGeom xmlns:a="http://schemas.openxmlformats.org/drawingml/2006/main" prst="rect">
          <a:avLst/>
        </a:prstGeom>
        <a:solidFill xmlns:a="http://schemas.openxmlformats.org/drawingml/2006/main">
          <a:srgbClr val="9BBB59">
            <a:lumMod val="75000"/>
          </a:srgbClr>
        </a:solidFill>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900" b="1" dirty="0">
              <a:solidFill>
                <a:sysClr val="window" lastClr="FFFFFF"/>
              </a:solidFill>
            </a:rPr>
            <a:t>Level 3:</a:t>
          </a:r>
          <a:r>
            <a:rPr lang="en-US" sz="900" b="1" baseline="0" dirty="0">
              <a:solidFill>
                <a:sysClr val="window" lastClr="FFFFFF"/>
              </a:solidFill>
            </a:rPr>
            <a:t> </a:t>
          </a:r>
          <a:r>
            <a:rPr lang="en-US" sz="900" b="0" baseline="0" dirty="0">
              <a:solidFill>
                <a:sysClr val="window" lastClr="FFFFFF"/>
              </a:solidFill>
            </a:rPr>
            <a:t>Meets Expectations</a:t>
          </a:r>
          <a:endParaRPr lang="en-US" sz="900" b="0" dirty="0">
            <a:solidFill>
              <a:sysClr val="window" lastClr="FFFFFF"/>
            </a:solidFill>
          </a:endParaRPr>
        </a:p>
      </cdr:txBody>
    </cdr:sp>
  </cdr:relSizeAnchor>
  <cdr:relSizeAnchor xmlns:cdr="http://schemas.openxmlformats.org/drawingml/2006/chartDrawing">
    <cdr:from>
      <cdr:x>0.84701</cdr:x>
      <cdr:y>0.52778</cdr:y>
    </cdr:from>
    <cdr:to>
      <cdr:x>1</cdr:x>
      <cdr:y>0.59738</cdr:y>
    </cdr:to>
    <cdr:sp macro="" textlink="">
      <cdr:nvSpPr>
        <cdr:cNvPr id="4" name="TextBox 1"/>
        <cdr:cNvSpPr txBox="1"/>
      </cdr:nvSpPr>
      <cdr:spPr>
        <a:xfrm xmlns:a="http://schemas.openxmlformats.org/drawingml/2006/main">
          <a:off x="7010400" y="2895600"/>
          <a:ext cx="1259046" cy="381853"/>
        </a:xfrm>
        <a:prstGeom xmlns:a="http://schemas.openxmlformats.org/drawingml/2006/main" prst="rect">
          <a:avLst/>
        </a:prstGeom>
        <a:solidFill xmlns:a="http://schemas.openxmlformats.org/drawingml/2006/main">
          <a:srgbClr val="4F81BD">
            <a:lumMod val="40000"/>
            <a:lumOff val="60000"/>
          </a:srgbClr>
        </a:solidFill>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900" b="1"/>
            <a:t>Level 2</a:t>
          </a:r>
          <a:endParaRPr lang="en-US" sz="900" b="0"/>
        </a:p>
      </cdr:txBody>
    </cdr:sp>
  </cdr:relSizeAnchor>
  <cdr:relSizeAnchor xmlns:cdr="http://schemas.openxmlformats.org/drawingml/2006/chartDrawing">
    <cdr:from>
      <cdr:x>0.84701</cdr:x>
      <cdr:y>0.69597</cdr:y>
    </cdr:from>
    <cdr:to>
      <cdr:x>1</cdr:x>
      <cdr:y>0.7619</cdr:y>
    </cdr:to>
    <cdr:sp macro="" textlink="">
      <cdr:nvSpPr>
        <cdr:cNvPr id="5" name="TextBox 1"/>
        <cdr:cNvSpPr txBox="1"/>
      </cdr:nvSpPr>
      <cdr:spPr>
        <a:xfrm xmlns:a="http://schemas.openxmlformats.org/drawingml/2006/main">
          <a:off x="7010400" y="3818370"/>
          <a:ext cx="1259046" cy="361718"/>
        </a:xfrm>
        <a:prstGeom xmlns:a="http://schemas.openxmlformats.org/drawingml/2006/main" prst="rect">
          <a:avLst/>
        </a:prstGeom>
        <a:solidFill xmlns:a="http://schemas.openxmlformats.org/drawingml/2006/main">
          <a:srgbClr val="1F497D">
            <a:lumMod val="60000"/>
            <a:lumOff val="40000"/>
          </a:srgbClr>
        </a:solidFill>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900" b="1">
              <a:solidFill>
                <a:sysClr val="window" lastClr="FFFFFF"/>
              </a:solidFill>
            </a:rPr>
            <a:t>Level 1</a:t>
          </a:r>
          <a:endParaRPr lang="en-US" sz="900" b="0">
            <a:solidFill>
              <a:sysClr val="window" lastClr="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2329" cy="462119"/>
          </a:xfrm>
          <a:prstGeom prst="rect">
            <a:avLst/>
          </a:prstGeom>
        </p:spPr>
        <p:txBody>
          <a:bodyPr vert="horz" lIns="90981" tIns="45490" rIns="90981" bIns="45490" rtlCol="0"/>
          <a:lstStyle>
            <a:lvl1pPr algn="l">
              <a:defRPr sz="1200"/>
            </a:lvl1pPr>
          </a:lstStyle>
          <a:p>
            <a:endParaRPr lang="en-US"/>
          </a:p>
        </p:txBody>
      </p:sp>
      <p:sp>
        <p:nvSpPr>
          <p:cNvPr id="3" name="Date Placeholder 2"/>
          <p:cNvSpPr>
            <a:spLocks noGrp="1"/>
          </p:cNvSpPr>
          <p:nvPr>
            <p:ph type="dt" sz="quarter" idx="1"/>
          </p:nvPr>
        </p:nvSpPr>
        <p:spPr>
          <a:xfrm>
            <a:off x="3936176" y="0"/>
            <a:ext cx="3012329" cy="462119"/>
          </a:xfrm>
          <a:prstGeom prst="rect">
            <a:avLst/>
          </a:prstGeom>
        </p:spPr>
        <p:txBody>
          <a:bodyPr vert="horz" lIns="90981" tIns="45490" rIns="90981" bIns="45490" rtlCol="0"/>
          <a:lstStyle>
            <a:lvl1pPr algn="r">
              <a:defRPr sz="1200"/>
            </a:lvl1pPr>
          </a:lstStyle>
          <a:p>
            <a:fld id="{FE142241-DE28-4CC5-AF03-2A7FD17F60C9}" type="datetimeFigureOut">
              <a:rPr lang="en-US" smtClean="0"/>
              <a:pPr/>
              <a:t>11/19/2015</a:t>
            </a:fld>
            <a:endParaRPr lang="en-US"/>
          </a:p>
        </p:txBody>
      </p:sp>
      <p:sp>
        <p:nvSpPr>
          <p:cNvPr id="4" name="Footer Placeholder 3"/>
          <p:cNvSpPr>
            <a:spLocks noGrp="1"/>
          </p:cNvSpPr>
          <p:nvPr>
            <p:ph type="ftr" sz="quarter" idx="2"/>
          </p:nvPr>
        </p:nvSpPr>
        <p:spPr>
          <a:xfrm>
            <a:off x="2" y="8772379"/>
            <a:ext cx="3012329" cy="462119"/>
          </a:xfrm>
          <a:prstGeom prst="rect">
            <a:avLst/>
          </a:prstGeom>
        </p:spPr>
        <p:txBody>
          <a:bodyPr vert="horz" lIns="90981" tIns="45490" rIns="90981" bIns="45490" rtlCol="0" anchor="b"/>
          <a:lstStyle>
            <a:lvl1pPr algn="l">
              <a:defRPr sz="1200"/>
            </a:lvl1pPr>
          </a:lstStyle>
          <a:p>
            <a:endParaRPr lang="en-US"/>
          </a:p>
        </p:txBody>
      </p:sp>
      <p:sp>
        <p:nvSpPr>
          <p:cNvPr id="5" name="Slide Number Placeholder 4"/>
          <p:cNvSpPr>
            <a:spLocks noGrp="1"/>
          </p:cNvSpPr>
          <p:nvPr>
            <p:ph type="sldNum" sz="quarter" idx="3"/>
          </p:nvPr>
        </p:nvSpPr>
        <p:spPr>
          <a:xfrm>
            <a:off x="3936176" y="8772379"/>
            <a:ext cx="3012329" cy="462119"/>
          </a:xfrm>
          <a:prstGeom prst="rect">
            <a:avLst/>
          </a:prstGeom>
        </p:spPr>
        <p:txBody>
          <a:bodyPr vert="horz" lIns="90981" tIns="45490" rIns="90981" bIns="45490" rtlCol="0" anchor="b"/>
          <a:lstStyle>
            <a:lvl1pPr algn="r">
              <a:defRPr sz="1200"/>
            </a:lvl1pPr>
          </a:lstStyle>
          <a:p>
            <a:fld id="{AFECB20A-0AFF-4B44-BE9E-00BD203511AC}" type="slidenum">
              <a:rPr lang="en-US" smtClean="0"/>
              <a:pPr/>
              <a:t>‹#›</a:t>
            </a:fld>
            <a:endParaRPr lang="en-US"/>
          </a:p>
        </p:txBody>
      </p:sp>
    </p:spTree>
    <p:extLst>
      <p:ext uri="{BB962C8B-B14F-4D97-AF65-F5344CB8AC3E}">
        <p14:creationId xmlns:p14="http://schemas.microsoft.com/office/powerpoint/2010/main" xmlns="" val="566326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1804"/>
          </a:xfrm>
          <a:prstGeom prst="rect">
            <a:avLst/>
          </a:prstGeom>
        </p:spPr>
        <p:txBody>
          <a:bodyPr vert="horz" lIns="92708" tIns="46356" rIns="92708" bIns="46356" rtlCol="0"/>
          <a:lstStyle>
            <a:lvl1pPr algn="l">
              <a:defRPr sz="1200"/>
            </a:lvl1pPr>
          </a:lstStyle>
          <a:p>
            <a:endParaRPr lang="en-US"/>
          </a:p>
        </p:txBody>
      </p:sp>
      <p:sp>
        <p:nvSpPr>
          <p:cNvPr id="3" name="Date Placeholder 2"/>
          <p:cNvSpPr>
            <a:spLocks noGrp="1"/>
          </p:cNvSpPr>
          <p:nvPr>
            <p:ph type="dt" idx="1"/>
          </p:nvPr>
        </p:nvSpPr>
        <p:spPr>
          <a:xfrm>
            <a:off x="3936768" y="2"/>
            <a:ext cx="3011699" cy="461804"/>
          </a:xfrm>
          <a:prstGeom prst="rect">
            <a:avLst/>
          </a:prstGeom>
        </p:spPr>
        <p:txBody>
          <a:bodyPr vert="horz" lIns="92708" tIns="46356" rIns="92708" bIns="46356" rtlCol="0"/>
          <a:lstStyle>
            <a:lvl1pPr algn="r">
              <a:defRPr sz="1200"/>
            </a:lvl1pPr>
          </a:lstStyle>
          <a:p>
            <a:fld id="{8E4E660D-EBA7-4C6C-9435-B8E8025E4D83}" type="datetimeFigureOut">
              <a:rPr lang="en-US" smtClean="0"/>
              <a:pPr/>
              <a:t>11/19/2015</a:t>
            </a:fld>
            <a:endParaRPr lang="en-US"/>
          </a:p>
        </p:txBody>
      </p:sp>
      <p:sp>
        <p:nvSpPr>
          <p:cNvPr id="4" name="Slide Image Placeholder 3"/>
          <p:cNvSpPr>
            <a:spLocks noGrp="1" noRot="1" noChangeAspect="1"/>
          </p:cNvSpPr>
          <p:nvPr>
            <p:ph type="sldImg" idx="2"/>
          </p:nvPr>
        </p:nvSpPr>
        <p:spPr>
          <a:xfrm>
            <a:off x="1166813" y="693738"/>
            <a:ext cx="4618037" cy="3462337"/>
          </a:xfrm>
          <a:prstGeom prst="rect">
            <a:avLst/>
          </a:prstGeom>
          <a:noFill/>
          <a:ln w="12700">
            <a:solidFill>
              <a:prstClr val="black"/>
            </a:solidFill>
          </a:ln>
        </p:spPr>
        <p:txBody>
          <a:bodyPr vert="horz" lIns="92708" tIns="46356" rIns="92708" bIns="46356" rtlCol="0" anchor="ctr"/>
          <a:lstStyle/>
          <a:p>
            <a:endParaRPr lang="en-US"/>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708" tIns="46356" rIns="92708" bIns="463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0"/>
            <a:ext cx="3011699" cy="461804"/>
          </a:xfrm>
          <a:prstGeom prst="rect">
            <a:avLst/>
          </a:prstGeom>
        </p:spPr>
        <p:txBody>
          <a:bodyPr vert="horz" lIns="92708" tIns="46356" rIns="92708" bIns="4635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70"/>
            <a:ext cx="3011699" cy="461804"/>
          </a:xfrm>
          <a:prstGeom prst="rect">
            <a:avLst/>
          </a:prstGeom>
        </p:spPr>
        <p:txBody>
          <a:bodyPr vert="horz" lIns="92708" tIns="46356" rIns="92708" bIns="46356" rtlCol="0" anchor="b"/>
          <a:lstStyle>
            <a:lvl1pPr algn="r">
              <a:defRPr sz="1200"/>
            </a:lvl1pPr>
          </a:lstStyle>
          <a:p>
            <a:fld id="{82C282E7-D707-4773-ACE0-BEF1CFCC214E}" type="slidenum">
              <a:rPr lang="en-US" smtClean="0"/>
              <a:pPr/>
              <a:t>‹#›</a:t>
            </a:fld>
            <a:endParaRPr lang="en-US"/>
          </a:p>
        </p:txBody>
      </p:sp>
    </p:spTree>
    <p:extLst>
      <p:ext uri="{BB962C8B-B14F-4D97-AF65-F5344CB8AC3E}">
        <p14:creationId xmlns:p14="http://schemas.microsoft.com/office/powerpoint/2010/main" xmlns="" val="112888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defTabSz="914335">
              <a:defRPr/>
            </a:pPr>
            <a:r>
              <a:rPr lang="en-US" dirty="0" smtClean="0"/>
              <a:t>This is</a:t>
            </a:r>
            <a:r>
              <a:rPr lang="en-US" baseline="0" dirty="0" smtClean="0"/>
              <a:t> a continuation of the previous passage. At the end of the passage the student is asked if they would like the passage reread before a question is asked.  </a:t>
            </a:r>
          </a:p>
          <a:p>
            <a:r>
              <a:rPr lang="en-US" baseline="0" dirty="0" smtClean="0"/>
              <a:t>A remember statement is included and defines the theme for the student in this context.   </a:t>
            </a:r>
          </a:p>
          <a:p>
            <a:r>
              <a:rPr lang="en-US" dirty="0" smtClean="0"/>
              <a:t>The question is “What is the theme</a:t>
            </a:r>
            <a:r>
              <a:rPr lang="en-US" baseline="0" dirty="0" smtClean="0"/>
              <a:t> of this story?”</a:t>
            </a:r>
          </a:p>
          <a:p>
            <a:r>
              <a:rPr lang="en-US" baseline="0" dirty="0" smtClean="0"/>
              <a:t>There are three answer options to choose from with visual supports.</a:t>
            </a:r>
          </a:p>
          <a:p>
            <a:r>
              <a:rPr lang="en-US" baseline="0" dirty="0" smtClean="0"/>
              <a:t>The only time a question will appear at the end of the entire passage is when the focus is about the entire passage (i.e., main idea, summary, theme, etc.)</a:t>
            </a:r>
          </a:p>
          <a:p>
            <a:endParaRPr lang="en-US" baseline="0" dirty="0" smtClean="0"/>
          </a:p>
          <a:p>
            <a:r>
              <a:rPr lang="en-US" baseline="0" dirty="0" smtClean="0"/>
              <a:t>Note:  The font style and size are consistent throughout all passages, however for this presentation the font size does not appear the same. And the questions do not appear to the right of the passages. The question and answer options are displayed on separate pages from the passages.</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13</a:t>
            </a:fld>
            <a:endParaRPr lang="en-US"/>
          </a:p>
        </p:txBody>
      </p:sp>
    </p:spTree>
    <p:extLst>
      <p:ext uri="{BB962C8B-B14F-4D97-AF65-F5344CB8AC3E}">
        <p14:creationId xmlns="" xmlns:p14="http://schemas.microsoft.com/office/powerpoint/2010/main" val="35283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This</a:t>
            </a:r>
            <a:r>
              <a:rPr lang="en-US" baseline="0" dirty="0" smtClean="0"/>
              <a:t> is a Grade 4 reading item. </a:t>
            </a:r>
          </a:p>
          <a:p>
            <a:r>
              <a:rPr lang="en-US" baseline="0" dirty="0" smtClean="0"/>
              <a:t>Sample Item 2. (Read entire item).</a:t>
            </a:r>
          </a:p>
          <a:p>
            <a:pPr defTabSz="914335">
              <a:defRPr/>
            </a:pPr>
            <a:r>
              <a:rPr lang="en-US" baseline="0" dirty="0" smtClean="0"/>
              <a:t>This item is an example of a passage part from the same passage previously shown. The student is directed to part of the passage to answer an item.  Just this part is “read” to the student and then a question (s) immediately follows the passage part.</a:t>
            </a:r>
            <a:endParaRPr lang="en-US" dirty="0" smtClean="0"/>
          </a:p>
          <a:p>
            <a:endParaRPr lang="en-US" baseline="0" dirty="0" smtClean="0"/>
          </a:p>
          <a:p>
            <a:r>
              <a:rPr lang="en-US" baseline="0" dirty="0" smtClean="0"/>
              <a:t>This item begins with a statement reminding the student what the item is about.  (</a:t>
            </a:r>
            <a:r>
              <a:rPr lang="en-US" dirty="0"/>
              <a:t>About a boy named Ben….Listen for the present Ben gets</a:t>
            </a:r>
            <a:r>
              <a:rPr lang="en-US" baseline="0" dirty="0" smtClean="0"/>
              <a:t>).</a:t>
            </a:r>
          </a:p>
          <a:p>
            <a:endParaRPr lang="en-US" dirty="0" smtClean="0"/>
          </a:p>
          <a:p>
            <a:r>
              <a:rPr lang="en-US" dirty="0" smtClean="0"/>
              <a:t>The question is “What did</a:t>
            </a:r>
            <a:r>
              <a:rPr lang="en-US" baseline="0" dirty="0" smtClean="0"/>
              <a:t> Ben get?”</a:t>
            </a:r>
          </a:p>
          <a:p>
            <a:r>
              <a:rPr lang="en-US" baseline="0" dirty="0" smtClean="0"/>
              <a:t>There are three answer options to choose from with visual supports. The visual supports in the answer options will not be a direct match to any of the visual supports embedded in the passages.</a:t>
            </a:r>
          </a:p>
          <a:p>
            <a:pPr defTabSz="914335">
              <a:defRPr/>
            </a:pPr>
            <a:r>
              <a:rPr lang="en-US" baseline="0" dirty="0" smtClean="0"/>
              <a:t>You have now seen 2 items in Grade 4 from the same passage connected to different standards.</a:t>
            </a:r>
          </a:p>
          <a:p>
            <a:r>
              <a:rPr lang="en-US" baseline="0" dirty="0" smtClean="0"/>
              <a:t> </a:t>
            </a:r>
          </a:p>
          <a:p>
            <a:endParaRPr lang="en-US" baseline="0" dirty="0" smtClean="0"/>
          </a:p>
          <a:p>
            <a:r>
              <a:rPr lang="en-US" dirty="0" smtClean="0"/>
              <a:t>Note: Sometimes</a:t>
            </a:r>
            <a:r>
              <a:rPr lang="en-US" baseline="0" dirty="0" smtClean="0"/>
              <a:t> the answer options are not all on the same page.  Sometimes you may need to scroll down or zoom in order to reveal all answer options.</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14</a:t>
            </a:fld>
            <a:endParaRPr lang="en-US"/>
          </a:p>
        </p:txBody>
      </p:sp>
    </p:spTree>
    <p:extLst>
      <p:ext uri="{BB962C8B-B14F-4D97-AF65-F5344CB8AC3E}">
        <p14:creationId xmlns="" xmlns:p14="http://schemas.microsoft.com/office/powerpoint/2010/main" val="65121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This</a:t>
            </a:r>
            <a:r>
              <a:rPr lang="en-US" baseline="0" dirty="0" smtClean="0"/>
              <a:t> is a Grade 11 reading item. </a:t>
            </a:r>
          </a:p>
          <a:p>
            <a:r>
              <a:rPr lang="en-US" baseline="0" dirty="0" smtClean="0"/>
              <a:t>Sample Item 1. (Read entire item).</a:t>
            </a:r>
          </a:p>
          <a:p>
            <a:r>
              <a:rPr lang="en-US" baseline="0" dirty="0" smtClean="0"/>
              <a:t>This item begins with a statement reminding the student what the item is about.  (</a:t>
            </a:r>
            <a:r>
              <a:rPr lang="en-US" dirty="0"/>
              <a:t>Details that support a conclusion)</a:t>
            </a:r>
            <a:r>
              <a:rPr lang="en-US" baseline="0" dirty="0" smtClean="0"/>
              <a:t>.</a:t>
            </a:r>
          </a:p>
          <a:p>
            <a:r>
              <a:rPr lang="en-US" baseline="0" dirty="0" smtClean="0"/>
              <a:t>Visual supports embedded throughout the reading passage in order to support the text.</a:t>
            </a:r>
          </a:p>
          <a:p>
            <a:pPr defTabSz="914335">
              <a:defRPr/>
            </a:pPr>
            <a:r>
              <a:rPr lang="en-US" baseline="0" dirty="0" smtClean="0"/>
              <a:t>This passage contains compound and complex sentences and visual supports embedded throughout the reading passage in order to support the text.</a:t>
            </a:r>
          </a:p>
          <a:p>
            <a:r>
              <a:rPr lang="en-US" dirty="0" smtClean="0"/>
              <a:t>In</a:t>
            </a:r>
            <a:r>
              <a:rPr lang="en-US" baseline="0" dirty="0" smtClean="0"/>
              <a:t> this passage and in the upper grade levels, </a:t>
            </a:r>
            <a:r>
              <a:rPr lang="en-US" dirty="0" smtClean="0"/>
              <a:t>Informational</a:t>
            </a:r>
            <a:r>
              <a:rPr lang="en-US" baseline="0" dirty="0" smtClean="0"/>
              <a:t> Text is a major focus.</a:t>
            </a:r>
          </a:p>
          <a:p>
            <a:pPr defTabSz="914335">
              <a:defRPr/>
            </a:pPr>
            <a:endParaRPr lang="en-US" baseline="0" dirty="0" smtClean="0"/>
          </a:p>
          <a:p>
            <a:r>
              <a:rPr lang="en-US" baseline="0" dirty="0" smtClean="0"/>
              <a:t>A student may need the test paused or resumed at the end of a read through of the entire passage and first question.</a:t>
            </a:r>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16</a:t>
            </a:fld>
            <a:endParaRPr lang="en-US"/>
          </a:p>
        </p:txBody>
      </p:sp>
    </p:spTree>
    <p:extLst>
      <p:ext uri="{BB962C8B-B14F-4D97-AF65-F5344CB8AC3E}">
        <p14:creationId xmlns="" xmlns:p14="http://schemas.microsoft.com/office/powerpoint/2010/main" val="65121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This</a:t>
            </a:r>
            <a:r>
              <a:rPr lang="en-US" baseline="0" dirty="0" smtClean="0"/>
              <a:t> passage has two questions immediately following the passage.</a:t>
            </a:r>
          </a:p>
          <a:p>
            <a:r>
              <a:rPr lang="en-US" dirty="0" smtClean="0"/>
              <a:t>The question is “Which</a:t>
            </a:r>
            <a:r>
              <a:rPr lang="en-US" baseline="0" dirty="0" smtClean="0"/>
              <a:t> detail supports that radio changed people’s daily lives?” and “What is another detail that supports that radio changed people’s daily lives?”</a:t>
            </a:r>
          </a:p>
          <a:p>
            <a:pPr defTabSz="914335">
              <a:defRPr/>
            </a:pPr>
            <a:r>
              <a:rPr lang="en-US" baseline="0" dirty="0" smtClean="0"/>
              <a:t>There are three answer options to choose from with visual supports. The visual supports in the answer options will not be a direct match to any of the visual supports embedded in the passages.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17</a:t>
            </a:fld>
            <a:endParaRPr lang="en-US"/>
          </a:p>
        </p:txBody>
      </p:sp>
    </p:spTree>
    <p:extLst>
      <p:ext uri="{BB962C8B-B14F-4D97-AF65-F5344CB8AC3E}">
        <p14:creationId xmlns="" xmlns:p14="http://schemas.microsoft.com/office/powerpoint/2010/main" val="65121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pPr defTabSz="914335">
              <a:defRPr/>
            </a:pPr>
            <a:r>
              <a:rPr lang="en-US" baseline="0" dirty="0" smtClean="0"/>
              <a:t>This item is an example of a passage part from the same passage previously shown. The student is directed to part of the passage to answer an item. At the beginning of the passage part, the student is reminded what was just read and after the passage part what the student will be looking for next. (The Author’s point of view).</a:t>
            </a:r>
            <a:endParaRPr lang="en-US" dirty="0" smtClean="0"/>
          </a:p>
          <a:p>
            <a:r>
              <a:rPr lang="en-US" dirty="0" smtClean="0"/>
              <a:t>The question includes a</a:t>
            </a:r>
            <a:r>
              <a:rPr lang="en-US" baseline="0" dirty="0" smtClean="0"/>
              <a:t> remember statement defining Author’s Point of View in this context.</a:t>
            </a:r>
            <a:endParaRPr lang="en-US" dirty="0" smtClean="0"/>
          </a:p>
          <a:p>
            <a:r>
              <a:rPr lang="en-US" dirty="0" smtClean="0"/>
              <a:t>The question is “What</a:t>
            </a:r>
            <a:r>
              <a:rPr lang="en-US" baseline="0" dirty="0" smtClean="0"/>
              <a:t> is the author’s point of view about radio and television?”</a:t>
            </a:r>
          </a:p>
          <a:p>
            <a:endParaRPr lang="en-US" baseline="0" dirty="0" smtClean="0"/>
          </a:p>
          <a:p>
            <a:r>
              <a:rPr lang="en-US" baseline="0" dirty="0" smtClean="0"/>
              <a:t>There are three answer options to choose from with visual supports.</a:t>
            </a:r>
          </a:p>
          <a:p>
            <a:endParaRPr lang="en-US"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18</a:t>
            </a:fld>
            <a:endParaRPr lang="en-US"/>
          </a:p>
        </p:txBody>
      </p:sp>
    </p:spTree>
    <p:extLst>
      <p:ext uri="{BB962C8B-B14F-4D97-AF65-F5344CB8AC3E}">
        <p14:creationId xmlns="" xmlns:p14="http://schemas.microsoft.com/office/powerpoint/2010/main" val="65121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8725" y="688975"/>
            <a:ext cx="4586288" cy="3440113"/>
          </a:xfrm>
        </p:spPr>
      </p:sp>
      <p:sp>
        <p:nvSpPr>
          <p:cNvPr id="3" name="Notes Placeholder 2"/>
          <p:cNvSpPr>
            <a:spLocks noGrp="1"/>
          </p:cNvSpPr>
          <p:nvPr>
            <p:ph type="body" idx="1"/>
          </p:nvPr>
        </p:nvSpPr>
        <p:spPr/>
        <p:txBody>
          <a:bodyPr/>
          <a:lstStyle/>
          <a:p>
            <a:r>
              <a:rPr lang="en-US" dirty="0" smtClean="0"/>
              <a:t>In</a:t>
            </a:r>
            <a:r>
              <a:rPr lang="en-US" baseline="0" dirty="0" smtClean="0"/>
              <a:t> the areas of Communication:</a:t>
            </a:r>
          </a:p>
          <a:p>
            <a:endParaRPr lang="en-US" baseline="0" dirty="0" smtClean="0"/>
          </a:p>
          <a:p>
            <a:r>
              <a:rPr lang="en-US" baseline="0" dirty="0" smtClean="0"/>
              <a:t>Expressive: 69% of students can expressively communicate symbolically.  18% are emerging symbolic communicators, 10% are pre-symbolic, and 3% is not specified.</a:t>
            </a:r>
          </a:p>
          <a:p>
            <a:endParaRPr lang="en-US" baseline="0" dirty="0" smtClean="0"/>
          </a:p>
          <a:p>
            <a:r>
              <a:rPr lang="en-US" baseline="0" dirty="0" smtClean="0"/>
              <a:t>Receptive Communication: 49% of students independently follow 1 - 2 step directions, 37% require additional cues, 9% alert to sensory input, 3% have uncertain responses to sensory stimuli, and 2% not specified.</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20</a:t>
            </a:fld>
            <a:endParaRPr lang="en-US"/>
          </a:p>
        </p:txBody>
      </p:sp>
    </p:spTree>
    <p:extLst>
      <p:ext uri="{BB962C8B-B14F-4D97-AF65-F5344CB8AC3E}">
        <p14:creationId xmlns:p14="http://schemas.microsoft.com/office/powerpoint/2010/main" xmlns="" val="832564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3738"/>
            <a:ext cx="4618037"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BBC907-9527-4360-BFA5-995A85367C88}" type="slidenum">
              <a:rPr lang="en-US" smtClean="0"/>
              <a:pPr/>
              <a:t>25</a:t>
            </a:fld>
            <a:endParaRPr lang="en-US"/>
          </a:p>
        </p:txBody>
      </p:sp>
    </p:spTree>
    <p:extLst>
      <p:ext uri="{BB962C8B-B14F-4D97-AF65-F5344CB8AC3E}">
        <p14:creationId xmlns:p14="http://schemas.microsoft.com/office/powerpoint/2010/main" xmlns="" val="729059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a:t>
            </a:r>
            <a:r>
              <a:rPr lang="en-US" baseline="0" dirty="0" smtClean="0"/>
              <a:t> over to the PLD charts in the back of the interpretation guide.</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5</a:t>
            </a:fld>
            <a:endParaRPr lang="en-US"/>
          </a:p>
        </p:txBody>
      </p:sp>
    </p:spTree>
    <p:extLst>
      <p:ext uri="{BB962C8B-B14F-4D97-AF65-F5344CB8AC3E}">
        <p14:creationId xmlns:p14="http://schemas.microsoft.com/office/powerpoint/2010/main" xmlns="" val="184962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baseline="0" dirty="0" smtClean="0"/>
              <a:t>In Common Core State Standard 3.NF.1, the emphasis is on understanding that fractions are equal parts of a whole. It also says that the whole can be comprised of more than one of those equal parts. For example, 2/3 includes 1/3 and 1/3. To make this more accessible to students taking the alternate assessment, the CCC (core content connector) focuses on the first part of the CCSS standard; that one of something can be divided equally into smaller sections. It also focuses on the most common factions (half, fourth, third, and eighth). However, it does not address the second part of the CCSS at all. </a:t>
            </a:r>
          </a:p>
        </p:txBody>
      </p:sp>
      <p:sp>
        <p:nvSpPr>
          <p:cNvPr id="4" name="Slide Number Placeholder 3"/>
          <p:cNvSpPr>
            <a:spLocks noGrp="1"/>
          </p:cNvSpPr>
          <p:nvPr>
            <p:ph type="sldNum" sz="quarter" idx="10"/>
          </p:nvPr>
        </p:nvSpPr>
        <p:spPr/>
        <p:txBody>
          <a:bodyPr/>
          <a:lstStyle/>
          <a:p>
            <a:fld id="{82C282E7-D707-4773-ACE0-BEF1CFCC214E}" type="slidenum">
              <a:rPr lang="en-US" smtClean="0"/>
              <a:pPr/>
              <a:t>6</a:t>
            </a:fld>
            <a:endParaRPr lang="en-US"/>
          </a:p>
        </p:txBody>
      </p:sp>
    </p:spTree>
    <p:extLst>
      <p:ext uri="{BB962C8B-B14F-4D97-AF65-F5344CB8AC3E}">
        <p14:creationId xmlns="" xmlns:p14="http://schemas.microsoft.com/office/powerpoint/2010/main" val="213139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The</a:t>
            </a:r>
            <a:r>
              <a:rPr lang="en-US" baseline="0" dirty="0" smtClean="0"/>
              <a:t> item begins with a model showing the student a rectangle that shows one part of the rectangle is shaded. The test item asks the student to identify the circle that has one part shaded.</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7</a:t>
            </a:fld>
            <a:endParaRPr lang="en-US"/>
          </a:p>
        </p:txBody>
      </p:sp>
    </p:spTree>
    <p:extLst>
      <p:ext uri="{BB962C8B-B14F-4D97-AF65-F5344CB8AC3E}">
        <p14:creationId xmlns="" xmlns:p14="http://schemas.microsoft.com/office/powerpoint/2010/main" val="116776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difference between the CCSS and the CCC in this case isn’t very much. In this case,</a:t>
            </a:r>
            <a:r>
              <a:rPr lang="en-US" baseline="0" dirty="0" smtClean="0"/>
              <a:t> the CCC doesn’t say that students should understand the concept of a ratio, however, in order for a student to adequately describe a ratio, they do need to understand addition and how multiplication and addition are connected. Multiplication: 3 boxes times 2 books for each box gives you six total books.</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item begins with setting up the scenario of boxes to books; it describes the ratio without using the language of ratios. This is important because the standard said “describe…the ratio relationship”. Many times, when developing test items, what constitutes a “description” or “identification” doesn’t need to include the actual language of the standard. Sometimes test items are written to make students use their knowledge of something in order to arrive at the answer. It may seem like the answer (six books) isn’t really what is being asked by the standard. However, if you know the steps you need to take to solve this problem, you do have know what a ratio is in order to figure it out.</a:t>
            </a:r>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This graphic</a:t>
            </a:r>
            <a:r>
              <a:rPr lang="en-US" baseline="0" dirty="0" smtClean="0"/>
              <a:t> explains characteristics of the reading passages in the sample items from the least complex to the most complex.</a:t>
            </a:r>
          </a:p>
          <a:p>
            <a:r>
              <a:rPr lang="en-US" baseline="0" dirty="0" smtClean="0"/>
              <a:t>The least complex passages have simple sentences, commonly used words, theme is obvious, clear events in order, predictable events, simple charts and tables, and answers taken directly from the text.</a:t>
            </a:r>
          </a:p>
          <a:p>
            <a:pPr defTabSz="914335">
              <a:defRPr/>
            </a:pPr>
            <a:endParaRPr lang="en-US" baseline="0" dirty="0" smtClean="0"/>
          </a:p>
          <a:p>
            <a:pPr defTabSz="914335">
              <a:defRPr/>
            </a:pPr>
            <a:r>
              <a:rPr lang="en-US" baseline="0" dirty="0" smtClean="0"/>
              <a:t>The most complex passages have compound and complex sentences, grade level words, theme is implied, connections between a range of ideas and events, charts and tables essential to understand text, and answers inferred from the text.</a:t>
            </a:r>
          </a:p>
          <a:p>
            <a:pPr defTabSz="914335">
              <a:defRPr/>
            </a:pPr>
            <a:endParaRPr lang="en-US" baseline="0" dirty="0" smtClean="0"/>
          </a:p>
          <a:p>
            <a:pPr defTabSz="914335">
              <a:defRPr/>
            </a:pPr>
            <a:r>
              <a:rPr lang="en-US" baseline="0" dirty="0" smtClean="0"/>
              <a:t>Note: </a:t>
            </a:r>
            <a:r>
              <a:rPr lang="en-US" dirty="0"/>
              <a:t>In this presentation, there are no ELA sample items representing the lowest complexity level.  An item at the lowest complexity level has characteristics similar to the math sample items for Grade 3 (sample item 2) on slides 16 and 17 and Grade 11 (sample item 2) on slides 25 and 26.</a:t>
            </a:r>
            <a:endParaRPr lang="en-US" baseline="0" dirty="0" smtClean="0"/>
          </a:p>
          <a:p>
            <a:pPr defTabSz="914335">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2C282E7-D707-4773-ACE0-BEF1CFCC214E}" type="slidenum">
              <a:rPr lang="en-US" smtClean="0"/>
              <a:pPr/>
              <a:t>10</a:t>
            </a:fld>
            <a:endParaRPr lang="en-US"/>
          </a:p>
        </p:txBody>
      </p:sp>
    </p:spTree>
    <p:extLst>
      <p:ext uri="{BB962C8B-B14F-4D97-AF65-F5344CB8AC3E}">
        <p14:creationId xmlns="" xmlns:p14="http://schemas.microsoft.com/office/powerpoint/2010/main" val="232776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The</a:t>
            </a:r>
            <a:r>
              <a:rPr lang="en-US" baseline="0" dirty="0" smtClean="0"/>
              <a:t> follow sample reading items are based on these Standards for Grade 4, Grade 8 and Grade 11.</a:t>
            </a:r>
          </a:p>
          <a:p>
            <a:endParaRPr lang="en-US" baseline="0" dirty="0" smtClean="0"/>
          </a:p>
          <a:p>
            <a:r>
              <a:rPr lang="en-US" baseline="0" dirty="0" smtClean="0"/>
              <a:t>In Grade 4 the item focus is on determining a theme of a story, drama, or poem and refer to text to support an answer, refer to details and examples in text when explaining what the text says explicitly and when drawing inferences from text and refer to details and examples in text when explaining what the text explicitly says.</a:t>
            </a:r>
          </a:p>
          <a:p>
            <a:endParaRPr lang="en-US" baseline="0" dirty="0" smtClean="0"/>
          </a:p>
          <a:p>
            <a:r>
              <a:rPr lang="en-US" baseline="0" dirty="0" smtClean="0"/>
              <a:t>In Grade 8 the item focus is on identifying the argument and claim that the author makes, cite the textual evidence that most strongly supports an analysis of what the text says explicitly as well as inferences drawn from text, and use two or more pieces of evidence to support inferences, conclusions or summaries of text.</a:t>
            </a:r>
          </a:p>
          <a:p>
            <a:endParaRPr lang="en-US" baseline="0" dirty="0" smtClean="0"/>
          </a:p>
          <a:p>
            <a:r>
              <a:rPr lang="en-US" baseline="0" dirty="0" smtClean="0"/>
              <a:t>And in Grade 11 the item focus is on using two or more pieces of evidence to support inferences, conclusions, or summaries from text, determining an author’s point of view or purpose in a text in which the rhetoric is particularly effective; analyzing how style and content contribute to the power, persuasiveness or beauty of the text; and determining author’s point of view or purpose in a text.</a:t>
            </a:r>
          </a:p>
        </p:txBody>
      </p:sp>
      <p:sp>
        <p:nvSpPr>
          <p:cNvPr id="4" name="Slide Number Placeholder 3"/>
          <p:cNvSpPr>
            <a:spLocks noGrp="1"/>
          </p:cNvSpPr>
          <p:nvPr>
            <p:ph type="sldNum" sz="quarter" idx="10"/>
          </p:nvPr>
        </p:nvSpPr>
        <p:spPr/>
        <p:txBody>
          <a:bodyPr/>
          <a:lstStyle/>
          <a:p>
            <a:fld id="{82C282E7-D707-4773-ACE0-BEF1CFCC214E}" type="slidenum">
              <a:rPr lang="en-US" smtClean="0"/>
              <a:pPr/>
              <a:t>11</a:t>
            </a:fld>
            <a:endParaRPr lang="en-US"/>
          </a:p>
        </p:txBody>
      </p:sp>
    </p:spTree>
    <p:extLst>
      <p:ext uri="{BB962C8B-B14F-4D97-AF65-F5344CB8AC3E}">
        <p14:creationId xmlns="" xmlns:p14="http://schemas.microsoft.com/office/powerpoint/2010/main" val="213139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692150"/>
            <a:ext cx="4619625" cy="3463925"/>
          </a:xfrm>
        </p:spPr>
      </p:sp>
      <p:sp>
        <p:nvSpPr>
          <p:cNvPr id="3" name="Notes Placeholder 2"/>
          <p:cNvSpPr>
            <a:spLocks noGrp="1"/>
          </p:cNvSpPr>
          <p:nvPr>
            <p:ph type="body" idx="1"/>
          </p:nvPr>
        </p:nvSpPr>
        <p:spPr/>
        <p:txBody>
          <a:bodyPr/>
          <a:lstStyle/>
          <a:p>
            <a:r>
              <a:rPr lang="en-US" dirty="0" smtClean="0"/>
              <a:t>This</a:t>
            </a:r>
            <a:r>
              <a:rPr lang="en-US" baseline="0" dirty="0" smtClean="0"/>
              <a:t> is a Grade 4 Reading item. </a:t>
            </a:r>
          </a:p>
          <a:p>
            <a:r>
              <a:rPr lang="en-US" baseline="0" dirty="0" smtClean="0"/>
              <a:t>Sample Item 1. (Read entire item).</a:t>
            </a:r>
          </a:p>
          <a:p>
            <a:r>
              <a:rPr lang="en-US" baseline="0" dirty="0" smtClean="0"/>
              <a:t>This item begins with a statement reminding the student what the item is about.  (</a:t>
            </a:r>
            <a:r>
              <a:rPr lang="en-US" dirty="0"/>
              <a:t>Theme)</a:t>
            </a:r>
            <a:r>
              <a:rPr lang="en-US" baseline="0" dirty="0" smtClean="0"/>
              <a:t>.</a:t>
            </a:r>
          </a:p>
          <a:p>
            <a:pPr defTabSz="914335">
              <a:defRPr/>
            </a:pPr>
            <a:r>
              <a:rPr lang="en-US" baseline="0" dirty="0" smtClean="0"/>
              <a:t>This passage contains simple sentence and visual supports embedded through out the reading passage in order to support the text.</a:t>
            </a:r>
          </a:p>
          <a:p>
            <a:r>
              <a:rPr lang="en-US" baseline="0" dirty="0" smtClean="0"/>
              <a:t>This may be more text than a student is familiar with, the embedded support to read the passage again is an option.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2C282E7-D707-4773-ACE0-BEF1CFCC214E}" type="slidenum">
              <a:rPr lang="en-US" smtClean="0"/>
              <a:pPr/>
              <a:t>12</a:t>
            </a:fld>
            <a:endParaRPr lang="en-US"/>
          </a:p>
        </p:txBody>
      </p:sp>
    </p:spTree>
    <p:extLst>
      <p:ext uri="{BB962C8B-B14F-4D97-AF65-F5344CB8AC3E}">
        <p14:creationId xmlns="" xmlns:p14="http://schemas.microsoft.com/office/powerpoint/2010/main" val="65121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pPr/>
              <a:t>11/19/2015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pPr/>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66FCB8-0C3E-4221-AA2A-3A79CF704CEA}"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F9A73-6AB0-4A83-B66A-7D5DC2A719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66FCB8-0C3E-4221-AA2A-3A79CF704CEA}"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F9A73-6AB0-4A83-B66A-7D5DC2A719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11/19/2015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66FCB8-0C3E-4221-AA2A-3A79CF704CEA}" type="datetimeFigureOut">
              <a:rPr lang="en-US" smtClean="0"/>
              <a:pPr/>
              <a:t>11/19/2015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8AF9A73-6AB0-4A83-B66A-7D5DC2A7196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866FCB8-0C3E-4221-AA2A-3A79CF704CEA}"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F9A73-6AB0-4A83-B66A-7D5DC2A7196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866FCB8-0C3E-4221-AA2A-3A79CF704CEA}" type="datetimeFigureOut">
              <a:rPr lang="en-US" smtClean="0"/>
              <a:pPr/>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F9A73-6AB0-4A83-B66A-7D5DC2A7196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866FCB8-0C3E-4221-AA2A-3A79CF704CEA}" type="datetimeFigureOut">
              <a:rPr lang="en-US" smtClean="0"/>
              <a:pPr/>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F9A73-6AB0-4A83-B66A-7D5DC2A719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6FCB8-0C3E-4221-AA2A-3A79CF704CEA}" type="datetimeFigureOut">
              <a:rPr lang="en-US" smtClean="0"/>
              <a:pPr/>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F9A73-6AB0-4A83-B66A-7D5DC2A719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66FCB8-0C3E-4221-AA2A-3A79CF704CEA}" type="datetimeFigureOut">
              <a:rPr lang="en-US" smtClean="0"/>
              <a:pPr/>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F9A73-6AB0-4A83-B66A-7D5DC2A7196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66FCB8-0C3E-4221-AA2A-3A79CF704CEA}" type="datetimeFigureOut">
              <a:rPr lang="en-US" smtClean="0"/>
              <a:pPr/>
              <a:t>11/19/2015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28AF9A73-6AB0-4A83-B66A-7D5DC2A7196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866FCB8-0C3E-4221-AA2A-3A79CF704CEA}" type="datetimeFigureOut">
              <a:rPr lang="en-US" smtClean="0"/>
              <a:pPr/>
              <a:t>11/19/2015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8AF9A73-6AB0-4A83-B66A-7D5DC2A719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971800"/>
            <a:ext cx="6400800" cy="1600200"/>
          </a:xfrm>
        </p:spPr>
        <p:txBody>
          <a:bodyPr>
            <a:normAutofit/>
          </a:bodyPr>
          <a:lstStyle/>
          <a:p>
            <a:endParaRPr lang="en-US" sz="2400" dirty="0" smtClean="0"/>
          </a:p>
          <a:p>
            <a:r>
              <a:rPr lang="en-US" sz="2400" smtClean="0"/>
              <a:t>Heather </a:t>
            </a:r>
            <a:r>
              <a:rPr lang="en-US" sz="2400" dirty="0" smtClean="0"/>
              <a:t>Heineke, Assessment Specialist</a:t>
            </a:r>
          </a:p>
          <a:p>
            <a:r>
              <a:rPr lang="en-US" sz="2400" dirty="0" smtClean="0"/>
              <a:t>Office of Curriculum, Instruction, and Assessment</a:t>
            </a:r>
            <a:endParaRPr lang="en-US" sz="2400" dirty="0"/>
          </a:p>
        </p:txBody>
      </p:sp>
      <p:sp>
        <p:nvSpPr>
          <p:cNvPr id="2" name="Title 1"/>
          <p:cNvSpPr>
            <a:spLocks noGrp="1"/>
          </p:cNvSpPr>
          <p:nvPr>
            <p:ph type="ctrTitle"/>
          </p:nvPr>
        </p:nvSpPr>
        <p:spPr>
          <a:xfrm>
            <a:off x="152400" y="1066800"/>
            <a:ext cx="8839200" cy="2381250"/>
          </a:xfrm>
        </p:spPr>
        <p:txBody>
          <a:bodyPr>
            <a:normAutofit/>
          </a:bodyPr>
          <a:lstStyle/>
          <a:p>
            <a:r>
              <a:rPr lang="en-US" sz="3200" dirty="0" smtClean="0"/>
              <a:t>2015 NCSC Alternate Assessment Results in English language arts and Mathematics</a:t>
            </a:r>
            <a:endParaRPr lang="en-US" sz="3200" dirty="0"/>
          </a:p>
        </p:txBody>
      </p:sp>
      <p:pic>
        <p:nvPicPr>
          <p:cNvPr id="4" name="Picture 3"/>
          <p:cNvPicPr/>
          <p:nvPr/>
        </p:nvPicPr>
        <p:blipFill>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bwMode="auto">
          <a:xfrm>
            <a:off x="3581400" y="4648200"/>
            <a:ext cx="1899920" cy="1635760"/>
          </a:xfrm>
          <a:prstGeom prst="rect">
            <a:avLst/>
          </a:prstGeom>
          <a:noFill/>
          <a:ln>
            <a:noFill/>
          </a:ln>
        </p:spPr>
      </p:pic>
    </p:spTree>
    <p:extLst>
      <p:ext uri="{BB962C8B-B14F-4D97-AF65-F5344CB8AC3E}">
        <p14:creationId xmlns="" xmlns:p14="http://schemas.microsoft.com/office/powerpoint/2010/main" val="1357513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r>
              <a:rPr lang="en-US" dirty="0" smtClean="0"/>
              <a:t>Text </a:t>
            </a:r>
            <a:r>
              <a:rPr lang="en-US" dirty="0"/>
              <a:t>Complexity of Reading </a:t>
            </a:r>
            <a:r>
              <a:rPr lang="en-US" dirty="0" smtClean="0"/>
              <a:t>Passages</a:t>
            </a:r>
            <a:br>
              <a:rPr lang="en-US" dirty="0" smtClean="0"/>
            </a:br>
            <a:r>
              <a:rPr lang="en-US" sz="2700" i="1" dirty="0" smtClean="0"/>
              <a:t>Also see Performance Level Charts in Interpretation Guide</a:t>
            </a:r>
            <a:endParaRPr lang="en-US" dirty="0"/>
          </a:p>
        </p:txBody>
      </p:sp>
      <p:grpSp>
        <p:nvGrpSpPr>
          <p:cNvPr id="3" name="Group 22"/>
          <p:cNvGrpSpPr/>
          <p:nvPr/>
        </p:nvGrpSpPr>
        <p:grpSpPr>
          <a:xfrm>
            <a:off x="228600" y="1752601"/>
            <a:ext cx="8839200" cy="4343399"/>
            <a:chOff x="810682" y="1623683"/>
            <a:chExt cx="9115010" cy="3481718"/>
          </a:xfrm>
        </p:grpSpPr>
        <p:grpSp>
          <p:nvGrpSpPr>
            <p:cNvPr id="4" name="Group 3"/>
            <p:cNvGrpSpPr/>
            <p:nvPr/>
          </p:nvGrpSpPr>
          <p:grpSpPr>
            <a:xfrm>
              <a:off x="810682" y="1628603"/>
              <a:ext cx="3158387" cy="723631"/>
              <a:chOff x="-156282" y="-410496"/>
              <a:chExt cx="3539387" cy="729770"/>
            </a:xfrm>
          </p:grpSpPr>
          <p:sp>
            <p:nvSpPr>
              <p:cNvPr id="20" name="Chevron 19"/>
              <p:cNvSpPr/>
              <p:nvPr/>
            </p:nvSpPr>
            <p:spPr>
              <a:xfrm>
                <a:off x="-156282" y="-410496"/>
                <a:ext cx="3539387" cy="729770"/>
              </a:xfrm>
              <a:prstGeom prst="chevron">
                <a:avLst/>
              </a:prstGeom>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a:lstStyle/>
              <a:p>
                <a:endParaRPr lang="en-US"/>
              </a:p>
            </p:txBody>
          </p:sp>
          <p:sp>
            <p:nvSpPr>
              <p:cNvPr id="21" name="Chevron 4"/>
              <p:cNvSpPr/>
              <p:nvPr/>
            </p:nvSpPr>
            <p:spPr>
              <a:xfrm>
                <a:off x="447490" y="-410496"/>
                <a:ext cx="2809617" cy="729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0100">
                  <a:lnSpc>
                    <a:spcPct val="90000"/>
                  </a:lnSpc>
                  <a:spcBef>
                    <a:spcPct val="0"/>
                  </a:spcBef>
                  <a:spcAft>
                    <a:spcPct val="35000"/>
                  </a:spcAft>
                </a:pPr>
                <a:r>
                  <a:rPr lang="en-US" b="1" dirty="0"/>
                  <a:t>Less Complex</a:t>
                </a:r>
              </a:p>
            </p:txBody>
          </p:sp>
        </p:grpSp>
        <p:grpSp>
          <p:nvGrpSpPr>
            <p:cNvPr id="5" name="Group 4"/>
            <p:cNvGrpSpPr/>
            <p:nvPr/>
          </p:nvGrpSpPr>
          <p:grpSpPr>
            <a:xfrm>
              <a:off x="3664268" y="1623683"/>
              <a:ext cx="3276600" cy="723631"/>
              <a:chOff x="82605" y="-410496"/>
              <a:chExt cx="3539387" cy="729770"/>
            </a:xfrm>
          </p:grpSpPr>
          <p:sp>
            <p:nvSpPr>
              <p:cNvPr id="18" name="Chevron 17"/>
              <p:cNvSpPr/>
              <p:nvPr/>
            </p:nvSpPr>
            <p:spPr>
              <a:xfrm>
                <a:off x="82605" y="-410496"/>
                <a:ext cx="3539387" cy="729770"/>
              </a:xfrm>
              <a:prstGeom prst="chevron">
                <a:avLst/>
              </a:prstGeom>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a:lstStyle/>
              <a:p>
                <a:endParaRPr lang="en-US"/>
              </a:p>
            </p:txBody>
          </p:sp>
          <p:sp>
            <p:nvSpPr>
              <p:cNvPr id="19" name="Chevron 4"/>
              <p:cNvSpPr/>
              <p:nvPr/>
            </p:nvSpPr>
            <p:spPr>
              <a:xfrm>
                <a:off x="447490" y="-410496"/>
                <a:ext cx="2809617" cy="729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0100">
                  <a:lnSpc>
                    <a:spcPct val="90000"/>
                  </a:lnSpc>
                  <a:spcBef>
                    <a:spcPct val="0"/>
                  </a:spcBef>
                  <a:spcAft>
                    <a:spcPct val="35000"/>
                  </a:spcAft>
                </a:pPr>
                <a:r>
                  <a:rPr lang="en-US" b="1" dirty="0"/>
                  <a:t>More  Complex</a:t>
                </a:r>
              </a:p>
            </p:txBody>
          </p:sp>
        </p:grpSp>
        <p:grpSp>
          <p:nvGrpSpPr>
            <p:cNvPr id="6" name="Group 5"/>
            <p:cNvGrpSpPr/>
            <p:nvPr/>
          </p:nvGrpSpPr>
          <p:grpSpPr>
            <a:xfrm>
              <a:off x="6688079" y="1639942"/>
              <a:ext cx="3148390" cy="723631"/>
              <a:chOff x="82605" y="-410496"/>
              <a:chExt cx="3539387" cy="729770"/>
            </a:xfrm>
          </p:grpSpPr>
          <p:sp>
            <p:nvSpPr>
              <p:cNvPr id="16" name="Chevron 15"/>
              <p:cNvSpPr/>
              <p:nvPr/>
            </p:nvSpPr>
            <p:spPr>
              <a:xfrm>
                <a:off x="82605" y="-410496"/>
                <a:ext cx="3539387" cy="729770"/>
              </a:xfrm>
              <a:prstGeom prst="chevron">
                <a:avLst/>
              </a:prstGeom>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a:lstStyle/>
              <a:p>
                <a:endParaRPr lang="en-US"/>
              </a:p>
            </p:txBody>
          </p:sp>
          <p:sp>
            <p:nvSpPr>
              <p:cNvPr id="17" name="Chevron 4"/>
              <p:cNvSpPr/>
              <p:nvPr/>
            </p:nvSpPr>
            <p:spPr>
              <a:xfrm>
                <a:off x="447490" y="-410496"/>
                <a:ext cx="2809617" cy="729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00100">
                  <a:lnSpc>
                    <a:spcPct val="90000"/>
                  </a:lnSpc>
                  <a:spcBef>
                    <a:spcPct val="0"/>
                  </a:spcBef>
                  <a:spcAft>
                    <a:spcPct val="35000"/>
                  </a:spcAft>
                </a:pPr>
                <a:r>
                  <a:rPr lang="en-US" b="1" dirty="0" smtClean="0"/>
                  <a:t>Most  </a:t>
                </a:r>
                <a:r>
                  <a:rPr lang="en-US" b="1" dirty="0"/>
                  <a:t>Complex</a:t>
                </a:r>
              </a:p>
            </p:txBody>
          </p:sp>
        </p:grpSp>
        <p:grpSp>
          <p:nvGrpSpPr>
            <p:cNvPr id="7" name="Group 6"/>
            <p:cNvGrpSpPr/>
            <p:nvPr/>
          </p:nvGrpSpPr>
          <p:grpSpPr>
            <a:xfrm>
              <a:off x="1046415" y="2417758"/>
              <a:ext cx="3440955" cy="2687642"/>
              <a:chOff x="79180" y="-191856"/>
              <a:chExt cx="3440955" cy="4580162"/>
            </a:xfrm>
          </p:grpSpPr>
          <p:sp>
            <p:nvSpPr>
              <p:cNvPr id="14" name="Rectangle 13"/>
              <p:cNvSpPr/>
              <p:nvPr/>
            </p:nvSpPr>
            <p:spPr>
              <a:xfrm>
                <a:off x="154462" y="391270"/>
                <a:ext cx="3365673" cy="39970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Rectangle 14"/>
              <p:cNvSpPr/>
              <p:nvPr/>
            </p:nvSpPr>
            <p:spPr>
              <a:xfrm>
                <a:off x="79180" y="-191856"/>
                <a:ext cx="3365673" cy="30713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171450" lvl="1" indent="-171450" defTabSz="711200">
                  <a:lnSpc>
                    <a:spcPct val="90000"/>
                  </a:lnSpc>
                  <a:spcBef>
                    <a:spcPct val="0"/>
                  </a:spcBef>
                  <a:spcAft>
                    <a:spcPct val="15000"/>
                  </a:spcAft>
                  <a:buChar char="••"/>
                </a:pPr>
                <a:r>
                  <a:rPr lang="en-US" sz="1600" dirty="0"/>
                  <a:t>Simple sentences</a:t>
                </a:r>
              </a:p>
              <a:p>
                <a:pPr marL="171450" lvl="1" indent="-171450" defTabSz="711200">
                  <a:lnSpc>
                    <a:spcPct val="90000"/>
                  </a:lnSpc>
                  <a:spcBef>
                    <a:spcPct val="0"/>
                  </a:spcBef>
                  <a:spcAft>
                    <a:spcPct val="15000"/>
                  </a:spcAft>
                  <a:buChar char="••"/>
                </a:pPr>
                <a:r>
                  <a:rPr lang="en-US" sz="1600" dirty="0"/>
                  <a:t>Commonly used words</a:t>
                </a:r>
              </a:p>
              <a:p>
                <a:pPr marL="171450" lvl="1" indent="-171450" defTabSz="711200">
                  <a:lnSpc>
                    <a:spcPct val="90000"/>
                  </a:lnSpc>
                  <a:spcBef>
                    <a:spcPct val="0"/>
                  </a:spcBef>
                  <a:spcAft>
                    <a:spcPct val="15000"/>
                  </a:spcAft>
                  <a:buChar char="••"/>
                </a:pPr>
                <a:r>
                  <a:rPr lang="en-US" sz="1600" dirty="0"/>
                  <a:t>Theme is obvious</a:t>
                </a:r>
              </a:p>
              <a:p>
                <a:pPr marL="171450" lvl="1" indent="-171450" defTabSz="711200">
                  <a:lnSpc>
                    <a:spcPct val="90000"/>
                  </a:lnSpc>
                  <a:spcBef>
                    <a:spcPct val="0"/>
                  </a:spcBef>
                  <a:spcAft>
                    <a:spcPct val="15000"/>
                  </a:spcAft>
                  <a:buChar char="••"/>
                </a:pPr>
                <a:r>
                  <a:rPr lang="en-US" sz="1600" dirty="0"/>
                  <a:t>Clear events in order</a:t>
                </a:r>
              </a:p>
              <a:p>
                <a:pPr marL="171450" lvl="1" indent="-171450" defTabSz="711200">
                  <a:lnSpc>
                    <a:spcPct val="90000"/>
                  </a:lnSpc>
                  <a:spcBef>
                    <a:spcPct val="0"/>
                  </a:spcBef>
                  <a:spcAft>
                    <a:spcPct val="15000"/>
                  </a:spcAft>
                  <a:buChar char="••"/>
                </a:pPr>
                <a:r>
                  <a:rPr lang="en-US" sz="1600" dirty="0"/>
                  <a:t>Predictable events</a:t>
                </a:r>
              </a:p>
              <a:p>
                <a:pPr marL="171450" lvl="1" indent="-171450" defTabSz="711200">
                  <a:lnSpc>
                    <a:spcPct val="90000"/>
                  </a:lnSpc>
                  <a:spcBef>
                    <a:spcPct val="0"/>
                  </a:spcBef>
                  <a:spcAft>
                    <a:spcPct val="15000"/>
                  </a:spcAft>
                  <a:buChar char="••"/>
                </a:pPr>
                <a:r>
                  <a:rPr lang="en-US" sz="1600" dirty="0"/>
                  <a:t>Simple charts and tables</a:t>
                </a:r>
              </a:p>
              <a:p>
                <a:pPr marL="171450" lvl="1" indent="-171450" defTabSz="711200">
                  <a:lnSpc>
                    <a:spcPct val="90000"/>
                  </a:lnSpc>
                  <a:spcBef>
                    <a:spcPct val="0"/>
                  </a:spcBef>
                  <a:spcAft>
                    <a:spcPct val="15000"/>
                  </a:spcAft>
                  <a:buChar char="••"/>
                </a:pPr>
                <a:r>
                  <a:rPr lang="en-US" sz="1600" dirty="0"/>
                  <a:t>Answers taken from the text</a:t>
                </a:r>
              </a:p>
              <a:p>
                <a:pPr marL="114300" lvl="1" indent="-114300" defTabSz="577850">
                  <a:lnSpc>
                    <a:spcPct val="90000"/>
                  </a:lnSpc>
                  <a:spcBef>
                    <a:spcPct val="0"/>
                  </a:spcBef>
                  <a:spcAft>
                    <a:spcPct val="15000"/>
                  </a:spcAft>
                  <a:buChar char="••"/>
                </a:pPr>
                <a:endParaRPr lang="en-US" sz="1300" dirty="0"/>
              </a:p>
            </p:txBody>
          </p:sp>
        </p:grpSp>
        <p:grpSp>
          <p:nvGrpSpPr>
            <p:cNvPr id="8" name="Group 7"/>
            <p:cNvGrpSpPr/>
            <p:nvPr/>
          </p:nvGrpSpPr>
          <p:grpSpPr>
            <a:xfrm>
              <a:off x="3718056" y="2417758"/>
              <a:ext cx="2923841" cy="2687643"/>
              <a:chOff x="3758751" y="-297159"/>
              <a:chExt cx="2923841" cy="4666239"/>
            </a:xfrm>
          </p:grpSpPr>
          <p:sp>
            <p:nvSpPr>
              <p:cNvPr id="12" name="Rectangle 11"/>
              <p:cNvSpPr/>
              <p:nvPr/>
            </p:nvSpPr>
            <p:spPr>
              <a:xfrm>
                <a:off x="3927737" y="372044"/>
                <a:ext cx="2754855" cy="39970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Rectangle 12"/>
              <p:cNvSpPr/>
              <p:nvPr/>
            </p:nvSpPr>
            <p:spPr>
              <a:xfrm>
                <a:off x="3758751" y="-297159"/>
                <a:ext cx="2754855" cy="2724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171450" lvl="1" indent="-171450" defTabSz="711200">
                  <a:lnSpc>
                    <a:spcPct val="90000"/>
                  </a:lnSpc>
                  <a:spcBef>
                    <a:spcPct val="0"/>
                  </a:spcBef>
                  <a:spcAft>
                    <a:spcPct val="15000"/>
                  </a:spcAft>
                  <a:buChar char="••"/>
                </a:pPr>
                <a:r>
                  <a:rPr lang="en-US" sz="1600" dirty="0"/>
                  <a:t>Simple and compound sentences </a:t>
                </a:r>
              </a:p>
              <a:p>
                <a:pPr marL="171450" lvl="1" indent="-171450" defTabSz="711200">
                  <a:lnSpc>
                    <a:spcPct val="90000"/>
                  </a:lnSpc>
                  <a:spcBef>
                    <a:spcPct val="0"/>
                  </a:spcBef>
                  <a:spcAft>
                    <a:spcPct val="15000"/>
                  </a:spcAft>
                  <a:buChar char="••"/>
                </a:pPr>
                <a:r>
                  <a:rPr lang="en-US" sz="1600" dirty="0"/>
                  <a:t>Some grade level words</a:t>
                </a:r>
              </a:p>
              <a:p>
                <a:pPr marL="171450" lvl="1" indent="-171450" defTabSz="711200">
                  <a:lnSpc>
                    <a:spcPct val="90000"/>
                  </a:lnSpc>
                  <a:spcBef>
                    <a:spcPct val="0"/>
                  </a:spcBef>
                  <a:spcAft>
                    <a:spcPct val="15000"/>
                  </a:spcAft>
                  <a:buChar char="••"/>
                </a:pPr>
                <a:r>
                  <a:rPr lang="en-US" sz="1600" dirty="0"/>
                  <a:t>Theme is clear</a:t>
                </a:r>
              </a:p>
              <a:p>
                <a:pPr marL="171450" lvl="1" indent="-171450" defTabSz="711200">
                  <a:lnSpc>
                    <a:spcPct val="90000"/>
                  </a:lnSpc>
                  <a:spcBef>
                    <a:spcPct val="0"/>
                  </a:spcBef>
                  <a:spcAft>
                    <a:spcPct val="15000"/>
                  </a:spcAft>
                  <a:buChar char="••"/>
                </a:pPr>
                <a:r>
                  <a:rPr lang="en-US" sz="1600" dirty="0"/>
                  <a:t>Connections between ideas and events presented in order</a:t>
                </a:r>
              </a:p>
              <a:p>
                <a:pPr marL="171450" lvl="1" indent="-171450" defTabSz="711200">
                  <a:lnSpc>
                    <a:spcPct val="90000"/>
                  </a:lnSpc>
                  <a:spcBef>
                    <a:spcPct val="0"/>
                  </a:spcBef>
                  <a:spcAft>
                    <a:spcPct val="15000"/>
                  </a:spcAft>
                  <a:buChar char="••"/>
                </a:pPr>
                <a:r>
                  <a:rPr lang="en-US" sz="1600" dirty="0"/>
                  <a:t>Charts and tables </a:t>
                </a:r>
              </a:p>
              <a:p>
                <a:pPr marL="171450" lvl="1" indent="-171450" defTabSz="711200">
                  <a:lnSpc>
                    <a:spcPct val="90000"/>
                  </a:lnSpc>
                  <a:spcBef>
                    <a:spcPct val="0"/>
                  </a:spcBef>
                  <a:spcAft>
                    <a:spcPct val="15000"/>
                  </a:spcAft>
                  <a:buChar char="••"/>
                </a:pPr>
                <a:r>
                  <a:rPr lang="en-US" sz="1600" dirty="0"/>
                  <a:t>Answers drawn from the text</a:t>
                </a:r>
              </a:p>
            </p:txBody>
          </p:sp>
        </p:grpSp>
        <p:grpSp>
          <p:nvGrpSpPr>
            <p:cNvPr id="9" name="Group 8"/>
            <p:cNvGrpSpPr/>
            <p:nvPr/>
          </p:nvGrpSpPr>
          <p:grpSpPr>
            <a:xfrm>
              <a:off x="6710265" y="2417760"/>
              <a:ext cx="3215427" cy="2459041"/>
              <a:chOff x="7252280" y="-332479"/>
              <a:chExt cx="3215427" cy="4740011"/>
            </a:xfrm>
          </p:grpSpPr>
          <p:sp>
            <p:nvSpPr>
              <p:cNvPr id="10" name="Rectangle 9"/>
              <p:cNvSpPr/>
              <p:nvPr/>
            </p:nvSpPr>
            <p:spPr>
              <a:xfrm>
                <a:off x="7252280" y="410496"/>
                <a:ext cx="3215427" cy="39970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Rectangle 10"/>
              <p:cNvSpPr/>
              <p:nvPr/>
            </p:nvSpPr>
            <p:spPr>
              <a:xfrm>
                <a:off x="7252280" y="-332479"/>
                <a:ext cx="3215427" cy="31875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marL="171450" lvl="1" indent="-171450" defTabSz="711200">
                  <a:lnSpc>
                    <a:spcPct val="90000"/>
                  </a:lnSpc>
                  <a:spcBef>
                    <a:spcPct val="0"/>
                  </a:spcBef>
                  <a:spcAft>
                    <a:spcPct val="15000"/>
                  </a:spcAft>
                  <a:buChar char="••"/>
                </a:pPr>
                <a:r>
                  <a:rPr lang="en-US" sz="1600" dirty="0"/>
                  <a:t>Compound and complex sentences</a:t>
                </a:r>
              </a:p>
              <a:p>
                <a:pPr marL="171450" lvl="1" indent="-171450" defTabSz="711200">
                  <a:lnSpc>
                    <a:spcPct val="90000"/>
                  </a:lnSpc>
                  <a:spcBef>
                    <a:spcPct val="0"/>
                  </a:spcBef>
                  <a:spcAft>
                    <a:spcPct val="15000"/>
                  </a:spcAft>
                  <a:buChar char="••"/>
                </a:pPr>
                <a:r>
                  <a:rPr lang="en-US" sz="1600" dirty="0"/>
                  <a:t>Grade level words</a:t>
                </a:r>
              </a:p>
              <a:p>
                <a:pPr marL="171450" lvl="1" indent="-171450" defTabSz="711200">
                  <a:lnSpc>
                    <a:spcPct val="90000"/>
                  </a:lnSpc>
                  <a:spcBef>
                    <a:spcPct val="0"/>
                  </a:spcBef>
                  <a:spcAft>
                    <a:spcPct val="15000"/>
                  </a:spcAft>
                  <a:buChar char="••"/>
                </a:pPr>
                <a:r>
                  <a:rPr lang="en-US" sz="1600" dirty="0"/>
                  <a:t>Theme implied</a:t>
                </a:r>
              </a:p>
              <a:p>
                <a:pPr marL="171450" lvl="1" indent="-171450" defTabSz="711200">
                  <a:lnSpc>
                    <a:spcPct val="90000"/>
                  </a:lnSpc>
                  <a:spcBef>
                    <a:spcPct val="0"/>
                  </a:spcBef>
                  <a:spcAft>
                    <a:spcPct val="15000"/>
                  </a:spcAft>
                  <a:buChar char="••"/>
                </a:pPr>
                <a:r>
                  <a:rPr lang="en-US" sz="1600" dirty="0"/>
                  <a:t>Connections between a range of ideas and events</a:t>
                </a:r>
              </a:p>
              <a:p>
                <a:pPr marL="171450" lvl="1" indent="-171450" defTabSz="711200">
                  <a:lnSpc>
                    <a:spcPct val="90000"/>
                  </a:lnSpc>
                  <a:spcBef>
                    <a:spcPct val="0"/>
                  </a:spcBef>
                  <a:spcAft>
                    <a:spcPct val="15000"/>
                  </a:spcAft>
                  <a:buChar char="••"/>
                </a:pPr>
                <a:r>
                  <a:rPr lang="en-US" sz="1600" dirty="0"/>
                  <a:t>Charts and tables essential to understand text</a:t>
                </a:r>
              </a:p>
              <a:p>
                <a:pPr marL="171450" lvl="1" indent="-171450" defTabSz="711200">
                  <a:lnSpc>
                    <a:spcPct val="90000"/>
                  </a:lnSpc>
                  <a:spcBef>
                    <a:spcPct val="0"/>
                  </a:spcBef>
                  <a:spcAft>
                    <a:spcPct val="15000"/>
                  </a:spcAft>
                  <a:buChar char="••"/>
                </a:pPr>
                <a:r>
                  <a:rPr lang="en-US" sz="1600" dirty="0"/>
                  <a:t>Answers inferred from the text</a:t>
                </a:r>
              </a:p>
            </p:txBody>
          </p:sp>
        </p:grpSp>
      </p:grpSp>
    </p:spTree>
    <p:extLst>
      <p:ext uri="{BB962C8B-B14F-4D97-AF65-F5344CB8AC3E}">
        <p14:creationId xmlns="" xmlns:p14="http://schemas.microsoft.com/office/powerpoint/2010/main" val="3020686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dirty="0" smtClean="0"/>
              <a:t>4th Grade ELA: CCSS and CCC</a:t>
            </a:r>
            <a:br>
              <a:rPr lang="en-US" dirty="0" smtClean="0"/>
            </a:br>
            <a:r>
              <a:rPr lang="en-US" sz="2700" i="1" dirty="0" smtClean="0"/>
              <a:t>Page 9: ELA Core Content Connectors (CCC)</a:t>
            </a:r>
            <a:endParaRPr lang="en-US" dirty="0"/>
          </a:p>
        </p:txBody>
      </p:sp>
      <p:sp>
        <p:nvSpPr>
          <p:cNvPr id="3" name="Content Placeholder 2"/>
          <p:cNvSpPr>
            <a:spLocks noGrp="1"/>
          </p:cNvSpPr>
          <p:nvPr>
            <p:ph sz="quarter" idx="1"/>
          </p:nvPr>
        </p:nvSpPr>
        <p:spPr>
          <a:xfrm>
            <a:off x="533400" y="1600200"/>
            <a:ext cx="7772400" cy="4114800"/>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2400" b="1" dirty="0" smtClean="0">
                <a:solidFill>
                  <a:schemeClr val="tx1"/>
                </a:solidFill>
                <a:latin typeface="+mn-lt"/>
              </a:rPr>
              <a:t>CCSS </a:t>
            </a:r>
            <a:r>
              <a:rPr lang="en-US" sz="2400" b="1" dirty="0">
                <a:solidFill>
                  <a:schemeClr val="tx1"/>
                </a:solidFill>
                <a:latin typeface="+mn-lt"/>
              </a:rPr>
              <a:t>4.RL 2 </a:t>
            </a:r>
            <a:r>
              <a:rPr lang="en-US" sz="2400" dirty="0">
                <a:solidFill>
                  <a:schemeClr val="tx1"/>
                </a:solidFill>
                <a:latin typeface="+mn-lt"/>
              </a:rPr>
              <a:t>Determine a theme of a story, drama, or poem from details in the text; summarize the text.</a:t>
            </a:r>
          </a:p>
          <a:p>
            <a:pPr marL="274320" lvl="1" indent="0">
              <a:buNone/>
            </a:pPr>
            <a:r>
              <a:rPr lang="en-US" sz="2000" b="1" dirty="0">
                <a:solidFill>
                  <a:schemeClr val="tx1"/>
                </a:solidFill>
                <a:latin typeface="+mn-lt"/>
              </a:rPr>
              <a:t>C</a:t>
            </a:r>
            <a:r>
              <a:rPr lang="en-US" sz="2000" b="1" dirty="0" smtClean="0">
                <a:solidFill>
                  <a:schemeClr val="tx1"/>
                </a:solidFill>
                <a:latin typeface="+mn-lt"/>
              </a:rPr>
              <a:t>CC</a:t>
            </a:r>
            <a:r>
              <a:rPr lang="en-US" sz="2000" b="1" dirty="0">
                <a:solidFill>
                  <a:schemeClr val="tx1"/>
                </a:solidFill>
                <a:latin typeface="+mn-lt"/>
              </a:rPr>
              <a:t>  4.RL.k2</a:t>
            </a:r>
            <a:r>
              <a:rPr lang="en-US" sz="2000" dirty="0">
                <a:solidFill>
                  <a:schemeClr val="tx1"/>
                </a:solidFill>
                <a:latin typeface="+mn-lt"/>
              </a:rPr>
              <a:t> Determine the theme of a story, drama, or poem</a:t>
            </a:r>
            <a:r>
              <a:rPr lang="en-US" sz="2000" b="1" dirty="0">
                <a:solidFill>
                  <a:schemeClr val="tx1"/>
                </a:solidFill>
                <a:latin typeface="+mn-lt"/>
              </a:rPr>
              <a:t>; refer to text to support </a:t>
            </a:r>
            <a:r>
              <a:rPr lang="en-US" sz="2000" b="1" dirty="0" smtClean="0">
                <a:solidFill>
                  <a:schemeClr val="tx1"/>
                </a:solidFill>
                <a:latin typeface="+mn-lt"/>
              </a:rPr>
              <a:t>answer.</a:t>
            </a:r>
          </a:p>
          <a:p>
            <a:pPr marL="274320" lvl="1" indent="0">
              <a:buNone/>
            </a:pPr>
            <a:endParaRPr lang="en-US" sz="2000" b="1" dirty="0" smtClean="0">
              <a:solidFill>
                <a:schemeClr val="tx1"/>
              </a:solidFill>
              <a:latin typeface="+mn-lt"/>
            </a:endParaRPr>
          </a:p>
          <a:p>
            <a:pPr marL="0" indent="0">
              <a:buNone/>
            </a:pPr>
            <a:r>
              <a:rPr lang="en-US" sz="2400" b="1" dirty="0" smtClean="0">
                <a:solidFill>
                  <a:schemeClr val="tx1"/>
                </a:solidFill>
                <a:latin typeface="+mn-lt"/>
              </a:rPr>
              <a:t>CCSS </a:t>
            </a:r>
            <a:r>
              <a:rPr lang="en-US" sz="2400" b="1" dirty="0">
                <a:solidFill>
                  <a:schemeClr val="tx1"/>
                </a:solidFill>
                <a:latin typeface="+mn-lt"/>
              </a:rPr>
              <a:t>4.RL 1</a:t>
            </a:r>
            <a:r>
              <a:rPr lang="en-US" sz="2400" dirty="0">
                <a:solidFill>
                  <a:schemeClr val="tx1"/>
                </a:solidFill>
                <a:latin typeface="+mn-lt"/>
              </a:rPr>
              <a:t> Refer to details and examples in a text when explaining what the text says explicitly </a:t>
            </a:r>
            <a:r>
              <a:rPr lang="en-US" sz="2400" b="1" dirty="0">
                <a:solidFill>
                  <a:schemeClr val="tx1"/>
                </a:solidFill>
                <a:latin typeface="+mn-lt"/>
              </a:rPr>
              <a:t>and when drawing inferences from the text.</a:t>
            </a:r>
          </a:p>
          <a:p>
            <a:pPr marL="274320" lvl="1" indent="0">
              <a:buNone/>
            </a:pPr>
            <a:r>
              <a:rPr lang="en-US" sz="2000" b="1" dirty="0">
                <a:solidFill>
                  <a:schemeClr val="tx1"/>
                </a:solidFill>
                <a:latin typeface="+mn-lt"/>
              </a:rPr>
              <a:t>CCC  4.RL.i1</a:t>
            </a:r>
            <a:r>
              <a:rPr lang="en-US" sz="2000" dirty="0">
                <a:solidFill>
                  <a:schemeClr val="tx1"/>
                </a:solidFill>
                <a:latin typeface="+mn-lt"/>
              </a:rPr>
              <a:t> Refer to details and examples in a text when </a:t>
            </a:r>
            <a:r>
              <a:rPr lang="en-US" sz="2000" b="1" dirty="0">
                <a:solidFill>
                  <a:schemeClr val="tx1"/>
                </a:solidFill>
                <a:latin typeface="+mn-lt"/>
              </a:rPr>
              <a:t>explaining what the text says explicitly</a:t>
            </a:r>
            <a:r>
              <a:rPr lang="en-US" sz="2000" dirty="0">
                <a:solidFill>
                  <a:schemeClr val="tx1"/>
                </a:solidFill>
                <a:latin typeface="+mn-lt"/>
              </a:rPr>
              <a:t>.</a:t>
            </a:r>
          </a:p>
          <a:p>
            <a:pPr marL="0" indent="0">
              <a:buNone/>
            </a:pPr>
            <a:endParaRPr lang="en-US" sz="1600" dirty="0"/>
          </a:p>
        </p:txBody>
      </p:sp>
    </p:spTree>
    <p:extLst>
      <p:ext uri="{BB962C8B-B14F-4D97-AF65-F5344CB8AC3E}">
        <p14:creationId xmlns="" xmlns:p14="http://schemas.microsoft.com/office/powerpoint/2010/main" val="1344247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4</a:t>
            </a:r>
            <a:r>
              <a:rPr lang="en-US" baseline="30000" dirty="0" smtClean="0"/>
              <a:t>th</a:t>
            </a:r>
            <a:r>
              <a:rPr lang="en-US" dirty="0" smtClean="0"/>
              <a:t> Grade Sample Literary Passage  </a:t>
            </a:r>
            <a:endParaRPr lang="en-US" dirty="0"/>
          </a:p>
        </p:txBody>
      </p:sp>
      <p:grpSp>
        <p:nvGrpSpPr>
          <p:cNvPr id="3" name="Group 2"/>
          <p:cNvGrpSpPr/>
          <p:nvPr/>
        </p:nvGrpSpPr>
        <p:grpSpPr>
          <a:xfrm>
            <a:off x="152401" y="1600200"/>
            <a:ext cx="8839199" cy="4227413"/>
            <a:chOff x="406401" y="1450245"/>
            <a:chExt cx="11570638" cy="4227413"/>
          </a:xfrm>
        </p:grpSpPr>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t="6460"/>
            <a:stretch>
              <a:fillRect/>
            </a:stretch>
          </p:blipFill>
          <p:spPr bwMode="auto">
            <a:xfrm>
              <a:off x="406401" y="1450245"/>
              <a:ext cx="3881230" cy="4191000"/>
            </a:xfrm>
            <a:prstGeom prst="rect">
              <a:avLst/>
            </a:prstGeom>
            <a:ln>
              <a:solidFill>
                <a:schemeClr val="accent4">
                  <a:lumMod val="50000"/>
                </a:schemeClr>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186657" y="1450245"/>
              <a:ext cx="3790382" cy="4227413"/>
            </a:xfrm>
            <a:prstGeom prst="rect">
              <a:avLst/>
            </a:prstGeom>
            <a:ln>
              <a:solidFill>
                <a:schemeClr val="accent4">
                  <a:lumMod val="50000"/>
                </a:schemeClr>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96275" y="1450245"/>
              <a:ext cx="3690635" cy="4208746"/>
            </a:xfrm>
            <a:prstGeom prst="rect">
              <a:avLst/>
            </a:prstGeom>
            <a:ln>
              <a:solidFill>
                <a:schemeClr val="accent4">
                  <a:lumMod val="50000"/>
                </a:schemeClr>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grpSp>
      <p:sp>
        <p:nvSpPr>
          <p:cNvPr id="16" name="TextBox 15"/>
          <p:cNvSpPr txBox="1"/>
          <p:nvPr/>
        </p:nvSpPr>
        <p:spPr>
          <a:xfrm>
            <a:off x="381000" y="990600"/>
            <a:ext cx="8382000" cy="646331"/>
          </a:xfrm>
          <a:prstGeom prst="rect">
            <a:avLst/>
          </a:prstGeom>
          <a:noFill/>
        </p:spPr>
        <p:txBody>
          <a:bodyPr wrap="square" rtlCol="0">
            <a:spAutoFit/>
          </a:bodyPr>
          <a:lstStyle/>
          <a:p>
            <a:r>
              <a:rPr lang="en-US" dirty="0" smtClean="0"/>
              <a:t>This sample text has simplified language, graphics to aid in understanding, and a simple story line. This passage could also be read out loud if it were included on the test.</a:t>
            </a:r>
            <a:endParaRPr lang="en-US" dirty="0"/>
          </a:p>
        </p:txBody>
      </p:sp>
    </p:spTree>
    <p:extLst>
      <p:ext uri="{BB962C8B-B14F-4D97-AF65-F5344CB8AC3E}">
        <p14:creationId xmlns="" xmlns:p14="http://schemas.microsoft.com/office/powerpoint/2010/main" val="168530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924800" cy="762000"/>
          </a:xfrm>
        </p:spPr>
        <p:txBody>
          <a:bodyPr>
            <a:normAutofit/>
          </a:bodyPr>
          <a:lstStyle/>
          <a:p>
            <a:r>
              <a:rPr lang="en-US" dirty="0" smtClean="0"/>
              <a:t>4</a:t>
            </a:r>
            <a:r>
              <a:rPr lang="en-US" baseline="30000" dirty="0" smtClean="0"/>
              <a:t>th</a:t>
            </a:r>
            <a:r>
              <a:rPr lang="en-US" dirty="0" smtClean="0"/>
              <a:t> Grade Sample Item</a:t>
            </a:r>
            <a:endParaRPr lang="en-US" dirty="0"/>
          </a:p>
        </p:txBody>
      </p:sp>
      <p:grpSp>
        <p:nvGrpSpPr>
          <p:cNvPr id="3" name="Group 2"/>
          <p:cNvGrpSpPr/>
          <p:nvPr/>
        </p:nvGrpSpPr>
        <p:grpSpPr>
          <a:xfrm>
            <a:off x="457200" y="1295401"/>
            <a:ext cx="3429000" cy="4352329"/>
            <a:chOff x="685801" y="2122300"/>
            <a:chExt cx="4014439" cy="4352329"/>
          </a:xfrm>
        </p:grpSpPr>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1" y="2122300"/>
              <a:ext cx="4014439" cy="3200400"/>
            </a:xfrm>
            <a:prstGeom prst="rect">
              <a:avLst/>
            </a:prstGeom>
            <a:ln>
              <a:solidFill>
                <a:schemeClr val="accent4">
                  <a:lumMod val="50000"/>
                </a:schemeClr>
              </a:solid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10" name="TextBox 9"/>
            <p:cNvSpPr txBox="1"/>
            <p:nvPr/>
          </p:nvSpPr>
          <p:spPr>
            <a:xfrm>
              <a:off x="953430" y="5551299"/>
              <a:ext cx="3389971" cy="923330"/>
            </a:xfrm>
            <a:prstGeom prst="wedgeRectCallout">
              <a:avLst>
                <a:gd name="adj1" fmla="val -21498"/>
                <a:gd name="adj2" fmla="val -83691"/>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chemeClr val="tx1"/>
                  </a:solidFill>
                </a:rPr>
                <a:t>Every passage, or part of a passage, can be re-read as many times as the student would like.</a:t>
              </a:r>
              <a:endParaRPr lang="en-US" dirty="0">
                <a:solidFill>
                  <a:schemeClr val="tx1"/>
                </a:solidFill>
              </a:endParaRPr>
            </a:p>
          </p:txBody>
        </p:sp>
      </p:grpSp>
      <p:grpSp>
        <p:nvGrpSpPr>
          <p:cNvPr id="6" name="Group 5"/>
          <p:cNvGrpSpPr/>
          <p:nvPr/>
        </p:nvGrpSpPr>
        <p:grpSpPr>
          <a:xfrm>
            <a:off x="4114800" y="990600"/>
            <a:ext cx="4572000" cy="5410199"/>
            <a:chOff x="3726194" y="1447800"/>
            <a:chExt cx="5647313" cy="5700213"/>
          </a:xfrm>
        </p:grpSpPr>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t="4444"/>
            <a:stretch>
              <a:fillRect/>
            </a:stretch>
          </p:blipFill>
          <p:spPr bwMode="auto">
            <a:xfrm>
              <a:off x="5608632" y="1447800"/>
              <a:ext cx="3764875" cy="36642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3726194" y="1528085"/>
              <a:ext cx="1821114" cy="2140214"/>
            </a:xfrm>
            <a:prstGeom prst="wedgeRectCallout">
              <a:avLst>
                <a:gd name="adj1" fmla="val 64881"/>
                <a:gd name="adj2" fmla="val -36352"/>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chemeClr val="tx1"/>
                  </a:solidFill>
                </a:rPr>
                <a:t>A reminder of what the theme of the story is about and three </a:t>
              </a:r>
              <a:r>
                <a:rPr lang="en-US" dirty="0">
                  <a:solidFill>
                    <a:schemeClr val="tx1"/>
                  </a:solidFill>
                </a:rPr>
                <a:t>a</a:t>
              </a:r>
              <a:r>
                <a:rPr lang="en-US" dirty="0" smtClean="0">
                  <a:solidFill>
                    <a:schemeClr val="tx1"/>
                  </a:solidFill>
                </a:rPr>
                <a:t>nswer options with visual supports. </a:t>
              </a:r>
              <a:endParaRPr lang="en-US" dirty="0">
                <a:solidFill>
                  <a:schemeClr val="tx1"/>
                </a:solidFill>
              </a:endParaRPr>
            </a:p>
          </p:txBody>
        </p:sp>
        <p:pic>
          <p:nvPicPr>
            <p:cNvPr id="4099"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t="6282"/>
            <a:stretch>
              <a:fillRect/>
            </a:stretch>
          </p:blipFill>
          <p:spPr bwMode="auto">
            <a:xfrm>
              <a:off x="5649896" y="5129908"/>
              <a:ext cx="3535367" cy="20181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 xmlns:p14="http://schemas.microsoft.com/office/powerpoint/2010/main" val="994754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4</a:t>
            </a:r>
            <a:r>
              <a:rPr lang="en-US" baseline="30000" dirty="0" smtClean="0"/>
              <a:t>th</a:t>
            </a:r>
            <a:r>
              <a:rPr lang="en-US" dirty="0" smtClean="0"/>
              <a:t> Grade </a:t>
            </a:r>
            <a:r>
              <a:rPr lang="en-US" dirty="0"/>
              <a:t>Sample </a:t>
            </a:r>
            <a:r>
              <a:rPr lang="en-US" dirty="0" smtClean="0"/>
              <a:t>Item</a:t>
            </a:r>
            <a:endParaRPr lang="en-US" dirty="0"/>
          </a:p>
        </p:txBody>
      </p:sp>
      <p:grpSp>
        <p:nvGrpSpPr>
          <p:cNvPr id="3" name="Group 3"/>
          <p:cNvGrpSpPr/>
          <p:nvPr/>
        </p:nvGrpSpPr>
        <p:grpSpPr>
          <a:xfrm>
            <a:off x="5715000" y="1371600"/>
            <a:ext cx="3056680" cy="5298093"/>
            <a:chOff x="8229600" y="1447800"/>
            <a:chExt cx="3505200" cy="5298093"/>
          </a:xfrm>
        </p:grpSpPr>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t="5684"/>
            <a:stretch>
              <a:fillRect/>
            </a:stretch>
          </p:blipFill>
          <p:spPr bwMode="auto">
            <a:xfrm>
              <a:off x="8229600" y="1447800"/>
              <a:ext cx="2336979" cy="3289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38193" y="4821614"/>
              <a:ext cx="3496607" cy="19242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4" name="TextBox 43"/>
            <p:cNvSpPr txBox="1"/>
            <p:nvPr/>
          </p:nvSpPr>
          <p:spPr>
            <a:xfrm>
              <a:off x="10414129" y="2209800"/>
              <a:ext cx="1263415" cy="1323439"/>
            </a:xfrm>
            <a:prstGeom prst="wedgeRectCallout">
              <a:avLst>
                <a:gd name="adj1" fmla="val -77151"/>
                <a:gd name="adj2" fmla="val -23291"/>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dirty="0" smtClean="0">
                  <a:solidFill>
                    <a:schemeClr val="tx1"/>
                  </a:solidFill>
                </a:rPr>
                <a:t>Three </a:t>
              </a:r>
              <a:r>
                <a:rPr lang="en-US" sz="1400" dirty="0" smtClean="0">
                  <a:solidFill>
                    <a:schemeClr val="tx1"/>
                  </a:solidFill>
                </a:rPr>
                <a:t>answer</a:t>
              </a:r>
              <a:r>
                <a:rPr lang="en-US" sz="1600" dirty="0" smtClean="0">
                  <a:solidFill>
                    <a:schemeClr val="tx1"/>
                  </a:solidFill>
                </a:rPr>
                <a:t> options with visual supports.</a:t>
              </a:r>
              <a:endParaRPr lang="en-US" sz="1600" dirty="0">
                <a:solidFill>
                  <a:schemeClr val="tx1"/>
                </a:solidFill>
              </a:endParaRPr>
            </a:p>
          </p:txBody>
        </p:sp>
      </p:grpSp>
      <p:grpSp>
        <p:nvGrpSpPr>
          <p:cNvPr id="4" name="Group 2"/>
          <p:cNvGrpSpPr/>
          <p:nvPr/>
        </p:nvGrpSpPr>
        <p:grpSpPr>
          <a:xfrm>
            <a:off x="304800" y="1676400"/>
            <a:ext cx="5004874" cy="4734818"/>
            <a:chOff x="406400" y="1905000"/>
            <a:chExt cx="6673165" cy="4734818"/>
          </a:xfrm>
        </p:grpSpPr>
        <p:pic>
          <p:nvPicPr>
            <p:cNvPr id="512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t="9711"/>
            <a:stretch>
              <a:fillRect/>
            </a:stretch>
          </p:blipFill>
          <p:spPr bwMode="auto">
            <a:xfrm>
              <a:off x="406400" y="1905000"/>
              <a:ext cx="4302770" cy="38227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1" name="TextBox 20"/>
            <p:cNvSpPr txBox="1"/>
            <p:nvPr/>
          </p:nvSpPr>
          <p:spPr>
            <a:xfrm>
              <a:off x="3759200" y="5562600"/>
              <a:ext cx="2946400" cy="1077218"/>
            </a:xfrm>
            <a:prstGeom prst="wedgeRectCallout">
              <a:avLst>
                <a:gd name="adj1" fmla="val -66928"/>
                <a:gd name="adj2" fmla="val -55979"/>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dirty="0" smtClean="0">
                  <a:solidFill>
                    <a:schemeClr val="tx1"/>
                  </a:solidFill>
                </a:rPr>
                <a:t>The student can re-read passage, or have it read to them, as many times as they need.</a:t>
              </a:r>
              <a:endParaRPr lang="en-US" sz="1600" dirty="0">
                <a:solidFill>
                  <a:schemeClr val="tx1"/>
                </a:solidFill>
              </a:endParaRPr>
            </a:p>
          </p:txBody>
        </p:sp>
        <p:sp>
          <p:nvSpPr>
            <p:cNvPr id="10" name="TextBox 9"/>
            <p:cNvSpPr txBox="1"/>
            <p:nvPr/>
          </p:nvSpPr>
          <p:spPr>
            <a:xfrm>
              <a:off x="5181600" y="1905000"/>
              <a:ext cx="1897965" cy="1077218"/>
            </a:xfrm>
            <a:prstGeom prst="wedgeRectCallout">
              <a:avLst>
                <a:gd name="adj1" fmla="val -86196"/>
                <a:gd name="adj2" fmla="val 500"/>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dirty="0">
                  <a:solidFill>
                    <a:schemeClr val="tx1"/>
                  </a:solidFill>
                </a:rPr>
                <a:t>Statement reminding students </a:t>
              </a:r>
              <a:r>
                <a:rPr lang="en-US" sz="1600" dirty="0" smtClean="0">
                  <a:solidFill>
                    <a:schemeClr val="tx1"/>
                  </a:solidFill>
                </a:rPr>
                <a:t>what </a:t>
              </a:r>
              <a:r>
                <a:rPr lang="en-US" sz="1600" dirty="0">
                  <a:solidFill>
                    <a:schemeClr val="tx1"/>
                  </a:solidFill>
                </a:rPr>
                <a:t>the item is about </a:t>
              </a:r>
            </a:p>
          </p:txBody>
        </p:sp>
      </p:grpSp>
      <p:sp>
        <p:nvSpPr>
          <p:cNvPr id="5" name="TextBox 4"/>
          <p:cNvSpPr txBox="1"/>
          <p:nvPr/>
        </p:nvSpPr>
        <p:spPr>
          <a:xfrm>
            <a:off x="400050" y="1200705"/>
            <a:ext cx="4731632" cy="369332"/>
          </a:xfrm>
          <a:prstGeom prst="rect">
            <a:avLst/>
          </a:prstGeom>
          <a:noFill/>
        </p:spPr>
        <p:txBody>
          <a:bodyPr wrap="square" rtlCol="0">
            <a:spAutoFit/>
          </a:bodyPr>
          <a:lstStyle/>
          <a:p>
            <a:r>
              <a:rPr lang="en-US" dirty="0" smtClean="0"/>
              <a:t>Passage part; same passage as previous example</a:t>
            </a:r>
            <a:endParaRPr lang="en-US" dirty="0"/>
          </a:p>
        </p:txBody>
      </p:sp>
    </p:spTree>
    <p:extLst>
      <p:ext uri="{BB962C8B-B14F-4D97-AF65-F5344CB8AC3E}">
        <p14:creationId xmlns="" xmlns:p14="http://schemas.microsoft.com/office/powerpoint/2010/main" val="519203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11th Grade Mathematics: CCSS and CCC</a:t>
            </a:r>
            <a:r>
              <a:rPr lang="en-US" dirty="0" smtClean="0"/>
              <a:t/>
            </a:r>
            <a:br>
              <a:rPr lang="en-US" dirty="0" smtClean="0"/>
            </a:br>
            <a:r>
              <a:rPr lang="en-US" sz="2700" i="1" dirty="0" smtClean="0"/>
              <a:t>Page 35 &amp; 36: ELA Core Content Connectors (CCC)</a:t>
            </a:r>
            <a:endParaRPr lang="en-US" dirty="0"/>
          </a:p>
        </p:txBody>
      </p:sp>
      <p:sp>
        <p:nvSpPr>
          <p:cNvPr id="4" name="Content Placeholder 2"/>
          <p:cNvSpPr txBox="1">
            <a:spLocks noGrp="1"/>
          </p:cNvSpPr>
          <p:nvPr>
            <p:ph sz="quarter" idx="1"/>
          </p:nvPr>
        </p:nvSpPr>
        <p:spPr bwMode="auto">
          <a:xfrm>
            <a:off x="381000" y="1447800"/>
            <a:ext cx="8305800" cy="45720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Arial" pitchFamily="34" charset="0"/>
              <a:buChar char="•"/>
              <a:defRPr sz="3200" b="0" i="0" kern="1200">
                <a:solidFill>
                  <a:schemeClr val="tx1"/>
                </a:solidFill>
                <a:latin typeface="Myriad Pro"/>
                <a:ea typeface="ヒラギノ角ゴ Pro W3" charset="-128"/>
                <a:cs typeface="Myriad Pro"/>
              </a:defRPr>
            </a:lvl1pPr>
            <a:lvl2pPr marL="742950" indent="-285750" algn="l" defTabSz="457200" rtl="0" eaLnBrk="1" fontAlgn="base" hangingPunct="1">
              <a:spcBef>
                <a:spcPct val="20000"/>
              </a:spcBef>
              <a:spcAft>
                <a:spcPct val="0"/>
              </a:spcAft>
              <a:buFont typeface="Arial" pitchFamily="34" charset="0"/>
              <a:buChar char="–"/>
              <a:defRPr sz="2800" b="0" i="0" u="none" kern="1200">
                <a:solidFill>
                  <a:schemeClr val="tx1"/>
                </a:solidFill>
                <a:latin typeface="Myriad Pro"/>
                <a:ea typeface="ヒラギノ角ゴ Pro W3" charset="-128"/>
                <a:cs typeface="Myriad Pro"/>
              </a:defRPr>
            </a:lvl2pPr>
            <a:lvl3pPr marL="1143000" indent="-228600" algn="l" defTabSz="457200" rtl="0" eaLnBrk="1" fontAlgn="base" hangingPunct="1">
              <a:spcBef>
                <a:spcPct val="20000"/>
              </a:spcBef>
              <a:spcAft>
                <a:spcPct val="0"/>
              </a:spcAft>
              <a:buFont typeface="Arial" pitchFamily="34" charset="0"/>
              <a:buChar char="•"/>
              <a:defRPr sz="2400" b="0" i="0" kern="1200">
                <a:solidFill>
                  <a:schemeClr val="tx1"/>
                </a:solidFill>
                <a:latin typeface="Myriad Pro"/>
                <a:ea typeface="ヒラギノ角ゴ Pro W3" charset="-128"/>
                <a:cs typeface="Myriad Pro"/>
              </a:defRPr>
            </a:lvl3pPr>
            <a:lvl4pPr marL="1600200" indent="-228600" algn="l" defTabSz="457200" rtl="0" eaLnBrk="1" fontAlgn="base" hangingPunct="1">
              <a:spcBef>
                <a:spcPct val="20000"/>
              </a:spcBef>
              <a:spcAft>
                <a:spcPct val="0"/>
              </a:spcAft>
              <a:buFont typeface="Arial" pitchFamily="34" charset="0"/>
              <a:buChar char="–"/>
              <a:defRPr sz="2000" b="0" i="0" kern="1200">
                <a:solidFill>
                  <a:schemeClr val="tx1"/>
                </a:solidFill>
                <a:latin typeface="Myriad Pro"/>
                <a:ea typeface="ヒラギノ角ゴ Pro W3" charset="-128"/>
                <a:cs typeface="Myriad Pro"/>
              </a:defRPr>
            </a:lvl4pPr>
            <a:lvl5pPr marL="2057400" indent="-228600" algn="l" defTabSz="457200" rtl="0" eaLnBrk="1" fontAlgn="base" hangingPunct="1">
              <a:spcBef>
                <a:spcPct val="20000"/>
              </a:spcBef>
              <a:spcAft>
                <a:spcPct val="0"/>
              </a:spcAft>
              <a:buFont typeface="Arial" pitchFamily="34" charset="0"/>
              <a:buChar char="»"/>
              <a:defRPr sz="2000" b="0" i="0" kern="1200">
                <a:solidFill>
                  <a:schemeClr val="tx1"/>
                </a:solidFill>
                <a:latin typeface="Myriad Pro"/>
                <a:ea typeface="ヒラギノ角ゴ Pro W3"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latin typeface="+mn-lt"/>
              </a:rPr>
              <a:t>CCSS </a:t>
            </a:r>
            <a:r>
              <a:rPr lang="en-US" sz="2400" b="1" dirty="0">
                <a:latin typeface="+mn-lt"/>
              </a:rPr>
              <a:t>11-12.RI.1</a:t>
            </a:r>
            <a:r>
              <a:rPr lang="en-US" sz="2400" dirty="0">
                <a:latin typeface="+mn-lt"/>
              </a:rPr>
              <a:t> Cite strong and thorough textual evidence to support analysis of what the text says explicitly as well as inferences drawn from the text, including determining where the text leaves matters uncertain.</a:t>
            </a:r>
          </a:p>
          <a:p>
            <a:pPr marL="400050" lvl="1" indent="0">
              <a:buNone/>
            </a:pPr>
            <a:r>
              <a:rPr lang="en-US" sz="2000" b="1" dirty="0">
                <a:latin typeface="+mn-lt"/>
              </a:rPr>
              <a:t>CCC: 112.RI.b1</a:t>
            </a:r>
            <a:r>
              <a:rPr lang="en-US" sz="2000" dirty="0">
                <a:latin typeface="+mn-lt"/>
              </a:rPr>
              <a:t> Use two or more pieces of evidence to support inferences, conclusions, or summaries from </a:t>
            </a:r>
            <a:r>
              <a:rPr lang="en-US" sz="2000" dirty="0" smtClean="0">
                <a:latin typeface="+mn-lt"/>
              </a:rPr>
              <a:t>text.</a:t>
            </a:r>
          </a:p>
          <a:p>
            <a:pPr marL="0" indent="0">
              <a:buNone/>
            </a:pPr>
            <a:endParaRPr lang="en-US" sz="2400" b="1" dirty="0" smtClean="0">
              <a:latin typeface="+mn-lt"/>
            </a:endParaRPr>
          </a:p>
          <a:p>
            <a:pPr marL="0" indent="0">
              <a:buNone/>
            </a:pPr>
            <a:r>
              <a:rPr lang="en-US" sz="2400" b="1" dirty="0" smtClean="0">
                <a:latin typeface="+mn-lt"/>
              </a:rPr>
              <a:t>CCSS </a:t>
            </a:r>
            <a:r>
              <a:rPr lang="en-US" sz="2400" b="1" dirty="0">
                <a:latin typeface="+mn-lt"/>
              </a:rPr>
              <a:t>11-12.RI.6</a:t>
            </a:r>
            <a:r>
              <a:rPr lang="en-US" sz="2400" dirty="0">
                <a:latin typeface="+mn-lt"/>
              </a:rPr>
              <a:t> Determine an author’s point of view or purpose in a text in which the rhetoric is particularly effective, analyzing how style and content contribute to the power, persuasiveness or beauty of the text.</a:t>
            </a:r>
          </a:p>
          <a:p>
            <a:pPr marL="400050" lvl="1" indent="0">
              <a:buNone/>
            </a:pPr>
            <a:r>
              <a:rPr lang="en-US" sz="2000" b="1" dirty="0">
                <a:latin typeface="+mn-lt"/>
              </a:rPr>
              <a:t>CCC 1112.RI.d1</a:t>
            </a:r>
            <a:r>
              <a:rPr lang="en-US" sz="2000" dirty="0">
                <a:latin typeface="+mn-lt"/>
              </a:rPr>
              <a:t> Determine the author's point of view or purpose in a text</a:t>
            </a:r>
            <a:r>
              <a:rPr lang="en-US" sz="2000" dirty="0" smtClean="0">
                <a:latin typeface="+mn-lt"/>
              </a:rPr>
              <a:t>.</a:t>
            </a:r>
            <a:endParaRPr lang="en-US" sz="200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a:bodyPr>
          <a:lstStyle/>
          <a:p>
            <a:r>
              <a:rPr lang="en-US" sz="3200" dirty="0" smtClean="0"/>
              <a:t>11</a:t>
            </a:r>
            <a:r>
              <a:rPr lang="en-US" sz="3200" baseline="30000" dirty="0" smtClean="0"/>
              <a:t>th</a:t>
            </a:r>
            <a:r>
              <a:rPr lang="en-US" sz="3200" dirty="0" smtClean="0"/>
              <a:t> Grade Sample Informational Passage</a:t>
            </a:r>
            <a:endParaRPr lang="en-US" sz="3200" dirty="0"/>
          </a:p>
        </p:txBody>
      </p:sp>
      <p:grpSp>
        <p:nvGrpSpPr>
          <p:cNvPr id="3" name="Group 3"/>
          <p:cNvGrpSpPr/>
          <p:nvPr/>
        </p:nvGrpSpPr>
        <p:grpSpPr>
          <a:xfrm>
            <a:off x="152400" y="1142999"/>
            <a:ext cx="8877300" cy="5470639"/>
            <a:chOff x="203200" y="1142999"/>
            <a:chExt cx="11836400" cy="5470639"/>
          </a:xfrm>
        </p:grpSpPr>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2892"/>
            <a:stretch>
              <a:fillRect/>
            </a:stretch>
          </p:blipFill>
          <p:spPr bwMode="auto">
            <a:xfrm>
              <a:off x="1625600" y="1142999"/>
              <a:ext cx="4460544" cy="5470639"/>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4" name="Group 2"/>
            <p:cNvGrpSpPr/>
            <p:nvPr/>
          </p:nvGrpSpPr>
          <p:grpSpPr>
            <a:xfrm>
              <a:off x="6197600" y="1143000"/>
              <a:ext cx="4268381" cy="5418372"/>
              <a:chOff x="4965294" y="1143000"/>
              <a:chExt cx="4268381" cy="5418372"/>
            </a:xfrm>
          </p:grpSpPr>
          <p:pic>
            <p:nvPicPr>
              <p:cNvPr id="1024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65294" y="1143000"/>
                <a:ext cx="4268381" cy="497250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66475" y="6066740"/>
                <a:ext cx="4267200" cy="49463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7" name="TextBox 6"/>
            <p:cNvSpPr txBox="1"/>
            <p:nvPr/>
          </p:nvSpPr>
          <p:spPr>
            <a:xfrm>
              <a:off x="203200" y="1600200"/>
              <a:ext cx="1524000" cy="1384995"/>
            </a:xfrm>
            <a:prstGeom prst="wedgeRectCallout">
              <a:avLst>
                <a:gd name="adj1" fmla="val 48483"/>
                <a:gd name="adj2" fmla="val -63256"/>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dirty="0">
                  <a:solidFill>
                    <a:schemeClr val="tx1"/>
                  </a:solidFill>
                </a:rPr>
                <a:t>Statement </a:t>
              </a:r>
              <a:r>
                <a:rPr lang="en-US" sz="1400" dirty="0" smtClean="0">
                  <a:solidFill>
                    <a:schemeClr val="tx1"/>
                  </a:solidFill>
                </a:rPr>
                <a:t>telling </a:t>
              </a:r>
              <a:r>
                <a:rPr lang="en-US" sz="1400" dirty="0">
                  <a:solidFill>
                    <a:schemeClr val="tx1"/>
                  </a:solidFill>
                </a:rPr>
                <a:t>students </a:t>
              </a:r>
              <a:r>
                <a:rPr lang="en-US" sz="1400" dirty="0" smtClean="0">
                  <a:solidFill>
                    <a:schemeClr val="tx1"/>
                  </a:solidFill>
                </a:rPr>
                <a:t>what they will do after they read the passage.</a:t>
              </a:r>
              <a:endParaRPr lang="en-US" sz="1400" dirty="0">
                <a:solidFill>
                  <a:schemeClr val="tx1"/>
                </a:solidFill>
              </a:endParaRPr>
            </a:p>
          </p:txBody>
        </p:sp>
        <p:sp>
          <p:nvSpPr>
            <p:cNvPr id="12" name="TextBox 11"/>
            <p:cNvSpPr txBox="1"/>
            <p:nvPr/>
          </p:nvSpPr>
          <p:spPr>
            <a:xfrm>
              <a:off x="10363200" y="1219200"/>
              <a:ext cx="1600200" cy="646331"/>
            </a:xfrm>
            <a:prstGeom prst="wedgeRectCallout">
              <a:avLst>
                <a:gd name="adj1" fmla="val -76162"/>
                <a:gd name="adj2" fmla="val 57447"/>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chemeClr val="tx1"/>
                  </a:solidFill>
                </a:rPr>
                <a:t>Visual Supports</a:t>
              </a:r>
              <a:endParaRPr lang="en-US" dirty="0">
                <a:solidFill>
                  <a:schemeClr val="tx1"/>
                </a:solidFill>
              </a:endParaRPr>
            </a:p>
          </p:txBody>
        </p:sp>
        <p:sp>
          <p:nvSpPr>
            <p:cNvPr id="14" name="TextBox 13"/>
            <p:cNvSpPr txBox="1"/>
            <p:nvPr/>
          </p:nvSpPr>
          <p:spPr>
            <a:xfrm>
              <a:off x="10363200" y="4114800"/>
              <a:ext cx="1676400" cy="116955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dirty="0" smtClean="0">
                  <a:solidFill>
                    <a:schemeClr val="tx1"/>
                  </a:solidFill>
                </a:rPr>
                <a:t>Compound and complex sentences, some grade level words</a:t>
              </a:r>
              <a:endParaRPr lang="en-US" sz="1400" dirty="0">
                <a:solidFill>
                  <a:schemeClr val="tx1"/>
                </a:solidFill>
              </a:endParaRPr>
            </a:p>
          </p:txBody>
        </p:sp>
      </p:grpSp>
    </p:spTree>
    <p:extLst>
      <p:ext uri="{BB962C8B-B14F-4D97-AF65-F5344CB8AC3E}">
        <p14:creationId xmlns="" xmlns:p14="http://schemas.microsoft.com/office/powerpoint/2010/main" val="3021927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11</a:t>
            </a:r>
            <a:r>
              <a:rPr lang="en-US" baseline="30000" dirty="0" smtClean="0"/>
              <a:t>th</a:t>
            </a:r>
            <a:r>
              <a:rPr lang="en-US" dirty="0" smtClean="0"/>
              <a:t> Grade Sample Items</a:t>
            </a:r>
            <a:endParaRPr lang="en-US" dirty="0"/>
          </a:p>
        </p:txBody>
      </p:sp>
      <p:grpSp>
        <p:nvGrpSpPr>
          <p:cNvPr id="3" name="Group 2"/>
          <p:cNvGrpSpPr/>
          <p:nvPr/>
        </p:nvGrpSpPr>
        <p:grpSpPr>
          <a:xfrm>
            <a:off x="228600" y="1295400"/>
            <a:ext cx="8534400" cy="5410200"/>
            <a:chOff x="334107" y="1295400"/>
            <a:chExt cx="9190893" cy="5410200"/>
          </a:xfrm>
        </p:grpSpPr>
        <p:grpSp>
          <p:nvGrpSpPr>
            <p:cNvPr id="4" name="Group 3"/>
            <p:cNvGrpSpPr/>
            <p:nvPr/>
          </p:nvGrpSpPr>
          <p:grpSpPr>
            <a:xfrm>
              <a:off x="1702714" y="1295400"/>
              <a:ext cx="2793086" cy="5410200"/>
              <a:chOff x="1143000" y="1473200"/>
              <a:chExt cx="2793086" cy="5410200"/>
            </a:xfrm>
          </p:grpSpPr>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t="6100"/>
              <a:stretch>
                <a:fillRect/>
              </a:stretch>
            </p:blipFill>
            <p:spPr bwMode="auto">
              <a:xfrm>
                <a:off x="1143000" y="1473200"/>
                <a:ext cx="2562225" cy="20640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8402" y="3610238"/>
                <a:ext cx="2787684" cy="32731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5" name="Group 4"/>
            <p:cNvGrpSpPr/>
            <p:nvPr/>
          </p:nvGrpSpPr>
          <p:grpSpPr>
            <a:xfrm>
              <a:off x="6629400" y="1447800"/>
              <a:ext cx="2895600" cy="5239486"/>
              <a:chOff x="5638800" y="623804"/>
              <a:chExt cx="3054350" cy="5799776"/>
            </a:xfrm>
          </p:grpSpPr>
          <p:pic>
            <p:nvPicPr>
              <p:cNvPr id="1126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t="4536"/>
              <a:stretch>
                <a:fillRect/>
              </a:stretch>
            </p:blipFill>
            <p:spPr bwMode="auto">
              <a:xfrm>
                <a:off x="5638800" y="623804"/>
                <a:ext cx="3054350" cy="35507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638800" y="4114800"/>
                <a:ext cx="3028950" cy="23087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10" name="TextBox 9"/>
            <p:cNvSpPr txBox="1"/>
            <p:nvPr/>
          </p:nvSpPr>
          <p:spPr>
            <a:xfrm>
              <a:off x="334107" y="1295400"/>
              <a:ext cx="1230923" cy="1323439"/>
            </a:xfrm>
            <a:prstGeom prst="wedgeRectCallout">
              <a:avLst>
                <a:gd name="adj1" fmla="val 77002"/>
                <a:gd name="adj2" fmla="val -16884"/>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dirty="0">
                  <a:solidFill>
                    <a:schemeClr val="tx1"/>
                  </a:solidFill>
                </a:rPr>
                <a:t>Statement reminding </a:t>
              </a:r>
              <a:r>
                <a:rPr lang="en-US" sz="1600" dirty="0" smtClean="0">
                  <a:solidFill>
                    <a:schemeClr val="tx1"/>
                  </a:solidFill>
                </a:rPr>
                <a:t>students </a:t>
              </a:r>
              <a:r>
                <a:rPr lang="en-US" sz="1600" dirty="0">
                  <a:solidFill>
                    <a:schemeClr val="tx1"/>
                  </a:solidFill>
                </a:rPr>
                <a:t>what the item is about </a:t>
              </a:r>
            </a:p>
          </p:txBody>
        </p:sp>
        <p:sp>
          <p:nvSpPr>
            <p:cNvPr id="17" name="TextBox 16"/>
            <p:cNvSpPr txBox="1"/>
            <p:nvPr/>
          </p:nvSpPr>
          <p:spPr>
            <a:xfrm>
              <a:off x="4929553" y="1371600"/>
              <a:ext cx="1503485" cy="830997"/>
            </a:xfrm>
            <a:prstGeom prst="wedgeRectCallout">
              <a:avLst>
                <a:gd name="adj1" fmla="val 78002"/>
                <a:gd name="adj2" fmla="val 14605"/>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dirty="0" smtClean="0">
                  <a:solidFill>
                    <a:schemeClr val="tx1"/>
                  </a:solidFill>
                </a:rPr>
                <a:t>Three answer options with visual supports.</a:t>
              </a:r>
              <a:endParaRPr lang="en-US" sz="1600" dirty="0">
                <a:solidFill>
                  <a:schemeClr val="tx1"/>
                </a:solidFill>
              </a:endParaRPr>
            </a:p>
          </p:txBody>
        </p:sp>
      </p:grpSp>
      <p:sp>
        <p:nvSpPr>
          <p:cNvPr id="12" name="Rectangular Callout 11"/>
          <p:cNvSpPr/>
          <p:nvPr/>
        </p:nvSpPr>
        <p:spPr>
          <a:xfrm>
            <a:off x="3886200" y="2438400"/>
            <a:ext cx="2057400" cy="1143000"/>
          </a:xfrm>
          <a:prstGeom prst="wedgeRectCallout">
            <a:avLst>
              <a:gd name="adj1" fmla="val -47672"/>
              <a:gd name="adj2" fmla="val -78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CCC: 112.RI.b1</a:t>
            </a:r>
            <a:r>
              <a:rPr lang="en-US" dirty="0" smtClean="0"/>
              <a:t> Use two or more pieces of evidence to support a conclusion.</a:t>
            </a:r>
            <a:endParaRPr lang="en-US" dirty="0"/>
          </a:p>
        </p:txBody>
      </p:sp>
      <p:cxnSp>
        <p:nvCxnSpPr>
          <p:cNvPr id="14" name="Straight Arrow Connector 13"/>
          <p:cNvCxnSpPr>
            <a:stCxn id="12" idx="3"/>
          </p:cNvCxnSpPr>
          <p:nvPr/>
        </p:nvCxnSpPr>
        <p:spPr>
          <a:xfrm flipV="1">
            <a:off x="5943600" y="2133600"/>
            <a:ext cx="457200" cy="876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08893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5900"/>
            <a:ext cx="8229600" cy="774700"/>
          </a:xfrm>
        </p:spPr>
        <p:txBody>
          <a:bodyPr>
            <a:normAutofit/>
          </a:bodyPr>
          <a:lstStyle/>
          <a:p>
            <a:r>
              <a:rPr lang="en-US" dirty="0" smtClean="0"/>
              <a:t>11</a:t>
            </a:r>
            <a:r>
              <a:rPr lang="en-US" baseline="30000" dirty="0" smtClean="0"/>
              <a:t>th</a:t>
            </a:r>
            <a:r>
              <a:rPr lang="en-US" dirty="0" smtClean="0"/>
              <a:t> Grade Sample Item</a:t>
            </a:r>
            <a:endParaRPr lang="en-US" dirty="0"/>
          </a:p>
        </p:txBody>
      </p:sp>
      <p:grpSp>
        <p:nvGrpSpPr>
          <p:cNvPr id="3" name="Group 22"/>
          <p:cNvGrpSpPr/>
          <p:nvPr/>
        </p:nvGrpSpPr>
        <p:grpSpPr>
          <a:xfrm>
            <a:off x="4038600" y="1143000"/>
            <a:ext cx="5105400" cy="5545724"/>
            <a:chOff x="6266547" y="305381"/>
            <a:chExt cx="5753680" cy="6404395"/>
          </a:xfrm>
        </p:grpSpPr>
        <p:grpSp>
          <p:nvGrpSpPr>
            <p:cNvPr id="4" name="Group 5"/>
            <p:cNvGrpSpPr/>
            <p:nvPr/>
          </p:nvGrpSpPr>
          <p:grpSpPr>
            <a:xfrm>
              <a:off x="8516023" y="1071554"/>
              <a:ext cx="3142575" cy="5638222"/>
              <a:chOff x="7477324" y="304801"/>
              <a:chExt cx="3657400" cy="6371126"/>
            </a:xfrm>
          </p:grpSpPr>
          <p:pic>
            <p:nvPicPr>
              <p:cNvPr id="1229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7826" y="2672198"/>
                <a:ext cx="3512604" cy="400372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477324" y="304801"/>
                <a:ext cx="3657400" cy="23419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12295"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100449" y="393379"/>
              <a:ext cx="2919778" cy="54234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9" name="TextBox 8"/>
            <p:cNvSpPr txBox="1"/>
            <p:nvPr/>
          </p:nvSpPr>
          <p:spPr>
            <a:xfrm>
              <a:off x="6953553" y="305381"/>
              <a:ext cx="1510027" cy="853035"/>
            </a:xfrm>
            <a:prstGeom prst="wedgeRectCallout">
              <a:avLst>
                <a:gd name="adj1" fmla="val 88694"/>
                <a:gd name="adj2" fmla="val -23172"/>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dirty="0" smtClean="0">
                  <a:solidFill>
                    <a:schemeClr val="tx1"/>
                  </a:solidFill>
                </a:rPr>
                <a:t>Statement about author’s point of view.</a:t>
              </a:r>
              <a:endParaRPr lang="en-US" sz="1400" dirty="0">
                <a:solidFill>
                  <a:schemeClr val="tx1"/>
                </a:solidFill>
              </a:endParaRPr>
            </a:p>
          </p:txBody>
        </p:sp>
        <p:sp>
          <p:nvSpPr>
            <p:cNvPr id="16" name="TextBox 15"/>
            <p:cNvSpPr txBox="1"/>
            <p:nvPr/>
          </p:nvSpPr>
          <p:spPr>
            <a:xfrm>
              <a:off x="6266547" y="4529305"/>
              <a:ext cx="1456016" cy="1244009"/>
            </a:xfrm>
            <a:prstGeom prst="wedgeRectCallout">
              <a:avLst>
                <a:gd name="adj1" fmla="val 74378"/>
                <a:gd name="adj2" fmla="val -33853"/>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dirty="0" smtClean="0">
                  <a:solidFill>
                    <a:schemeClr val="tx1"/>
                  </a:solidFill>
                </a:rPr>
                <a:t>Three answer options with visual supports.</a:t>
              </a:r>
              <a:endParaRPr lang="en-US" sz="1600" dirty="0">
                <a:solidFill>
                  <a:schemeClr val="tx1"/>
                </a:solidFill>
              </a:endParaRPr>
            </a:p>
          </p:txBody>
        </p:sp>
      </p:grpSp>
      <p:grpSp>
        <p:nvGrpSpPr>
          <p:cNvPr id="5" name="Group 2"/>
          <p:cNvGrpSpPr/>
          <p:nvPr/>
        </p:nvGrpSpPr>
        <p:grpSpPr>
          <a:xfrm>
            <a:off x="152400" y="1524000"/>
            <a:ext cx="4343400" cy="4314828"/>
            <a:chOff x="514651" y="1124468"/>
            <a:chExt cx="5086782" cy="4314828"/>
          </a:xfrm>
        </p:grpSpPr>
        <p:pic>
          <p:nvPicPr>
            <p:cNvPr id="11270"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t="3411"/>
            <a:stretch>
              <a:fillRect/>
            </a:stretch>
          </p:blipFill>
          <p:spPr bwMode="auto">
            <a:xfrm>
              <a:off x="514651" y="1124468"/>
              <a:ext cx="3514082" cy="431482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8" name="TextBox 27"/>
            <p:cNvSpPr txBox="1"/>
            <p:nvPr/>
          </p:nvSpPr>
          <p:spPr>
            <a:xfrm>
              <a:off x="4173564" y="1124468"/>
              <a:ext cx="1427869" cy="1815882"/>
            </a:xfrm>
            <a:prstGeom prst="wedgeRectCallout">
              <a:avLst>
                <a:gd name="adj1" fmla="val -85136"/>
                <a:gd name="adj2" fmla="val -18610"/>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400" dirty="0" smtClean="0">
                  <a:solidFill>
                    <a:schemeClr val="tx1"/>
                  </a:solidFill>
                </a:rPr>
                <a:t>Statement reminding student what the student just read and what the student will be looking for next</a:t>
              </a:r>
              <a:endParaRPr lang="en-US" sz="1400" dirty="0">
                <a:solidFill>
                  <a:schemeClr val="tx1"/>
                </a:solidFill>
              </a:endParaRPr>
            </a:p>
          </p:txBody>
        </p:sp>
      </p:grpSp>
      <p:sp>
        <p:nvSpPr>
          <p:cNvPr id="18" name="TextBox 17"/>
          <p:cNvSpPr txBox="1"/>
          <p:nvPr/>
        </p:nvSpPr>
        <p:spPr>
          <a:xfrm>
            <a:off x="152400" y="1066800"/>
            <a:ext cx="4731632" cy="369332"/>
          </a:xfrm>
          <a:prstGeom prst="rect">
            <a:avLst/>
          </a:prstGeom>
          <a:noFill/>
        </p:spPr>
        <p:txBody>
          <a:bodyPr wrap="square" rtlCol="0">
            <a:spAutoFit/>
          </a:bodyPr>
          <a:lstStyle/>
          <a:p>
            <a:r>
              <a:rPr lang="en-US" dirty="0" smtClean="0"/>
              <a:t>Passage part; same passage as previous example</a:t>
            </a:r>
            <a:endParaRPr lang="en-US" dirty="0"/>
          </a:p>
        </p:txBody>
      </p:sp>
      <p:sp>
        <p:nvSpPr>
          <p:cNvPr id="14" name="Rectangular Callout 13"/>
          <p:cNvSpPr/>
          <p:nvPr/>
        </p:nvSpPr>
        <p:spPr>
          <a:xfrm>
            <a:off x="4572000" y="2514600"/>
            <a:ext cx="1447800" cy="1752600"/>
          </a:xfrm>
          <a:prstGeom prst="wedgeRectCallout">
            <a:avLst>
              <a:gd name="adj1" fmla="val 57473"/>
              <a:gd name="adj2" fmla="val -669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600" b="1" dirty="0" smtClean="0"/>
              <a:t>CCC 1112.RI.d1</a:t>
            </a:r>
            <a:r>
              <a:rPr lang="en-US" sz="1600" dirty="0" smtClean="0"/>
              <a:t> Determine the author's point of view or purpose in a text.</a:t>
            </a:r>
          </a:p>
          <a:p>
            <a:pPr algn="ctr"/>
            <a:endParaRPr lang="en-US" sz="1400" dirty="0"/>
          </a:p>
        </p:txBody>
      </p:sp>
    </p:spTree>
    <p:extLst>
      <p:ext uri="{BB962C8B-B14F-4D97-AF65-F5344CB8AC3E}">
        <p14:creationId xmlns="" xmlns:p14="http://schemas.microsoft.com/office/powerpoint/2010/main" val="3382191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Data</a:t>
            </a:r>
            <a:endParaRPr lang="en-US" dirty="0"/>
          </a:p>
        </p:txBody>
      </p:sp>
      <p:sp>
        <p:nvSpPr>
          <p:cNvPr id="3" name="Text Placeholder 2"/>
          <p:cNvSpPr>
            <a:spLocks noGrp="1"/>
          </p:cNvSpPr>
          <p:nvPr>
            <p:ph type="body" idx="1"/>
          </p:nvPr>
        </p:nvSpPr>
        <p:spPr/>
        <p:txBody>
          <a:bodyPr/>
          <a:lstStyle/>
          <a:p>
            <a:r>
              <a:rPr lang="en-US" dirty="0" smtClean="0"/>
              <a:t>What do we know about what our students can do?</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Topics:</a:t>
            </a:r>
            <a:endParaRPr lang="en-US" dirty="0"/>
          </a:p>
        </p:txBody>
      </p:sp>
      <p:sp>
        <p:nvSpPr>
          <p:cNvPr id="3" name="Content Placeholder 2"/>
          <p:cNvSpPr>
            <a:spLocks noGrp="1"/>
          </p:cNvSpPr>
          <p:nvPr>
            <p:ph sz="quarter" idx="1"/>
          </p:nvPr>
        </p:nvSpPr>
        <p:spPr>
          <a:xfrm>
            <a:off x="914400" y="1447800"/>
            <a:ext cx="7772400" cy="4876800"/>
          </a:xfrm>
        </p:spPr>
        <p:txBody>
          <a:bodyPr>
            <a:normAutofit fontScale="92500" lnSpcReduction="10000"/>
          </a:bodyPr>
          <a:lstStyle/>
          <a:p>
            <a:r>
              <a:rPr lang="en-US" dirty="0" smtClean="0"/>
              <a:t>Alternate Assessment  	</a:t>
            </a:r>
          </a:p>
          <a:p>
            <a:pPr lvl="1"/>
            <a:r>
              <a:rPr lang="en-US" dirty="0" smtClean="0"/>
              <a:t>Performance Level Descriptors</a:t>
            </a:r>
          </a:p>
          <a:p>
            <a:pPr lvl="1"/>
            <a:r>
              <a:rPr lang="en-US" dirty="0" smtClean="0"/>
              <a:t>Sample Items for ELA and mathematics</a:t>
            </a:r>
          </a:p>
          <a:p>
            <a:r>
              <a:rPr lang="en-US" dirty="0" smtClean="0"/>
              <a:t>Data from the LCI</a:t>
            </a:r>
          </a:p>
          <a:p>
            <a:pPr lvl="1"/>
            <a:r>
              <a:rPr lang="en-US" dirty="0" smtClean="0"/>
              <a:t>Communication and Expressive Language</a:t>
            </a:r>
          </a:p>
          <a:p>
            <a:pPr lvl="1"/>
            <a:r>
              <a:rPr lang="en-US" dirty="0" smtClean="0"/>
              <a:t>The difference in proficiency levels between general education and alternate assessments</a:t>
            </a:r>
          </a:p>
          <a:p>
            <a:r>
              <a:rPr lang="en-US" dirty="0" smtClean="0"/>
              <a:t>Opportunity to Learn</a:t>
            </a:r>
          </a:p>
          <a:p>
            <a:pPr lvl="1"/>
            <a:r>
              <a:rPr lang="en-US" dirty="0" smtClean="0"/>
              <a:t>Where teachers are confident</a:t>
            </a:r>
          </a:p>
          <a:p>
            <a:pPr lvl="1"/>
            <a:r>
              <a:rPr lang="en-US" dirty="0" smtClean="0"/>
              <a:t>What teachers focus on (and what they don’t) over the grades</a:t>
            </a:r>
          </a:p>
          <a:p>
            <a:pPr lvl="1"/>
            <a:r>
              <a:rPr lang="en-US" dirty="0" smtClean="0"/>
              <a:t>How students are engaged in their learning</a:t>
            </a:r>
          </a:p>
          <a:p>
            <a:pPr lvl="1"/>
            <a:r>
              <a:rPr lang="en-US" dirty="0" smtClean="0"/>
              <a:t>What does this tell us about education for students who take the alternate assessment.</a:t>
            </a:r>
          </a:p>
        </p:txBody>
      </p:sp>
    </p:spTree>
    <p:extLst>
      <p:ext uri="{BB962C8B-B14F-4D97-AF65-F5344CB8AC3E}">
        <p14:creationId xmlns:p14="http://schemas.microsoft.com/office/powerpoint/2010/main" xmlns="" val="487205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1676400"/>
            <a:ext cx="4065026" cy="34590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1646345"/>
            <a:ext cx="4114800" cy="3445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4"/>
          <p:cNvSpPr>
            <a:spLocks noGrp="1"/>
          </p:cNvSpPr>
          <p:nvPr>
            <p:ph type="title"/>
          </p:nvPr>
        </p:nvSpPr>
        <p:spPr/>
        <p:txBody>
          <a:bodyPr/>
          <a:lstStyle/>
          <a:p>
            <a:r>
              <a:rPr lang="en-US" dirty="0" smtClean="0"/>
              <a:t>Communication</a:t>
            </a:r>
            <a:endParaRPr lang="en-US" dirty="0"/>
          </a:p>
        </p:txBody>
      </p:sp>
    </p:spTree>
    <p:extLst>
      <p:ext uri="{BB962C8B-B14F-4D97-AF65-F5344CB8AC3E}">
        <p14:creationId xmlns:p14="http://schemas.microsoft.com/office/powerpoint/2010/main" xmlns="" val="299203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3200" dirty="0" smtClean="0"/>
              <a:t>Teachers in RI reported the following about ELA:</a:t>
            </a:r>
            <a:endParaRPr lang="en-US" sz="3200" dirty="0"/>
          </a:p>
        </p:txBody>
      </p:sp>
      <p:sp>
        <p:nvSpPr>
          <p:cNvPr id="3" name="Content Placeholder 2"/>
          <p:cNvSpPr>
            <a:spLocks noGrp="1"/>
          </p:cNvSpPr>
          <p:nvPr>
            <p:ph sz="quarter" idx="1"/>
          </p:nvPr>
        </p:nvSpPr>
        <p:spPr>
          <a:xfrm>
            <a:off x="457200" y="1600200"/>
            <a:ext cx="8458200" cy="4525963"/>
          </a:xfrm>
        </p:spPr>
        <p:txBody>
          <a:bodyPr>
            <a:normAutofit lnSpcReduction="10000"/>
          </a:bodyPr>
          <a:lstStyle/>
          <a:p>
            <a:r>
              <a:rPr lang="en-US" b="1" dirty="0" smtClean="0"/>
              <a:t>60% of RI students </a:t>
            </a:r>
            <a:r>
              <a:rPr lang="en-US" dirty="0" smtClean="0"/>
              <a:t>could read some text or </a:t>
            </a:r>
            <a:r>
              <a:rPr lang="en-US" dirty="0" err="1" smtClean="0"/>
              <a:t>braille</a:t>
            </a:r>
            <a:r>
              <a:rPr lang="en-US" dirty="0" smtClean="0"/>
              <a:t> </a:t>
            </a:r>
          </a:p>
          <a:p>
            <a:r>
              <a:rPr lang="en-US" b="1" dirty="0" smtClean="0"/>
              <a:t>3% of RI students </a:t>
            </a:r>
            <a:r>
              <a:rPr lang="en-US" dirty="0" smtClean="0"/>
              <a:t>read </a:t>
            </a:r>
            <a:r>
              <a:rPr lang="en-US" dirty="0"/>
              <a:t>fluently with critical understanding in print or </a:t>
            </a:r>
            <a:r>
              <a:rPr lang="en-US" dirty="0" err="1" smtClean="0"/>
              <a:t>braille</a:t>
            </a:r>
            <a:r>
              <a:rPr lang="en-US" dirty="0"/>
              <a:t>; </a:t>
            </a:r>
          </a:p>
          <a:p>
            <a:r>
              <a:rPr lang="en-US" b="1" dirty="0" smtClean="0"/>
              <a:t>22% of RI students </a:t>
            </a:r>
            <a:r>
              <a:rPr lang="en-US" dirty="0"/>
              <a:t>could read fluently with basic, literal understanding; </a:t>
            </a:r>
          </a:p>
          <a:p>
            <a:r>
              <a:rPr lang="en-US" b="1" dirty="0" smtClean="0"/>
              <a:t>35% of RI students </a:t>
            </a:r>
            <a:r>
              <a:rPr lang="en-US" dirty="0"/>
              <a:t>read basic sight words, simple sentences, directions, bullets, and/or lists in print or </a:t>
            </a:r>
            <a:r>
              <a:rPr lang="en-US" dirty="0" err="1" smtClean="0"/>
              <a:t>braille</a:t>
            </a:r>
            <a:r>
              <a:rPr lang="en-US" dirty="0" smtClean="0"/>
              <a:t>;</a:t>
            </a:r>
            <a:endParaRPr lang="en-US" dirty="0"/>
          </a:p>
          <a:p>
            <a:r>
              <a:rPr lang="en-US" b="1" dirty="0" smtClean="0"/>
              <a:t>19% of RI students </a:t>
            </a:r>
            <a:r>
              <a:rPr lang="en-US" dirty="0" smtClean="0"/>
              <a:t>are aware of text, makes letter distinctions, or tells a story from pictures.</a:t>
            </a:r>
          </a:p>
          <a:p>
            <a:r>
              <a:rPr lang="en-US" b="1" dirty="0" smtClean="0"/>
              <a:t>17% of RI students </a:t>
            </a:r>
            <a:r>
              <a:rPr lang="en-US" dirty="0" smtClean="0"/>
              <a:t>had </a:t>
            </a:r>
            <a:r>
              <a:rPr lang="en-US" dirty="0"/>
              <a:t>no observable awareness of print or </a:t>
            </a:r>
            <a:r>
              <a:rPr lang="en-US" dirty="0" err="1" smtClean="0"/>
              <a:t>braille</a:t>
            </a:r>
            <a:r>
              <a:rPr lang="en-US" dirty="0"/>
              <a:t>. </a:t>
            </a:r>
          </a:p>
        </p:txBody>
      </p:sp>
    </p:spTree>
    <p:extLst>
      <p:ext uri="{BB962C8B-B14F-4D97-AF65-F5344CB8AC3E}">
        <p14:creationId xmlns="" xmlns:p14="http://schemas.microsoft.com/office/powerpoint/2010/main" val="2847705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401762"/>
          </a:xfrm>
        </p:spPr>
        <p:txBody>
          <a:bodyPr>
            <a:noAutofit/>
          </a:bodyPr>
          <a:lstStyle/>
          <a:p>
            <a:r>
              <a:rPr lang="en-US" sz="3200" dirty="0" smtClean="0"/>
              <a:t>Teachers in RI reported the following in the LCI about mathematics:</a:t>
            </a:r>
            <a:endParaRPr lang="en-US" sz="3200" dirty="0"/>
          </a:p>
        </p:txBody>
      </p:sp>
      <p:sp>
        <p:nvSpPr>
          <p:cNvPr id="4" name="Slide Number Placeholder 3"/>
          <p:cNvSpPr>
            <a:spLocks noGrp="1"/>
          </p:cNvSpPr>
          <p:nvPr>
            <p:ph type="sldNum" sz="quarter" idx="12"/>
          </p:nvPr>
        </p:nvSpPr>
        <p:spPr>
          <a:xfrm>
            <a:off x="2209800" y="6172200"/>
            <a:ext cx="4972050" cy="331932"/>
          </a:xfrm>
          <a:prstGeom prst="rect">
            <a:avLst/>
          </a:prstGeom>
          <a:noFill/>
        </p:spPr>
        <p:txBody>
          <a:bodyPr/>
          <a:lstStyle/>
          <a:p>
            <a:pPr>
              <a:lnSpc>
                <a:spcPct val="80000"/>
              </a:lnSpc>
            </a:pPr>
            <a:r>
              <a:rPr lang="en-US" sz="1200" dirty="0">
                <a:solidFill>
                  <a:schemeClr val="bg1">
                    <a:lumMod val="50000"/>
                  </a:schemeClr>
                </a:solidFill>
              </a:rPr>
              <a:t>Page </a:t>
            </a:r>
            <a:fld id="{0EF0C9C8-817D-4436-9799-3B5035CED07B}" type="slidenum">
              <a:rPr lang="en-US" sz="1200">
                <a:solidFill>
                  <a:schemeClr val="bg1">
                    <a:lumMod val="50000"/>
                  </a:schemeClr>
                </a:solidFill>
              </a:rPr>
              <a:pPr>
                <a:lnSpc>
                  <a:spcPct val="80000"/>
                </a:lnSpc>
              </a:pPr>
              <a:t>22</a:t>
            </a:fld>
            <a:r>
              <a:rPr lang="en-US" sz="1200" dirty="0">
                <a:solidFill>
                  <a:schemeClr val="bg1">
                    <a:lumMod val="50000"/>
                  </a:schemeClr>
                </a:solidFill>
              </a:rPr>
              <a:t>   •   Egan•   What does the data tell us?, June 2015</a:t>
            </a:r>
          </a:p>
        </p:txBody>
      </p:sp>
      <p:sp>
        <p:nvSpPr>
          <p:cNvPr id="3" name="Content Placeholder 2"/>
          <p:cNvSpPr>
            <a:spLocks noGrp="1"/>
          </p:cNvSpPr>
          <p:nvPr>
            <p:ph sz="quarter" idx="1"/>
          </p:nvPr>
        </p:nvSpPr>
        <p:spPr>
          <a:xfrm>
            <a:off x="609600" y="2057400"/>
            <a:ext cx="8077200" cy="3962400"/>
          </a:xfrm>
        </p:spPr>
        <p:txBody>
          <a:bodyPr>
            <a:normAutofit/>
          </a:bodyPr>
          <a:lstStyle/>
          <a:p>
            <a:r>
              <a:rPr lang="en-US" b="1" dirty="0" smtClean="0"/>
              <a:t>34% of RI students </a:t>
            </a:r>
            <a:r>
              <a:rPr lang="en-US" dirty="0"/>
              <a:t>performed computational procedures with or without a calculator; </a:t>
            </a:r>
          </a:p>
          <a:p>
            <a:r>
              <a:rPr lang="en-US" b="1" dirty="0" smtClean="0"/>
              <a:t>30% of RI students </a:t>
            </a:r>
            <a:r>
              <a:rPr lang="en-US" dirty="0" smtClean="0"/>
              <a:t>could  </a:t>
            </a:r>
            <a:r>
              <a:rPr lang="en-US" dirty="0"/>
              <a:t>count with 1:1 correspondence to at least </a:t>
            </a:r>
            <a:r>
              <a:rPr lang="en-US" dirty="0" smtClean="0"/>
              <a:t>10 or </a:t>
            </a:r>
            <a:r>
              <a:rPr lang="en-US" dirty="0"/>
              <a:t>made numbered sets of items; </a:t>
            </a:r>
            <a:endParaRPr lang="en-US" dirty="0" smtClean="0"/>
          </a:p>
          <a:p>
            <a:r>
              <a:rPr lang="en-US" b="1" dirty="0" smtClean="0"/>
              <a:t>11% of RI students </a:t>
            </a:r>
            <a:r>
              <a:rPr lang="en-US" dirty="0" smtClean="0"/>
              <a:t>can count by rote to 5; </a:t>
            </a:r>
          </a:p>
          <a:p>
            <a:r>
              <a:rPr lang="en-US" b="1" dirty="0" smtClean="0"/>
              <a:t>16% of RI students </a:t>
            </a:r>
            <a:r>
              <a:rPr lang="en-US" dirty="0" smtClean="0"/>
              <a:t>had </a:t>
            </a:r>
            <a:r>
              <a:rPr lang="en-US" dirty="0"/>
              <a:t>no observable awareness or use of </a:t>
            </a:r>
            <a:r>
              <a:rPr lang="en-US" dirty="0" smtClean="0"/>
              <a:t>numbers</a:t>
            </a:r>
            <a:endParaRPr lang="en-US" dirty="0"/>
          </a:p>
        </p:txBody>
      </p:sp>
    </p:spTree>
    <p:extLst>
      <p:ext uri="{BB962C8B-B14F-4D97-AF65-F5344CB8AC3E}">
        <p14:creationId xmlns="" xmlns:p14="http://schemas.microsoft.com/office/powerpoint/2010/main" val="2587784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Expressive Communication </a:t>
            </a:r>
            <a:endParaRPr lang="en-US" dirty="0"/>
          </a:p>
        </p:txBody>
      </p:sp>
      <p:sp>
        <p:nvSpPr>
          <p:cNvPr id="3" name="Content Placeholder 2"/>
          <p:cNvSpPr>
            <a:spLocks noGrp="1"/>
          </p:cNvSpPr>
          <p:nvPr>
            <p:ph sz="quarter" idx="1"/>
          </p:nvPr>
        </p:nvSpPr>
        <p:spPr>
          <a:xfrm>
            <a:off x="762000" y="1447800"/>
            <a:ext cx="7772400" cy="4572000"/>
          </a:xfrm>
        </p:spPr>
        <p:txBody>
          <a:bodyPr>
            <a:normAutofit fontScale="92500" lnSpcReduction="10000"/>
          </a:bodyPr>
          <a:lstStyle/>
          <a:p>
            <a:pPr lvl="0">
              <a:buNone/>
            </a:pPr>
            <a:r>
              <a:rPr lang="en-US" b="1" dirty="0" smtClean="0"/>
              <a:t>68% of RI students </a:t>
            </a:r>
            <a:r>
              <a:rPr lang="en-US" dirty="0" smtClean="0"/>
              <a:t>use symbolic language to communicate: Student uses verbal or written words, signs, Braille, or language-based augmentative systems to request, initiate, and respond to questions, describe things or events, and express refusal.</a:t>
            </a:r>
          </a:p>
          <a:p>
            <a:pPr lvl="0">
              <a:buNone/>
            </a:pPr>
            <a:r>
              <a:rPr lang="en-US" b="1" dirty="0" smtClean="0"/>
              <a:t>20% of RI students </a:t>
            </a:r>
            <a:r>
              <a:rPr lang="en-US" dirty="0" smtClean="0"/>
              <a:t>use intentional communication, but not at a symbolic language level: Student uses understandable communication through such modes as gestures, pictures, objects/textures, points, etc., to clearly express a variety of intentions.</a:t>
            </a:r>
          </a:p>
          <a:p>
            <a:pPr lvl="0">
              <a:buNone/>
            </a:pPr>
            <a:r>
              <a:rPr lang="en-US" b="1" dirty="0" smtClean="0"/>
              <a:t>9% of RI students </a:t>
            </a:r>
            <a:r>
              <a:rPr lang="en-US" dirty="0" smtClean="0"/>
              <a:t>communicate primarily through cries, facial expressions, change in muscle tone, etc., but no clear use of objects/textures, regularized gestures, pictures, signs, etc., to communicate.</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077200" cy="868362"/>
          </a:xfrm>
        </p:spPr>
        <p:txBody>
          <a:bodyPr>
            <a:noAutofit/>
          </a:bodyPr>
          <a:lstStyle/>
          <a:p>
            <a:r>
              <a:rPr lang="en-US" sz="3600" dirty="0" smtClean="0"/>
              <a:t>Receptive Language</a:t>
            </a:r>
            <a:endParaRPr lang="en-US" sz="3200" dirty="0"/>
          </a:p>
        </p:txBody>
      </p:sp>
      <p:sp>
        <p:nvSpPr>
          <p:cNvPr id="3" name="Content Placeholder 2"/>
          <p:cNvSpPr>
            <a:spLocks noGrp="1"/>
          </p:cNvSpPr>
          <p:nvPr>
            <p:ph sz="quarter" idx="1"/>
          </p:nvPr>
        </p:nvSpPr>
        <p:spPr/>
        <p:txBody>
          <a:bodyPr>
            <a:normAutofit fontScale="92500" lnSpcReduction="10000"/>
          </a:bodyPr>
          <a:lstStyle/>
          <a:p>
            <a:pPr marL="514350" lvl="0" indent="-514350">
              <a:buNone/>
            </a:pPr>
            <a:r>
              <a:rPr lang="en-US" b="1" dirty="0" smtClean="0"/>
              <a:t>21% of RI students </a:t>
            </a:r>
            <a:r>
              <a:rPr lang="en-US" dirty="0" smtClean="0"/>
              <a:t>independently follow 1-2 step directions presented through words (e.g. words may be spoken, signed, printed, or any combination) and does NOT need additional cues.</a:t>
            </a:r>
          </a:p>
          <a:p>
            <a:pPr marL="514350" lvl="0" indent="-514350">
              <a:buSzPct val="100000"/>
              <a:buNone/>
            </a:pPr>
            <a:r>
              <a:rPr lang="en-US" b="1" dirty="0" smtClean="0"/>
              <a:t>54% of RI students </a:t>
            </a:r>
            <a:r>
              <a:rPr lang="en-US" dirty="0" smtClean="0"/>
              <a:t>require additional cues (e.g., gestures, pictures, objects, or demonstrations/models) to follow 1-2 step directions.</a:t>
            </a:r>
          </a:p>
          <a:p>
            <a:pPr marL="514350" lvl="0" indent="-514350">
              <a:buNone/>
            </a:pPr>
            <a:r>
              <a:rPr lang="en-US" b="1" dirty="0" smtClean="0"/>
              <a:t>16% of RI students </a:t>
            </a:r>
            <a:r>
              <a:rPr lang="en-US" dirty="0" smtClean="0"/>
              <a:t>alert to sensory input from another person (auditory, visual, touch, movement) BUT requires actual physical assistance to follow simple directions.</a:t>
            </a:r>
          </a:p>
          <a:p>
            <a:pPr marL="514350" lvl="0" indent="-514350">
              <a:buNone/>
            </a:pPr>
            <a:r>
              <a:rPr lang="en-US" b="1" dirty="0" smtClean="0"/>
              <a:t>2% of RI students </a:t>
            </a:r>
            <a:r>
              <a:rPr lang="en-US" dirty="0" smtClean="0"/>
              <a:t>have uncertain response to sensory stimuli (e.g., sound/voice; sight/gesture; touch; movement; smell).</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Opportunity to Learn</a:t>
            </a:r>
            <a:endParaRPr lang="en-US" dirty="0"/>
          </a:p>
        </p:txBody>
      </p:sp>
      <p:sp>
        <p:nvSpPr>
          <p:cNvPr id="3" name="Content Placeholder 2"/>
          <p:cNvSpPr>
            <a:spLocks noGrp="1"/>
          </p:cNvSpPr>
          <p:nvPr>
            <p:ph type="body" idx="1"/>
          </p:nvPr>
        </p:nvSpPr>
        <p:spPr>
          <a:xfrm>
            <a:off x="722313" y="2547938"/>
            <a:ext cx="7772400" cy="1871662"/>
          </a:xfrm>
        </p:spPr>
        <p:txBody>
          <a:bodyPr>
            <a:normAutofit/>
          </a:bodyPr>
          <a:lstStyle/>
          <a:p>
            <a:r>
              <a:rPr lang="en-US" dirty="0" smtClean="0"/>
              <a:t>The following data is from the End of Test Survey from 2015 ELA and mathematics operational tests, which asked teachers a variety of questions about instructional time, accessibility, and frequency with which content is covered during the school year.</a:t>
            </a:r>
          </a:p>
        </p:txBody>
      </p:sp>
    </p:spTree>
    <p:extLst>
      <p:ext uri="{BB962C8B-B14F-4D97-AF65-F5344CB8AC3E}">
        <p14:creationId xmlns:p14="http://schemas.microsoft.com/office/powerpoint/2010/main" xmlns="" val="3402012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57200" y="762000"/>
          <a:ext cx="81534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685800" y="762000"/>
          <a:ext cx="78867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143000" y="762000"/>
          <a:ext cx="7620000" cy="5665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990600" y="685800"/>
          <a:ext cx="7696200" cy="579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731838"/>
          </a:xfrm>
        </p:spPr>
        <p:txBody>
          <a:bodyPr>
            <a:normAutofit fontScale="90000"/>
          </a:bodyPr>
          <a:lstStyle/>
          <a:p>
            <a:r>
              <a:rPr lang="en-US" dirty="0" smtClean="0"/>
              <a:t>Alternate Assessments by Grade Level</a:t>
            </a:r>
            <a:endParaRPr lang="en-US" dirty="0"/>
          </a:p>
        </p:txBody>
      </p:sp>
      <p:graphicFrame>
        <p:nvGraphicFramePr>
          <p:cNvPr id="4" name="Table 3"/>
          <p:cNvGraphicFramePr>
            <a:graphicFrameLocks noGrp="1"/>
          </p:cNvGraphicFramePr>
          <p:nvPr/>
        </p:nvGraphicFramePr>
        <p:xfrm>
          <a:off x="1828800" y="1143000"/>
          <a:ext cx="5715000" cy="5334003"/>
        </p:xfrm>
        <a:graphic>
          <a:graphicData uri="http://schemas.openxmlformats.org/drawingml/2006/table">
            <a:tbl>
              <a:tblPr/>
              <a:tblGrid>
                <a:gridCol w="979798"/>
                <a:gridCol w="2283044"/>
                <a:gridCol w="2452158"/>
              </a:tblGrid>
              <a:tr h="429071">
                <a:tc>
                  <a:txBody>
                    <a:bodyPr/>
                    <a:lstStyle/>
                    <a:p>
                      <a:pPr marL="0" marR="0" algn="ctr">
                        <a:spcBef>
                          <a:spcPts val="0"/>
                        </a:spcBef>
                        <a:spcAft>
                          <a:spcPts val="0"/>
                        </a:spcAft>
                      </a:pPr>
                      <a:r>
                        <a:rPr lang="en-US" sz="1600" dirty="0">
                          <a:latin typeface="Calibri"/>
                          <a:ea typeface="Calibri"/>
                          <a:cs typeface="Times New Roman"/>
                        </a:rPr>
                        <a:t>Grade</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latin typeface="Calibri"/>
                          <a:ea typeface="Calibri"/>
                          <a:cs typeface="Times New Roman"/>
                        </a:rPr>
                        <a:t>RIAA </a:t>
                      </a:r>
                      <a:r>
                        <a:rPr lang="en-US" sz="1600" b="1" dirty="0" smtClean="0">
                          <a:latin typeface="Calibri"/>
                          <a:ea typeface="Calibri"/>
                          <a:cs typeface="Times New Roman"/>
                        </a:rPr>
                        <a:t>Science</a:t>
                      </a:r>
                      <a:endParaRPr lang="en-US" sz="1600" dirty="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600" b="1" dirty="0" smtClean="0">
                          <a:solidFill>
                            <a:schemeClr val="tx1"/>
                          </a:solidFill>
                          <a:latin typeface="Calibri"/>
                          <a:ea typeface="Calibri"/>
                          <a:cs typeface="Times New Roman"/>
                        </a:rPr>
                        <a:t>MSAA</a:t>
                      </a:r>
                      <a:r>
                        <a:rPr lang="en-US" sz="1600" b="1" baseline="0" dirty="0" smtClean="0">
                          <a:solidFill>
                            <a:schemeClr val="tx1"/>
                          </a:solidFill>
                          <a:latin typeface="Calibri"/>
                          <a:ea typeface="Calibri"/>
                          <a:cs typeface="Times New Roman"/>
                        </a:rPr>
                        <a:t> (formerly NCSC)</a:t>
                      </a:r>
                      <a:endParaRPr lang="en-US" sz="1600" dirty="0">
                        <a:solidFill>
                          <a:schemeClr val="tx1"/>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68537">
                <a:tc>
                  <a:txBody>
                    <a:bodyPr/>
                    <a:lstStyle/>
                    <a:p>
                      <a:pPr marL="0" marR="0" algn="ctr">
                        <a:spcBef>
                          <a:spcPts val="0"/>
                        </a:spcBef>
                        <a:spcAft>
                          <a:spcPts val="0"/>
                        </a:spcAft>
                      </a:pPr>
                      <a:endParaRPr lang="en-US" sz="1600" i="1" dirty="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1" dirty="0" smtClean="0">
                          <a:solidFill>
                            <a:srgbClr val="00B050"/>
                          </a:solidFill>
                          <a:latin typeface="Calibri"/>
                          <a:ea typeface="Calibri"/>
                          <a:cs typeface="Times New Roman"/>
                        </a:rPr>
                        <a:t>Science</a:t>
                      </a:r>
                      <a:endParaRPr lang="en-US" sz="1600" b="1" i="1" dirty="0">
                        <a:solidFill>
                          <a:srgbClr val="00B050"/>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600" b="1" i="1" dirty="0" smtClean="0">
                          <a:solidFill>
                            <a:schemeClr val="accent6">
                              <a:lumMod val="75000"/>
                            </a:schemeClr>
                          </a:solidFill>
                          <a:latin typeface="Calibri"/>
                          <a:ea typeface="Calibri"/>
                          <a:cs typeface="Times New Roman"/>
                        </a:rPr>
                        <a:t>ELA, Math</a:t>
                      </a:r>
                      <a:endParaRPr lang="en-US" sz="1600" b="1" i="1" dirty="0">
                        <a:solidFill>
                          <a:schemeClr val="accent6">
                            <a:lumMod val="75000"/>
                          </a:schemeClr>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2</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i="1" dirty="0">
                          <a:latin typeface="Calibri"/>
                          <a:ea typeface="Calibri"/>
                          <a:cs typeface="Times New Roman"/>
                        </a:rPr>
                        <a:t>not tested</a:t>
                      </a:r>
                      <a:endParaRPr lang="en-US" sz="1400" dirty="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i="1" dirty="0">
                          <a:solidFill>
                            <a:schemeClr val="tx1"/>
                          </a:solidFill>
                          <a:latin typeface="Calibri"/>
                          <a:ea typeface="Calibri"/>
                          <a:cs typeface="Times New Roman"/>
                        </a:rPr>
                        <a:t>not tested</a:t>
                      </a:r>
                      <a:endParaRPr lang="en-US" sz="1400" dirty="0">
                        <a:solidFill>
                          <a:schemeClr val="tx1"/>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3</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i="1" dirty="0">
                          <a:latin typeface="Calibri"/>
                          <a:ea typeface="Calibri"/>
                          <a:cs typeface="Times New Roman"/>
                        </a:rPr>
                        <a:t>not tested</a:t>
                      </a:r>
                      <a:endParaRPr lang="en-US" sz="1400" dirty="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b="1" dirty="0">
                          <a:solidFill>
                            <a:schemeClr val="accent6">
                              <a:lumMod val="75000"/>
                            </a:schemeClr>
                          </a:solidFill>
                          <a:latin typeface="Calibri"/>
                          <a:ea typeface="Calibri"/>
                          <a:cs typeface="Times New Roman"/>
                        </a:rPr>
                        <a:t>Yes - Required</a:t>
                      </a:r>
                      <a:endParaRPr lang="en-US" sz="1400" dirty="0">
                        <a:solidFill>
                          <a:schemeClr val="accent6">
                            <a:lumMod val="75000"/>
                          </a:schemeClr>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4</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B050"/>
                          </a:solidFill>
                          <a:latin typeface="Calibri"/>
                          <a:ea typeface="Calibri"/>
                          <a:cs typeface="Times New Roman"/>
                        </a:rPr>
                        <a:t>Yes - Required</a:t>
                      </a:r>
                      <a:endParaRPr lang="en-US" sz="1400" dirty="0">
                        <a:solidFill>
                          <a:srgbClr val="00B050"/>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b="1" dirty="0">
                          <a:solidFill>
                            <a:schemeClr val="accent6">
                              <a:lumMod val="75000"/>
                            </a:schemeClr>
                          </a:solidFill>
                          <a:latin typeface="Calibri"/>
                          <a:ea typeface="Calibri"/>
                          <a:cs typeface="Times New Roman"/>
                        </a:rPr>
                        <a:t>Yes - Required</a:t>
                      </a:r>
                      <a:endParaRPr lang="en-US" sz="1400" dirty="0">
                        <a:solidFill>
                          <a:schemeClr val="accent6">
                            <a:lumMod val="75000"/>
                          </a:schemeClr>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5</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i="1" dirty="0">
                          <a:latin typeface="Calibri"/>
                          <a:ea typeface="Calibri"/>
                          <a:cs typeface="Times New Roman"/>
                        </a:rPr>
                        <a:t>not tested</a:t>
                      </a:r>
                      <a:endParaRPr lang="en-US" sz="1400" dirty="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b="1" dirty="0">
                          <a:solidFill>
                            <a:schemeClr val="accent6">
                              <a:lumMod val="75000"/>
                            </a:schemeClr>
                          </a:solidFill>
                          <a:latin typeface="Calibri"/>
                          <a:ea typeface="Calibri"/>
                          <a:cs typeface="Times New Roman"/>
                        </a:rPr>
                        <a:t>Yes - Required</a:t>
                      </a:r>
                      <a:endParaRPr lang="en-US" sz="1400" dirty="0">
                        <a:solidFill>
                          <a:schemeClr val="accent6">
                            <a:lumMod val="75000"/>
                          </a:schemeClr>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6</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i="1" dirty="0">
                          <a:latin typeface="Calibri"/>
                          <a:ea typeface="Calibri"/>
                          <a:cs typeface="Times New Roman"/>
                        </a:rPr>
                        <a:t>not tested</a:t>
                      </a:r>
                      <a:endParaRPr lang="en-US" sz="1400" dirty="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b="1" dirty="0">
                          <a:solidFill>
                            <a:schemeClr val="accent6">
                              <a:lumMod val="75000"/>
                            </a:schemeClr>
                          </a:solidFill>
                          <a:latin typeface="Calibri"/>
                          <a:ea typeface="Calibri"/>
                          <a:cs typeface="Times New Roman"/>
                        </a:rPr>
                        <a:t>Yes - Required</a:t>
                      </a:r>
                      <a:endParaRPr lang="en-US" sz="1400" dirty="0">
                        <a:solidFill>
                          <a:schemeClr val="accent6">
                            <a:lumMod val="75000"/>
                          </a:schemeClr>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7</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i="1">
                          <a:latin typeface="Calibri"/>
                          <a:ea typeface="Calibri"/>
                          <a:cs typeface="Times New Roman"/>
                        </a:rPr>
                        <a:t>not tested</a:t>
                      </a:r>
                      <a:endParaRPr lang="en-US" sz="140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b="1" dirty="0">
                          <a:solidFill>
                            <a:schemeClr val="accent6">
                              <a:lumMod val="75000"/>
                            </a:schemeClr>
                          </a:solidFill>
                          <a:latin typeface="Calibri"/>
                          <a:ea typeface="Calibri"/>
                          <a:cs typeface="Times New Roman"/>
                        </a:rPr>
                        <a:t>Yes - Required</a:t>
                      </a:r>
                      <a:endParaRPr lang="en-US" sz="1400" dirty="0">
                        <a:solidFill>
                          <a:schemeClr val="accent6">
                            <a:lumMod val="75000"/>
                          </a:schemeClr>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8</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B050"/>
                          </a:solidFill>
                          <a:latin typeface="Calibri"/>
                          <a:ea typeface="Calibri"/>
                          <a:cs typeface="Times New Roman"/>
                        </a:rPr>
                        <a:t>Yes - Required</a:t>
                      </a:r>
                      <a:endParaRPr lang="en-US" sz="1400" dirty="0">
                        <a:solidFill>
                          <a:srgbClr val="00B050"/>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b="1" dirty="0">
                          <a:solidFill>
                            <a:schemeClr val="accent6">
                              <a:lumMod val="75000"/>
                            </a:schemeClr>
                          </a:solidFill>
                          <a:latin typeface="Calibri"/>
                          <a:ea typeface="Calibri"/>
                          <a:cs typeface="Times New Roman"/>
                        </a:rPr>
                        <a:t>Yes - Required</a:t>
                      </a:r>
                      <a:endParaRPr lang="en-US" sz="1400" dirty="0">
                        <a:solidFill>
                          <a:schemeClr val="accent6">
                            <a:lumMod val="75000"/>
                          </a:schemeClr>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9</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i="1">
                          <a:latin typeface="Calibri"/>
                          <a:ea typeface="Calibri"/>
                          <a:cs typeface="Times New Roman"/>
                        </a:rPr>
                        <a:t>not tested</a:t>
                      </a:r>
                      <a:endParaRPr lang="en-US" sz="140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i="1" dirty="0">
                          <a:solidFill>
                            <a:schemeClr val="tx1"/>
                          </a:solidFill>
                          <a:latin typeface="Calibri"/>
                          <a:ea typeface="Calibri"/>
                          <a:cs typeface="Times New Roman"/>
                        </a:rPr>
                        <a:t>not tested</a:t>
                      </a:r>
                      <a:endParaRPr lang="en-US" sz="1400" dirty="0">
                        <a:solidFill>
                          <a:schemeClr val="tx1"/>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10</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i="1">
                          <a:latin typeface="Calibri"/>
                          <a:ea typeface="Calibri"/>
                          <a:cs typeface="Times New Roman"/>
                        </a:rPr>
                        <a:t>not tested</a:t>
                      </a:r>
                      <a:endParaRPr lang="en-US" sz="140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i="1" dirty="0">
                          <a:solidFill>
                            <a:schemeClr val="tx1"/>
                          </a:solidFill>
                          <a:latin typeface="Calibri"/>
                          <a:ea typeface="Calibri"/>
                          <a:cs typeface="Times New Roman"/>
                        </a:rPr>
                        <a:t>not tested</a:t>
                      </a:r>
                      <a:endParaRPr lang="en-US" sz="1400" dirty="0">
                        <a:solidFill>
                          <a:schemeClr val="tx1"/>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11</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00B050"/>
                          </a:solidFill>
                          <a:latin typeface="Calibri"/>
                          <a:ea typeface="Calibri"/>
                          <a:cs typeface="Times New Roman"/>
                        </a:rPr>
                        <a:t>Yes - Required</a:t>
                      </a:r>
                      <a:endParaRPr lang="en-US" sz="1400" dirty="0">
                        <a:solidFill>
                          <a:srgbClr val="00B050"/>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b="1" dirty="0">
                          <a:solidFill>
                            <a:schemeClr val="accent6">
                              <a:lumMod val="75000"/>
                            </a:schemeClr>
                          </a:solidFill>
                          <a:latin typeface="Calibri"/>
                          <a:ea typeface="Calibri"/>
                          <a:cs typeface="Times New Roman"/>
                        </a:rPr>
                        <a:t>Yes - Required</a:t>
                      </a:r>
                      <a:endParaRPr lang="en-US" sz="1400" dirty="0">
                        <a:solidFill>
                          <a:schemeClr val="accent6">
                            <a:lumMod val="75000"/>
                          </a:schemeClr>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2203">
                <a:tc>
                  <a:txBody>
                    <a:bodyPr/>
                    <a:lstStyle/>
                    <a:p>
                      <a:pPr marL="0" marR="0" algn="ctr">
                        <a:spcBef>
                          <a:spcPts val="0"/>
                        </a:spcBef>
                        <a:spcAft>
                          <a:spcPts val="0"/>
                        </a:spcAft>
                      </a:pPr>
                      <a:r>
                        <a:rPr lang="en-US" sz="2000" b="1" dirty="0">
                          <a:latin typeface="Calibri"/>
                          <a:ea typeface="Calibri"/>
                          <a:cs typeface="Times New Roman"/>
                        </a:rPr>
                        <a:t>12</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i="1">
                          <a:latin typeface="Calibri"/>
                          <a:ea typeface="Calibri"/>
                          <a:cs typeface="Times New Roman"/>
                        </a:rPr>
                        <a:t>not tested</a:t>
                      </a:r>
                      <a:endParaRPr lang="en-US" sz="140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i="1" dirty="0">
                          <a:solidFill>
                            <a:schemeClr val="tx1"/>
                          </a:solidFill>
                          <a:latin typeface="Calibri"/>
                          <a:ea typeface="Calibri"/>
                          <a:cs typeface="Times New Roman"/>
                        </a:rPr>
                        <a:t>not tested</a:t>
                      </a:r>
                      <a:endParaRPr lang="en-US" sz="1400" dirty="0">
                        <a:solidFill>
                          <a:schemeClr val="tx1"/>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9D9D9"/>
                    </a:solidFill>
                  </a:tcPr>
                </a:tc>
              </a:tr>
              <a:tr h="442162">
                <a:tc>
                  <a:txBody>
                    <a:bodyPr/>
                    <a:lstStyle/>
                    <a:p>
                      <a:pPr marL="0" marR="0" algn="ctr">
                        <a:spcBef>
                          <a:spcPts val="0"/>
                        </a:spcBef>
                        <a:spcAft>
                          <a:spcPts val="0"/>
                        </a:spcAft>
                      </a:pPr>
                      <a:r>
                        <a:rPr lang="en-US" sz="1400">
                          <a:latin typeface="Calibri"/>
                          <a:ea typeface="Calibri"/>
                          <a:cs typeface="Times New Roman"/>
                        </a:rPr>
                        <a:t>Test Window</a:t>
                      </a: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latin typeface="Calibri"/>
                          <a:ea typeface="Calibri"/>
                          <a:cs typeface="Times New Roman"/>
                        </a:rPr>
                        <a:t>Sept</a:t>
                      </a:r>
                      <a:r>
                        <a:rPr lang="en-US" sz="1400" dirty="0">
                          <a:latin typeface="Calibri"/>
                          <a:ea typeface="Calibri"/>
                          <a:cs typeface="Times New Roman"/>
                        </a:rPr>
                        <a:t>. </a:t>
                      </a:r>
                      <a:r>
                        <a:rPr lang="en-US" sz="1400" dirty="0" smtClean="0">
                          <a:latin typeface="Calibri"/>
                          <a:ea typeface="Calibri"/>
                          <a:cs typeface="Times New Roman"/>
                        </a:rPr>
                        <a:t>29 – May 3</a:t>
                      </a:r>
                      <a:endParaRPr lang="en-US" sz="1400" dirty="0">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400" dirty="0" smtClean="0">
                          <a:solidFill>
                            <a:schemeClr val="tx1"/>
                          </a:solidFill>
                          <a:latin typeface="Calibri"/>
                          <a:ea typeface="Calibri"/>
                          <a:cs typeface="Times New Roman"/>
                        </a:rPr>
                        <a:t>March </a:t>
                      </a:r>
                      <a:r>
                        <a:rPr lang="en-US" sz="1400" dirty="0">
                          <a:solidFill>
                            <a:schemeClr val="tx1"/>
                          </a:solidFill>
                          <a:latin typeface="Calibri"/>
                          <a:ea typeface="Calibri"/>
                          <a:cs typeface="Times New Roman"/>
                        </a:rPr>
                        <a:t>– </a:t>
                      </a:r>
                      <a:r>
                        <a:rPr lang="en-US" sz="1400" dirty="0" smtClean="0">
                          <a:solidFill>
                            <a:schemeClr val="tx1"/>
                          </a:solidFill>
                          <a:latin typeface="Calibri"/>
                          <a:ea typeface="Calibri"/>
                          <a:cs typeface="Times New Roman"/>
                        </a:rPr>
                        <a:t>May</a:t>
                      </a:r>
                      <a:endParaRPr lang="en-US" sz="1400" dirty="0">
                        <a:solidFill>
                          <a:schemeClr val="tx1"/>
                        </a:solidFill>
                        <a:latin typeface="Calibri"/>
                        <a:ea typeface="Calibri"/>
                        <a:cs typeface="Times New Roman"/>
                      </a:endParaRPr>
                    </a:p>
                  </a:txBody>
                  <a:tcPr marL="52796" marR="527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381000" y="609600"/>
          <a:ext cx="8305800" cy="586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685800" y="838200"/>
          <a:ext cx="77724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609600"/>
          <a:ext cx="8077200"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3400" y="609600"/>
          <a:ext cx="8305800"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85800" y="762000"/>
          <a:ext cx="78486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1"/>
          <p:cNvSpPr txBox="1"/>
          <p:nvPr/>
        </p:nvSpPr>
        <p:spPr>
          <a:xfrm>
            <a:off x="3505200" y="1371600"/>
            <a:ext cx="2970938" cy="7611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 </a:t>
            </a:r>
            <a:r>
              <a:rPr lang="en-US" sz="1400" b="1" dirty="0" smtClean="0">
                <a:solidFill>
                  <a:srgbClr val="0070C0"/>
                </a:solidFill>
              </a:rPr>
              <a:t>Blue: </a:t>
            </a:r>
            <a:r>
              <a:rPr lang="en-US" sz="1400" b="1" dirty="0" smtClean="0"/>
              <a:t>Percent of teachers who find this content challenging to teach.</a:t>
            </a:r>
            <a:endParaRPr lang="en-US" sz="1400" b="1" dirty="0"/>
          </a:p>
        </p:txBody>
      </p:sp>
      <p:sp>
        <p:nvSpPr>
          <p:cNvPr id="4" name="TextBox 1"/>
          <p:cNvSpPr txBox="1"/>
          <p:nvPr/>
        </p:nvSpPr>
        <p:spPr>
          <a:xfrm>
            <a:off x="457200" y="1370315"/>
            <a:ext cx="3200400" cy="6564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FF9933"/>
                </a:solidFill>
              </a:rPr>
              <a:t>Orange: </a:t>
            </a:r>
            <a:r>
              <a:rPr lang="en-US" sz="1400" b="1" dirty="0" smtClean="0"/>
              <a:t>Percent of teachers who find this content accessible to their student.</a:t>
            </a:r>
            <a:endParaRPr lang="en-US" sz="1400" b="1" dirty="0"/>
          </a:p>
        </p:txBody>
      </p:sp>
      <p:sp>
        <p:nvSpPr>
          <p:cNvPr id="5" name="TextBox 1"/>
          <p:cNvSpPr txBox="1"/>
          <p:nvPr/>
        </p:nvSpPr>
        <p:spPr>
          <a:xfrm>
            <a:off x="6324600" y="1288093"/>
            <a:ext cx="2590800" cy="123687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ysClr val="window" lastClr="FFFFFF">
                    <a:lumMod val="50000"/>
                  </a:sysClr>
                </a:solidFill>
              </a:rPr>
              <a:t>Gray: </a:t>
            </a:r>
            <a:r>
              <a:rPr lang="en-US" sz="1400" b="1" dirty="0" smtClean="0"/>
              <a:t>Percent of teachers who teach this content 7 or more times in the school year</a:t>
            </a:r>
            <a:endParaRPr lang="en-US" sz="14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04800" y="381000"/>
          <a:ext cx="8458200"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1066800"/>
          <a:ext cx="87630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0600" cy="1265238"/>
          </a:xfrm>
        </p:spPr>
        <p:txBody>
          <a:bodyPr>
            <a:noAutofit/>
          </a:bodyPr>
          <a:lstStyle/>
          <a:p>
            <a:r>
              <a:rPr lang="en-US" sz="3200" dirty="0" smtClean="0"/>
              <a:t>What do we know about the education of our significantly cognitively disabled students?</a:t>
            </a:r>
            <a:endParaRPr lang="en-US" sz="3200" dirty="0"/>
          </a:p>
        </p:txBody>
      </p:sp>
      <p:sp>
        <p:nvSpPr>
          <p:cNvPr id="3" name="Content Placeholder 2"/>
          <p:cNvSpPr>
            <a:spLocks noGrp="1"/>
          </p:cNvSpPr>
          <p:nvPr>
            <p:ph sz="quarter" idx="1"/>
          </p:nvPr>
        </p:nvSpPr>
        <p:spPr>
          <a:xfrm>
            <a:off x="762000" y="1676400"/>
            <a:ext cx="7772400" cy="4572000"/>
          </a:xfrm>
        </p:spPr>
        <p:txBody>
          <a:bodyPr>
            <a:normAutofit fontScale="92500" lnSpcReduction="10000"/>
          </a:bodyPr>
          <a:lstStyle/>
          <a:p>
            <a:r>
              <a:rPr lang="en-US" dirty="0" smtClean="0"/>
              <a:t>Teachers are focusing on content that is most comfortable for themselves and their students.</a:t>
            </a:r>
          </a:p>
          <a:p>
            <a:r>
              <a:rPr lang="en-US" dirty="0" smtClean="0"/>
              <a:t>More needs to be done to support teachers in the following areas:</a:t>
            </a:r>
          </a:p>
          <a:p>
            <a:pPr lvl="1"/>
            <a:r>
              <a:rPr lang="en-US" dirty="0" smtClean="0"/>
              <a:t>Statistics &amp; Probability</a:t>
            </a:r>
          </a:p>
          <a:p>
            <a:pPr lvl="1"/>
            <a:r>
              <a:rPr lang="en-US" dirty="0" smtClean="0"/>
              <a:t>Fractions</a:t>
            </a:r>
          </a:p>
          <a:p>
            <a:pPr lvl="1"/>
            <a:r>
              <a:rPr lang="en-US" dirty="0" smtClean="0"/>
              <a:t>Algebra</a:t>
            </a:r>
          </a:p>
          <a:p>
            <a:pPr lvl="1"/>
            <a:r>
              <a:rPr lang="en-US" dirty="0" smtClean="0"/>
              <a:t>Ratios</a:t>
            </a:r>
          </a:p>
          <a:p>
            <a:pPr lvl="1"/>
            <a:r>
              <a:rPr lang="en-US" dirty="0" smtClean="0"/>
              <a:t>Writing an argument</a:t>
            </a:r>
          </a:p>
          <a:p>
            <a:r>
              <a:rPr lang="en-US" dirty="0" smtClean="0"/>
              <a:t>Across the grades, there is a lack of articulated content coverage across grade levels.</a:t>
            </a:r>
          </a:p>
          <a:p>
            <a:r>
              <a:rPr lang="en-US" dirty="0" smtClean="0"/>
              <a:t>Teachers know how to engage students physically and cognitively in instruction.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NCSC Test Results</a:t>
            </a:r>
            <a:endParaRPr lang="en-US" dirty="0"/>
          </a:p>
        </p:txBody>
      </p:sp>
      <p:sp>
        <p:nvSpPr>
          <p:cNvPr id="5" name="Text Placeholder 4"/>
          <p:cNvSpPr>
            <a:spLocks noGrp="1"/>
          </p:cNvSpPr>
          <p:nvPr>
            <p:ph type="body" idx="1"/>
          </p:nvPr>
        </p:nvSpPr>
        <p:spPr/>
        <p:txBody>
          <a:bodyPr/>
          <a:lstStyle/>
          <a:p>
            <a:pPr algn="ctr"/>
            <a:r>
              <a:rPr lang="en-US" b="1" dirty="0" smtClean="0"/>
              <a:t>The following information is confidential and not to be distributed or discussed.</a:t>
            </a:r>
            <a:endParaRPr lang="en-US"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pic="http://schemas.openxmlformats.org/drawingml/2006/picture" xmlns:lc="http://schemas.openxmlformats.org/drawingml/2006/lockedCanvas" val="0"/>
              </a:ext>
            </a:extLst>
          </a:blip>
          <a:stretch>
            <a:fillRect/>
          </a:stretch>
        </p:blipFill>
        <p:spPr>
          <a:xfrm>
            <a:off x="228600" y="685800"/>
            <a:ext cx="8610600" cy="5943600"/>
          </a:xfrm>
          <a:prstGeom prst="rect">
            <a:avLst/>
          </a:prstGeom>
        </p:spPr>
      </p:pic>
      <p:sp>
        <p:nvSpPr>
          <p:cNvPr id="5" name="TextBox 4"/>
          <p:cNvSpPr txBox="1"/>
          <p:nvPr/>
        </p:nvSpPr>
        <p:spPr>
          <a:xfrm>
            <a:off x="457200" y="228600"/>
            <a:ext cx="3505200" cy="369332"/>
          </a:xfrm>
          <a:prstGeom prst="rect">
            <a:avLst/>
          </a:prstGeom>
          <a:noFill/>
        </p:spPr>
        <p:txBody>
          <a:bodyPr wrap="square" rtlCol="0">
            <a:spAutoFit/>
          </a:bodyPr>
          <a:lstStyle/>
          <a:p>
            <a:pPr algn="ctr"/>
            <a:r>
              <a:rPr lang="en-US" b="1" dirty="0" smtClean="0"/>
              <a:t>District Summary Report</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en-US" dirty="0" smtClean="0"/>
              <a:t>Registration and Training</a:t>
            </a:r>
            <a:endParaRPr lang="en-US" dirty="0"/>
          </a:p>
        </p:txBody>
      </p:sp>
      <p:sp>
        <p:nvSpPr>
          <p:cNvPr id="3" name="Content Placeholder 2"/>
          <p:cNvSpPr>
            <a:spLocks noGrp="1"/>
          </p:cNvSpPr>
          <p:nvPr>
            <p:ph sz="quarter" idx="1"/>
          </p:nvPr>
        </p:nvSpPr>
        <p:spPr>
          <a:xfrm>
            <a:off x="914400" y="1066800"/>
            <a:ext cx="8001000" cy="5257800"/>
          </a:xfrm>
        </p:spPr>
        <p:txBody>
          <a:bodyPr>
            <a:normAutofit/>
          </a:bodyPr>
          <a:lstStyle/>
          <a:p>
            <a:pPr lvl="0"/>
            <a:r>
              <a:rPr lang="en-US" sz="2400" b="1" dirty="0" smtClean="0"/>
              <a:t>MSAA (formerly NCSC)</a:t>
            </a:r>
            <a:r>
              <a:rPr lang="en-US" sz="2400" dirty="0" smtClean="0"/>
              <a:t> (January, 2016)</a:t>
            </a:r>
          </a:p>
          <a:p>
            <a:pPr marL="662940" lvl="1" indent="-342900">
              <a:buFont typeface="+mj-lt"/>
              <a:buAutoNum type="arabicPeriod"/>
            </a:pPr>
            <a:r>
              <a:rPr lang="en-US" sz="2000" dirty="0" smtClean="0"/>
              <a:t>in-person training session or</a:t>
            </a:r>
          </a:p>
          <a:p>
            <a:pPr marL="662940" lvl="1" indent="-342900">
              <a:buFont typeface="+mj-lt"/>
              <a:buAutoNum type="arabicPeriod"/>
            </a:pPr>
            <a:r>
              <a:rPr lang="en-US" sz="2000" dirty="0" smtClean="0"/>
              <a:t>online, self-paced modules. </a:t>
            </a:r>
          </a:p>
          <a:p>
            <a:pPr marL="662940" lvl="1" indent="-342900">
              <a:buFont typeface="+mj-lt"/>
              <a:buAutoNum type="arabicPeriod"/>
            </a:pPr>
            <a:r>
              <a:rPr lang="en-US" sz="2000" dirty="0" smtClean="0"/>
              <a:t>Final quiz required. All educators will take the 2016 quiz; regardless of whether they administered the test in 2015. </a:t>
            </a:r>
          </a:p>
          <a:p>
            <a:pPr marL="662940" lvl="1" indent="-342900">
              <a:buFont typeface="+mj-lt"/>
              <a:buAutoNum type="arabicPeriod"/>
            </a:pPr>
            <a:r>
              <a:rPr lang="en-US" sz="2000" dirty="0" smtClean="0"/>
              <a:t>Student registration at district level (Jan-Feb, 2016)</a:t>
            </a:r>
          </a:p>
          <a:p>
            <a:pPr lvl="0"/>
            <a:r>
              <a:rPr lang="en-US" sz="2400" b="1" dirty="0" smtClean="0"/>
              <a:t>RIAA Science </a:t>
            </a:r>
            <a:r>
              <a:rPr lang="en-US" sz="2400" dirty="0" smtClean="0"/>
              <a:t>all training is complete; materials are available at www.ride.ri.gov. </a:t>
            </a:r>
          </a:p>
          <a:p>
            <a:pPr lvl="1"/>
            <a:r>
              <a:rPr lang="en-US" sz="2000" dirty="0" smtClean="0"/>
              <a:t>2015-16 RIAA Training Presentation, </a:t>
            </a:r>
          </a:p>
          <a:p>
            <a:pPr lvl="1"/>
            <a:r>
              <a:rPr lang="en-US" sz="2000" dirty="0" smtClean="0"/>
              <a:t>2015-16 RIAA Science Test Administration Manual</a:t>
            </a:r>
          </a:p>
          <a:p>
            <a:pPr lvl="1"/>
            <a:r>
              <a:rPr lang="en-US" sz="2000" dirty="0" smtClean="0"/>
              <a:t>Additional materials relating to three science investigations. </a:t>
            </a:r>
          </a:p>
          <a:p>
            <a:pPr lvl="1"/>
            <a:r>
              <a:rPr lang="en-US" sz="2000" dirty="0" smtClean="0"/>
              <a:t>No quiz required to administer the RIAA Science assessment.</a:t>
            </a:r>
          </a:p>
          <a:p>
            <a:r>
              <a:rPr lang="en-US" sz="2200" dirty="0" smtClean="0"/>
              <a:t>Student registration open now.</a:t>
            </a:r>
          </a:p>
          <a:p>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pic="http://schemas.openxmlformats.org/drawingml/2006/picture" xmlns:lc="http://schemas.openxmlformats.org/drawingml/2006/lockedCanvas" val="0"/>
              </a:ext>
            </a:extLst>
          </a:blip>
          <a:srcRect/>
          <a:stretch/>
        </p:blipFill>
        <p:spPr bwMode="auto">
          <a:xfrm>
            <a:off x="304800" y="228600"/>
            <a:ext cx="8534400" cy="6400800"/>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pic="http://schemas.openxmlformats.org/drawingml/2006/picture" xmlns:lc="http://schemas.openxmlformats.org/drawingml/2006/lockedCanva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arto="http://schemas.microsoft.com/office/word/2006/arto" xmlns:pic="http://schemas.openxmlformats.org/drawingml/2006/picture" xmlns:lc="http://schemas.openxmlformats.org/drawingml/2006/lockedCanvas" val="0"/>
              </a:ext>
            </a:extLst>
          </a:blip>
          <a:srcRect b="49826"/>
          <a:stretch>
            <a:fillRect/>
          </a:stretch>
        </p:blipFill>
        <p:spPr>
          <a:xfrm>
            <a:off x="914400" y="609600"/>
            <a:ext cx="7239000" cy="55626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Talking to Parents</a:t>
            </a:r>
            <a:endParaRPr lang="en-US" dirty="0"/>
          </a:p>
        </p:txBody>
      </p:sp>
      <p:sp>
        <p:nvSpPr>
          <p:cNvPr id="5" name="Content Placeholder 4"/>
          <p:cNvSpPr>
            <a:spLocks noGrp="1"/>
          </p:cNvSpPr>
          <p:nvPr>
            <p:ph sz="quarter" idx="1"/>
          </p:nvPr>
        </p:nvSpPr>
        <p:spPr>
          <a:xfrm>
            <a:off x="685800" y="1447800"/>
            <a:ext cx="8001000" cy="4724400"/>
          </a:xfrm>
        </p:spPr>
        <p:txBody>
          <a:bodyPr>
            <a:normAutofit fontScale="77500" lnSpcReduction="20000"/>
          </a:bodyPr>
          <a:lstStyle/>
          <a:p>
            <a:pPr lvl="0"/>
            <a:r>
              <a:rPr lang="en-US" dirty="0" smtClean="0"/>
              <a:t>NCSC was a new assessment for the 2014-15 school year and we recognize that student achievement may differ between NCSC and RIAA ELA/mathematics/writing. </a:t>
            </a:r>
          </a:p>
          <a:p>
            <a:pPr lvl="0"/>
            <a:r>
              <a:rPr lang="en-US" dirty="0" smtClean="0"/>
              <a:t>RIAA ELA/mathematics measured the old Alternate Assessment Grade Span Expectations (AAGSEs) whereas NCSC measures progress toward post secondary options using our new Common Core Connectors; which are aligned to the Common Core State Standards.</a:t>
            </a:r>
          </a:p>
          <a:p>
            <a:pPr lvl="0"/>
            <a:r>
              <a:rPr lang="en-US" dirty="0" smtClean="0"/>
              <a:t>We will not compare RIAA results in ELA and mathematics with the results of NCSC because they are different tests that measure different standards. </a:t>
            </a:r>
          </a:p>
          <a:p>
            <a:pPr lvl="0"/>
            <a:r>
              <a:rPr lang="en-US" dirty="0" smtClean="0"/>
              <a:t>The NCSC assessments are based on higher learning standards than we have ever had before, and the assessment results will set a new baseline for us and for all states in the new MSAA (Multi-State Alternate Assessment) consortium. </a:t>
            </a:r>
          </a:p>
          <a:p>
            <a:pPr lvl="0"/>
            <a:r>
              <a:rPr lang="en-US" dirty="0" smtClean="0"/>
              <a:t>NCSC assessment results should be used along with local assessment results and other information to determine what changes in curriculum and instruction may be needed to support students learning.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457200" y="609600"/>
          <a:ext cx="82296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NCSC 2015: </a:t>
            </a:r>
            <a:r>
              <a:rPr lang="en-US" sz="2400" dirty="0" smtClean="0"/>
              <a:t>State Results for ELA. Percent of students at each achievement level</a:t>
            </a:r>
            <a:endParaRPr lang="en-US" dirty="0"/>
          </a:p>
        </p:txBody>
      </p:sp>
      <p:graphicFrame>
        <p:nvGraphicFramePr>
          <p:cNvPr id="4" name="Content Placeholder 3"/>
          <p:cNvGraphicFramePr>
            <a:graphicFrameLocks noGrp="1"/>
          </p:cNvGraphicFramePr>
          <p:nvPr>
            <p:ph sz="quarter" idx="1"/>
          </p:nvPr>
        </p:nvGraphicFramePr>
        <p:xfrm>
          <a:off x="838200" y="1828800"/>
          <a:ext cx="7772400" cy="3235960"/>
        </p:xfrm>
        <a:graphic>
          <a:graphicData uri="http://schemas.openxmlformats.org/drawingml/2006/table">
            <a:tbl>
              <a:tblPr firstRow="1" bandRow="1">
                <a:tableStyleId>{69C7853C-536D-4A76-A0AE-DD22124D55A5}</a:tableStyleId>
              </a:tblPr>
              <a:tblGrid>
                <a:gridCol w="990600"/>
                <a:gridCol w="1371600"/>
                <a:gridCol w="1352550"/>
                <a:gridCol w="1352550"/>
                <a:gridCol w="1352550"/>
                <a:gridCol w="1352550"/>
              </a:tblGrid>
              <a:tr h="370840">
                <a:tc>
                  <a:txBody>
                    <a:bodyPr/>
                    <a:lstStyle/>
                    <a:p>
                      <a:pPr algn="ctr"/>
                      <a:r>
                        <a:rPr lang="en-US" dirty="0" smtClean="0"/>
                        <a:t>Grade</a:t>
                      </a:r>
                      <a:endParaRPr lang="en-US" dirty="0"/>
                    </a:p>
                  </a:txBody>
                  <a:tcPr anchor="ctr"/>
                </a:tc>
                <a:tc>
                  <a:txBody>
                    <a:bodyPr/>
                    <a:lstStyle/>
                    <a:p>
                      <a:pPr algn="ctr"/>
                      <a:r>
                        <a:rPr lang="en-US" dirty="0" smtClean="0"/>
                        <a:t>Ave.</a:t>
                      </a:r>
                      <a:r>
                        <a:rPr lang="en-US" baseline="0" dirty="0" smtClean="0"/>
                        <a:t>  Scale Score*</a:t>
                      </a:r>
                      <a:endParaRPr lang="en-US" dirty="0"/>
                    </a:p>
                  </a:txBody>
                  <a:tcPr anchor="ctr"/>
                </a:tc>
                <a:tc>
                  <a:txBody>
                    <a:bodyPr/>
                    <a:lstStyle/>
                    <a:p>
                      <a:pPr algn="ctr"/>
                      <a:r>
                        <a:rPr lang="en-US" dirty="0" smtClean="0"/>
                        <a:t>Level 1</a:t>
                      </a:r>
                      <a:endParaRPr lang="en-US" dirty="0"/>
                    </a:p>
                  </a:txBody>
                  <a:tcPr anchor="ctr"/>
                </a:tc>
                <a:tc>
                  <a:txBody>
                    <a:bodyPr/>
                    <a:lstStyle/>
                    <a:p>
                      <a:pPr algn="ctr"/>
                      <a:r>
                        <a:rPr lang="en-US" dirty="0" smtClean="0"/>
                        <a:t>Level 2</a:t>
                      </a:r>
                      <a:endParaRPr lang="en-US" dirty="0"/>
                    </a:p>
                  </a:txBody>
                  <a:tcPr anchor="ctr"/>
                </a:tc>
                <a:tc>
                  <a:txBody>
                    <a:bodyPr/>
                    <a:lstStyle/>
                    <a:p>
                      <a:pPr algn="ctr"/>
                      <a:r>
                        <a:rPr lang="en-US" dirty="0" smtClean="0"/>
                        <a:t>Level 3**</a:t>
                      </a:r>
                      <a:endParaRPr lang="en-US" dirty="0"/>
                    </a:p>
                  </a:txBody>
                  <a:tcPr anchor="ctr"/>
                </a:tc>
                <a:tc>
                  <a:txBody>
                    <a:bodyPr/>
                    <a:lstStyle/>
                    <a:p>
                      <a:pPr algn="ctr"/>
                      <a:r>
                        <a:rPr lang="en-US" dirty="0" smtClean="0"/>
                        <a:t>Level 4**</a:t>
                      </a:r>
                      <a:endParaRPr lang="en-US" dirty="0"/>
                    </a:p>
                  </a:txBody>
                  <a:tcPr anchor="ctr"/>
                </a:tc>
              </a:tr>
              <a:tr h="370840">
                <a:tc>
                  <a:txBody>
                    <a:bodyPr/>
                    <a:lstStyle/>
                    <a:p>
                      <a:pPr algn="ctr"/>
                      <a:r>
                        <a:rPr lang="en-US" dirty="0" smtClean="0"/>
                        <a:t>Grade 3</a:t>
                      </a:r>
                      <a:endParaRPr lang="en-US" dirty="0"/>
                    </a:p>
                  </a:txBody>
                  <a:tcPr anchor="ctr"/>
                </a:tc>
                <a:tc>
                  <a:txBody>
                    <a:bodyPr/>
                    <a:lstStyle/>
                    <a:p>
                      <a:pPr algn="ctr"/>
                      <a:r>
                        <a:rPr lang="en-US" dirty="0" smtClean="0"/>
                        <a:t>1237 (level 2)</a:t>
                      </a:r>
                      <a:endParaRPr lang="en-US" dirty="0"/>
                    </a:p>
                  </a:txBody>
                  <a:tcPr anchor="ctr"/>
                </a:tc>
                <a:tc>
                  <a:txBody>
                    <a:bodyPr/>
                    <a:lstStyle/>
                    <a:p>
                      <a:pPr algn="ctr"/>
                      <a:r>
                        <a:rPr lang="en-US" dirty="0" smtClean="0"/>
                        <a:t>39%</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15%</a:t>
                      </a:r>
                      <a:endParaRPr lang="en-US" dirty="0"/>
                    </a:p>
                  </a:txBody>
                  <a:tcPr anchor="ctr"/>
                </a:tc>
              </a:tr>
              <a:tr h="370840">
                <a:tc>
                  <a:txBody>
                    <a:bodyPr/>
                    <a:lstStyle/>
                    <a:p>
                      <a:pPr algn="ctr"/>
                      <a:r>
                        <a:rPr lang="en-US" dirty="0" smtClean="0"/>
                        <a:t>Grade 4</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1234 (level 1)</a:t>
                      </a:r>
                    </a:p>
                  </a:txBody>
                  <a:tcPr anchor="ctr"/>
                </a:tc>
                <a:tc>
                  <a:txBody>
                    <a:bodyPr/>
                    <a:lstStyle/>
                    <a:p>
                      <a:pPr algn="ctr"/>
                      <a:r>
                        <a:rPr lang="en-US" dirty="0" smtClean="0"/>
                        <a:t>50%</a:t>
                      </a:r>
                      <a:endParaRPr lang="en-US" dirty="0"/>
                    </a:p>
                  </a:txBody>
                  <a:tcPr anchor="ctr"/>
                </a:tc>
                <a:tc>
                  <a:txBody>
                    <a:bodyPr/>
                    <a:lstStyle/>
                    <a:p>
                      <a:pPr algn="ctr"/>
                      <a:r>
                        <a:rPr lang="en-US" dirty="0" smtClean="0"/>
                        <a:t>16%</a:t>
                      </a:r>
                      <a:endParaRPr lang="en-US" dirty="0"/>
                    </a:p>
                  </a:txBody>
                  <a:tcPr anchor="ctr"/>
                </a:tc>
                <a:tc>
                  <a:txBody>
                    <a:bodyPr/>
                    <a:lstStyle/>
                    <a:p>
                      <a:pPr algn="ctr"/>
                      <a:r>
                        <a:rPr lang="en-US" dirty="0" smtClean="0"/>
                        <a:t>27%</a:t>
                      </a:r>
                      <a:endParaRPr lang="en-US" dirty="0"/>
                    </a:p>
                  </a:txBody>
                  <a:tcPr anchor="ctr"/>
                </a:tc>
                <a:tc>
                  <a:txBody>
                    <a:bodyPr/>
                    <a:lstStyle/>
                    <a:p>
                      <a:pPr algn="ctr"/>
                      <a:r>
                        <a:rPr lang="en-US" dirty="0" smtClean="0"/>
                        <a:t>7%</a:t>
                      </a:r>
                      <a:endParaRPr lang="en-US" dirty="0"/>
                    </a:p>
                  </a:txBody>
                  <a:tcPr anchor="ctr"/>
                </a:tc>
              </a:tr>
              <a:tr h="370840">
                <a:tc>
                  <a:txBody>
                    <a:bodyPr/>
                    <a:lstStyle/>
                    <a:p>
                      <a:pPr algn="ctr"/>
                      <a:r>
                        <a:rPr lang="en-US" dirty="0" smtClean="0"/>
                        <a:t>Grade 5</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1235 (level 2)</a:t>
                      </a:r>
                    </a:p>
                  </a:txBody>
                  <a:tcPr anchor="ctr"/>
                </a:tc>
                <a:tc>
                  <a:txBody>
                    <a:bodyPr/>
                    <a:lstStyle/>
                    <a:p>
                      <a:pPr algn="ctr"/>
                      <a:r>
                        <a:rPr lang="en-US" dirty="0" smtClean="0"/>
                        <a:t>30%</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26%</a:t>
                      </a:r>
                      <a:endParaRPr lang="en-US" dirty="0"/>
                    </a:p>
                  </a:txBody>
                  <a:tcPr anchor="ctr"/>
                </a:tc>
                <a:tc>
                  <a:txBody>
                    <a:bodyPr/>
                    <a:lstStyle/>
                    <a:p>
                      <a:pPr algn="ctr"/>
                      <a:r>
                        <a:rPr lang="en-US" dirty="0" smtClean="0"/>
                        <a:t>14%</a:t>
                      </a:r>
                      <a:endParaRPr lang="en-US" dirty="0"/>
                    </a:p>
                  </a:txBody>
                  <a:tcPr anchor="ctr"/>
                </a:tc>
              </a:tr>
              <a:tr h="370840">
                <a:tc>
                  <a:txBody>
                    <a:bodyPr/>
                    <a:lstStyle/>
                    <a:p>
                      <a:pPr algn="ctr"/>
                      <a:r>
                        <a:rPr lang="en-US" dirty="0" smtClean="0"/>
                        <a:t>Grade 6</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1233 (level 2)</a:t>
                      </a:r>
                    </a:p>
                  </a:txBody>
                  <a:tcPr anchor="ctr"/>
                </a:tc>
                <a:tc>
                  <a:txBody>
                    <a:bodyPr/>
                    <a:lstStyle/>
                    <a:p>
                      <a:pPr algn="ctr"/>
                      <a:r>
                        <a:rPr lang="en-US" dirty="0" smtClean="0"/>
                        <a:t>45%</a:t>
                      </a:r>
                      <a:endParaRPr lang="en-US" dirty="0"/>
                    </a:p>
                  </a:txBody>
                  <a:tcPr anchor="ctr"/>
                </a:tc>
                <a:tc>
                  <a:txBody>
                    <a:bodyPr/>
                    <a:lstStyle/>
                    <a:p>
                      <a:pPr algn="ctr"/>
                      <a:r>
                        <a:rPr lang="en-US" dirty="0" smtClean="0"/>
                        <a:t>24%</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17%</a:t>
                      </a:r>
                      <a:endParaRPr lang="en-US" dirty="0"/>
                    </a:p>
                  </a:txBody>
                  <a:tcPr anchor="ctr"/>
                </a:tc>
              </a:tr>
              <a:tr h="370840">
                <a:tc>
                  <a:txBody>
                    <a:bodyPr/>
                    <a:lstStyle/>
                    <a:p>
                      <a:pPr algn="ctr"/>
                      <a:r>
                        <a:rPr lang="en-US" dirty="0" smtClean="0"/>
                        <a:t>Grade 7</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1238 (level 2)</a:t>
                      </a:r>
                    </a:p>
                  </a:txBody>
                  <a:tcPr anchor="ctr"/>
                </a:tc>
                <a:tc>
                  <a:txBody>
                    <a:bodyPr/>
                    <a:lstStyle/>
                    <a:p>
                      <a:pPr algn="ctr"/>
                      <a:r>
                        <a:rPr lang="en-US" dirty="0" smtClean="0"/>
                        <a:t>43%</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27%</a:t>
                      </a:r>
                      <a:endParaRPr lang="en-US" dirty="0"/>
                    </a:p>
                  </a:txBody>
                  <a:tcPr anchor="ctr"/>
                </a:tc>
                <a:tc>
                  <a:txBody>
                    <a:bodyPr/>
                    <a:lstStyle/>
                    <a:p>
                      <a:pPr algn="ctr"/>
                      <a:r>
                        <a:rPr lang="en-US" dirty="0" smtClean="0"/>
                        <a:t>15%</a:t>
                      </a:r>
                      <a:endParaRPr lang="en-US" dirty="0"/>
                    </a:p>
                  </a:txBody>
                  <a:tcPr anchor="ctr"/>
                </a:tc>
              </a:tr>
              <a:tr h="370840">
                <a:tc>
                  <a:txBody>
                    <a:bodyPr/>
                    <a:lstStyle/>
                    <a:p>
                      <a:pPr algn="ctr"/>
                      <a:r>
                        <a:rPr lang="en-US" dirty="0" smtClean="0"/>
                        <a:t>Grade 8</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1236 (level 2)</a:t>
                      </a:r>
                    </a:p>
                  </a:txBody>
                  <a:tcPr anchor="ctr"/>
                </a:tc>
                <a:tc>
                  <a:txBody>
                    <a:bodyPr/>
                    <a:lstStyle/>
                    <a:p>
                      <a:pPr algn="ctr"/>
                      <a:r>
                        <a:rPr lang="en-US" dirty="0" smtClean="0"/>
                        <a:t>25%</a:t>
                      </a:r>
                      <a:endParaRPr lang="en-US" dirty="0"/>
                    </a:p>
                  </a:txBody>
                  <a:tcPr anchor="ctr"/>
                </a:tc>
                <a:tc>
                  <a:txBody>
                    <a:bodyPr/>
                    <a:lstStyle/>
                    <a:p>
                      <a:pPr algn="ctr"/>
                      <a:r>
                        <a:rPr lang="en-US" dirty="0" smtClean="0"/>
                        <a:t>37%</a:t>
                      </a:r>
                      <a:endParaRPr lang="en-US" dirty="0"/>
                    </a:p>
                  </a:txBody>
                  <a:tcPr anchor="ctr"/>
                </a:tc>
                <a:tc>
                  <a:txBody>
                    <a:bodyPr/>
                    <a:lstStyle/>
                    <a:p>
                      <a:pPr algn="ctr"/>
                      <a:r>
                        <a:rPr lang="en-US" dirty="0" smtClean="0"/>
                        <a:t>21%</a:t>
                      </a:r>
                      <a:endParaRPr lang="en-US" dirty="0"/>
                    </a:p>
                  </a:txBody>
                  <a:tcPr anchor="ctr"/>
                </a:tc>
                <a:tc>
                  <a:txBody>
                    <a:bodyPr/>
                    <a:lstStyle/>
                    <a:p>
                      <a:pPr algn="ctr"/>
                      <a:r>
                        <a:rPr lang="en-US" dirty="0" smtClean="0"/>
                        <a:t>17%</a:t>
                      </a:r>
                      <a:endParaRPr lang="en-US" dirty="0"/>
                    </a:p>
                  </a:txBody>
                  <a:tcPr anchor="ctr"/>
                </a:tc>
              </a:tr>
              <a:tr h="370840">
                <a:tc>
                  <a:txBody>
                    <a:bodyPr/>
                    <a:lstStyle/>
                    <a:p>
                      <a:pPr algn="ctr"/>
                      <a:r>
                        <a:rPr lang="en-US" dirty="0" smtClean="0"/>
                        <a:t>Grade 11</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1240 (level 2)</a:t>
                      </a:r>
                    </a:p>
                  </a:txBody>
                  <a:tcPr anchor="ctr"/>
                </a:tc>
                <a:tc>
                  <a:txBody>
                    <a:bodyPr/>
                    <a:lstStyle/>
                    <a:p>
                      <a:pPr algn="ctr"/>
                      <a:r>
                        <a:rPr lang="en-US" dirty="0" smtClean="0"/>
                        <a:t>31%</a:t>
                      </a:r>
                      <a:endParaRPr lang="en-US" dirty="0"/>
                    </a:p>
                  </a:txBody>
                  <a:tcPr anchor="ctr"/>
                </a:tc>
                <a:tc>
                  <a:txBody>
                    <a:bodyPr/>
                    <a:lstStyle/>
                    <a:p>
                      <a:pPr algn="ctr"/>
                      <a:r>
                        <a:rPr lang="en-US" dirty="0" smtClean="0"/>
                        <a:t>19%</a:t>
                      </a:r>
                      <a:endParaRPr lang="en-US" dirty="0"/>
                    </a:p>
                  </a:txBody>
                  <a:tcPr anchor="ctr"/>
                </a:tc>
                <a:tc>
                  <a:txBody>
                    <a:bodyPr/>
                    <a:lstStyle/>
                    <a:p>
                      <a:pPr algn="ctr"/>
                      <a:r>
                        <a:rPr lang="en-US" dirty="0" smtClean="0"/>
                        <a:t>35%</a:t>
                      </a:r>
                      <a:endParaRPr lang="en-US" dirty="0"/>
                    </a:p>
                  </a:txBody>
                  <a:tcPr anchor="ctr"/>
                </a:tc>
                <a:tc>
                  <a:txBody>
                    <a:bodyPr/>
                    <a:lstStyle/>
                    <a:p>
                      <a:pPr algn="ctr"/>
                      <a:r>
                        <a:rPr lang="en-US" dirty="0" smtClean="0"/>
                        <a:t>15%</a:t>
                      </a:r>
                      <a:endParaRPr lang="en-US" dirty="0"/>
                    </a:p>
                  </a:txBody>
                  <a:tcPr anchor="ctr"/>
                </a:tc>
              </a:tr>
            </a:tbl>
          </a:graphicData>
        </a:graphic>
      </p:graphicFrame>
      <p:sp>
        <p:nvSpPr>
          <p:cNvPr id="5" name="TextBox 4"/>
          <p:cNvSpPr txBox="1"/>
          <p:nvPr/>
        </p:nvSpPr>
        <p:spPr>
          <a:xfrm>
            <a:off x="1066800" y="5486400"/>
            <a:ext cx="7162800" cy="923330"/>
          </a:xfrm>
          <a:prstGeom prst="rect">
            <a:avLst/>
          </a:prstGeom>
          <a:noFill/>
        </p:spPr>
        <p:txBody>
          <a:bodyPr wrap="square" rtlCol="0">
            <a:spAutoFit/>
          </a:bodyPr>
          <a:lstStyle/>
          <a:p>
            <a:r>
              <a:rPr lang="en-US" dirty="0" smtClean="0"/>
              <a:t>* This is the average score students in Rhode Island received at each grade. The achievement level for that score is in parenthesis.</a:t>
            </a:r>
          </a:p>
          <a:p>
            <a:r>
              <a:rPr lang="en-US" dirty="0" smtClean="0"/>
              <a:t>** Levels 3 and 4 are </a:t>
            </a:r>
            <a:r>
              <a:rPr lang="en-US" i="1" dirty="0" smtClean="0"/>
              <a:t>meeting expectations.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NCSC 2015: </a:t>
            </a:r>
            <a:r>
              <a:rPr lang="en-US" sz="2400" dirty="0" smtClean="0"/>
              <a:t>State Results for Mathematics. Percent of students at each achievement level</a:t>
            </a:r>
            <a:endParaRPr lang="en-US" dirty="0"/>
          </a:p>
        </p:txBody>
      </p:sp>
      <p:graphicFrame>
        <p:nvGraphicFramePr>
          <p:cNvPr id="4" name="Content Placeholder 3"/>
          <p:cNvGraphicFramePr>
            <a:graphicFrameLocks noGrp="1"/>
          </p:cNvGraphicFramePr>
          <p:nvPr>
            <p:ph sz="quarter" idx="1"/>
          </p:nvPr>
        </p:nvGraphicFramePr>
        <p:xfrm>
          <a:off x="838200" y="1828800"/>
          <a:ext cx="7772400" cy="3235960"/>
        </p:xfrm>
        <a:graphic>
          <a:graphicData uri="http://schemas.openxmlformats.org/drawingml/2006/table">
            <a:tbl>
              <a:tblPr firstRow="1" bandRow="1">
                <a:tableStyleId>{284E427A-3D55-4303-BF80-6455036E1DE7}</a:tableStyleId>
              </a:tblPr>
              <a:tblGrid>
                <a:gridCol w="990600"/>
                <a:gridCol w="1371600"/>
                <a:gridCol w="1352550"/>
                <a:gridCol w="1352550"/>
                <a:gridCol w="1352550"/>
                <a:gridCol w="1352550"/>
              </a:tblGrid>
              <a:tr h="370840">
                <a:tc>
                  <a:txBody>
                    <a:bodyPr/>
                    <a:lstStyle/>
                    <a:p>
                      <a:pPr algn="ctr"/>
                      <a:r>
                        <a:rPr lang="en-US" dirty="0" smtClean="0"/>
                        <a:t>Grade</a:t>
                      </a:r>
                      <a:endParaRPr lang="en-US" dirty="0"/>
                    </a:p>
                  </a:txBody>
                  <a:tcPr anchor="ctr"/>
                </a:tc>
                <a:tc>
                  <a:txBody>
                    <a:bodyPr/>
                    <a:lstStyle/>
                    <a:p>
                      <a:pPr algn="ctr"/>
                      <a:r>
                        <a:rPr lang="en-US" dirty="0" smtClean="0"/>
                        <a:t>Ave.</a:t>
                      </a:r>
                      <a:r>
                        <a:rPr lang="en-US" baseline="0" dirty="0" smtClean="0"/>
                        <a:t>  Scale Score*</a:t>
                      </a:r>
                      <a:endParaRPr lang="en-US" dirty="0"/>
                    </a:p>
                  </a:txBody>
                  <a:tcPr anchor="ctr"/>
                </a:tc>
                <a:tc>
                  <a:txBody>
                    <a:bodyPr/>
                    <a:lstStyle/>
                    <a:p>
                      <a:pPr algn="ctr"/>
                      <a:r>
                        <a:rPr lang="en-US" dirty="0" smtClean="0"/>
                        <a:t>Level 1</a:t>
                      </a:r>
                      <a:endParaRPr lang="en-US" dirty="0"/>
                    </a:p>
                  </a:txBody>
                  <a:tcPr anchor="ctr"/>
                </a:tc>
                <a:tc>
                  <a:txBody>
                    <a:bodyPr/>
                    <a:lstStyle/>
                    <a:p>
                      <a:pPr algn="ctr"/>
                      <a:r>
                        <a:rPr lang="en-US" dirty="0" smtClean="0"/>
                        <a:t>Level 2</a:t>
                      </a:r>
                      <a:endParaRPr lang="en-US" dirty="0"/>
                    </a:p>
                  </a:txBody>
                  <a:tcPr anchor="ctr"/>
                </a:tc>
                <a:tc>
                  <a:txBody>
                    <a:bodyPr/>
                    <a:lstStyle/>
                    <a:p>
                      <a:pPr algn="ctr"/>
                      <a:r>
                        <a:rPr lang="en-US" dirty="0" smtClean="0"/>
                        <a:t>Level 3**</a:t>
                      </a:r>
                      <a:endParaRPr lang="en-US" dirty="0"/>
                    </a:p>
                  </a:txBody>
                  <a:tcPr anchor="ctr"/>
                </a:tc>
                <a:tc>
                  <a:txBody>
                    <a:bodyPr/>
                    <a:lstStyle/>
                    <a:p>
                      <a:pPr algn="ctr"/>
                      <a:r>
                        <a:rPr lang="en-US" dirty="0" smtClean="0"/>
                        <a:t>Level 4**</a:t>
                      </a:r>
                      <a:endParaRPr lang="en-US" dirty="0"/>
                    </a:p>
                  </a:txBody>
                  <a:tcPr anchor="ctr"/>
                </a:tc>
              </a:tr>
              <a:tr h="370840">
                <a:tc>
                  <a:txBody>
                    <a:bodyPr/>
                    <a:lstStyle/>
                    <a:p>
                      <a:pPr algn="ctr"/>
                      <a:r>
                        <a:rPr lang="en-US" dirty="0" smtClean="0"/>
                        <a:t>Grade 3</a:t>
                      </a:r>
                      <a:endParaRPr lang="en-US" dirty="0"/>
                    </a:p>
                  </a:txBody>
                  <a:tcPr anchor="ctr"/>
                </a:tc>
                <a:tc>
                  <a:txBody>
                    <a:bodyPr/>
                    <a:lstStyle/>
                    <a:p>
                      <a:pPr algn="ctr"/>
                      <a:r>
                        <a:rPr lang="en-US" dirty="0" smtClean="0"/>
                        <a:t>1237 (level 1)</a:t>
                      </a:r>
                      <a:endParaRPr lang="en-US" dirty="0"/>
                    </a:p>
                  </a:txBody>
                  <a:tcPr anchor="ctr"/>
                </a:tc>
                <a:tc>
                  <a:txBody>
                    <a:bodyPr/>
                    <a:lstStyle/>
                    <a:p>
                      <a:pPr algn="ctr"/>
                      <a:r>
                        <a:rPr lang="en-US" dirty="0" smtClean="0"/>
                        <a:t>38%</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9%</a:t>
                      </a:r>
                      <a:endParaRPr lang="en-US" dirty="0"/>
                    </a:p>
                  </a:txBody>
                  <a:tcPr anchor="ctr"/>
                </a:tc>
              </a:tr>
              <a:tr h="370840">
                <a:tc>
                  <a:txBody>
                    <a:bodyPr/>
                    <a:lstStyle/>
                    <a:p>
                      <a:pPr algn="ctr"/>
                      <a:r>
                        <a:rPr lang="en-US" dirty="0" smtClean="0"/>
                        <a:t>Grade 4</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1234 (level 2)</a:t>
                      </a:r>
                    </a:p>
                  </a:txBody>
                  <a:tcPr anchor="ctr"/>
                </a:tc>
                <a:tc>
                  <a:txBody>
                    <a:bodyPr/>
                    <a:lstStyle/>
                    <a:p>
                      <a:pPr algn="ctr"/>
                      <a:r>
                        <a:rPr lang="en-US" dirty="0" smtClean="0"/>
                        <a:t>43%</a:t>
                      </a:r>
                      <a:endParaRPr lang="en-US" dirty="0"/>
                    </a:p>
                  </a:txBody>
                  <a:tcPr anchor="ctr"/>
                </a:tc>
                <a:tc>
                  <a:txBody>
                    <a:bodyPr/>
                    <a:lstStyle/>
                    <a:p>
                      <a:pPr algn="ctr"/>
                      <a:r>
                        <a:rPr lang="en-US" dirty="0" smtClean="0"/>
                        <a:t>21%</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14%</a:t>
                      </a:r>
                      <a:endParaRPr lang="en-US" dirty="0"/>
                    </a:p>
                  </a:txBody>
                  <a:tcPr anchor="ctr"/>
                </a:tc>
              </a:tr>
              <a:tr h="370840">
                <a:tc>
                  <a:txBody>
                    <a:bodyPr/>
                    <a:lstStyle/>
                    <a:p>
                      <a:pPr algn="ctr"/>
                      <a:r>
                        <a:rPr lang="en-US" dirty="0" smtClean="0"/>
                        <a:t>Grade 5</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1235 (level 2)</a:t>
                      </a:r>
                    </a:p>
                  </a:txBody>
                  <a:tcPr anchor="ctr"/>
                </a:tc>
                <a:tc>
                  <a:txBody>
                    <a:bodyPr/>
                    <a:lstStyle/>
                    <a:p>
                      <a:pPr algn="ctr"/>
                      <a:r>
                        <a:rPr lang="en-US" dirty="0" smtClean="0"/>
                        <a:t>24%</a:t>
                      </a:r>
                      <a:endParaRPr lang="en-US" dirty="0"/>
                    </a:p>
                  </a:txBody>
                  <a:tcPr anchor="ctr"/>
                </a:tc>
                <a:tc>
                  <a:txBody>
                    <a:bodyPr/>
                    <a:lstStyle/>
                    <a:p>
                      <a:pPr algn="ctr"/>
                      <a:r>
                        <a:rPr lang="en-US" dirty="0" smtClean="0"/>
                        <a:t>34%</a:t>
                      </a:r>
                      <a:endParaRPr lang="en-US" dirty="0"/>
                    </a:p>
                  </a:txBody>
                  <a:tcPr anchor="ctr"/>
                </a:tc>
                <a:tc>
                  <a:txBody>
                    <a:bodyPr/>
                    <a:lstStyle/>
                    <a:p>
                      <a:pPr algn="ctr"/>
                      <a:r>
                        <a:rPr lang="en-US" dirty="0" smtClean="0"/>
                        <a:t>34%</a:t>
                      </a:r>
                      <a:endParaRPr lang="en-US" dirty="0"/>
                    </a:p>
                  </a:txBody>
                  <a:tcPr anchor="ctr"/>
                </a:tc>
                <a:tc>
                  <a:txBody>
                    <a:bodyPr/>
                    <a:lstStyle/>
                    <a:p>
                      <a:pPr algn="ctr"/>
                      <a:r>
                        <a:rPr lang="en-US" dirty="0" smtClean="0"/>
                        <a:t>9%</a:t>
                      </a:r>
                      <a:endParaRPr lang="en-US" dirty="0"/>
                    </a:p>
                  </a:txBody>
                  <a:tcPr anchor="ctr"/>
                </a:tc>
              </a:tr>
              <a:tr h="370840">
                <a:tc>
                  <a:txBody>
                    <a:bodyPr/>
                    <a:lstStyle/>
                    <a:p>
                      <a:pPr algn="ctr"/>
                      <a:r>
                        <a:rPr lang="en-US" dirty="0" smtClean="0"/>
                        <a:t>Grade 6</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1233 (level 2)</a:t>
                      </a:r>
                    </a:p>
                  </a:txBody>
                  <a:tcPr anchor="ctr"/>
                </a:tc>
                <a:tc>
                  <a:txBody>
                    <a:bodyPr/>
                    <a:lstStyle/>
                    <a:p>
                      <a:pPr algn="ctr"/>
                      <a:r>
                        <a:rPr lang="en-US" dirty="0" smtClean="0"/>
                        <a:t>41%</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14%</a:t>
                      </a:r>
                      <a:endParaRPr lang="en-US" dirty="0"/>
                    </a:p>
                  </a:txBody>
                  <a:tcPr anchor="ctr"/>
                </a:tc>
                <a:tc>
                  <a:txBody>
                    <a:bodyPr/>
                    <a:lstStyle/>
                    <a:p>
                      <a:pPr algn="ctr"/>
                      <a:r>
                        <a:rPr lang="en-US" dirty="0" smtClean="0"/>
                        <a:t>22%</a:t>
                      </a:r>
                      <a:endParaRPr lang="en-US" dirty="0"/>
                    </a:p>
                  </a:txBody>
                  <a:tcPr anchor="ctr"/>
                </a:tc>
              </a:tr>
              <a:tr h="370840">
                <a:tc>
                  <a:txBody>
                    <a:bodyPr/>
                    <a:lstStyle/>
                    <a:p>
                      <a:pPr algn="ctr"/>
                      <a:r>
                        <a:rPr lang="en-US" dirty="0" smtClean="0"/>
                        <a:t>Grade 7</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1238 (level 2)</a:t>
                      </a:r>
                    </a:p>
                  </a:txBody>
                  <a:tcPr anchor="ctr"/>
                </a:tc>
                <a:tc>
                  <a:txBody>
                    <a:bodyPr/>
                    <a:lstStyle/>
                    <a:p>
                      <a:pPr algn="ctr"/>
                      <a:r>
                        <a:rPr lang="en-US" dirty="0" smtClean="0"/>
                        <a:t>22%</a:t>
                      </a:r>
                      <a:endParaRPr lang="en-US" dirty="0"/>
                    </a:p>
                  </a:txBody>
                  <a:tcPr anchor="ctr"/>
                </a:tc>
                <a:tc>
                  <a:txBody>
                    <a:bodyPr/>
                    <a:lstStyle/>
                    <a:p>
                      <a:pPr algn="ctr"/>
                      <a:r>
                        <a:rPr lang="en-US" dirty="0" smtClean="0"/>
                        <a:t>30%</a:t>
                      </a:r>
                      <a:endParaRPr lang="en-US" dirty="0"/>
                    </a:p>
                  </a:txBody>
                  <a:tcPr anchor="ctr"/>
                </a:tc>
                <a:tc>
                  <a:txBody>
                    <a:bodyPr/>
                    <a:lstStyle/>
                    <a:p>
                      <a:pPr algn="ctr"/>
                      <a:r>
                        <a:rPr lang="en-US" dirty="0" smtClean="0"/>
                        <a:t>29%</a:t>
                      </a:r>
                      <a:endParaRPr lang="en-US" dirty="0"/>
                    </a:p>
                  </a:txBody>
                  <a:tcPr anchor="ctr"/>
                </a:tc>
                <a:tc>
                  <a:txBody>
                    <a:bodyPr/>
                    <a:lstStyle/>
                    <a:p>
                      <a:pPr algn="ctr"/>
                      <a:r>
                        <a:rPr lang="en-US" dirty="0" smtClean="0"/>
                        <a:t>19%</a:t>
                      </a:r>
                      <a:endParaRPr lang="en-US" dirty="0"/>
                    </a:p>
                  </a:txBody>
                  <a:tcPr anchor="ctr"/>
                </a:tc>
              </a:tr>
              <a:tr h="370840">
                <a:tc>
                  <a:txBody>
                    <a:bodyPr/>
                    <a:lstStyle/>
                    <a:p>
                      <a:pPr algn="ctr"/>
                      <a:r>
                        <a:rPr lang="en-US" dirty="0" smtClean="0"/>
                        <a:t>Grade 8</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1236 (level 2)</a:t>
                      </a:r>
                    </a:p>
                  </a:txBody>
                  <a:tcPr anchor="ctr"/>
                </a:tc>
                <a:tc>
                  <a:txBody>
                    <a:bodyPr/>
                    <a:lstStyle/>
                    <a:p>
                      <a:pPr algn="ctr"/>
                      <a:r>
                        <a:rPr lang="en-US" dirty="0" smtClean="0"/>
                        <a:t>27%</a:t>
                      </a:r>
                      <a:endParaRPr lang="en-US" dirty="0"/>
                    </a:p>
                  </a:txBody>
                  <a:tcPr anchor="ctr"/>
                </a:tc>
                <a:tc>
                  <a:txBody>
                    <a:bodyPr/>
                    <a:lstStyle/>
                    <a:p>
                      <a:pPr algn="ctr"/>
                      <a:r>
                        <a:rPr lang="en-US" dirty="0" smtClean="0"/>
                        <a:t>22%</a:t>
                      </a:r>
                      <a:endParaRPr lang="en-US" dirty="0"/>
                    </a:p>
                  </a:txBody>
                  <a:tcPr anchor="ctr"/>
                </a:tc>
                <a:tc>
                  <a:txBody>
                    <a:bodyPr/>
                    <a:lstStyle/>
                    <a:p>
                      <a:pPr algn="ctr"/>
                      <a:r>
                        <a:rPr lang="en-US" dirty="0" smtClean="0"/>
                        <a:t>23%</a:t>
                      </a:r>
                      <a:endParaRPr lang="en-US" dirty="0"/>
                    </a:p>
                  </a:txBody>
                  <a:tcPr anchor="ctr"/>
                </a:tc>
                <a:tc>
                  <a:txBody>
                    <a:bodyPr/>
                    <a:lstStyle/>
                    <a:p>
                      <a:pPr algn="ctr"/>
                      <a:r>
                        <a:rPr lang="en-US" dirty="0" smtClean="0"/>
                        <a:t>28%</a:t>
                      </a:r>
                      <a:endParaRPr lang="en-US" dirty="0"/>
                    </a:p>
                  </a:txBody>
                  <a:tcPr anchor="ctr"/>
                </a:tc>
              </a:tr>
              <a:tr h="370840">
                <a:tc>
                  <a:txBody>
                    <a:bodyPr/>
                    <a:lstStyle/>
                    <a:p>
                      <a:pPr algn="ctr"/>
                      <a:r>
                        <a:rPr lang="en-US" dirty="0" smtClean="0"/>
                        <a:t>Grade 11</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1240 (level 2)</a:t>
                      </a:r>
                    </a:p>
                  </a:txBody>
                  <a:tcPr anchor="ctr"/>
                </a:tc>
                <a:tc>
                  <a:txBody>
                    <a:bodyPr/>
                    <a:lstStyle/>
                    <a:p>
                      <a:pPr algn="ctr"/>
                      <a:r>
                        <a:rPr lang="en-US" dirty="0" smtClean="0"/>
                        <a:t>33%</a:t>
                      </a:r>
                      <a:endParaRPr lang="en-US" dirty="0"/>
                    </a:p>
                  </a:txBody>
                  <a:tcPr anchor="ctr"/>
                </a:tc>
                <a:tc>
                  <a:txBody>
                    <a:bodyPr/>
                    <a:lstStyle/>
                    <a:p>
                      <a:pPr algn="ctr"/>
                      <a:r>
                        <a:rPr lang="en-US" dirty="0" smtClean="0"/>
                        <a:t>22%</a:t>
                      </a:r>
                      <a:endParaRPr lang="en-US" dirty="0"/>
                    </a:p>
                  </a:txBody>
                  <a:tcPr anchor="ctr"/>
                </a:tc>
                <a:tc>
                  <a:txBody>
                    <a:bodyPr/>
                    <a:lstStyle/>
                    <a:p>
                      <a:pPr algn="ctr"/>
                      <a:r>
                        <a:rPr lang="en-US" dirty="0" smtClean="0"/>
                        <a:t>25%</a:t>
                      </a:r>
                      <a:endParaRPr lang="en-US" dirty="0"/>
                    </a:p>
                  </a:txBody>
                  <a:tcPr anchor="ctr"/>
                </a:tc>
                <a:tc>
                  <a:txBody>
                    <a:bodyPr/>
                    <a:lstStyle/>
                    <a:p>
                      <a:pPr algn="ctr"/>
                      <a:r>
                        <a:rPr lang="en-US" dirty="0" smtClean="0"/>
                        <a:t>21%</a:t>
                      </a:r>
                      <a:endParaRPr lang="en-US" dirty="0"/>
                    </a:p>
                  </a:txBody>
                  <a:tcPr anchor="ctr"/>
                </a:tc>
              </a:tr>
            </a:tbl>
          </a:graphicData>
        </a:graphic>
      </p:graphicFrame>
      <p:sp>
        <p:nvSpPr>
          <p:cNvPr id="5" name="TextBox 4"/>
          <p:cNvSpPr txBox="1"/>
          <p:nvPr/>
        </p:nvSpPr>
        <p:spPr>
          <a:xfrm>
            <a:off x="1066800" y="5486400"/>
            <a:ext cx="7162800" cy="923330"/>
          </a:xfrm>
          <a:prstGeom prst="rect">
            <a:avLst/>
          </a:prstGeom>
          <a:noFill/>
        </p:spPr>
        <p:txBody>
          <a:bodyPr wrap="square" rtlCol="0">
            <a:spAutoFit/>
          </a:bodyPr>
          <a:lstStyle/>
          <a:p>
            <a:r>
              <a:rPr lang="en-US" dirty="0" smtClean="0"/>
              <a:t>* This is the average score students in Rhode Island received at each grade. The achievement level for that score is in parenthesis. </a:t>
            </a:r>
          </a:p>
          <a:p>
            <a:r>
              <a:rPr lang="en-US" dirty="0" smtClean="0"/>
              <a:t>** Levels 3 and 4 are </a:t>
            </a:r>
            <a:r>
              <a:rPr lang="en-US" i="1" dirty="0" smtClean="0"/>
              <a:t>meeting expectations.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04800" y="533400"/>
          <a:ext cx="8382000"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639762"/>
          </a:xfrm>
        </p:spPr>
        <p:txBody>
          <a:bodyPr>
            <a:normAutofit fontScale="90000"/>
          </a:bodyPr>
          <a:lstStyle/>
          <a:p>
            <a:r>
              <a:rPr lang="en-US" dirty="0"/>
              <a:t>Performance Level </a:t>
            </a:r>
            <a:r>
              <a:rPr lang="en-US" dirty="0" smtClean="0"/>
              <a:t>Setting and Descriptors</a:t>
            </a:r>
            <a:endParaRPr lang="en-US" dirty="0"/>
          </a:p>
        </p:txBody>
      </p:sp>
      <p:sp>
        <p:nvSpPr>
          <p:cNvPr id="3" name="Content Placeholder 2"/>
          <p:cNvSpPr>
            <a:spLocks noGrp="1"/>
          </p:cNvSpPr>
          <p:nvPr>
            <p:ph sz="quarter" idx="1"/>
          </p:nvPr>
        </p:nvSpPr>
        <p:spPr>
          <a:xfrm>
            <a:off x="457200" y="1143000"/>
            <a:ext cx="8382000" cy="5257800"/>
          </a:xfrm>
        </p:spPr>
        <p:txBody>
          <a:bodyPr>
            <a:normAutofit/>
          </a:bodyPr>
          <a:lstStyle/>
          <a:p>
            <a:r>
              <a:rPr lang="en-US" b="1" dirty="0" smtClean="0"/>
              <a:t>Educators from all of the NCSC states participated in performance level setting this summer</a:t>
            </a:r>
          </a:p>
          <a:p>
            <a:r>
              <a:rPr lang="en-US" b="1" dirty="0" smtClean="0"/>
              <a:t>NCSC has 4 performance levels.  Students at Levels 3 and 4 meet or exceed expectations.  </a:t>
            </a:r>
          </a:p>
          <a:p>
            <a:r>
              <a:rPr lang="en-US" b="1" dirty="0" smtClean="0"/>
              <a:t>Two Types of PLDs</a:t>
            </a:r>
          </a:p>
          <a:p>
            <a:pPr marL="788670" lvl="1" indent="-514350">
              <a:buFont typeface="+mj-lt"/>
              <a:buAutoNum type="arabicPeriod"/>
            </a:pPr>
            <a:r>
              <a:rPr lang="en-US" b="1" dirty="0" smtClean="0"/>
              <a:t>Paragraphs for student reports sent to parents</a:t>
            </a:r>
          </a:p>
          <a:p>
            <a:pPr marL="788670" lvl="1" indent="-514350">
              <a:buFont typeface="+mj-lt"/>
              <a:buAutoNum type="arabicPeriod"/>
            </a:pPr>
            <a:r>
              <a:rPr lang="en-US" b="1" dirty="0" smtClean="0"/>
              <a:t>Detailed charts that contain specific skills and knowledge by level.</a:t>
            </a:r>
          </a:p>
          <a:p>
            <a:pPr marL="1062038" lvl="2" indent="-257175"/>
            <a:r>
              <a:rPr lang="en-US" dirty="0" smtClean="0"/>
              <a:t>Outline the ways item complexity and text complexity develops across the tiers of items.</a:t>
            </a:r>
          </a:p>
          <a:p>
            <a:pPr marL="0" indent="0">
              <a:buNone/>
            </a:pPr>
            <a:endParaRPr lang="en-US" dirty="0"/>
          </a:p>
        </p:txBody>
      </p:sp>
    </p:spTree>
    <p:extLst>
      <p:ext uri="{BB962C8B-B14F-4D97-AF65-F5344CB8AC3E}">
        <p14:creationId xmlns:p14="http://schemas.microsoft.com/office/powerpoint/2010/main" xmlns="" val="147411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3</a:t>
            </a:r>
            <a:r>
              <a:rPr lang="en-US" baseline="30000" dirty="0" smtClean="0"/>
              <a:t>rd</a:t>
            </a:r>
            <a:r>
              <a:rPr lang="en-US" dirty="0" smtClean="0"/>
              <a:t> Grade Mathematics Example</a:t>
            </a:r>
            <a:br>
              <a:rPr lang="en-US" dirty="0" smtClean="0"/>
            </a:br>
            <a:r>
              <a:rPr lang="en-US" sz="2700" i="1" dirty="0" smtClean="0"/>
              <a:t>Page 14: Mathematics Core Content Connectors (CCC)</a:t>
            </a:r>
            <a:endParaRPr lang="en-US" i="1" dirty="0"/>
          </a:p>
        </p:txBody>
      </p:sp>
      <p:sp>
        <p:nvSpPr>
          <p:cNvPr id="6" name="Content Placeholder 5"/>
          <p:cNvSpPr>
            <a:spLocks noGrp="1"/>
          </p:cNvSpPr>
          <p:nvPr>
            <p:ph sz="quarter" idx="1"/>
          </p:nvPr>
        </p:nvSpPr>
        <p:spPr>
          <a:xfrm>
            <a:off x="990600" y="1600200"/>
            <a:ext cx="7772400" cy="4572000"/>
          </a:xfrm>
        </p:spPr>
        <p:txBody>
          <a:bodyPr>
            <a:normAutofit/>
          </a:bodyPr>
          <a:lstStyle/>
          <a:p>
            <a:pPr>
              <a:spcBef>
                <a:spcPts val="0"/>
              </a:spcBef>
            </a:pPr>
            <a:r>
              <a:rPr lang="en-US" b="1" kern="0" dirty="0" smtClean="0"/>
              <a:t>CCSS </a:t>
            </a:r>
            <a:r>
              <a:rPr lang="en-US" kern="0" dirty="0" smtClean="0"/>
              <a:t>3.NF.1: Understand a fraction 1/b as the quantity formed by 1 part when a whole is partitioned into b equal parts; understand a fraction a/b as the quantity formed by a parts of size 1/b.</a:t>
            </a:r>
          </a:p>
          <a:p>
            <a:pPr lvl="1"/>
            <a:r>
              <a:rPr lang="en-US" b="1" dirty="0" smtClean="0"/>
              <a:t>CCC </a:t>
            </a:r>
            <a:r>
              <a:rPr lang="en-US" dirty="0" smtClean="0"/>
              <a:t>3.NO.1l3: Identify the fraction that matches the representation (rectangles and circles; halves, fourths, and thirds, eighths).</a:t>
            </a:r>
          </a:p>
          <a:p>
            <a:pPr lvl="1">
              <a:spcBef>
                <a:spcPts val="0"/>
              </a:spcBef>
            </a:pPr>
            <a:endParaRPr lang="en-US" dirty="0" smtClean="0"/>
          </a:p>
          <a:p>
            <a:pPr lvl="1"/>
            <a:endParaRPr lang="en-US" dirty="0"/>
          </a:p>
        </p:txBody>
      </p:sp>
    </p:spTree>
    <p:extLst>
      <p:ext uri="{BB962C8B-B14F-4D97-AF65-F5344CB8AC3E}">
        <p14:creationId xmlns="" xmlns:p14="http://schemas.microsoft.com/office/powerpoint/2010/main" val="418324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9032"/>
            <a:ext cx="8362950" cy="1143000"/>
          </a:xfrm>
        </p:spPr>
        <p:txBody>
          <a:bodyPr>
            <a:normAutofit fontScale="90000"/>
          </a:bodyPr>
          <a:lstStyle/>
          <a:p>
            <a:r>
              <a:rPr lang="en-US" dirty="0"/>
              <a:t>Mathematics Grade 3 Sample </a:t>
            </a:r>
            <a:r>
              <a:rPr lang="en-US" dirty="0" smtClean="0"/>
              <a:t>Item</a:t>
            </a:r>
            <a:br>
              <a:rPr lang="en-US" dirty="0" smtClean="0"/>
            </a:br>
            <a:r>
              <a:rPr lang="en-US" sz="2700" dirty="0" smtClean="0"/>
              <a:t>This sample item is an example of a lower tier</a:t>
            </a:r>
            <a:endParaRPr lang="en-US" sz="2700" dirty="0"/>
          </a:p>
        </p:txBody>
      </p:sp>
      <p:pic>
        <p:nvPicPr>
          <p:cNvPr id="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t="5617"/>
          <a:stretch>
            <a:fillRect/>
          </a:stretch>
        </p:blipFill>
        <p:spPr bwMode="auto">
          <a:xfrm>
            <a:off x="4800600" y="2514600"/>
            <a:ext cx="3276600" cy="4118582"/>
          </a:xfrm>
          <a:prstGeom prst="rect">
            <a:avLst/>
          </a:prstGeom>
          <a:noFill/>
          <a:ln>
            <a:solidFill>
              <a:schemeClr val="accent4">
                <a:lumMod val="50000"/>
              </a:schemeClr>
            </a:solidFill>
          </a:ln>
          <a:extLst>
            <a:ext uri="{909E8E84-426E-40DD-AFC4-6F175D3DCCD1}">
              <a14:hiddenFill xmlns=""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cstate="print"/>
          <a:srcRect/>
          <a:stretch>
            <a:fillRect/>
          </a:stretch>
        </p:blipFill>
        <p:spPr bwMode="auto">
          <a:xfrm>
            <a:off x="381000" y="2514600"/>
            <a:ext cx="3881382" cy="2638425"/>
          </a:xfrm>
          <a:prstGeom prst="rect">
            <a:avLst/>
          </a:prstGeom>
          <a:noFill/>
          <a:ln w="9525">
            <a:solidFill>
              <a:schemeClr val="accent4">
                <a:lumMod val="50000"/>
              </a:schemeClr>
            </a:solidFill>
            <a:miter lim="800000"/>
            <a:headEnd/>
            <a:tailEnd/>
          </a:ln>
        </p:spPr>
      </p:pic>
      <p:sp>
        <p:nvSpPr>
          <p:cNvPr id="9" name="TextBox 8"/>
          <p:cNvSpPr txBox="1"/>
          <p:nvPr/>
        </p:nvSpPr>
        <p:spPr>
          <a:xfrm>
            <a:off x="381000" y="1600200"/>
            <a:ext cx="3962400" cy="646331"/>
          </a:xfrm>
          <a:prstGeom prst="rect">
            <a:avLst/>
          </a:prstGeom>
          <a:noFill/>
        </p:spPr>
        <p:txBody>
          <a:bodyPr wrap="square" rtlCol="0">
            <a:spAutoFit/>
          </a:bodyPr>
          <a:lstStyle/>
          <a:p>
            <a:r>
              <a:rPr lang="en-US" b="1" dirty="0" smtClean="0"/>
              <a:t>This item begins with a model telling the student what the item is about:</a:t>
            </a:r>
            <a:endParaRPr lang="en-US" b="1" dirty="0"/>
          </a:p>
        </p:txBody>
      </p:sp>
      <p:sp>
        <p:nvSpPr>
          <p:cNvPr id="10" name="TextBox 9"/>
          <p:cNvSpPr txBox="1"/>
          <p:nvPr/>
        </p:nvSpPr>
        <p:spPr>
          <a:xfrm>
            <a:off x="4648200" y="1600200"/>
            <a:ext cx="3657600" cy="923330"/>
          </a:xfrm>
          <a:prstGeom prst="rect">
            <a:avLst/>
          </a:prstGeom>
          <a:noFill/>
        </p:spPr>
        <p:txBody>
          <a:bodyPr wrap="square" rtlCol="0">
            <a:spAutoFit/>
          </a:bodyPr>
          <a:lstStyle/>
          <a:p>
            <a:r>
              <a:rPr lang="en-US" b="1" dirty="0" smtClean="0"/>
              <a:t>The model is followed by the item. This item has two answer options instead of three. :</a:t>
            </a:r>
            <a:endParaRPr lang="en-US" b="1" dirty="0"/>
          </a:p>
        </p:txBody>
      </p:sp>
    </p:spTree>
    <p:extLst>
      <p:ext uri="{BB962C8B-B14F-4D97-AF65-F5344CB8AC3E}">
        <p14:creationId xmlns="" xmlns:p14="http://schemas.microsoft.com/office/powerpoint/2010/main" val="1811232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normAutofit fontScale="90000"/>
          </a:bodyPr>
          <a:lstStyle/>
          <a:p>
            <a:r>
              <a:rPr lang="en-US" dirty="0" smtClean="0"/>
              <a:t>6th Grade Mathematics: CCSS and CCC</a:t>
            </a:r>
            <a:br>
              <a:rPr lang="en-US" dirty="0" smtClean="0"/>
            </a:br>
            <a:r>
              <a:rPr lang="en-US" sz="2700" i="1" dirty="0" smtClean="0"/>
              <a:t>Page 27: Mathematics Core Content Connectors (CCC)</a:t>
            </a:r>
            <a:endParaRPr lang="en-US" dirty="0"/>
          </a:p>
        </p:txBody>
      </p:sp>
      <p:sp>
        <p:nvSpPr>
          <p:cNvPr id="3" name="Content Placeholder 2"/>
          <p:cNvSpPr>
            <a:spLocks noGrp="1"/>
          </p:cNvSpPr>
          <p:nvPr>
            <p:ph sz="quarter" idx="1"/>
          </p:nvPr>
        </p:nvSpPr>
        <p:spPr/>
        <p:txBody>
          <a:bodyPr/>
          <a:lstStyle/>
          <a:p>
            <a:r>
              <a:rPr lang="en-US" dirty="0" smtClean="0"/>
              <a:t>CCSS 6.RP.1: Understand the concept of a ratio and use ratio language to describe a ratio relationship between two quantities. For example, “The ratio of wings to beaks in the bird house at the zoo was 2:1, because for every 2 wings there was 1 beak.” “For every vote candidate A received, candidate C received nearly three votes.”</a:t>
            </a:r>
          </a:p>
          <a:p>
            <a:pPr lvl="1"/>
            <a:r>
              <a:rPr lang="en-US" dirty="0" smtClean="0"/>
              <a:t>CCC 6.PRF.1c1: Describe the ratio relationship between two quantities for a given situation.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4800"/>
            <a:ext cx="7772400" cy="808038"/>
          </a:xfrm>
        </p:spPr>
        <p:txBody>
          <a:bodyPr/>
          <a:lstStyle/>
          <a:p>
            <a:r>
              <a:rPr lang="en-US" dirty="0" smtClean="0"/>
              <a:t>Grade 6 Mathematics sample item</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838200" y="2209800"/>
            <a:ext cx="3208701" cy="3810000"/>
          </a:xfrm>
          <a:prstGeom prst="rect">
            <a:avLst/>
          </a:prstGeom>
          <a:noFill/>
          <a:ln w="9525">
            <a:solidFill>
              <a:schemeClr val="accent4">
                <a:lumMod val="50000"/>
              </a:schemeClr>
            </a:solidFill>
            <a:miter lim="800000"/>
            <a:headEnd/>
            <a:tailEnd/>
          </a:ln>
        </p:spPr>
      </p:pic>
      <p:sp>
        <p:nvSpPr>
          <p:cNvPr id="6" name="TextBox 5"/>
          <p:cNvSpPr txBox="1"/>
          <p:nvPr/>
        </p:nvSpPr>
        <p:spPr>
          <a:xfrm>
            <a:off x="762000" y="1219200"/>
            <a:ext cx="3962400" cy="830997"/>
          </a:xfrm>
          <a:prstGeom prst="rect">
            <a:avLst/>
          </a:prstGeom>
          <a:noFill/>
        </p:spPr>
        <p:txBody>
          <a:bodyPr wrap="square" rtlCol="0">
            <a:spAutoFit/>
          </a:bodyPr>
          <a:lstStyle/>
          <a:p>
            <a:r>
              <a:rPr lang="en-US" sz="1600" b="1" dirty="0" smtClean="0"/>
              <a:t>This item begins by telling the student what the item is about. Then it provides a context that includes visual supports:</a:t>
            </a:r>
            <a:endParaRPr lang="en-US" sz="1600" b="1" dirty="0"/>
          </a:p>
        </p:txBody>
      </p:sp>
      <p:pic>
        <p:nvPicPr>
          <p:cNvPr id="3075" name="Picture 3"/>
          <p:cNvPicPr>
            <a:picLocks noChangeAspect="1" noChangeArrowheads="1"/>
          </p:cNvPicPr>
          <p:nvPr/>
        </p:nvPicPr>
        <p:blipFill>
          <a:blip r:embed="rId4" cstate="print"/>
          <a:srcRect/>
          <a:stretch>
            <a:fillRect/>
          </a:stretch>
        </p:blipFill>
        <p:spPr bwMode="auto">
          <a:xfrm>
            <a:off x="5029200" y="2209800"/>
            <a:ext cx="3495214" cy="3810000"/>
          </a:xfrm>
          <a:prstGeom prst="rect">
            <a:avLst/>
          </a:prstGeom>
          <a:noFill/>
          <a:ln w="9525">
            <a:solidFill>
              <a:schemeClr val="accent4">
                <a:lumMod val="50000"/>
              </a:schemeClr>
            </a:solidFill>
            <a:miter lim="800000"/>
            <a:headEnd/>
            <a:tailEnd/>
          </a:ln>
        </p:spPr>
      </p:pic>
      <p:sp>
        <p:nvSpPr>
          <p:cNvPr id="8" name="TextBox 7"/>
          <p:cNvSpPr txBox="1"/>
          <p:nvPr/>
        </p:nvSpPr>
        <p:spPr>
          <a:xfrm>
            <a:off x="5105400" y="1219200"/>
            <a:ext cx="3657600" cy="923330"/>
          </a:xfrm>
          <a:prstGeom prst="rect">
            <a:avLst/>
          </a:prstGeom>
          <a:noFill/>
        </p:spPr>
        <p:txBody>
          <a:bodyPr wrap="square" rtlCol="0">
            <a:spAutoFit/>
          </a:bodyPr>
          <a:lstStyle/>
          <a:p>
            <a:r>
              <a:rPr lang="en-US" b="1" dirty="0" smtClean="0"/>
              <a:t>This item is a continuation of the context and each answer option includes visual supports.</a:t>
            </a:r>
            <a:endParaRPr lang="en-US" b="1"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National Center and State Collaborative (NCSC) Sample Items Overview 2015   &amp;quot;&quot;/&gt;&lt;property id=&quot;20307&quot; value=&quot;400&quot;/&gt;&lt;/object&gt;&lt;object type=&quot;3&quot; unique_id=&quot;10004&quot;&gt;&lt;property id=&quot;20148&quot; value=&quot;5&quot;/&gt;&lt;property id=&quot;20300&quot; value=&quot;Slide 2 - &amp;quot;Session Overview&amp;quot;&quot;/&gt;&lt;property id=&quot;20307&quot; value=&quot;474&quot;/&gt;&lt;/object&gt;&lt;object type=&quot;3&quot; unique_id=&quot;10008&quot;&gt;&lt;property id=&quot;20148&quot; value=&quot;5&quot;/&gt;&lt;property id=&quot;20300&quot; value=&quot;Slide 4 - &amp;quot;NCSC Alternate Assessment&amp;quot;&quot;/&gt;&lt;property id=&quot;20307&quot; value=&quot;456&quot;/&gt;&lt;/object&gt;&lt;object type=&quot;3&quot; unique_id=&quot;10010&quot;&gt;&lt;property id=&quot;20148&quot; value=&quot;5&quot;/&gt;&lt;property id=&quot;20300&quot; value=&quot;Slide 5 - &amp;quot;Assessment Design&amp;quot;&quot;/&gt;&lt;property id=&quot;20307&quot; value=&quot;469&quot;/&gt;&lt;/object&gt;&lt;object type=&quot;3&quot; unique_id=&quot;10011&quot;&gt;&lt;property id=&quot;20148&quot; value=&quot;5&quot;/&gt;&lt;property id=&quot;20300&quot; value=&quot;Slide 6 - &amp;quot;NCSC Item Development and Item Complexities&amp;quot;&quot;/&gt;&lt;property id=&quot;20307&quot; value=&quot;511&quot;/&gt;&lt;/object&gt;&lt;object type=&quot;3&quot; unique_id=&quot;10014&quot;&gt;&lt;property id=&quot;20148&quot; value=&quot;5&quot;/&gt;&lt;property id=&quot;20300&quot; value=&quot;Slide 8 - &amp;quot;Learner Characteristic Inventory&amp;amp;#x09;&amp;quot;&quot;/&gt;&lt;property id=&quot;20307&quot; value=&quot;514&quot;/&gt;&lt;/object&gt;&lt;object type=&quot;3&quot; unique_id=&quot;10015&quot;&gt;&lt;property id=&quot;20148&quot; value=&quot;5&quot;/&gt;&lt;property id=&quot;20300&quot; value=&quot;Slide 9 - &amp;quot;Reading (from all NCSC States)&amp;quot;&quot;/&gt;&lt;property id=&quot;20307&quot; value=&quot;509&quot;/&gt;&lt;/object&gt;&lt;object type=&quot;3&quot; unique_id=&quot;10016&quot;&gt;&lt;property id=&quot;20148&quot; value=&quot;5&quot;/&gt;&lt;property id=&quot;20300&quot; value=&quot;Slide 10 - &amp;quot;Math (from All NCSC States)&amp;quot;&quot;/&gt;&lt;property id=&quot;20307&quot; value=&quot;510&quot;/&gt;&lt;/object&gt;&lt;object type=&quot;3&quot; unique_id=&quot;10017&quot;&gt;&lt;property id=&quot;20148&quot; value=&quot;5&quot;/&gt;&lt;property id=&quot;20300&quot; value=&quot;Slide 11 - &amp;quot;Communication (from all NCSC Partner States) &amp;quot;&quot;/&gt;&lt;property id=&quot;20307&quot; value=&quot;512&quot;/&gt;&lt;/object&gt;&lt;object type=&quot;3&quot; unique_id=&quot;10019&quot;&gt;&lt;property id=&quot;20148&quot; value=&quot;5&quot;/&gt;&lt;property id=&quot;20300&quot; value=&quot;Slide 14 - &amp;quot;Mathematics Grade 3 Sample Item 1&amp;quot;&quot;/&gt;&lt;property id=&quot;20307&quot; value=&quot;499&quot;/&gt;&lt;/object&gt;&lt;object type=&quot;3&quot; unique_id=&quot;10020&quot;&gt;&lt;property id=&quot;20148&quot; value=&quot;5&quot;/&gt;&lt;property id=&quot;20300&quot; value=&quot;Slide 16 - &amp;quot;Mathematics Grade 3 Sample Item 2&amp;quot;&quot;/&gt;&lt;property id=&quot;20307&quot; value=&quot;500&quot;/&gt;&lt;/object&gt;&lt;object type=&quot;3&quot; unique_id=&quot;10021&quot;&gt;&lt;property id=&quot;20148&quot; value=&quot;5&quot;/&gt;&lt;property id=&quot;20300&quot; value=&quot;Slide 18 - &amp;quot;Mathematics Grade 6 Sample Item 1&amp;quot;&quot;/&gt;&lt;property id=&quot;20307&quot; value=&quot;501&quot;/&gt;&lt;/object&gt;&lt;object type=&quot;3&quot; unique_id=&quot;10022&quot;&gt;&lt;property id=&quot;20148&quot; value=&quot;5&quot;/&gt;&lt;property id=&quot;20300&quot; value=&quot;Slide 19 - &amp;quot;Mathematics Grade 6 Sample Item 2 &amp;quot;&quot;/&gt;&lt;property id=&quot;20307&quot; value=&quot;502&quot;/&gt;&lt;/object&gt;&lt;object type=&quot;3&quot; unique_id=&quot;10023&quot;&gt;&lt;property id=&quot;20148&quot; value=&quot;5&quot;/&gt;&lt;property id=&quot;20300&quot; value=&quot;Slide 21 - &amp;quot;Mathematics Grade 6 Sample Item 3 &amp;quot;&quot;/&gt;&lt;property id=&quot;20307&quot; value=&quot;503&quot;/&gt;&lt;/object&gt;&lt;object type=&quot;3&quot; unique_id=&quot;10032&quot;&gt;&lt;property id=&quot;20148&quot; value=&quot;5&quot;/&gt;&lt;property id=&quot;20300&quot; value=&quot;Slide 41 - &amp;quot;Assessing Writing&amp;quot;&quot;/&gt;&lt;property id=&quot;20307&quot; value=&quot;487&quot;/&gt;&lt;/object&gt;&lt;object type=&quot;3&quot; unique_id=&quot;10035&quot;&gt;&lt;property id=&quot;20148&quot; value=&quot;5&quot;/&gt;&lt;property id=&quot;20300&quot; value=&quot;Slide 45&quot;/&gt;&lt;property id=&quot;20307&quot; value=&quot;401&quot;/&gt;&lt;/object&gt;&lt;object type=&quot;3&quot; unique_id=&quot;10402&quot;&gt;&lt;property id=&quot;20148&quot; value=&quot;5&quot;/&gt;&lt;property id=&quot;20300&quot; value=&quot;Slide 23 - &amp;quot;Mathematics Grade 11 Sample Item 1 &amp;quot;&quot;/&gt;&lt;property id=&quot;20307&quot; value=&quot;524&quot;/&gt;&lt;/object&gt;&lt;object type=&quot;3&quot; unique_id=&quot;10403&quot;&gt;&lt;property id=&quot;20148&quot; value=&quot;5&quot;/&gt;&lt;property id=&quot;20300&quot; value=&quot;Slide 25 - &amp;quot;Mathematics Grade 11 Sample Item 2 &amp;quot;&quot;/&gt;&lt;property id=&quot;20307&quot; value=&quot;525&quot;/&gt;&lt;/object&gt;&lt;object type=&quot;3&quot; unique_id=&quot;10626&quot;&gt;&lt;property id=&quot;20148&quot; value=&quot;5&quot;/&gt;&lt;property id=&quot;20300&quot; value=&quot;Slide 29 - &amp;quot;English Language Arts Grade 4 Sample Item 1 &amp;quot;&quot;/&gt;&lt;property id=&quot;20307&quot; value=&quot;526&quot;/&gt;&lt;/object&gt;&lt;object type=&quot;3&quot; unique_id=&quot;10627&quot;&gt;&lt;property id=&quot;20148&quot; value=&quot;5&quot;/&gt;&lt;property id=&quot;20300&quot; value=&quot;Slide 30 - &amp;quot;English Language Arts Grade 4 Sample Item 1 &amp;quot;&quot;/&gt;&lt;property id=&quot;20307&quot; value=&quot;527&quot;/&gt;&lt;/object&gt;&lt;object type=&quot;3&quot; unique_id=&quot;10628&quot;&gt;&lt;property id=&quot;20148&quot; value=&quot;5&quot;/&gt;&lt;property id=&quot;20300&quot; value=&quot;Slide 31 - &amp;quot;English Language Arts Grade 4 Sample Item 2 &amp;quot;&quot;/&gt;&lt;property id=&quot;20307&quot; value=&quot;528&quot;/&gt;&lt;/object&gt;&lt;object type=&quot;3&quot; unique_id=&quot;10869&quot;&gt;&lt;property id=&quot;20148&quot; value=&quot;5&quot;/&gt;&lt;property id=&quot;20300&quot; value=&quot;Slide 32 - &amp;quot;English Language Arts Grade 8 Sample Item 1 &amp;quot;&quot;/&gt;&lt;property id=&quot;20307&quot; value=&quot;529&quot;/&gt;&lt;/object&gt;&lt;object type=&quot;3&quot; unique_id=&quot;10870&quot;&gt;&lt;property id=&quot;20148&quot; value=&quot;5&quot;/&gt;&lt;property id=&quot;20300&quot; value=&quot;Slide 33 - &amp;quot;English Language Arts Grade 8 Sample Item 1 &amp;quot;&quot;/&gt;&lt;property id=&quot;20307&quot; value=&quot;531&quot;/&gt;&lt;/object&gt;&lt;object type=&quot;3&quot; unique_id=&quot;10871&quot;&gt;&lt;property id=&quot;20148&quot; value=&quot;5&quot;/&gt;&lt;property id=&quot;20300&quot; value=&quot;Slide 34 - &amp;quot;English Language Arts Grade 8 Sample Item 2 &amp;quot;&quot;/&gt;&lt;property id=&quot;20307&quot; value=&quot;530&quot;/&gt;&lt;/object&gt;&lt;object type=&quot;3&quot; unique_id=&quot;10872&quot;&gt;&lt;property id=&quot;20148&quot; value=&quot;5&quot;/&gt;&lt;property id=&quot;20300&quot; value=&quot;Slide 35 - &amp;quot;English Language Arts Grade 8 Sample Item 3 &amp;quot;&quot;/&gt;&lt;property id=&quot;20307&quot; value=&quot;532&quot;/&gt;&lt;/object&gt;&lt;object type=&quot;3&quot; unique_id=&quot;11089&quot;&gt;&lt;property id=&quot;20148&quot; value=&quot;5&quot;/&gt;&lt;property id=&quot;20300&quot; value=&quot;Slide 36 - &amp;quot;English Language Arts Grade11&amp;quot;&quot;/&gt;&lt;property id=&quot;20307&quot; value=&quot;533&quot;/&gt;&lt;/object&gt;&lt;object type=&quot;3&quot; unique_id=&quot;11310&quot;&gt;&lt;property id=&quot;20148&quot; value=&quot;5&quot;/&gt;&lt;property id=&quot;20300&quot; value=&quot;Slide 37 - &amp;quot; English Language Arts Grade 11 Sample Items 1 and 2&amp;quot;&quot;/&gt;&lt;property id=&quot;20307&quot; value=&quot;534&quot;/&gt;&lt;/object&gt;&lt;object type=&quot;3&quot; unique_id=&quot;11311&quot;&gt;&lt;property id=&quot;20148&quot; value=&quot;5&quot;/&gt;&lt;property id=&quot;20300&quot; value=&quot;Slide 38 - &amp;quot;English Language Arts Grade11 Sample Item 3&amp;quot;&quot;/&gt;&lt;property id=&quot;20307&quot; value=&quot;535&quot;/&gt;&lt;/object&gt;&lt;object type=&quot;3&quot; unique_id=&quot;11312&quot;&gt;&lt;property id=&quot;20148&quot; value=&quot;5&quot;/&gt;&lt;property id=&quot;20300&quot; value=&quot;Slide 39 - &amp;quot; English Language Arts Grade11  Sample Item 4 &amp;quot;&quot;/&gt;&lt;property id=&quot;20307&quot; value=&quot;536&quot;/&gt;&lt;/object&gt;&lt;object type=&quot;3&quot; unique_id=&quot;12190&quot;&gt;&lt;property id=&quot;20148&quot; value=&quot;5&quot;/&gt;&lt;property id=&quot;20300&quot; value=&quot;Slide 7 - &amp;quot;Principled Design&amp;quot;&quot;/&gt;&lt;property id=&quot;20307&quot; value=&quot;540&quot;/&gt;&lt;/object&gt;&lt;object type=&quot;3&quot; unique_id=&quot;12191&quot;&gt;&lt;property id=&quot;20148&quot; value=&quot;5&quot;/&gt;&lt;property id=&quot;20300&quot; value=&quot;Slide 12 - &amp;quot;Item Complexities&amp;quot;&quot;/&gt;&lt;property id=&quot;20307&quot; value=&quot;539&quot;/&gt;&lt;/object&gt;&lt;object type=&quot;3&quot; unique_id=&quot;12193&quot;&gt;&lt;property id=&quot;20148&quot; value=&quot;5&quot;/&gt;&lt;property id=&quot;20300&quot; value=&quot;Slide 28 - &amp;quot;Graduated Text Complexity of Reading Passages&amp;quot;&quot;/&gt;&lt;property id=&quot;20307&quot; value=&quot;541&quot;/&gt;&lt;/object&gt;&lt;object type=&quot;3&quot; unique_id=&quot;12401&quot;&gt;&lt;property id=&quot;20148&quot; value=&quot;5&quot;/&gt;&lt;property id=&quot;20300&quot; value=&quot;Slide 40 - &amp;quot;NCSC Findings That Informed The NCSC Item Design&amp;quot;&quot;/&gt;&lt;property id=&quot;20307&quot; value=&quot;543&quot;/&gt;&lt;/object&gt;&lt;object type=&quot;3&quot; unique_id=&quot;12570&quot;&gt;&lt;property id=&quot;20148&quot; value=&quot;5&quot;/&gt;&lt;property id=&quot;20300&quot; value=&quot;Slide 3 - &amp;quot;National Center and State Collaborative (NCSC) Alternate Assessment Consortium&amp;quot;&quot;/&gt;&lt;property id=&quot;20307&quot; value=&quot;545&quot;/&gt;&lt;/object&gt;&lt;object type=&quot;3&quot; unique_id=&quot;13107&quot;&gt;&lt;property id=&quot;20148&quot; value=&quot;5&quot;/&gt;&lt;property id=&quot;20300&quot; value=&quot;Slide 42 - &amp;quot;Writing&amp;quot;&quot;/&gt;&lt;property id=&quot;20307&quot; value=&quot;546&quot;/&gt;&lt;/object&gt;&lt;object type=&quot;3&quot; unique_id=&quot;13108&quot;&gt;&lt;property id=&quot;20148&quot; value=&quot;5&quot;/&gt;&lt;property id=&quot;20300&quot; value=&quot;Slide 43 - &amp;quot;Writing Materials&amp;quot;&quot;/&gt;&lt;property id=&quot;20307&quot; value=&quot;547&quot;/&gt;&lt;/object&gt;&lt;object type=&quot;3&quot; unique_id=&quot;13109&quot;&gt;&lt;property id=&quot;20148&quot; value=&quot;5&quot;/&gt;&lt;property id=&quot;20300&quot; value=&quot;Slide 44 - &amp;quot;Writing: Uploading Evidence&amp;quot;&quot;/&gt;&lt;property id=&quot;20307&quot; value=&quot;548&quot;/&gt;&lt;/object&gt;&lt;object type=&quot;3&quot; unique_id=&quot;13447&quot;&gt;&lt;property id=&quot;20148&quot; value=&quot;5&quot;/&gt;&lt;property id=&quot;20300&quot; value=&quot;Slide 15 - &amp;quot;Mathematics Grade 3 Sample Item 1&amp;quot;&quot;/&gt;&lt;property id=&quot;20307&quot; value=&quot;549&quot;/&gt;&lt;/object&gt;&lt;object type=&quot;3&quot; unique_id=&quot;13448&quot;&gt;&lt;property id=&quot;20148&quot; value=&quot;5&quot;/&gt;&lt;property id=&quot;20300&quot; value=&quot;Slide 17 - &amp;quot;Mathematics Grade 3 Sample Item 2&amp;quot;&quot;/&gt;&lt;property id=&quot;20307&quot; value=&quot;550&quot;/&gt;&lt;/object&gt;&lt;object type=&quot;3&quot; unique_id=&quot;13449&quot;&gt;&lt;property id=&quot;20148&quot; value=&quot;5&quot;/&gt;&lt;property id=&quot;20300&quot; value=&quot;Slide 20 - &amp;quot;Mathematics Grade 6 Sample Item 2 &amp;quot;&quot;/&gt;&lt;property id=&quot;20307&quot; value=&quot;551&quot;/&gt;&lt;/object&gt;&lt;object type=&quot;3&quot; unique_id=&quot;13450&quot;&gt;&lt;property id=&quot;20148&quot; value=&quot;5&quot;/&gt;&lt;property id=&quot;20300&quot; value=&quot;Slide 22 - &amp;quot;Mathematics Grade 6 Sample Item 3 &amp;quot;&quot;/&gt;&lt;property id=&quot;20307&quot; value=&quot;552&quot;/&gt;&lt;/object&gt;&lt;object type=&quot;3&quot; unique_id=&quot;13451&quot;&gt;&lt;property id=&quot;20148&quot; value=&quot;5&quot;/&gt;&lt;property id=&quot;20300&quot; value=&quot;Slide 24 - &amp;quot;Mathematics Grade 11 Sample Item 1 &amp;quot;&quot;/&gt;&lt;property id=&quot;20307&quot; value=&quot;553&quot;/&gt;&lt;/object&gt;&lt;object type=&quot;3&quot; unique_id=&quot;13452&quot;&gt;&lt;property id=&quot;20148&quot; value=&quot;5&quot;/&gt;&lt;property id=&quot;20300&quot; value=&quot;Slide 26 - &amp;quot;Mathematics Grade 11 Sample Item 2 &amp;quot;&quot;/&gt;&lt;property id=&quot;20307&quot; value=&quot;554&quot;/&gt;&lt;/object&gt;&lt;object type=&quot;3&quot; unique_id=&quot;14449&quot;&gt;&lt;property id=&quot;20148&quot; value=&quot;5&quot;/&gt;&lt;property id=&quot;20300&quot; value=&quot;Slide 13 - &amp;quot;Mathematics (Standards)&amp;quot;&quot;/&gt;&lt;property id=&quot;20307&quot; value=&quot;556&quot;/&gt;&lt;/object&gt;&lt;object type=&quot;3&quot; unique_id=&quot;14596&quot;&gt;&lt;property id=&quot;20148&quot; value=&quot;5&quot;/&gt;&lt;property id=&quot;20300&quot; value=&quot;Slide 27 - &amp;quot;Reading (Standards)&amp;quot;&quot;/&gt;&lt;property id=&quot;20307&quot; value=&quot;558&quot;/&gt;&lt;/object&gt;&lt;/object&gt;&lt;object type=&quot;8&quot; unique_id=&quot;1007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F603783E677B488677078501A8F9FB" ma:contentTypeVersion="0" ma:contentTypeDescription="Create a new document." ma:contentTypeScope="" ma:versionID="09810e516a47afa570ecc5d20550ce9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4ABA97-CF23-43F4-B357-FD99508538AE}">
  <ds:schemaRefs>
    <ds:schemaRef ds:uri="http://purl.org/dc/terms/"/>
    <ds:schemaRef ds:uri="http://www.w3.org/XML/1998/namespace"/>
    <ds:schemaRef ds:uri="http://schemas.microsoft.com/office/infopath/2007/PartnerControl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94E7B66B-29B9-4F3F-AD91-22CA83E50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1C4BDE7-F322-48CB-8748-C46CBFDD93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Equity</Template>
  <TotalTime>17025</TotalTime>
  <Words>4175</Words>
  <Application>Microsoft Office PowerPoint</Application>
  <PresentationFormat>On-screen Show (4:3)</PresentationFormat>
  <Paragraphs>433</Paragraphs>
  <Slides>46</Slides>
  <Notes>17</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Equity</vt:lpstr>
      <vt:lpstr>2015 NCSC Alternate Assessment Results in English language arts and Mathematics</vt:lpstr>
      <vt:lpstr>Topics:</vt:lpstr>
      <vt:lpstr>Alternate Assessments by Grade Level</vt:lpstr>
      <vt:lpstr>Registration and Training</vt:lpstr>
      <vt:lpstr>Performance Level Setting and Descriptors</vt:lpstr>
      <vt:lpstr>3rd Grade Mathematics Example Page 14: Mathematics Core Content Connectors (CCC)</vt:lpstr>
      <vt:lpstr>Mathematics Grade 3 Sample Item This sample item is an example of a lower tier</vt:lpstr>
      <vt:lpstr>6th Grade Mathematics: CCSS and CCC Page 27: Mathematics Core Content Connectors (CCC)</vt:lpstr>
      <vt:lpstr>Grade 6 Mathematics sample item</vt:lpstr>
      <vt:lpstr>Text Complexity of Reading Passages Also see Performance Level Charts in Interpretation Guide</vt:lpstr>
      <vt:lpstr>4th Grade ELA: CCSS and CCC Page 9: ELA Core Content Connectors (CCC)</vt:lpstr>
      <vt:lpstr>4th Grade Sample Literary Passage  </vt:lpstr>
      <vt:lpstr>4th Grade Sample Item</vt:lpstr>
      <vt:lpstr>4th Grade Sample Item</vt:lpstr>
      <vt:lpstr>11th Grade Mathematics: CCSS and CCC Page 35 &amp; 36: ELA Core Content Connectors (CCC)</vt:lpstr>
      <vt:lpstr>11th Grade Sample Informational Passage</vt:lpstr>
      <vt:lpstr>11th Grade Sample Items</vt:lpstr>
      <vt:lpstr>11th Grade Sample Item</vt:lpstr>
      <vt:lpstr>Baseline Data</vt:lpstr>
      <vt:lpstr>Communication</vt:lpstr>
      <vt:lpstr>Teachers in RI reported the following about ELA:</vt:lpstr>
      <vt:lpstr>Teachers in RI reported the following in the LCI about mathematics:</vt:lpstr>
      <vt:lpstr>Expressive Communication </vt:lpstr>
      <vt:lpstr>Receptive Language</vt:lpstr>
      <vt:lpstr>Opportunity to Learn</vt:lpstr>
      <vt:lpstr>Slide 26</vt:lpstr>
      <vt:lpstr>Slide 27</vt:lpstr>
      <vt:lpstr>Slide 28</vt:lpstr>
      <vt:lpstr>Slide 29</vt:lpstr>
      <vt:lpstr>Slide 30</vt:lpstr>
      <vt:lpstr>Slide 31</vt:lpstr>
      <vt:lpstr>Slide 32</vt:lpstr>
      <vt:lpstr>Slide 33</vt:lpstr>
      <vt:lpstr>Slide 34</vt:lpstr>
      <vt:lpstr>Slide 35</vt:lpstr>
      <vt:lpstr>Slide 36</vt:lpstr>
      <vt:lpstr>What do we know about the education of our significantly cognitively disabled students?</vt:lpstr>
      <vt:lpstr>NCSC Test Results</vt:lpstr>
      <vt:lpstr>Slide 39</vt:lpstr>
      <vt:lpstr>Slide 40</vt:lpstr>
      <vt:lpstr>Slide 41</vt:lpstr>
      <vt:lpstr>Talking to Parents</vt:lpstr>
      <vt:lpstr>Slide 43</vt:lpstr>
      <vt:lpstr>NCSC 2015: State Results for ELA. Percent of students at each achievement level</vt:lpstr>
      <vt:lpstr>NCSC 2015: State Results for Mathematics. Percent of students at each achievement level</vt:lpstr>
      <vt:lpstr>Slide 46</vt:lpstr>
    </vt:vector>
  </TitlesOfParts>
  <Company>UNC Charlotte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Center and State Collaborative (NCSC) Sample Items Overview 2015</dc:title>
  <dc:creator>Angel</dc:creator>
  <cp:lastModifiedBy>Heather Heineke</cp:lastModifiedBy>
  <cp:revision>660</cp:revision>
  <cp:lastPrinted>2015-03-05T15:15:29Z</cp:lastPrinted>
  <dcterms:created xsi:type="dcterms:W3CDTF">2012-01-19T03:14:19Z</dcterms:created>
  <dcterms:modified xsi:type="dcterms:W3CDTF">2015-11-19T15:50:53Z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0x010100A9F603783E677B488677078501A8F9FB</vt:lpwstr>
  </property>
</Properties>
</file>