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8"/>
  </p:notesMasterIdLst>
  <p:sldIdLst>
    <p:sldId id="256" r:id="rId2"/>
    <p:sldId id="297" r:id="rId3"/>
    <p:sldId id="361" r:id="rId4"/>
    <p:sldId id="266" r:id="rId5"/>
    <p:sldId id="355" r:id="rId6"/>
    <p:sldId id="349" r:id="rId7"/>
    <p:sldId id="353" r:id="rId8"/>
    <p:sldId id="334" r:id="rId9"/>
    <p:sldId id="338" r:id="rId10"/>
    <p:sldId id="330" r:id="rId11"/>
    <p:sldId id="335" r:id="rId12"/>
    <p:sldId id="299" r:id="rId13"/>
    <p:sldId id="344" r:id="rId14"/>
    <p:sldId id="351" r:id="rId15"/>
    <p:sldId id="356" r:id="rId16"/>
    <p:sldId id="343" r:id="rId17"/>
    <p:sldId id="300" r:id="rId18"/>
    <p:sldId id="350" r:id="rId19"/>
    <p:sldId id="352" r:id="rId20"/>
    <p:sldId id="357" r:id="rId21"/>
    <p:sldId id="345" r:id="rId22"/>
    <p:sldId id="301" r:id="rId23"/>
    <p:sldId id="358" r:id="rId24"/>
    <p:sldId id="302" r:id="rId25"/>
    <p:sldId id="359" r:id="rId26"/>
    <p:sldId id="354" r:id="rId27"/>
    <p:sldId id="308" r:id="rId28"/>
    <p:sldId id="307" r:id="rId29"/>
    <p:sldId id="306" r:id="rId30"/>
    <p:sldId id="309" r:id="rId31"/>
    <p:sldId id="329" r:id="rId32"/>
    <p:sldId id="310" r:id="rId33"/>
    <p:sldId id="328" r:id="rId34"/>
    <p:sldId id="311" r:id="rId35"/>
    <p:sldId id="327" r:id="rId36"/>
    <p:sldId id="295" r:id="rId37"/>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san Pagliaro" initials="SP"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672" autoAdjust="0"/>
  </p:normalViewPr>
  <p:slideViewPr>
    <p:cSldViewPr>
      <p:cViewPr varScale="1">
        <p:scale>
          <a:sx n="67" d="100"/>
          <a:sy n="67" d="100"/>
        </p:scale>
        <p:origin x="-225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8" d="100"/>
          <a:sy n="58" d="100"/>
        </p:scale>
        <p:origin x="-2532" y="-96"/>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dirty="0"/>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D28E482-98B9-4963-9FAE-711D25B9936A}" type="datetimeFigureOut">
              <a:rPr lang="en-US" smtClean="0"/>
              <a:t>12/31/2014</a:t>
            </a:fld>
            <a:endParaRPr lang="en-US" dirty="0"/>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77875C0B-EC46-4B83-BC23-F68FD40217B6}" type="slidenum">
              <a:rPr lang="en-US" smtClean="0"/>
              <a:t>‹#›</a:t>
            </a:fld>
            <a:endParaRPr lang="en-US" dirty="0"/>
          </a:p>
        </p:txBody>
      </p:sp>
    </p:spTree>
    <p:extLst>
      <p:ext uri="{BB962C8B-B14F-4D97-AF65-F5344CB8AC3E}">
        <p14:creationId xmlns:p14="http://schemas.microsoft.com/office/powerpoint/2010/main" val="59674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youtube.com/watch?v=i17f24w7zAM"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www.youtube.com/watch?v=HXMbkvIzjB4"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mathworld.wolfram.com/Intersection.html"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mathworld.wolfram.com/ParallelPostulate.html" TargetMode="External"/><Relationship Id="rId5" Type="http://schemas.openxmlformats.org/officeDocument/2006/relationships/hyperlink" Target="http://mathworld.wolfram.com/Elements.html" TargetMode="External"/><Relationship Id="rId4" Type="http://schemas.openxmlformats.org/officeDocument/2006/relationships/hyperlink" Target="http://mathworld.wolfram.com/EuclidsPostulates.html" TargetMode="Externa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a:t>
            </a:fld>
            <a:endParaRPr lang="en-US" dirty="0"/>
          </a:p>
        </p:txBody>
      </p:sp>
    </p:spTree>
    <p:extLst>
      <p:ext uri="{BB962C8B-B14F-4D97-AF65-F5344CB8AC3E}">
        <p14:creationId xmlns:p14="http://schemas.microsoft.com/office/powerpoint/2010/main" val="3180671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 us practice.  Within the folder</a:t>
            </a:r>
            <a:r>
              <a:rPr lang="en-US" baseline="0" dirty="0" smtClean="0"/>
              <a:t> labeled “Rotations” that is located at your table</a:t>
            </a:r>
            <a:r>
              <a:rPr lang="en-US" dirty="0" smtClean="0"/>
              <a:t>, please remove a copy of the “Exercise A. You Try It.”  activity for everyone</a:t>
            </a:r>
            <a:r>
              <a:rPr lang="en-US" baseline="0" dirty="0" smtClean="0"/>
              <a:t> at your table </a:t>
            </a:r>
            <a:r>
              <a:rPr lang="en-US" dirty="0" smtClean="0"/>
              <a:t>and rotate the figure L as directed.</a:t>
            </a:r>
          </a:p>
          <a:p>
            <a:endParaRPr lang="en-US" dirty="0"/>
          </a:p>
          <a:p>
            <a:r>
              <a:rPr lang="en-US" i="1" dirty="0" smtClean="0"/>
              <a:t>Troubleshoot student difficulties.  Encourage productive collaboration.</a:t>
            </a:r>
          </a:p>
          <a:p>
            <a:endParaRPr lang="en-US" dirty="0"/>
          </a:p>
          <a:p>
            <a:r>
              <a:rPr lang="en-US" dirty="0" smtClean="0"/>
              <a:t>Upon completion:</a:t>
            </a:r>
          </a:p>
          <a:p>
            <a:r>
              <a:rPr lang="en-US" dirty="0" smtClean="0"/>
              <a:t>Reflect upon your work for a moment.  Do we see the pieces of evidence </a:t>
            </a:r>
            <a:r>
              <a:rPr lang="en-US" dirty="0"/>
              <a:t>within your </a:t>
            </a:r>
            <a:r>
              <a:rPr lang="en-US" dirty="0" smtClean="0"/>
              <a:t>work that we established just a few moments ago?</a:t>
            </a:r>
          </a:p>
          <a:p>
            <a:endParaRPr lang="en-US" dirty="0"/>
          </a:p>
          <a:p>
            <a:r>
              <a:rPr lang="en-US" dirty="0" smtClean="0"/>
              <a:t>[center of rotation, direction of rotation, angle of rotation,  corresponding points on pre-image and image, compass work]</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10</a:t>
            </a:fld>
            <a:endParaRPr lang="en-US" dirty="0"/>
          </a:p>
        </p:txBody>
      </p:sp>
    </p:spTree>
    <p:extLst>
      <p:ext uri="{BB962C8B-B14F-4D97-AF65-F5344CB8AC3E}">
        <p14:creationId xmlns:p14="http://schemas.microsoft.com/office/powerpoint/2010/main" val="3024472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we have demonstrated that everyone is familiar with how to rotate a figure a certain distance around a point, we are going to move into an investigation.  The goal of this guided investigation is to write a precise definition of rotation.  </a:t>
            </a:r>
          </a:p>
          <a:p>
            <a:endParaRPr lang="en-US" dirty="0"/>
          </a:p>
          <a:p>
            <a:r>
              <a:rPr lang="en-US" dirty="0" smtClean="0"/>
              <a:t>You and your table mates will work cooperatively to meet this goal.  </a:t>
            </a:r>
          </a:p>
          <a:p>
            <a:endParaRPr lang="en-US" dirty="0"/>
          </a:p>
          <a:p>
            <a:r>
              <a:rPr lang="en-US" dirty="0" smtClean="0"/>
              <a:t>Again, from the “Rotation”  folder,</a:t>
            </a:r>
            <a:r>
              <a:rPr lang="en-US" baseline="0" dirty="0" smtClean="0"/>
              <a:t> please en</a:t>
            </a:r>
            <a:r>
              <a:rPr lang="en-US" dirty="0" smtClean="0"/>
              <a:t>sure that everyone at your table gets one copy of both Parts 1 and 2.  </a:t>
            </a:r>
          </a:p>
          <a:p>
            <a:endParaRPr lang="en-US" dirty="0"/>
          </a:p>
          <a:p>
            <a:r>
              <a:rPr lang="en-US" dirty="0" smtClean="0"/>
              <a:t>Your work will begin with Part 1.  Please take a moment to read the Protocol.</a:t>
            </a:r>
          </a:p>
          <a:p>
            <a:r>
              <a:rPr lang="en-US" dirty="0" smtClean="0"/>
              <a:t> </a:t>
            </a:r>
          </a:p>
          <a:p>
            <a:r>
              <a:rPr lang="en-US" dirty="0" smtClean="0"/>
              <a:t>&lt;</a:t>
            </a:r>
            <a:r>
              <a:rPr lang="en-US" i="1" dirty="0" smtClean="0"/>
              <a:t>Pause.</a:t>
            </a:r>
            <a:r>
              <a:rPr lang="en-US" dirty="0" smtClean="0"/>
              <a:t>&gt;</a:t>
            </a:r>
          </a:p>
          <a:p>
            <a:endParaRPr lang="en-US" dirty="0" smtClean="0"/>
          </a:p>
          <a:p>
            <a:r>
              <a:rPr lang="en-US" dirty="0" smtClean="0"/>
              <a:t>Q:  Any questions?  Is everyone clear on the expectations of their charge?</a:t>
            </a:r>
          </a:p>
          <a:p>
            <a:endParaRPr lang="en-US" dirty="0"/>
          </a:p>
          <a:p>
            <a:r>
              <a:rPr lang="en-US" dirty="0" smtClean="0"/>
              <a:t>When you are done with the work in Part 1, compare the results of your rotations before completing Part 2.</a:t>
            </a:r>
          </a:p>
          <a:p>
            <a:endParaRPr lang="en-US" dirty="0" smtClean="0"/>
          </a:p>
          <a:p>
            <a:r>
              <a:rPr lang="en-US" dirty="0" smtClean="0"/>
              <a:t>So, individually work on the rotation exercises; collaborate on the definition.  Any questions?  Please</a:t>
            </a:r>
            <a:r>
              <a:rPr lang="en-US" baseline="0" dirty="0" smtClean="0"/>
              <a:t> b</a:t>
            </a:r>
            <a:r>
              <a:rPr lang="en-US" dirty="0" smtClean="0"/>
              <a:t>egin.</a:t>
            </a:r>
          </a:p>
          <a:p>
            <a:endParaRPr lang="en-US" b="0" dirty="0" smtClean="0">
              <a:solidFill>
                <a:schemeClr val="tx1"/>
              </a:solidFill>
            </a:endParaRPr>
          </a:p>
          <a:p>
            <a:r>
              <a:rPr lang="en-US" b="0" dirty="0" smtClean="0">
                <a:solidFill>
                  <a:schemeClr val="tx1"/>
                </a:solidFill>
              </a:rPr>
              <a:t>Report</a:t>
            </a:r>
            <a:r>
              <a:rPr lang="en-US" b="0" baseline="0" dirty="0" smtClean="0">
                <a:solidFill>
                  <a:schemeClr val="tx1"/>
                </a:solidFill>
              </a:rPr>
              <a:t> out on poster paper.  Assign different portions (7) of the definition to different groups.  </a:t>
            </a:r>
            <a:endParaRPr lang="en-US" b="1" dirty="0" smtClean="0">
              <a:solidFill>
                <a:schemeClr val="accent4">
                  <a:lumMod val="75000"/>
                </a:schemeClr>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11</a:t>
            </a:fld>
            <a:endParaRPr lang="en-US" dirty="0"/>
          </a:p>
        </p:txBody>
      </p:sp>
    </p:spTree>
    <p:extLst>
      <p:ext uri="{BB962C8B-B14F-4D97-AF65-F5344CB8AC3E}">
        <p14:creationId xmlns:p14="http://schemas.microsoft.com/office/powerpoint/2010/main" val="14188239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  Rotation.</a:t>
            </a:r>
          </a:p>
          <a:p>
            <a:r>
              <a:rPr lang="en-US" dirty="0" smtClean="0"/>
              <a:t>Concepts of direction,</a:t>
            </a:r>
            <a:r>
              <a:rPr lang="en-US" baseline="0" dirty="0" smtClean="0"/>
              <a:t> that is, clockwise and counterclockwise, on a circle are accepted as self-evident.</a:t>
            </a:r>
          </a:p>
          <a:p>
            <a:endParaRPr lang="en-US" dirty="0" smtClean="0"/>
          </a:p>
          <a:p>
            <a:r>
              <a:rPr lang="en-US" dirty="0" smtClean="0"/>
              <a:t>This is the complete definition as you all just completed it.  </a:t>
            </a:r>
          </a:p>
          <a:p>
            <a:endParaRPr lang="en-US" dirty="0"/>
          </a:p>
          <a:p>
            <a:r>
              <a:rPr lang="en-US" dirty="0" smtClean="0"/>
              <a:t>Any comments?</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12</a:t>
            </a:fld>
            <a:endParaRPr lang="en-US" dirty="0"/>
          </a:p>
        </p:txBody>
      </p:sp>
    </p:spTree>
    <p:extLst>
      <p:ext uri="{BB962C8B-B14F-4D97-AF65-F5344CB8AC3E}">
        <p14:creationId xmlns:p14="http://schemas.microsoft.com/office/powerpoint/2010/main" val="4035515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as we did with rotation, please </a:t>
            </a:r>
            <a:r>
              <a:rPr lang="en-US" dirty="0"/>
              <a:t>connect the mathematical concept of </a:t>
            </a:r>
            <a:r>
              <a:rPr lang="en-US" dirty="0" smtClean="0"/>
              <a:t>reflection </a:t>
            </a:r>
            <a:r>
              <a:rPr lang="en-US" dirty="0"/>
              <a:t>to the physical world.  Think “</a:t>
            </a:r>
            <a:r>
              <a:rPr lang="en-US" dirty="0" smtClean="0"/>
              <a:t>Reflection.”  </a:t>
            </a:r>
            <a:r>
              <a:rPr lang="en-US" dirty="0"/>
              <a:t>What thoughts come to mind? </a:t>
            </a:r>
          </a:p>
          <a:p>
            <a:endParaRPr lang="en-US" dirty="0" smtClean="0"/>
          </a:p>
          <a:p>
            <a:r>
              <a:rPr lang="en-US" dirty="0" smtClean="0"/>
              <a:t>One’s reflection in the bathroom mirror every morning …</a:t>
            </a:r>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13</a:t>
            </a:fld>
            <a:endParaRPr lang="en-US" dirty="0"/>
          </a:p>
        </p:txBody>
      </p:sp>
    </p:spTree>
    <p:extLst>
      <p:ext uri="{BB962C8B-B14F-4D97-AF65-F5344CB8AC3E}">
        <p14:creationId xmlns:p14="http://schemas.microsoft.com/office/powerpoint/2010/main" val="4140064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 us build upon those real-world images by </a:t>
            </a:r>
            <a:r>
              <a:rPr lang="en-US" dirty="0" smtClean="0"/>
              <a:t>again recalling </a:t>
            </a:r>
            <a:r>
              <a:rPr lang="en-US" dirty="0"/>
              <a:t>your 8</a:t>
            </a:r>
            <a:r>
              <a:rPr lang="en-US" baseline="30000" dirty="0"/>
              <a:t>th</a:t>
            </a:r>
            <a:r>
              <a:rPr lang="en-US" dirty="0"/>
              <a:t> grade experience with </a:t>
            </a:r>
            <a:r>
              <a:rPr lang="en-US" dirty="0" smtClean="0"/>
              <a:t>reflections</a:t>
            </a:r>
            <a:r>
              <a:rPr lang="en-US" dirty="0"/>
              <a:t>.  Here we view two animations that show </a:t>
            </a:r>
            <a:r>
              <a:rPr lang="en-US" dirty="0" smtClean="0"/>
              <a:t>reflection </a:t>
            </a:r>
            <a:r>
              <a:rPr lang="en-US" dirty="0"/>
              <a:t>in motion.  Can someone express what they see?</a:t>
            </a:r>
          </a:p>
          <a:p>
            <a:endParaRPr lang="en-US" dirty="0" smtClean="0"/>
          </a:p>
          <a:p>
            <a:r>
              <a:rPr lang="en-US" i="0" dirty="0" smtClean="0"/>
              <a:t>&lt;</a:t>
            </a:r>
            <a:r>
              <a:rPr lang="en-US" i="1" dirty="0" smtClean="0"/>
              <a:t>Take Away</a:t>
            </a:r>
            <a:r>
              <a:rPr lang="en-US" i="0" dirty="0" smtClean="0"/>
              <a:t>&gt;</a:t>
            </a:r>
          </a:p>
          <a:p>
            <a:r>
              <a:rPr lang="en-US" i="1" dirty="0" smtClean="0"/>
              <a:t>R</a:t>
            </a:r>
            <a:r>
              <a:rPr lang="en-US" dirty="0" smtClean="0"/>
              <a:t> </a:t>
            </a:r>
            <a:r>
              <a:rPr lang="en-US" dirty="0"/>
              <a:t>moves every point in the plane not lying on line </a:t>
            </a:r>
            <a:r>
              <a:rPr lang="en-US" dirty="0" smtClean="0">
                <a:latin typeface="Script MT Bold" panose="03040602040607080904" pitchFamily="66" charset="0"/>
              </a:rPr>
              <a:t>&lt;script</a:t>
            </a:r>
            <a:r>
              <a:rPr lang="en-US" baseline="0" dirty="0" smtClean="0">
                <a:latin typeface="Script MT Bold" panose="03040602040607080904" pitchFamily="66" charset="0"/>
              </a:rPr>
              <a:t> lc ell&gt; </a:t>
            </a:r>
            <a:r>
              <a:rPr lang="en-US" dirty="0" smtClean="0"/>
              <a:t> </a:t>
            </a:r>
            <a:r>
              <a:rPr lang="en-US" dirty="0"/>
              <a:t>to the “opposite side” of line </a:t>
            </a:r>
            <a:r>
              <a:rPr lang="en-US" dirty="0" smtClean="0">
                <a:latin typeface="Bradley Hand ITC" panose="03070402050302030203" pitchFamily="66" charset="0"/>
              </a:rPr>
              <a:t>&lt;script</a:t>
            </a:r>
            <a:r>
              <a:rPr lang="en-US" baseline="0" dirty="0" smtClean="0">
                <a:latin typeface="Bradley Hand ITC" panose="03070402050302030203" pitchFamily="66" charset="0"/>
              </a:rPr>
              <a:t> lc ell&gt;.</a:t>
            </a:r>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14</a:t>
            </a:fld>
            <a:endParaRPr lang="en-US" dirty="0"/>
          </a:p>
        </p:txBody>
      </p:sp>
    </p:spTree>
    <p:extLst>
      <p:ext uri="{BB962C8B-B14F-4D97-AF65-F5344CB8AC3E}">
        <p14:creationId xmlns:p14="http://schemas.microsoft.com/office/powerpoint/2010/main" val="20309090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we move onto reflections in depth, is there anyone who feels they need help in how to make a basic reflection of a point or object across a line of reflection? It is important to have a level of confidence with this before we move on, so it is certainly okay to spend some time revisiting the process first. </a:t>
            </a:r>
            <a:endParaRPr lang="en-US" dirty="0" smtClean="0"/>
          </a:p>
          <a:p>
            <a:endParaRPr lang="en-US" dirty="0"/>
          </a:p>
          <a:p>
            <a:r>
              <a:rPr lang="en-US" dirty="0" smtClean="0"/>
              <a:t>&lt;</a:t>
            </a:r>
            <a:r>
              <a:rPr lang="en-US" i="1" dirty="0" smtClean="0"/>
              <a:t>Use video link</a:t>
            </a:r>
            <a:r>
              <a:rPr lang="en-US" dirty="0" smtClean="0"/>
              <a:t>.&gt; [2 minutes]</a:t>
            </a:r>
            <a:endParaRPr lang="en-US" dirty="0"/>
          </a:p>
          <a:p>
            <a:endParaRPr lang="en-US" dirty="0"/>
          </a:p>
          <a:p>
            <a:r>
              <a:rPr lang="en-US" dirty="0"/>
              <a:t>If anyone answers in the affirmative, facilitate one paper-folding activity.</a:t>
            </a:r>
          </a:p>
          <a:p>
            <a:pPr lvl="1"/>
            <a:r>
              <a:rPr lang="en-US" dirty="0"/>
              <a:t>First:  Fold to establish a line of reflection  and label it.</a:t>
            </a:r>
          </a:p>
          <a:p>
            <a:pPr lvl="1"/>
            <a:r>
              <a:rPr lang="en-US" dirty="0"/>
              <a:t>Second:  Within the smaller region, use a straightedge and your pencil to sketch a geometric figure (a scalene triangle will suffice</a:t>
            </a:r>
            <a:r>
              <a:rPr lang="en-US" dirty="0" smtClean="0"/>
              <a:t>)</a:t>
            </a:r>
            <a:r>
              <a:rPr lang="en-US" baseline="0" dirty="0" smtClean="0"/>
              <a:t> and label all vertices.</a:t>
            </a:r>
            <a:endParaRPr lang="en-US" dirty="0"/>
          </a:p>
          <a:p>
            <a:pPr lvl="1"/>
            <a:r>
              <a:rPr lang="en-US" dirty="0"/>
              <a:t>Third:  </a:t>
            </a:r>
            <a:r>
              <a:rPr lang="en-US" dirty="0" smtClean="0"/>
              <a:t>Fold the paper backward along the line of reflection.</a:t>
            </a:r>
          </a:p>
          <a:p>
            <a:pPr lvl="1"/>
            <a:r>
              <a:rPr lang="en-US" dirty="0" smtClean="0"/>
              <a:t>Fourth:</a:t>
            </a:r>
            <a:r>
              <a:rPr lang="en-US" baseline="0" dirty="0" smtClean="0"/>
              <a:t>  Trace the pre-image, and label its vertices appropriately.  &lt;</a:t>
            </a:r>
            <a:r>
              <a:rPr lang="en-US" i="1" baseline="0" dirty="0" smtClean="0"/>
              <a:t>What do I mean by appropriately?</a:t>
            </a:r>
            <a:r>
              <a:rPr lang="en-US" baseline="0" dirty="0" smtClean="0"/>
              <a:t>&gt;</a:t>
            </a:r>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15</a:t>
            </a:fld>
            <a:endParaRPr lang="en-US" dirty="0"/>
          </a:p>
        </p:txBody>
      </p:sp>
    </p:spTree>
    <p:extLst>
      <p:ext uri="{BB962C8B-B14F-4D97-AF65-F5344CB8AC3E}">
        <p14:creationId xmlns:p14="http://schemas.microsoft.com/office/powerpoint/2010/main" val="8859680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activity, you will work in groups of four students.  On your table, if you look within the folder labeled “Reflections,” you will find copies of the Reflection Definition-Writing Activity.  Please note that there is a sticker on the top of the first page of each packet.  Why the sticker?  Right, for this activity you will work with those students who have the same sticker on their packet.</a:t>
            </a:r>
          </a:p>
          <a:p>
            <a:r>
              <a:rPr lang="en-US" dirty="0" smtClean="0"/>
              <a:t>Also in the folder are a set of folded colored papers labeled Hint Card #1, Hint Card #2, and Hint Card #3.</a:t>
            </a:r>
          </a:p>
          <a:p>
            <a:endParaRPr lang="en-US" dirty="0" smtClean="0"/>
          </a:p>
          <a:p>
            <a:r>
              <a:rPr lang="en-US" dirty="0" smtClean="0"/>
              <a:t>Let us read through</a:t>
            </a:r>
            <a:r>
              <a:rPr lang="en-US" baseline="0" dirty="0" smtClean="0"/>
              <a:t> the protocol together and address any questions that might arise before forming our work groups and getting to work.</a:t>
            </a:r>
            <a:endParaRPr lang="en-US" dirty="0" smtClean="0"/>
          </a:p>
          <a:p>
            <a:endParaRPr lang="en-US" dirty="0" smtClean="0"/>
          </a:p>
          <a:p>
            <a:endParaRPr lang="en-US" dirty="0"/>
          </a:p>
          <a:p>
            <a:endParaRPr lang="en-US" dirty="0" smtClean="0"/>
          </a:p>
          <a:p>
            <a:endParaRPr lang="en-US" dirty="0">
              <a:sym typeface="Symbol"/>
            </a:endParaRPr>
          </a:p>
          <a:p>
            <a:endParaRPr lang="en-US" dirty="0" smtClean="0">
              <a:sym typeface="Symbol"/>
            </a:endParaRPr>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16</a:t>
            </a:fld>
            <a:endParaRPr lang="en-US" dirty="0"/>
          </a:p>
        </p:txBody>
      </p:sp>
    </p:spTree>
    <p:extLst>
      <p:ext uri="{BB962C8B-B14F-4D97-AF65-F5344CB8AC3E}">
        <p14:creationId xmlns:p14="http://schemas.microsoft.com/office/powerpoint/2010/main" val="3910720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complete definition as you all just completed it.  </a:t>
            </a:r>
          </a:p>
          <a:p>
            <a:endParaRPr lang="en-US" dirty="0"/>
          </a:p>
          <a:p>
            <a:r>
              <a:rPr lang="en-US" dirty="0"/>
              <a:t>Any comments?</a:t>
            </a:r>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17</a:t>
            </a:fld>
            <a:endParaRPr lang="en-US" dirty="0"/>
          </a:p>
        </p:txBody>
      </p:sp>
    </p:spTree>
    <p:extLst>
      <p:ext uri="{BB962C8B-B14F-4D97-AF65-F5344CB8AC3E}">
        <p14:creationId xmlns:p14="http://schemas.microsoft.com/office/powerpoint/2010/main" val="1530817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as we did with </a:t>
            </a:r>
            <a:r>
              <a:rPr lang="en-US" dirty="0" smtClean="0"/>
              <a:t>reflection, </a:t>
            </a:r>
            <a:r>
              <a:rPr lang="en-US" dirty="0"/>
              <a:t>please connect the mathematical concept of </a:t>
            </a:r>
            <a:r>
              <a:rPr lang="en-US" dirty="0" smtClean="0"/>
              <a:t>translation </a:t>
            </a:r>
            <a:r>
              <a:rPr lang="en-US" dirty="0"/>
              <a:t>to the physical world.  Think </a:t>
            </a:r>
            <a:r>
              <a:rPr lang="en-US" dirty="0" smtClean="0"/>
              <a:t>“translation</a:t>
            </a:r>
            <a:r>
              <a:rPr lang="en-US" dirty="0"/>
              <a:t>.”  What thoughts come to mind? </a:t>
            </a:r>
          </a:p>
          <a:p>
            <a:endParaRPr lang="en-US" dirty="0"/>
          </a:p>
          <a:p>
            <a:pPr marL="171450" indent="-171450">
              <a:buFont typeface="Arial" panose="020B0604020202020204" pitchFamily="34" charset="0"/>
              <a:buChar char="•"/>
            </a:pPr>
            <a:r>
              <a:rPr lang="en-US" dirty="0" smtClean="0"/>
              <a:t>The foot press machine at the gym</a:t>
            </a:r>
          </a:p>
          <a:p>
            <a:pPr marL="171450" indent="-171450">
              <a:buFont typeface="Arial" panose="020B0604020202020204" pitchFamily="34" charset="0"/>
              <a:buChar char="•"/>
            </a:pPr>
            <a:r>
              <a:rPr lang="en-US" dirty="0" smtClean="0"/>
              <a:t>“Pass the potatoes please.”</a:t>
            </a:r>
          </a:p>
          <a:p>
            <a:pPr marL="171450" indent="-171450">
              <a:buFont typeface="Arial" panose="020B0604020202020204" pitchFamily="34" charset="0"/>
              <a:buChar char="•"/>
            </a:pPr>
            <a:r>
              <a:rPr lang="en-US" dirty="0" smtClean="0"/>
              <a:t>Rearrange furniture</a:t>
            </a:r>
          </a:p>
          <a:p>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18</a:t>
            </a:fld>
            <a:endParaRPr lang="en-US" dirty="0"/>
          </a:p>
        </p:txBody>
      </p:sp>
    </p:spTree>
    <p:extLst>
      <p:ext uri="{BB962C8B-B14F-4D97-AF65-F5344CB8AC3E}">
        <p14:creationId xmlns:p14="http://schemas.microsoft.com/office/powerpoint/2010/main" val="3556286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Let us build upon those real-world images by again recalling your 8</a:t>
                </a:r>
                <a:r>
                  <a:rPr lang="en-US" baseline="30000" dirty="0"/>
                  <a:t>th</a:t>
                </a:r>
                <a:r>
                  <a:rPr lang="en-US" dirty="0"/>
                  <a:t> grade experience with </a:t>
                </a:r>
                <a:r>
                  <a:rPr lang="en-US" dirty="0" smtClean="0"/>
                  <a:t>translations.  </a:t>
                </a:r>
                <a:r>
                  <a:rPr lang="en-US" dirty="0"/>
                  <a:t>Here we view </a:t>
                </a:r>
                <a:r>
                  <a:rPr lang="en-US" dirty="0" smtClean="0"/>
                  <a:t>one animation </a:t>
                </a:r>
                <a:r>
                  <a:rPr lang="en-US" dirty="0"/>
                  <a:t>that </a:t>
                </a:r>
                <a:r>
                  <a:rPr lang="en-US" dirty="0" smtClean="0"/>
                  <a:t>shows translation </a:t>
                </a:r>
                <a:r>
                  <a:rPr lang="en-US" dirty="0"/>
                  <a:t>in motion.  Can someone express what they see?</a:t>
                </a:r>
              </a:p>
              <a:p>
                <a:endParaRPr lang="en-US" dirty="0" smtClean="0"/>
              </a:p>
              <a:p>
                <a:r>
                  <a:rPr lang="en-US" dirty="0" smtClean="0"/>
                  <a:t>&lt;</a:t>
                </a:r>
                <a:r>
                  <a:rPr lang="en-US" i="1" dirty="0" smtClean="0"/>
                  <a:t>Take Away</a:t>
                </a:r>
                <a:r>
                  <a:rPr lang="en-US" dirty="0" smtClean="0"/>
                  <a:t>&gt;</a:t>
                </a:r>
              </a:p>
              <a:p>
                <a:pPr marL="171450" indent="-171450">
                  <a:buFont typeface="Arial" panose="020B0604020202020204" pitchFamily="34" charset="0"/>
                  <a:buChar char="•"/>
                </a:pPr>
                <a:r>
                  <a:rPr lang="en-US" dirty="0" smtClean="0"/>
                  <a:t>A vector that specifies the direction and distance</a:t>
                </a:r>
                <a:r>
                  <a:rPr lang="en-US" baseline="0" dirty="0" smtClean="0"/>
                  <a:t> along which the pre-image will be moved.  </a:t>
                </a:r>
                <a:r>
                  <a:rPr lang="en-US" dirty="0" smtClean="0"/>
                  <a:t>[A </a:t>
                </a:r>
                <a:r>
                  <a:rPr lang="en-US" b="1" i="1" dirty="0"/>
                  <a:t>vector</a:t>
                </a:r>
                <a:r>
                  <a:rPr lang="en-US" dirty="0"/>
                  <a:t> is a segment together with the designation of one of its two endpoints as a starting point; the other endpoint will be referred to simply as the endpoint of the vector and distinguished by an arrowhead.   Familiar notation:  </a:t>
                </a:r>
                <a14:m>
                  <m:oMath xmlns:m="http://schemas.openxmlformats.org/officeDocument/2006/math">
                    <m:acc>
                      <m:accPr>
                        <m:chr m:val="⃑"/>
                        <m:ctrlPr>
                          <a:rPr lang="en-US" i="1">
                            <a:latin typeface="Cambria Math"/>
                          </a:rPr>
                        </m:ctrlPr>
                      </m:accPr>
                      <m:e>
                        <m:r>
                          <a:rPr lang="en-US" i="1">
                            <a:latin typeface="Cambria Math"/>
                          </a:rPr>
                          <m:t>𝑣</m:t>
                        </m:r>
                      </m:e>
                    </m:acc>
                  </m:oMath>
                </a14:m>
                <a:r>
                  <a:rPr lang="en-US" dirty="0"/>
                  <a:t> &lt;-3, 5&gt; or </a:t>
                </a:r>
                <a14:m>
                  <m:oMath xmlns:m="http://schemas.openxmlformats.org/officeDocument/2006/math">
                    <m:d>
                      <m:dPr>
                        <m:ctrlPr>
                          <a:rPr lang="en-US" i="1">
                            <a:latin typeface="Cambria Math"/>
                          </a:rPr>
                        </m:ctrlPr>
                      </m:dPr>
                      <m:e>
                        <m:m>
                          <m:mPr>
                            <m:mcs>
                              <m:mc>
                                <m:mcPr>
                                  <m:count m:val="1"/>
                                  <m:mcJc m:val="center"/>
                                </m:mcPr>
                              </m:mc>
                            </m:mcs>
                            <m:ctrlPr>
                              <a:rPr lang="en-US" i="1">
                                <a:latin typeface="Cambria Math"/>
                              </a:rPr>
                            </m:ctrlPr>
                          </m:mPr>
                          <m:mr>
                            <m:e>
                              <m:r>
                                <m:rPr>
                                  <m:brk m:alnAt="7"/>
                                </m:rPr>
                                <a:rPr lang="en-US" i="1">
                                  <a:latin typeface="Cambria Math"/>
                                </a:rPr>
                                <m:t>−</m:t>
                              </m:r>
                              <m:r>
                                <a:rPr lang="en-US" i="1">
                                  <a:latin typeface="Cambria Math"/>
                                </a:rPr>
                                <m:t>3</m:t>
                              </m:r>
                            </m:e>
                          </m:mr>
                          <m:mr>
                            <m:e>
                              <m:r>
                                <a:rPr lang="en-US" i="1">
                                  <a:latin typeface="Cambria Math"/>
                                </a:rPr>
                                <m:t>5</m:t>
                              </m:r>
                            </m:e>
                          </m:mr>
                        </m:m>
                      </m:e>
                    </m:d>
                  </m:oMath>
                </a14:m>
                <a:r>
                  <a:rPr lang="en-US" dirty="0"/>
                  <a:t>.</a:t>
                </a:r>
                <a:r>
                  <a:rPr lang="en-US" dirty="0" smtClean="0"/>
                  <a:t>]</a:t>
                </a:r>
              </a:p>
              <a:p>
                <a:pPr marL="171450" indent="-171450">
                  <a:buFont typeface="Arial" panose="020B0604020202020204" pitchFamily="34" charset="0"/>
                  <a:buChar char="•"/>
                </a:pPr>
                <a:r>
                  <a:rPr lang="en-US" dirty="0" smtClean="0"/>
                  <a:t>Under translation, a geometric figure is moved in the same direction and same distance as the given vector.</a:t>
                </a:r>
              </a:p>
              <a:p>
                <a:pPr marL="68580" indent="0">
                  <a:buNone/>
                </a:pPr>
                <a:endParaRPr lang="en-US" dirty="0"/>
              </a:p>
              <a:p>
                <a:endParaRPr lang="en-US" dirty="0"/>
              </a:p>
              <a:p>
                <a:r>
                  <a:rPr lang="en-US" sz="1200" kern="1200" dirty="0" smtClean="0">
                    <a:solidFill>
                      <a:schemeClr val="tx1"/>
                    </a:solidFill>
                    <a:effectLst/>
                    <a:latin typeface="+mn-lt"/>
                    <a:ea typeface="+mn-ea"/>
                    <a:cs typeface="+mn-cs"/>
                  </a:rPr>
                  <a:t> </a:t>
                </a:r>
              </a:p>
            </p:txBody>
          </p:sp>
        </mc:Choice>
        <mc:Fallback xmlns="">
          <p:sp>
            <p:nvSpPr>
              <p:cNvPr id="3" name="Notes Placeholder 2"/>
              <p:cNvSpPr>
                <a:spLocks noGrp="1"/>
              </p:cNvSpPr>
              <p:nvPr>
                <p:ph type="body" idx="1"/>
              </p:nvPr>
            </p:nvSpPr>
            <p:spPr/>
            <p:txBody>
              <a:bodyPr/>
              <a:lstStyle/>
              <a:p>
                <a:r>
                  <a:rPr lang="en-US" dirty="0"/>
                  <a:t>Let us build upon those real-world images by again recalling your 8</a:t>
                </a:r>
                <a:r>
                  <a:rPr lang="en-US" baseline="30000" dirty="0"/>
                  <a:t>th</a:t>
                </a:r>
                <a:r>
                  <a:rPr lang="en-US" dirty="0"/>
                  <a:t> grade experience with </a:t>
                </a:r>
                <a:r>
                  <a:rPr lang="en-US" dirty="0" smtClean="0"/>
                  <a:t>translations.  </a:t>
                </a:r>
                <a:r>
                  <a:rPr lang="en-US" dirty="0"/>
                  <a:t>Here we view two animations that show </a:t>
                </a:r>
                <a:r>
                  <a:rPr lang="en-US" dirty="0" smtClean="0"/>
                  <a:t>translation </a:t>
                </a:r>
                <a:r>
                  <a:rPr lang="en-US" dirty="0"/>
                  <a:t>in motion.  Can someone express what they see?</a:t>
                </a:r>
              </a:p>
              <a:p>
                <a:endParaRPr lang="en-US" dirty="0" smtClean="0"/>
              </a:p>
              <a:p>
                <a:pPr marL="68580" indent="0">
                  <a:buNone/>
                </a:pPr>
                <a:r>
                  <a:rPr lang="en-US" dirty="0"/>
                  <a:t>A </a:t>
                </a:r>
                <a:r>
                  <a:rPr lang="en-US" b="1" i="1" dirty="0"/>
                  <a:t>vector</a:t>
                </a:r>
                <a:r>
                  <a:rPr lang="en-US" dirty="0"/>
                  <a:t> is a segment together with the designation of one of its two endpoints as a starting point; the other endpoint will be referred to simply as the endpoint of the vector and distinguished by an arrowhead.   Familiar notation:  </a:t>
                </a:r>
                <a:r>
                  <a:rPr lang="en-US" i="0">
                    <a:latin typeface="Cambria Math"/>
                  </a:rPr>
                  <a:t>𝑣 ⃑</a:t>
                </a:r>
                <a:r>
                  <a:rPr lang="en-US" dirty="0"/>
                  <a:t> &lt;-3, 5&gt; or </a:t>
                </a:r>
                <a:r>
                  <a:rPr lang="en-US" i="0">
                    <a:latin typeface="Cambria Math"/>
                  </a:rPr>
                  <a:t>(■8(−3@5))</a:t>
                </a:r>
                <a:r>
                  <a:rPr lang="en-US" dirty="0"/>
                  <a:t>.</a:t>
                </a:r>
              </a:p>
              <a:p>
                <a:pPr marL="68580" indent="0">
                  <a:buNone/>
                </a:pPr>
                <a:endParaRPr lang="en-US" dirty="0"/>
              </a:p>
              <a:p>
                <a:pPr marL="68580" indent="0">
                  <a:buNone/>
                </a:pPr>
                <a:r>
                  <a:rPr lang="en-US" dirty="0"/>
                  <a:t>Under translation, a geometric figure is moved in the same direction and same distance as the given vector.</a:t>
                </a:r>
              </a:p>
              <a:p>
                <a:endParaRPr lang="en-US" dirty="0"/>
              </a:p>
              <a:p>
                <a:endParaRPr lang="en-US" dirty="0"/>
              </a:p>
            </p:txBody>
          </p:sp>
        </mc:Fallback>
      </mc:AlternateContent>
      <p:sp>
        <p:nvSpPr>
          <p:cNvPr id="4" name="Slide Number Placeholder 3"/>
          <p:cNvSpPr>
            <a:spLocks noGrp="1"/>
          </p:cNvSpPr>
          <p:nvPr>
            <p:ph type="sldNum" sz="quarter" idx="10"/>
          </p:nvPr>
        </p:nvSpPr>
        <p:spPr/>
        <p:txBody>
          <a:bodyPr/>
          <a:lstStyle/>
          <a:p>
            <a:fld id="{77875C0B-EC46-4B83-BC23-F68FD40217B6}" type="slidenum">
              <a:rPr lang="en-US" smtClean="0"/>
              <a:t>19</a:t>
            </a:fld>
            <a:endParaRPr lang="en-US" dirty="0"/>
          </a:p>
        </p:txBody>
      </p:sp>
    </p:spTree>
    <p:extLst>
      <p:ext uri="{BB962C8B-B14F-4D97-AF65-F5344CB8AC3E}">
        <p14:creationId xmlns:p14="http://schemas.microsoft.com/office/powerpoint/2010/main" val="202424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focus on transformations?  Because the CCSS are written in such a way that give the concept of Transformations a new life in a high school Geometry course.  Rather than an isolated concept restricted to one unit of the course, the concept of transformations will permeate the year through.  As  Dr. Wu believes, transformations are a means to the end.</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a:t>
            </a:fld>
            <a:endParaRPr lang="en-US" dirty="0"/>
          </a:p>
        </p:txBody>
      </p:sp>
    </p:spTree>
    <p:extLst>
      <p:ext uri="{BB962C8B-B14F-4D97-AF65-F5344CB8AC3E}">
        <p14:creationId xmlns:p14="http://schemas.microsoft.com/office/powerpoint/2010/main" val="3482652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attempt to perform translations, let us view two videos, compliments of YouTube.  The first demonstrates how to translate a triangle along an arc using patty paper.  The second demonstrates how to translate a point along an arc using construction tools.  The third link, which we will not watch together today, demonstrates how to translate a triangle along an arc using construction tools.</a:t>
            </a:r>
          </a:p>
          <a:p>
            <a:endParaRPr lang="en-US" dirty="0" smtClean="0"/>
          </a:p>
          <a:p>
            <a:pPr marL="68580" indent="0">
              <a:buNone/>
            </a:pPr>
            <a:r>
              <a:rPr lang="en-US" b="1" dirty="0" smtClean="0"/>
              <a:t>Optional.</a:t>
            </a:r>
          </a:p>
          <a:p>
            <a:pPr marL="68580" indent="0">
              <a:buNone/>
            </a:pPr>
            <a:r>
              <a:rPr lang="en-US" dirty="0" smtClean="0"/>
              <a:t>Translate a point by construction:  </a:t>
            </a:r>
          </a:p>
          <a:p>
            <a:pPr marL="68580" indent="0">
              <a:buNone/>
            </a:pPr>
            <a:r>
              <a:rPr lang="en-US" dirty="0" smtClean="0">
                <a:hlinkClick r:id="rId3"/>
              </a:rPr>
              <a:t>http://www.youtube.com/watch?v=i17f24w7zAM</a:t>
            </a:r>
            <a:endParaRPr lang="en-US" dirty="0" smtClean="0"/>
          </a:p>
          <a:p>
            <a:pPr marL="68580" indent="0">
              <a:buNone/>
            </a:pPr>
            <a:endParaRPr lang="en-US" dirty="0" smtClean="0"/>
          </a:p>
          <a:p>
            <a:pPr marL="68580" indent="0">
              <a:buNone/>
            </a:pPr>
            <a:r>
              <a:rPr lang="en-US" dirty="0" smtClean="0"/>
              <a:t>Translate a triangle by construction:  </a:t>
            </a:r>
            <a:r>
              <a:rPr lang="en-US" dirty="0" smtClean="0">
                <a:hlinkClick r:id="rId4"/>
              </a:rPr>
              <a:t>http://www.youtube.com/watch?v=HXMbkvIzjB4</a:t>
            </a:r>
            <a:r>
              <a:rPr lang="en-US" dirty="0" smtClean="0"/>
              <a:t> (for those with construction experience)</a:t>
            </a:r>
          </a:p>
          <a:p>
            <a:endParaRPr lang="en-US" dirty="0" smtClean="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20</a:t>
            </a:fld>
            <a:endParaRPr lang="en-US" dirty="0"/>
          </a:p>
        </p:txBody>
      </p:sp>
    </p:spTree>
    <p:extLst>
      <p:ext uri="{BB962C8B-B14F-4D97-AF65-F5344CB8AC3E}">
        <p14:creationId xmlns:p14="http://schemas.microsoft.com/office/powerpoint/2010/main" val="885968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activity, you will work in groups of four students.  </a:t>
            </a:r>
            <a:r>
              <a:rPr lang="en-US" dirty="0" smtClean="0"/>
              <a:t>As you walked in the room today, you were given a folder in which to organize</a:t>
            </a:r>
            <a:r>
              <a:rPr lang="en-US" baseline="0" dirty="0" smtClean="0"/>
              <a:t> your work and handouts.  Within that folder, there is a sticker.  You will work with those students with matching stickers.  </a:t>
            </a:r>
            <a:r>
              <a:rPr lang="en-US" dirty="0" smtClean="0"/>
              <a:t>On </a:t>
            </a:r>
            <a:r>
              <a:rPr lang="en-US" dirty="0"/>
              <a:t>your table, if you look within the folder labeled, </a:t>
            </a:r>
            <a:r>
              <a:rPr lang="en-US" dirty="0" smtClean="0"/>
              <a:t>“Translations</a:t>
            </a:r>
            <a:r>
              <a:rPr lang="en-US" dirty="0"/>
              <a:t>,” one item you will find </a:t>
            </a:r>
            <a:r>
              <a:rPr lang="en-US" dirty="0" smtClean="0"/>
              <a:t>copies of the Translation </a:t>
            </a:r>
            <a:r>
              <a:rPr lang="en-US" dirty="0"/>
              <a:t>Definition-Writing Activity</a:t>
            </a:r>
            <a:r>
              <a:rPr lang="en-US" dirty="0" smtClean="0"/>
              <a:t>.</a:t>
            </a:r>
          </a:p>
          <a:p>
            <a:endParaRPr lang="en-US" dirty="0" smtClean="0"/>
          </a:p>
          <a:p>
            <a:r>
              <a:rPr lang="en-US" dirty="0" smtClean="0"/>
              <a:t>Vector without length?  How can that be?  The zero vector has zero magnitude.  Its</a:t>
            </a:r>
            <a:r>
              <a:rPr lang="en-US" baseline="0" dirty="0" smtClean="0"/>
              <a:t> physical representation is subjective.</a:t>
            </a:r>
            <a:r>
              <a:rPr lang="en-US" dirty="0" smtClean="0"/>
              <a:t>  </a:t>
            </a:r>
          </a:p>
          <a:p>
            <a:endParaRPr lang="en-US" dirty="0" smtClean="0"/>
          </a:p>
          <a:p>
            <a:r>
              <a:rPr lang="en-US" dirty="0" smtClean="0"/>
              <a:t>As we did </a:t>
            </a:r>
            <a:r>
              <a:rPr lang="en-US" baseline="0" dirty="0" smtClean="0"/>
              <a:t> for our previous activity, let us read through the protocol together, make clear the expectations for your work, form groups, and set about writing a precise definition of “translation.”</a:t>
            </a:r>
            <a:endParaRPr lang="en-US" dirty="0"/>
          </a:p>
          <a:p>
            <a:r>
              <a:rPr lang="en-US" dirty="0"/>
              <a:t>Protocol</a:t>
            </a:r>
          </a:p>
          <a:p>
            <a:pPr lvl="0"/>
            <a:r>
              <a:rPr lang="en-US" dirty="0" smtClean="0"/>
              <a:t>*There </a:t>
            </a:r>
            <a:r>
              <a:rPr lang="en-US" dirty="0"/>
              <a:t>are six translations in total.  Within your four-student group, two students perform translations #1</a:t>
            </a:r>
            <a:r>
              <a:rPr lang="en-US" dirty="0">
                <a:sym typeface="Symbol"/>
              </a:rPr>
              <a:t></a:t>
            </a:r>
            <a:r>
              <a:rPr lang="en-US" dirty="0"/>
              <a:t>3 and two students perform translations #4</a:t>
            </a:r>
            <a:r>
              <a:rPr lang="en-US" dirty="0">
                <a:sym typeface="Symbol"/>
              </a:rPr>
              <a:t></a:t>
            </a:r>
            <a:r>
              <a:rPr lang="en-US" dirty="0"/>
              <a:t>6.</a:t>
            </a:r>
          </a:p>
          <a:p>
            <a:pPr lvl="0"/>
            <a:r>
              <a:rPr lang="en-US" dirty="0" smtClean="0"/>
              <a:t>*Upon </a:t>
            </a:r>
            <a:r>
              <a:rPr lang="en-US" dirty="0"/>
              <a:t>completion, compare your translations with other members of your group.</a:t>
            </a:r>
          </a:p>
          <a:p>
            <a:pPr lvl="0"/>
            <a:r>
              <a:rPr lang="en-US" dirty="0" smtClean="0"/>
              <a:t>*Scaffolds </a:t>
            </a:r>
            <a:r>
              <a:rPr lang="en-US" dirty="0"/>
              <a:t>and supports were included in the last two definition-writing activities to help you build momentum and confidence.  They have been removed from this activity.  Part 3 asks that you brainstorm individually for a few minutes, record your ideas, and then collaborate on writing a precise definition of “Translation.”</a:t>
            </a:r>
          </a:p>
          <a:p>
            <a:pPr lvl="0"/>
            <a:r>
              <a:rPr lang="en-US" dirty="0" smtClean="0"/>
              <a:t>*When </a:t>
            </a:r>
            <a:r>
              <a:rPr lang="en-US" dirty="0"/>
              <a:t>you settle upon the final version of your definition, please write it on chart paper and be prepared to defend it.</a:t>
            </a:r>
          </a:p>
          <a:p>
            <a:endParaRPr lang="en-US" dirty="0" smtClean="0"/>
          </a:p>
          <a:p>
            <a:endParaRPr lang="en-US" dirty="0"/>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21</a:t>
            </a:fld>
            <a:endParaRPr lang="en-US" dirty="0"/>
          </a:p>
        </p:txBody>
      </p:sp>
    </p:spTree>
    <p:extLst>
      <p:ext uri="{BB962C8B-B14F-4D97-AF65-F5344CB8AC3E}">
        <p14:creationId xmlns:p14="http://schemas.microsoft.com/office/powerpoint/2010/main" val="25293523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smtClean="0"/>
                  <a:t>This is </a:t>
                </a:r>
                <a:r>
                  <a:rPr lang="en-US" dirty="0"/>
                  <a:t>the </a:t>
                </a:r>
                <a:r>
                  <a:rPr lang="en-US" dirty="0" smtClean="0"/>
                  <a:t>target definition.  How does your</a:t>
                </a:r>
                <a:r>
                  <a:rPr lang="en-US" baseline="0" dirty="0" smtClean="0"/>
                  <a:t> definition</a:t>
                </a:r>
                <a:r>
                  <a:rPr lang="en-US" dirty="0" smtClean="0"/>
                  <a:t> compare with it? </a:t>
                </a:r>
                <a:endParaRPr lang="en-US" dirty="0"/>
              </a:p>
              <a:p>
                <a:r>
                  <a:rPr lang="en-US" dirty="0"/>
                  <a:t>Any comments</a:t>
                </a:r>
                <a:r>
                  <a:rPr lang="en-US" dirty="0" smtClean="0"/>
                  <a:t>?</a:t>
                </a:r>
              </a:p>
              <a:p>
                <a:endParaRPr lang="en-US" dirty="0" smtClean="0"/>
              </a:p>
              <a:p>
                <a:r>
                  <a:rPr lang="en-US" dirty="0" smtClean="0"/>
                  <a:t>If concerns arise about the notion of a zero vector, advise students that its</a:t>
                </a:r>
                <a:r>
                  <a:rPr lang="en-US" baseline="0" dirty="0" smtClean="0"/>
                  <a:t> physical representation is subjective.</a:t>
                </a:r>
                <a:endParaRPr lang="en-US" dirty="0"/>
              </a:p>
              <a:p>
                <a:r>
                  <a:rPr lang="en-US" dirty="0" smtClean="0"/>
                  <a:t>*Guaranteed</a:t>
                </a:r>
                <a:r>
                  <a:rPr lang="en-US" baseline="0" dirty="0" smtClean="0"/>
                  <a:t> to exist by the Parallel Postulate.</a:t>
                </a:r>
              </a:p>
              <a:p>
                <a:pPr marL="69334"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a:r>
                <a:r>
                  <a:rPr lang="en-US" dirty="0" smtClean="0"/>
                  <a:t>Lines </a:t>
                </a:r>
                <a14:m>
                  <m:oMath xmlns:m="http://schemas.openxmlformats.org/officeDocument/2006/math">
                    <m:acc>
                      <m:accPr>
                        <m:chr m:val="⃡"/>
                        <m:ctrlPr>
                          <a:rPr lang="en-US" i="1">
                            <a:latin typeface="Cambria Math"/>
                          </a:rPr>
                        </m:ctrlPr>
                      </m:accPr>
                      <m:e>
                        <m:r>
                          <a:rPr lang="en-US" i="1">
                            <a:latin typeface="Cambria Math"/>
                          </a:rPr>
                          <m:t>𝐵𝐷</m:t>
                        </m:r>
                      </m:e>
                    </m:acc>
                  </m:oMath>
                </a14:m>
                <a:r>
                  <a:rPr lang="en-US" dirty="0" smtClean="0"/>
                  <a:t> and </a:t>
                </a:r>
                <a:r>
                  <a:rPr lang="en-US" i="0" dirty="0" smtClean="0">
                    <a:latin typeface="Edwardian Script ITC" panose="030303020407070D0804" pitchFamily="66" charset="0"/>
                  </a:rPr>
                  <a:t>&lt;script</a:t>
                </a:r>
                <a:r>
                  <a:rPr lang="en-US" i="0" baseline="0" dirty="0" smtClean="0">
                    <a:latin typeface="Edwardian Script ITC" panose="030303020407070D0804" pitchFamily="66" charset="0"/>
                  </a:rPr>
                  <a:t> lc ell&gt; m</a:t>
                </a:r>
                <a:r>
                  <a:rPr lang="en-US" dirty="0" smtClean="0"/>
                  <a:t>ust intersect because the Parallel Postulate says that …</a:t>
                </a:r>
                <a:r>
                  <a:rPr lang="en-US" baseline="0" dirty="0" smtClean="0"/>
                  <a:t> “</a:t>
                </a:r>
                <a:r>
                  <a:rPr lang="en-US" dirty="0" smtClean="0"/>
                  <a:t>Given any straight line and a point not on it, there "exists one and only one straight line which passes" through that point and never </a:t>
                </a:r>
                <a:r>
                  <a:rPr lang="en-US" dirty="0" smtClean="0">
                    <a:hlinkClick r:id="rId3"/>
                  </a:rPr>
                  <a:t>intersects</a:t>
                </a:r>
                <a:r>
                  <a:rPr lang="en-US" dirty="0" smtClean="0"/>
                  <a:t> the first line, no matter how far they are extended. This statement is equivalent to the fifth of </a:t>
                </a:r>
                <a:r>
                  <a:rPr lang="en-US" dirty="0" smtClean="0">
                    <a:hlinkClick r:id="rId4"/>
                  </a:rPr>
                  <a:t>Euclid's postulates</a:t>
                </a:r>
                <a:r>
                  <a:rPr lang="en-US" dirty="0" smtClean="0"/>
                  <a:t>, which Euclid himself avoided using until proposition 29 in the </a:t>
                </a:r>
                <a:r>
                  <a:rPr lang="en-US" i="1" dirty="0" smtClean="0">
                    <a:hlinkClick r:id="rId5"/>
                  </a:rPr>
                  <a:t>Elements</a:t>
                </a:r>
                <a:r>
                  <a:rPr lang="en-US" dirty="0" smtClean="0"/>
                  <a:t>.”</a:t>
                </a:r>
                <a:r>
                  <a:rPr lang="en-US" baseline="0" dirty="0" smtClean="0"/>
                  <a:t>          </a:t>
                </a:r>
                <a:r>
                  <a:rPr lang="en-US" sz="1200" u="sng" kern="1200" dirty="0" smtClean="0">
                    <a:solidFill>
                      <a:schemeClr val="tx1"/>
                    </a:solidFill>
                    <a:effectLst/>
                    <a:latin typeface="+mn-lt"/>
                    <a:ea typeface="+mn-ea"/>
                    <a:cs typeface="+mn-cs"/>
                    <a:hlinkClick r:id="rId6"/>
                  </a:rPr>
                  <a:t>http://mathworld.wolfram.com/ParallelPostulate.html</a:t>
                </a:r>
                <a:r>
                  <a:rPr lang="en-US" sz="1200" kern="1200" dirty="0" smtClean="0">
                    <a:solidFill>
                      <a:schemeClr val="tx1"/>
                    </a:solidFill>
                    <a:effectLst/>
                    <a:latin typeface="+mn-lt"/>
                    <a:ea typeface="+mn-ea"/>
                    <a:cs typeface="+mn-cs"/>
                  </a:rPr>
                  <a:t> </a:t>
                </a:r>
              </a:p>
              <a:p>
                <a:pPr marL="69334"/>
                <a:endParaRPr lang="en-US" dirty="0"/>
              </a:p>
            </p:txBody>
          </p:sp>
        </mc:Choice>
        <mc:Fallback xmlns="">
          <p:sp>
            <p:nvSpPr>
              <p:cNvPr id="3" name="Notes Placeholder 2"/>
              <p:cNvSpPr>
                <a:spLocks noGrp="1"/>
              </p:cNvSpPr>
              <p:nvPr>
                <p:ph type="body" idx="1"/>
              </p:nvPr>
            </p:nvSpPr>
            <p:spPr/>
            <p:txBody>
              <a:bodyPr/>
              <a:lstStyle/>
              <a:p>
                <a:endParaRPr lang="en-US" dirty="0" smtClean="0"/>
              </a:p>
              <a:p>
                <a:r>
                  <a:rPr lang="en-US" dirty="0"/>
                  <a:t>This </a:t>
                </a:r>
                <a:r>
                  <a:rPr lang="en-US" dirty="0" smtClean="0"/>
                  <a:t>was </a:t>
                </a:r>
                <a:r>
                  <a:rPr lang="en-US" dirty="0"/>
                  <a:t>the </a:t>
                </a:r>
                <a:r>
                  <a:rPr lang="en-US" dirty="0" smtClean="0"/>
                  <a:t>target definition.  How does ours compare with it? </a:t>
                </a:r>
                <a:endParaRPr lang="en-US" dirty="0"/>
              </a:p>
              <a:p>
                <a:r>
                  <a:rPr lang="en-US" dirty="0"/>
                  <a:t>Any comments?</a:t>
                </a:r>
              </a:p>
              <a:p>
                <a:endParaRPr lang="en-US" dirty="0"/>
              </a:p>
              <a:p>
                <a:r>
                  <a:rPr lang="en-US" dirty="0" smtClean="0"/>
                  <a:t>*</a:t>
                </a:r>
                <a:r>
                  <a:rPr lang="en-US" dirty="0" smtClean="0"/>
                  <a:t>Guaranteed</a:t>
                </a:r>
                <a:r>
                  <a:rPr lang="en-US" baseline="0" dirty="0" smtClean="0"/>
                  <a:t> to exist by the Parallel Postulate.</a:t>
                </a:r>
              </a:p>
              <a:p>
                <a:pPr marL="69334"/>
                <a:r>
                  <a:rPr lang="en-US" baseline="0" dirty="0" smtClean="0"/>
                  <a:t>**</a:t>
                </a:r>
                <a:r>
                  <a:rPr lang="en-US" dirty="0" smtClean="0"/>
                  <a:t>Lines </a:t>
                </a:r>
                <a:r>
                  <a:rPr lang="en-US" i="0">
                    <a:latin typeface="Cambria Math"/>
                  </a:rPr>
                  <a:t>(𝐵𝐷) ⃡</a:t>
                </a:r>
                <a:r>
                  <a:rPr lang="en-US" dirty="0" smtClean="0"/>
                  <a:t> and </a:t>
                </a:r>
                <a:r>
                  <a:rPr lang="en-US" dirty="0" smtClean="0">
                    <a:latin typeface="Script MT Bold" panose="03040602040607080904" pitchFamily="66" charset="0"/>
                  </a:rPr>
                  <a:t>l </a:t>
                </a:r>
                <a:r>
                  <a:rPr lang="en-US" dirty="0" smtClean="0"/>
                  <a:t>must intersect because the Parallel Postulate says that …</a:t>
                </a:r>
                <a:endParaRPr lang="en-US" dirty="0"/>
              </a:p>
              <a:p>
                <a:endParaRPr lang="en-US" baseline="0" dirty="0" smtClean="0"/>
              </a:p>
              <a:p>
                <a:endParaRPr lang="en-US" dirty="0"/>
              </a:p>
            </p:txBody>
          </p:sp>
        </mc:Fallback>
      </mc:AlternateContent>
      <p:sp>
        <p:nvSpPr>
          <p:cNvPr id="4" name="Slide Number Placeholder 3"/>
          <p:cNvSpPr>
            <a:spLocks noGrp="1"/>
          </p:cNvSpPr>
          <p:nvPr>
            <p:ph type="sldNum" sz="quarter" idx="10"/>
          </p:nvPr>
        </p:nvSpPr>
        <p:spPr/>
        <p:txBody>
          <a:bodyPr/>
          <a:lstStyle/>
          <a:p>
            <a:fld id="{77875C0B-EC46-4B83-BC23-F68FD40217B6}" type="slidenum">
              <a:rPr lang="en-US" smtClean="0"/>
              <a:t>22</a:t>
            </a:fld>
            <a:endParaRPr lang="en-US" dirty="0"/>
          </a:p>
        </p:txBody>
      </p:sp>
    </p:spTree>
    <p:extLst>
      <p:ext uri="{BB962C8B-B14F-4D97-AF65-F5344CB8AC3E}">
        <p14:creationId xmlns:p14="http://schemas.microsoft.com/office/powerpoint/2010/main" val="453761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you entered the room today, you were asked to complete an activity prior to the start of class.  Please find that work so that we may discuss your findings.</a:t>
            </a:r>
          </a:p>
          <a:p>
            <a:endParaRPr lang="en-US" dirty="0"/>
          </a:p>
          <a:p>
            <a:r>
              <a:rPr lang="en-US" dirty="0" smtClean="0"/>
              <a:t>[Note that this activity was designed to give students a better appreciation of the basic rigid motions and a sense for their distance- and angle-preserving properties.]</a:t>
            </a:r>
          </a:p>
          <a:p>
            <a:endParaRPr lang="en-US" dirty="0"/>
          </a:p>
          <a:p>
            <a:r>
              <a:rPr lang="en-US" dirty="0" smtClean="0"/>
              <a:t>Although it might be worthwhile conversation to allow students to talk about any of the transformations and things they might find peculiar or interesting about them, time will limit today’s conversation to the properties and justification for them.</a:t>
            </a:r>
          </a:p>
          <a:p>
            <a:endParaRPr lang="en-US" dirty="0" smtClean="0"/>
          </a:p>
          <a:p>
            <a:r>
              <a:rPr lang="en-US" dirty="0" smtClean="0"/>
              <a:t>The</a:t>
            </a:r>
            <a:r>
              <a:rPr lang="en-US" baseline="0" dirty="0" smtClean="0"/>
              <a:t> focus is on distinguishing Rigid and Non-Rigid Transformations.  What is another term we use to refer to the class of Rigid Transformations?  “</a:t>
            </a:r>
            <a:r>
              <a:rPr lang="en-US" b="1" i="1" baseline="0" dirty="0" smtClean="0"/>
              <a:t>Isometries”</a:t>
            </a:r>
            <a:r>
              <a:rPr lang="en-US" b="1" dirty="0" smtClean="0"/>
              <a:t/>
            </a:r>
            <a:br>
              <a:rPr lang="en-US" b="1" dirty="0" smtClean="0"/>
            </a:br>
            <a:endParaRPr lang="en-US" b="1" dirty="0" smtClean="0"/>
          </a:p>
          <a:p>
            <a:r>
              <a:rPr lang="en-US" dirty="0" smtClean="0"/>
              <a:t>So, what are your conclusions about the properties of isometries and the evidence that support them?</a:t>
            </a:r>
            <a:endParaRPr lang="en-US" dirty="0"/>
          </a:p>
          <a:p>
            <a:endParaRPr lang="en-US" dirty="0" smtClean="0"/>
          </a:p>
          <a:p>
            <a:r>
              <a:rPr lang="en-US" dirty="0" smtClean="0"/>
              <a:t>&lt;</a:t>
            </a:r>
            <a:r>
              <a:rPr lang="en-US" i="1" dirty="0" smtClean="0"/>
              <a:t>Take Away</a:t>
            </a:r>
            <a:r>
              <a:rPr lang="en-US" dirty="0" smtClean="0"/>
              <a:t>&gt;  See next slide.</a:t>
            </a:r>
          </a:p>
          <a:p>
            <a:endParaRPr lang="en-US" dirty="0" smtClean="0"/>
          </a:p>
          <a:p>
            <a:r>
              <a:rPr lang="en-US" baseline="0" dirty="0" smtClean="0"/>
              <a:t> </a:t>
            </a:r>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23</a:t>
            </a:fld>
            <a:endParaRPr lang="en-US" dirty="0"/>
          </a:p>
        </p:txBody>
      </p:sp>
    </p:spTree>
    <p:extLst>
      <p:ext uri="{BB962C8B-B14F-4D97-AF65-F5344CB8AC3E}">
        <p14:creationId xmlns:p14="http://schemas.microsoft.com/office/powerpoint/2010/main" val="1423956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a:t>
            </a:r>
            <a:r>
              <a:rPr lang="en-US" baseline="0" dirty="0" smtClean="0"/>
              <a:t> are very likely to contribute the second and third bullets however may not think to suggest the first.  To be consistent with the language “-preserving” one might accept “shape-preserving”. Try to elicit the explicit language of “line to line, etc.” from students.</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24</a:t>
            </a:fld>
            <a:endParaRPr lang="en-US" dirty="0"/>
          </a:p>
        </p:txBody>
      </p:sp>
    </p:spTree>
    <p:extLst>
      <p:ext uri="{BB962C8B-B14F-4D97-AF65-F5344CB8AC3E}">
        <p14:creationId xmlns:p14="http://schemas.microsoft.com/office/powerpoint/2010/main" val="2041388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a:t>
            </a:r>
            <a:r>
              <a:rPr lang="en-US" baseline="0" dirty="0" smtClean="0"/>
              <a:t> our collaboration here today is all due to the implementation of the CCSS,  please take out your copy of the standards so that we can connect today’s work with the appropriate standards.  </a:t>
            </a:r>
          </a:p>
          <a:p>
            <a:endParaRPr lang="en-US" baseline="0" dirty="0" smtClean="0"/>
          </a:p>
          <a:p>
            <a:r>
              <a:rPr lang="en-US" baseline="0" dirty="0" smtClean="0"/>
              <a:t>&lt;</a:t>
            </a:r>
            <a:r>
              <a:rPr lang="en-US" i="1" baseline="0" dirty="0" smtClean="0"/>
              <a:t>Take Away</a:t>
            </a:r>
            <a:r>
              <a:rPr lang="en-US" baseline="0" dirty="0" smtClean="0"/>
              <a:t>&gt;</a:t>
            </a:r>
          </a:p>
          <a:p>
            <a:endParaRPr lang="en-US" baseline="0" dirty="0" smtClean="0"/>
          </a:p>
          <a:p>
            <a:r>
              <a:rPr lang="en-US" dirty="0" smtClean="0"/>
              <a:t>In order:</a:t>
            </a:r>
          </a:p>
          <a:p>
            <a:endParaRPr lang="en-US" dirty="0" smtClean="0"/>
          </a:p>
          <a:p>
            <a:r>
              <a:rPr lang="en-US" dirty="0" smtClean="0"/>
              <a:t>G-CO.5  Given a geometric figure and a rotation, reflection or translation, draw the transformed figure using, e.g., graph paper, tracing paper, or geometry software.  …</a:t>
            </a:r>
          </a:p>
          <a:p>
            <a:endParaRPr lang="en-US" dirty="0" smtClean="0"/>
          </a:p>
          <a:p>
            <a:r>
              <a:rPr lang="en-US" dirty="0" smtClean="0"/>
              <a:t>G-CO.4  Develop definitions of rotations, reflections, and translations in terms of angles, circles, perpendicular lines, parallel lines, and line segments.</a:t>
            </a:r>
          </a:p>
          <a:p>
            <a:endParaRPr lang="en-US" dirty="0"/>
          </a:p>
          <a:p>
            <a:r>
              <a:rPr lang="en-US" dirty="0" smtClean="0"/>
              <a:t>G-CO. 2  Represent transformation in the plane … Compare transformations that preserve distance and angle to those that do not (e.g., translation versus horizontal stretch).</a:t>
            </a:r>
          </a:p>
          <a:p>
            <a:endParaRPr lang="en-US" dirty="0"/>
          </a:p>
          <a:p>
            <a:r>
              <a:rPr lang="en-US" dirty="0" smtClean="0"/>
              <a:t>MP3  Construct viable arguments and critique the reasoning of others.</a:t>
            </a:r>
          </a:p>
          <a:p>
            <a:r>
              <a:rPr lang="en-US" dirty="0" smtClean="0"/>
              <a:t>MP5  Use appropriate tools strategically.</a:t>
            </a:r>
          </a:p>
          <a:p>
            <a:r>
              <a:rPr lang="en-US" dirty="0" smtClean="0"/>
              <a:t>MP6  Attend to precision.</a:t>
            </a:r>
          </a:p>
          <a:p>
            <a:endParaRPr lang="en-US" dirty="0"/>
          </a:p>
          <a:p>
            <a:r>
              <a:rPr lang="en-US" dirty="0" smtClean="0"/>
              <a:t>And perhaps upon your review of the standards you saw several other standards that can be supported by the work of this session.</a:t>
            </a:r>
          </a:p>
          <a:p>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25</a:t>
            </a:fld>
            <a:endParaRPr lang="en-US" dirty="0"/>
          </a:p>
        </p:txBody>
      </p:sp>
    </p:spTree>
    <p:extLst>
      <p:ext uri="{BB962C8B-B14F-4D97-AF65-F5344CB8AC3E}">
        <p14:creationId xmlns:p14="http://schemas.microsoft.com/office/powerpoint/2010/main" val="910931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following slides</a:t>
            </a:r>
            <a:r>
              <a:rPr lang="en-US" baseline="0" dirty="0" smtClean="0"/>
              <a:t> provide some additional resources that deal with the topic of Transformations. Included are some activities, web sites, and a relevant vocabulary list.</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26</a:t>
            </a:fld>
            <a:endParaRPr lang="en-US" dirty="0"/>
          </a:p>
        </p:txBody>
      </p:sp>
    </p:spTree>
    <p:extLst>
      <p:ext uri="{BB962C8B-B14F-4D97-AF65-F5344CB8AC3E}">
        <p14:creationId xmlns:p14="http://schemas.microsoft.com/office/powerpoint/2010/main" val="22445938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34</a:t>
            </a:fld>
            <a:endParaRPr lang="en-US" dirty="0"/>
          </a:p>
        </p:txBody>
      </p:sp>
    </p:spTree>
    <p:extLst>
      <p:ext uri="{BB962C8B-B14F-4D97-AF65-F5344CB8AC3E}">
        <p14:creationId xmlns:p14="http://schemas.microsoft.com/office/powerpoint/2010/main" val="1940160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goals for today are to make</a:t>
            </a:r>
            <a:r>
              <a:rPr lang="en-US" baseline="0" dirty="0" smtClean="0"/>
              <a:t> clear for participants the transition expected of students as they advance from middle school mathematics to a high school Geometry course, specifically as it pertains to transformations.</a:t>
            </a:r>
          </a:p>
          <a:p>
            <a:endParaRPr lang="en-US" baseline="0" dirty="0" smtClean="0"/>
          </a:p>
          <a:p>
            <a:r>
              <a:rPr lang="en-US" baseline="0" dirty="0" smtClean="0"/>
              <a:t>We will apply a familiarity with hands-on work in completing activities that will inform our goals of writing precise definitions of the three rigid transformations:  rotation, reflection, and translations.  If time allows, we will also distinguish properties of the rigid transformations from non-rigid transformations.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t>
            </a:r>
            <a:r>
              <a:rPr lang="en-US" i="1" dirty="0" smtClean="0"/>
              <a:t>Disclaimer.  We will be using</a:t>
            </a:r>
            <a:r>
              <a:rPr lang="en-US" i="1" baseline="0" dirty="0" smtClean="0"/>
              <a:t> YouTube videos as part of our instruction today.  We do so at the risk of introducing language and/or notation that is not precise or otherwise inaccurate.  Thus, let’s be mindful, in our role as teacher, of the responsibility to make those errors as well as the “fixes” transparent for our students.</a:t>
            </a:r>
            <a:endParaRPr lang="en-US" i="1"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3</a:t>
            </a:fld>
            <a:endParaRPr lang="en-US" dirty="0"/>
          </a:p>
        </p:txBody>
      </p:sp>
    </p:spTree>
    <p:extLst>
      <p:ext uri="{BB962C8B-B14F-4D97-AF65-F5344CB8AC3E}">
        <p14:creationId xmlns:p14="http://schemas.microsoft.com/office/powerpoint/2010/main" val="2452732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458">
              <a:defRPr/>
            </a:pPr>
            <a:r>
              <a:rPr lang="en-US" dirty="0"/>
              <a:t>According to the Common Core State Standards, students encounter transformations in Grade 8, and they do so in a very concrete hands-on manner.  Eighth graders confirm the properties of the rigid transformations, describe sequences of transformations that bring one geometric figure to coincide with another given congruent geometric figure, </a:t>
            </a:r>
            <a:r>
              <a:rPr lang="en-US" dirty="0" smtClean="0"/>
              <a:t>describe </a:t>
            </a:r>
            <a:r>
              <a:rPr lang="en-US" dirty="0"/>
              <a:t>the effects of transformations on a geometric figure on the </a:t>
            </a:r>
            <a:r>
              <a:rPr lang="en-US" i="1" dirty="0" smtClean="0"/>
              <a:t>xy</a:t>
            </a:r>
            <a:r>
              <a:rPr lang="en-US" dirty="0" smtClean="0"/>
              <a:t>-coordinate </a:t>
            </a:r>
            <a:r>
              <a:rPr lang="en-US" dirty="0"/>
              <a:t>plane, and understand </a:t>
            </a:r>
            <a:r>
              <a:rPr lang="en-US" dirty="0" smtClean="0"/>
              <a:t>that </a:t>
            </a:r>
            <a:r>
              <a:rPr lang="en-US" dirty="0"/>
              <a:t>transformations can be used to support the similarity of two-dimensional figures</a:t>
            </a:r>
            <a:r>
              <a:rPr lang="en-US" dirty="0" smtClean="0"/>
              <a:t>.  </a:t>
            </a:r>
            <a:r>
              <a:rPr lang="en-US" dirty="0"/>
              <a:t>In high school, students formalize their discussion of </a:t>
            </a:r>
            <a:r>
              <a:rPr lang="en-US" dirty="0" smtClean="0"/>
              <a:t>transformations; </a:t>
            </a:r>
            <a:r>
              <a:rPr lang="en-US" dirty="0"/>
              <a:t>write precise </a:t>
            </a:r>
            <a:r>
              <a:rPr lang="en-US" dirty="0" smtClean="0"/>
              <a:t>definitions; treat transformations as functions on the plane; and use transformations to prove congruence, similarity, and geometric theorems.</a:t>
            </a:r>
          </a:p>
          <a:p>
            <a:pPr defTabSz="924458">
              <a:defRPr/>
            </a:pPr>
            <a:endParaRPr lang="en-US" dirty="0"/>
          </a:p>
          <a:p>
            <a:pPr defTabSz="924458">
              <a:defRPr/>
            </a:pPr>
            <a:endParaRPr lang="en-US" dirty="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4</a:t>
            </a:fld>
            <a:endParaRPr lang="en-US" dirty="0"/>
          </a:p>
        </p:txBody>
      </p:sp>
    </p:spTree>
    <p:extLst>
      <p:ext uri="{BB962C8B-B14F-4D97-AF65-F5344CB8AC3E}">
        <p14:creationId xmlns:p14="http://schemas.microsoft.com/office/powerpoint/2010/main" val="1709643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enter the classroom and set about our goal to, first, write precise definitions of the three rigid transformations.</a:t>
            </a:r>
            <a:endParaRPr lang="en-US" dirty="0"/>
          </a:p>
          <a:p>
            <a:endParaRPr lang="en-US" dirty="0" smtClean="0"/>
          </a:p>
          <a:p>
            <a:r>
              <a:rPr lang="en-US" dirty="0"/>
              <a:t>Our protocol will be </a:t>
            </a:r>
            <a:r>
              <a:rPr lang="en-US" dirty="0" smtClean="0"/>
              <a:t>to:</a:t>
            </a:r>
            <a:endParaRPr lang="en-US" dirty="0"/>
          </a:p>
          <a:p>
            <a:r>
              <a:rPr lang="en-US" dirty="0"/>
              <a:t>#1. make fresh in our minds real-world representations of the mathematical </a:t>
            </a:r>
            <a:r>
              <a:rPr lang="en-US" dirty="0" smtClean="0"/>
              <a:t>concept;</a:t>
            </a:r>
            <a:endParaRPr lang="en-US" dirty="0"/>
          </a:p>
          <a:p>
            <a:r>
              <a:rPr lang="en-US" dirty="0"/>
              <a:t>#2. recollect images and understandings from our concrete 8</a:t>
            </a:r>
            <a:r>
              <a:rPr lang="en-US" baseline="30000" dirty="0"/>
              <a:t>th</a:t>
            </a:r>
            <a:r>
              <a:rPr lang="en-US" dirty="0"/>
              <a:t> grade </a:t>
            </a:r>
            <a:r>
              <a:rPr lang="en-US" dirty="0" smtClean="0"/>
              <a:t>encounter with the transformation; </a:t>
            </a:r>
            <a:r>
              <a:rPr lang="en-US" dirty="0"/>
              <a:t>and</a:t>
            </a:r>
          </a:p>
          <a:p>
            <a:r>
              <a:rPr lang="en-US" dirty="0"/>
              <a:t>#3.  perform </a:t>
            </a:r>
            <a:r>
              <a:rPr lang="en-US" dirty="0" smtClean="0"/>
              <a:t>the transformation and analyze the results.</a:t>
            </a:r>
            <a:endParaRPr lang="en-US" dirty="0"/>
          </a:p>
          <a:p>
            <a:endParaRPr lang="en-US" dirty="0" smtClean="0"/>
          </a:p>
        </p:txBody>
      </p:sp>
      <p:sp>
        <p:nvSpPr>
          <p:cNvPr id="4" name="Slide Number Placeholder 3"/>
          <p:cNvSpPr>
            <a:spLocks noGrp="1"/>
          </p:cNvSpPr>
          <p:nvPr>
            <p:ph type="sldNum" sz="quarter" idx="10"/>
          </p:nvPr>
        </p:nvSpPr>
        <p:spPr/>
        <p:txBody>
          <a:bodyPr/>
          <a:lstStyle/>
          <a:p>
            <a:fld id="{77875C0B-EC46-4B83-BC23-F68FD40217B6}" type="slidenum">
              <a:rPr lang="en-US" smtClean="0"/>
              <a:t>5</a:t>
            </a:fld>
            <a:endParaRPr lang="en-US" dirty="0"/>
          </a:p>
        </p:txBody>
      </p:sp>
    </p:spTree>
    <p:extLst>
      <p:ext uri="{BB962C8B-B14F-4D97-AF65-F5344CB8AC3E}">
        <p14:creationId xmlns:p14="http://schemas.microsoft.com/office/powerpoint/2010/main" val="579957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will start with ROTATION.  </a:t>
            </a:r>
          </a:p>
          <a:p>
            <a:endParaRPr lang="en-US" dirty="0"/>
          </a:p>
          <a:p>
            <a:r>
              <a:rPr lang="en-US" dirty="0" smtClean="0"/>
              <a:t>Please connect the mathematical concept of rotation to the physical world.  Think “rotation.”  What thoughts come to mind? </a:t>
            </a:r>
          </a:p>
          <a:p>
            <a:pPr marL="171450" indent="-171450">
              <a:buFont typeface="Arial" panose="020B0604020202020204" pitchFamily="34" charset="0"/>
              <a:buChar char="•"/>
            </a:pPr>
            <a:r>
              <a:rPr lang="en-US" dirty="0" smtClean="0"/>
              <a:t>Tire on a bike or car</a:t>
            </a:r>
          </a:p>
          <a:p>
            <a:pPr marL="171450" indent="-171450">
              <a:buFont typeface="Arial" panose="020B0604020202020204" pitchFamily="34" charset="0"/>
              <a:buChar char="•"/>
            </a:pPr>
            <a:r>
              <a:rPr lang="en-US" dirty="0" smtClean="0"/>
              <a:t>Carousel</a:t>
            </a:r>
          </a:p>
          <a:p>
            <a:pPr marL="171450" indent="-171450">
              <a:buFont typeface="Arial" panose="020B0604020202020204" pitchFamily="34" charset="0"/>
              <a:buChar char="•"/>
            </a:pPr>
            <a:r>
              <a:rPr lang="en-US" dirty="0" smtClean="0"/>
              <a:t>Stopwatch</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6</a:t>
            </a:fld>
            <a:endParaRPr lang="en-US" dirty="0"/>
          </a:p>
        </p:txBody>
      </p:sp>
    </p:spTree>
    <p:extLst>
      <p:ext uri="{BB962C8B-B14F-4D97-AF65-F5344CB8AC3E}">
        <p14:creationId xmlns:p14="http://schemas.microsoft.com/office/powerpoint/2010/main" val="3704693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1506" y="4419600"/>
            <a:ext cx="5505450" cy="4183380"/>
          </a:xfrm>
        </p:spPr>
        <p:txBody>
          <a:bodyPr/>
          <a:lstStyle/>
          <a:p>
            <a:r>
              <a:rPr lang="en-US" dirty="0" smtClean="0"/>
              <a:t>Let us build upon those real-world images by recalling your 8</a:t>
            </a:r>
            <a:r>
              <a:rPr lang="en-US" baseline="30000" dirty="0" smtClean="0"/>
              <a:t>th</a:t>
            </a:r>
            <a:r>
              <a:rPr lang="en-US" dirty="0" smtClean="0"/>
              <a:t> grade experience with rotations.  Here we view three controlled animations that show rotations in motion.</a:t>
            </a:r>
          </a:p>
          <a:p>
            <a:endParaRPr lang="en-US" dirty="0" smtClean="0"/>
          </a:p>
          <a:p>
            <a:r>
              <a:rPr lang="en-US" dirty="0" smtClean="0"/>
              <a:t>Can someone express what they see?</a:t>
            </a:r>
          </a:p>
          <a:p>
            <a:endParaRPr lang="en-US" dirty="0" smtClean="0"/>
          </a:p>
          <a:p>
            <a:pPr marL="68580" marR="0" indent="0" algn="l" defTabSz="914400" rtl="0" eaLnBrk="1" fontAlgn="auto" latinLnBrk="0" hangingPunct="1">
              <a:lnSpc>
                <a:spcPct val="100000"/>
              </a:lnSpc>
              <a:spcBef>
                <a:spcPts val="0"/>
              </a:spcBef>
              <a:spcAft>
                <a:spcPts val="0"/>
              </a:spcAft>
              <a:buClrTx/>
              <a:buSzTx/>
              <a:buFontTx/>
              <a:buNone/>
              <a:tabLst/>
              <a:defRPr/>
            </a:pPr>
            <a:r>
              <a:rPr lang="en-US" dirty="0" smtClean="0"/>
              <a:t>&lt;</a:t>
            </a:r>
            <a:r>
              <a:rPr lang="en-US" i="1" dirty="0" smtClean="0"/>
              <a:t>Take Away</a:t>
            </a:r>
          </a:p>
          <a:p>
            <a:pPr marL="68580" marR="0" indent="0" algn="l" defTabSz="914400" rtl="0" eaLnBrk="1" fontAlgn="auto" latinLnBrk="0" hangingPunct="1">
              <a:lnSpc>
                <a:spcPct val="100000"/>
              </a:lnSpc>
              <a:spcBef>
                <a:spcPts val="0"/>
              </a:spcBef>
              <a:spcAft>
                <a:spcPts val="0"/>
              </a:spcAft>
              <a:buClrTx/>
              <a:buSzTx/>
              <a:buFontTx/>
              <a:buNone/>
              <a:tabLst/>
              <a:defRPr/>
            </a:pPr>
            <a:r>
              <a:rPr lang="en-US" i="0" dirty="0" smtClean="0"/>
              <a:t>The</a:t>
            </a:r>
            <a:r>
              <a:rPr lang="en-US" i="0" baseline="0" dirty="0" smtClean="0"/>
              <a:t> center of rotation appears to be the origin (0,0).</a:t>
            </a:r>
          </a:p>
          <a:p>
            <a:pPr marL="68580" marR="0" indent="0" algn="l" defTabSz="914400" rtl="0" eaLnBrk="1" fontAlgn="auto" latinLnBrk="0" hangingPunct="1">
              <a:lnSpc>
                <a:spcPct val="100000"/>
              </a:lnSpc>
              <a:spcBef>
                <a:spcPts val="0"/>
              </a:spcBef>
              <a:spcAft>
                <a:spcPts val="0"/>
              </a:spcAft>
              <a:buClrTx/>
              <a:buSzTx/>
              <a:buFontTx/>
              <a:buNone/>
              <a:tabLst/>
              <a:defRPr/>
            </a:pPr>
            <a:endParaRPr lang="en-US" i="0" baseline="0" dirty="0" smtClean="0"/>
          </a:p>
          <a:p>
            <a:pPr marL="6858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The distance of each identified point from the center of rotation remains constant.</a:t>
            </a:r>
          </a:p>
          <a:p>
            <a:pPr marL="68580" marR="0" indent="0" algn="l" defTabSz="914400" rtl="0" eaLnBrk="1" fontAlgn="auto" latinLnBrk="0" hangingPunct="1">
              <a:lnSpc>
                <a:spcPct val="100000"/>
              </a:lnSpc>
              <a:spcBef>
                <a:spcPts val="0"/>
              </a:spcBef>
              <a:spcAft>
                <a:spcPts val="0"/>
              </a:spcAft>
              <a:buClrTx/>
              <a:buSzTx/>
              <a:buFontTx/>
              <a:buNone/>
              <a:tabLst/>
              <a:defRPr/>
            </a:pPr>
            <a:endParaRPr lang="en-US" i="0" baseline="0" dirty="0" smtClean="0"/>
          </a:p>
          <a:p>
            <a:pPr marL="68580" marR="0" indent="0" algn="l" defTabSz="914400" rtl="0" eaLnBrk="1" fontAlgn="auto" latinLnBrk="0" hangingPunct="1">
              <a:lnSpc>
                <a:spcPct val="100000"/>
              </a:lnSpc>
              <a:spcBef>
                <a:spcPts val="0"/>
              </a:spcBef>
              <a:spcAft>
                <a:spcPts val="0"/>
              </a:spcAft>
              <a:buClrTx/>
              <a:buSzTx/>
              <a:buFontTx/>
              <a:buNone/>
              <a:tabLst/>
              <a:defRPr/>
            </a:pPr>
            <a:r>
              <a:rPr lang="en-US" i="0" baseline="0" dirty="0" smtClean="0"/>
              <a:t>The images created by the rotation appear to be congruent to the pre-image.</a:t>
            </a:r>
          </a:p>
          <a:p>
            <a:pPr marL="68580" marR="0" indent="0" algn="l" defTabSz="914400" rtl="0" eaLnBrk="1" fontAlgn="auto" latinLnBrk="0" hangingPunct="1">
              <a:lnSpc>
                <a:spcPct val="100000"/>
              </a:lnSpc>
              <a:spcBef>
                <a:spcPts val="0"/>
              </a:spcBef>
              <a:spcAft>
                <a:spcPts val="0"/>
              </a:spcAft>
              <a:buClrTx/>
              <a:buSzTx/>
              <a:buFontTx/>
              <a:buNone/>
              <a:tabLst/>
              <a:defRPr/>
            </a:pPr>
            <a:endParaRPr lang="en-US" i="0" baseline="0" dirty="0" smtClean="0"/>
          </a:p>
          <a:p>
            <a:pPr marL="68580" indent="0">
              <a:buNone/>
            </a:pPr>
            <a:endParaRPr lang="en-US" dirty="0" smtClean="0"/>
          </a:p>
          <a:p>
            <a:pPr marL="68580" indent="0">
              <a:buNone/>
            </a:pPr>
            <a:r>
              <a:rPr lang="en-US" dirty="0" smtClean="0"/>
              <a:t>*The farther a point is away from the center of rotation, the longer</a:t>
            </a:r>
            <a:r>
              <a:rPr lang="en-US" baseline="0" dirty="0" smtClean="0"/>
              <a:t> the distance </a:t>
            </a:r>
            <a:r>
              <a:rPr lang="en-US" dirty="0" smtClean="0"/>
              <a:t>it is rotated (in terms of linear</a:t>
            </a:r>
            <a:r>
              <a:rPr lang="en-US" baseline="0" dirty="0" smtClean="0"/>
              <a:t> distance; connects to the concept of arc length and radians)</a:t>
            </a:r>
            <a:r>
              <a:rPr lang="en-US" dirty="0" smtClean="0"/>
              <a:t>.  </a:t>
            </a:r>
          </a:p>
          <a:p>
            <a:endParaRPr lang="en-US" dirty="0" smtClean="0"/>
          </a:p>
        </p:txBody>
      </p:sp>
      <p:sp>
        <p:nvSpPr>
          <p:cNvPr id="4" name="Slide Number Placeholder 3"/>
          <p:cNvSpPr>
            <a:spLocks noGrp="1"/>
          </p:cNvSpPr>
          <p:nvPr>
            <p:ph type="sldNum" sz="quarter" idx="10"/>
          </p:nvPr>
        </p:nvSpPr>
        <p:spPr/>
        <p:txBody>
          <a:bodyPr/>
          <a:lstStyle/>
          <a:p>
            <a:fld id="{77875C0B-EC46-4B83-BC23-F68FD40217B6}" type="slidenum">
              <a:rPr lang="en-US" smtClean="0"/>
              <a:t>7</a:t>
            </a:fld>
            <a:endParaRPr lang="en-US" dirty="0"/>
          </a:p>
        </p:txBody>
      </p:sp>
    </p:spTree>
    <p:extLst>
      <p:ext uri="{BB962C8B-B14F-4D97-AF65-F5344CB8AC3E}">
        <p14:creationId xmlns:p14="http://schemas.microsoft.com/office/powerpoint/2010/main" val="1503878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smtClean="0"/>
                  <a:t>We begin to formalize our prior experience.  Let us first watch a video on YouTube that will either refresh our memories or inform us of how to rotate a geometric figure around a point.</a:t>
                </a:r>
              </a:p>
              <a:p>
                <a:endParaRPr lang="en-US" dirty="0" smtClean="0"/>
              </a:p>
              <a:p>
                <a:r>
                  <a:rPr lang="en-US" i="1" dirty="0" smtClean="0"/>
                  <a:t>View video.  </a:t>
                </a:r>
                <a:r>
                  <a:rPr lang="en-US" i="0" dirty="0" smtClean="0"/>
                  <a:t>[4 minutes]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case some of us have doubts about our personal abilities to re-perform a rotation after watching that video, can anyone summarize for us all how to perform a rotation?  And, within that explanation, refer to the information and tools required to perform a rotation.  Perhaps your words will resonate with the image of the video and make the whole concept clearer for us all.</a:t>
                </a:r>
              </a:p>
              <a:p>
                <a:endParaRPr lang="en-US" dirty="0" smtClean="0"/>
              </a:p>
              <a:p>
                <a:endParaRPr lang="en-US" dirty="0" smtClean="0"/>
              </a:p>
              <a:p>
                <a:r>
                  <a:rPr lang="en-US" dirty="0" smtClean="0"/>
                  <a:t>&lt;</a:t>
                </a:r>
                <a:r>
                  <a:rPr lang="en-US" i="1" dirty="0" smtClean="0"/>
                  <a:t>Take</a:t>
                </a:r>
                <a:r>
                  <a:rPr lang="en-US" i="1" baseline="0" dirty="0" smtClean="0"/>
                  <a:t> Away</a:t>
                </a:r>
                <a:r>
                  <a:rPr lang="en-US" baseline="0" dirty="0" smtClean="0"/>
                  <a:t>&gt;</a:t>
                </a:r>
              </a:p>
              <a:p>
                <a:endParaRPr lang="en-US" baseline="0" dirty="0" smtClean="0"/>
              </a:p>
              <a:p>
                <a:r>
                  <a:rPr lang="en-US" b="1" baseline="0" dirty="0" smtClean="0"/>
                  <a:t>Need to know.</a:t>
                </a:r>
                <a:r>
                  <a:rPr lang="en-US" baseline="0" dirty="0" smtClean="0"/>
                  <a:t>  Center, Angle, and Direction of Rotation</a:t>
                </a:r>
              </a:p>
              <a:p>
                <a:r>
                  <a:rPr lang="en-US" b="1" baseline="0" dirty="0" smtClean="0"/>
                  <a:t>Tools.</a:t>
                </a:r>
                <a:r>
                  <a:rPr lang="en-US" baseline="0" dirty="0" smtClean="0"/>
                  <a:t>  Compass, Straightedge, Protractor, Patty Paper (optional)</a:t>
                </a:r>
              </a:p>
              <a:p>
                <a:r>
                  <a:rPr lang="en-US" b="1" baseline="0" dirty="0" smtClean="0"/>
                  <a:t>Steps.</a:t>
                </a:r>
              </a:p>
              <a:p>
                <a:pPr marL="685800" lvl="1" indent="-228600">
                  <a:buFont typeface="+mj-lt"/>
                  <a:buAutoNum type="arabicPeriod"/>
                </a:pPr>
                <a:r>
                  <a:rPr lang="en-US" baseline="0" dirty="0" smtClean="0"/>
                  <a:t>Sketch a segment from center (say, </a:t>
                </a:r>
                <a:r>
                  <a:rPr lang="en-US" i="1" baseline="0" dirty="0" smtClean="0"/>
                  <a:t>O</a:t>
                </a:r>
                <a:r>
                  <a:rPr lang="en-US" baseline="0" dirty="0" smtClean="0"/>
                  <a:t>) to the pre-image point (say, </a:t>
                </a:r>
                <a:r>
                  <a:rPr lang="en-US" i="1" baseline="0" dirty="0" smtClean="0"/>
                  <a:t>P</a:t>
                </a:r>
                <a:r>
                  <a:rPr lang="en-US" baseline="0" dirty="0" smtClean="0"/>
                  <a:t>).</a:t>
                </a:r>
              </a:p>
              <a:p>
                <a:pPr marL="685800" lvl="1" indent="-228600">
                  <a:buFont typeface="+mj-lt"/>
                  <a:buAutoNum type="arabicPeriod"/>
                </a:pPr>
                <a:r>
                  <a:rPr lang="en-US" baseline="0" dirty="0" smtClean="0"/>
                  <a:t>Use protractor to measure/draw angle of rotation (make the terminal side of the angle at least as long as </a:t>
                </a:r>
                <a14:m>
                  <m:oMath xmlns:m="http://schemas.openxmlformats.org/officeDocument/2006/math">
                    <m:acc>
                      <m:accPr>
                        <m:chr m:val="̅"/>
                        <m:ctrlPr>
                          <a:rPr lang="en-US" i="1" baseline="0" smtClean="0">
                            <a:latin typeface="Cambria Math"/>
                          </a:rPr>
                        </m:ctrlPr>
                      </m:accPr>
                      <m:e>
                        <m:r>
                          <a:rPr lang="en-US" b="0" i="1" baseline="0" smtClean="0">
                            <a:latin typeface="Cambria Math"/>
                          </a:rPr>
                          <m:t>𝑂𝑃</m:t>
                        </m:r>
                      </m:e>
                    </m:acc>
                  </m:oMath>
                </a14:m>
                <a:r>
                  <a:rPr lang="en-US" baseline="0" dirty="0" smtClean="0"/>
                  <a:t>).</a:t>
                </a:r>
              </a:p>
              <a:p>
                <a:pPr marL="685800" lvl="1" indent="-228600">
                  <a:buFont typeface="+mj-lt"/>
                  <a:buAutoNum type="arabicPeriod"/>
                </a:pPr>
                <a:r>
                  <a:rPr lang="en-US" baseline="0" dirty="0" smtClean="0"/>
                  <a:t>With its width adjusted to equal the length of </a:t>
                </a:r>
                <a14:m>
                  <m:oMath xmlns:m="http://schemas.openxmlformats.org/officeDocument/2006/math">
                    <m:acc>
                      <m:accPr>
                        <m:chr m:val="̅"/>
                        <m:ctrlPr>
                          <a:rPr lang="en-US" i="1" baseline="0" smtClean="0">
                            <a:latin typeface="Cambria Math"/>
                          </a:rPr>
                        </m:ctrlPr>
                      </m:accPr>
                      <m:e>
                        <m:r>
                          <a:rPr lang="en-US" b="0" i="1" baseline="0" smtClean="0">
                            <a:latin typeface="Cambria Math"/>
                          </a:rPr>
                          <m:t>𝑂𝑃</m:t>
                        </m:r>
                      </m:e>
                    </m:acc>
                  </m:oMath>
                </a14:m>
                <a:r>
                  <a:rPr lang="en-US" baseline="0" dirty="0" smtClean="0"/>
                  <a:t>, draw an arc from the initial side of the angle to the terminal side of the angle.</a:t>
                </a:r>
              </a:p>
              <a:p>
                <a:pPr marL="685800" lvl="1" indent="-228600">
                  <a:buFont typeface="+mj-lt"/>
                  <a:buAutoNum type="arabicPeriod"/>
                </a:pPr>
                <a:r>
                  <a:rPr lang="en-US" baseline="0" dirty="0" smtClean="0"/>
                  <a:t>Label the point where the arc intersects the terminal side of the angle as point P</a:t>
                </a:r>
                <a:r>
                  <a:rPr lang="en-US" i="1" baseline="0" dirty="0" smtClean="0"/>
                  <a:t>’</a:t>
                </a:r>
                <a:r>
                  <a:rPr lang="en-US" baseline="0" dirty="0" smtClean="0"/>
                  <a:t>.</a:t>
                </a:r>
              </a:p>
              <a:p>
                <a:endParaRPr lang="en-US" baseline="0" dirty="0" smtClean="0"/>
              </a:p>
              <a:p>
                <a:endParaRPr lang="en-US" dirty="0"/>
              </a:p>
              <a:p>
                <a:r>
                  <a:rPr lang="en-US" dirty="0" smtClean="0"/>
                  <a:t>Follow-up questions …</a:t>
                </a:r>
              </a:p>
            </p:txBody>
          </p:sp>
        </mc:Choice>
        <mc:Fallback xmlns="">
          <p:sp>
            <p:nvSpPr>
              <p:cNvPr id="3" name="Notes Placeholder 2"/>
              <p:cNvSpPr>
                <a:spLocks noGrp="1"/>
              </p:cNvSpPr>
              <p:nvPr>
                <p:ph type="body" idx="1"/>
              </p:nvPr>
            </p:nvSpPr>
            <p:spPr/>
            <p:txBody>
              <a:bodyPr/>
              <a:lstStyle/>
              <a:p>
                <a:r>
                  <a:rPr lang="en-US" dirty="0" smtClean="0"/>
                  <a:t>We begin to formalize our prior experience.  Let us first watch a video on YouTube that will either refresh our memories or inform us of how to rotate a geometric figure around a point.</a:t>
                </a:r>
              </a:p>
              <a:p>
                <a:endParaRPr lang="en-US" dirty="0" smtClean="0"/>
              </a:p>
              <a:p>
                <a:r>
                  <a:rPr lang="en-US" i="1" dirty="0" smtClean="0"/>
                  <a:t>View video</a:t>
                </a:r>
                <a:r>
                  <a:rPr lang="en-US" i="1" dirty="0" smtClean="0"/>
                  <a:t>.  </a:t>
                </a:r>
                <a:r>
                  <a:rPr lang="en-US" i="0" dirty="0" smtClean="0"/>
                  <a:t>[4 minutes]</a:t>
                </a:r>
                <a:endParaRPr lang="en-US" i="0" dirty="0" smtClean="0"/>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case some of us have doubts about our personal abilities to re-perform a rotation after watching that video, can anyone summarize for us all how to perform a </a:t>
                </a:r>
                <a:r>
                  <a:rPr lang="en-US" dirty="0" smtClean="0"/>
                  <a:t>rotation?  And, within that explanation, refer to the information and tools required to perform a rotation.  Perhaps your words will resonate with the image of the video and make the whole concept clearer for us all.</a:t>
                </a:r>
              </a:p>
              <a:p>
                <a:endParaRPr lang="en-US" dirty="0" smtClean="0"/>
              </a:p>
              <a:p>
                <a:endParaRPr lang="en-US" dirty="0" smtClean="0"/>
              </a:p>
              <a:p>
                <a:r>
                  <a:rPr lang="en-US" dirty="0" smtClean="0"/>
                  <a:t>&lt;</a:t>
                </a:r>
                <a:r>
                  <a:rPr lang="en-US" i="1" dirty="0" smtClean="0"/>
                  <a:t>Take</a:t>
                </a:r>
                <a:r>
                  <a:rPr lang="en-US" i="1" baseline="0" dirty="0" smtClean="0"/>
                  <a:t> Away</a:t>
                </a:r>
                <a:r>
                  <a:rPr lang="en-US" baseline="0" dirty="0" smtClean="0"/>
                  <a:t>&gt;</a:t>
                </a:r>
              </a:p>
              <a:p>
                <a:endParaRPr lang="en-US" baseline="0" dirty="0" smtClean="0"/>
              </a:p>
              <a:p>
                <a:r>
                  <a:rPr lang="en-US" b="1" baseline="0" dirty="0" smtClean="0"/>
                  <a:t>Need to know.</a:t>
                </a:r>
                <a:r>
                  <a:rPr lang="en-US" baseline="0" dirty="0" smtClean="0"/>
                  <a:t>  Center, Angle, and Direction of Rotation</a:t>
                </a:r>
              </a:p>
              <a:p>
                <a:r>
                  <a:rPr lang="en-US" b="1" baseline="0" dirty="0" smtClean="0"/>
                  <a:t>Tools.</a:t>
                </a:r>
                <a:r>
                  <a:rPr lang="en-US" baseline="0" dirty="0" smtClean="0"/>
                  <a:t>  Compass, Straightedge, Protractor, Patty Paper (optional)</a:t>
                </a:r>
              </a:p>
              <a:p>
                <a:r>
                  <a:rPr lang="en-US" b="1" baseline="0" dirty="0" smtClean="0"/>
                  <a:t>Steps.</a:t>
                </a:r>
              </a:p>
              <a:p>
                <a:pPr marL="685800" lvl="1" indent="-228600">
                  <a:buFont typeface="+mj-lt"/>
                  <a:buAutoNum type="arabicPeriod"/>
                </a:pPr>
                <a:r>
                  <a:rPr lang="en-US" baseline="0" dirty="0" smtClean="0"/>
                  <a:t>Sketch a segment from center (say, </a:t>
                </a:r>
                <a:r>
                  <a:rPr lang="en-US" i="1" baseline="0" dirty="0" smtClean="0"/>
                  <a:t>O</a:t>
                </a:r>
                <a:r>
                  <a:rPr lang="en-US" baseline="0" dirty="0" smtClean="0"/>
                  <a:t>) to the pre-image point (say, </a:t>
                </a:r>
                <a:r>
                  <a:rPr lang="en-US" i="1" baseline="0" dirty="0" smtClean="0"/>
                  <a:t>P</a:t>
                </a:r>
                <a:r>
                  <a:rPr lang="en-US" baseline="0" dirty="0" smtClean="0"/>
                  <a:t>).</a:t>
                </a:r>
              </a:p>
              <a:p>
                <a:pPr marL="685800" lvl="1" indent="-228600">
                  <a:buFont typeface="+mj-lt"/>
                  <a:buAutoNum type="arabicPeriod"/>
                </a:pPr>
                <a:r>
                  <a:rPr lang="en-US" baseline="0" dirty="0" smtClean="0"/>
                  <a:t>Use protractor to measure/draw angle of rotation (make the terminal side of the angle at least as long as </a:t>
                </a:r>
                <a:r>
                  <a:rPr lang="en-US" i="0" baseline="0" smtClean="0">
                    <a:latin typeface="Cambria Math"/>
                  </a:rPr>
                  <a:t>(</a:t>
                </a:r>
                <a:r>
                  <a:rPr lang="en-US" b="0" i="0" baseline="0" smtClean="0">
                    <a:latin typeface="Cambria Math"/>
                  </a:rPr>
                  <a:t>𝑂𝑃) ̅</a:t>
                </a:r>
                <a:r>
                  <a:rPr lang="en-US" baseline="0" dirty="0" smtClean="0"/>
                  <a:t>).</a:t>
                </a:r>
              </a:p>
              <a:p>
                <a:pPr marL="685800" lvl="1" indent="-228600">
                  <a:buFont typeface="+mj-lt"/>
                  <a:buAutoNum type="arabicPeriod"/>
                </a:pPr>
                <a:r>
                  <a:rPr lang="en-US" baseline="0" dirty="0" smtClean="0"/>
                  <a:t>With its width adjusted to equal the length of </a:t>
                </a:r>
                <a:r>
                  <a:rPr lang="en-US" i="0" baseline="0" smtClean="0">
                    <a:latin typeface="Cambria Math"/>
                  </a:rPr>
                  <a:t>(</a:t>
                </a:r>
                <a:r>
                  <a:rPr lang="en-US" b="0" i="0" baseline="0" smtClean="0">
                    <a:latin typeface="Cambria Math"/>
                  </a:rPr>
                  <a:t>𝑂𝑃) ̅</a:t>
                </a:r>
                <a:r>
                  <a:rPr lang="en-US" baseline="0" dirty="0" smtClean="0"/>
                  <a:t>, draw an arc from the initial side of the angle to the terminal side of the angle.</a:t>
                </a:r>
              </a:p>
              <a:p>
                <a:pPr marL="685800" lvl="1" indent="-228600">
                  <a:buFont typeface="+mj-lt"/>
                  <a:buAutoNum type="arabicPeriod"/>
                </a:pPr>
                <a:r>
                  <a:rPr lang="en-US" baseline="0" dirty="0" smtClean="0"/>
                  <a:t>Label the point where the arc intersects the terminal side of the angle as point P</a:t>
                </a:r>
                <a:r>
                  <a:rPr lang="en-US" i="1" baseline="0" dirty="0" smtClean="0"/>
                  <a:t>’</a:t>
                </a:r>
                <a:r>
                  <a:rPr lang="en-US" baseline="0" dirty="0" smtClean="0"/>
                  <a:t>.</a:t>
                </a:r>
              </a:p>
              <a:p>
                <a:endParaRPr lang="en-US" baseline="0" dirty="0" smtClean="0"/>
              </a:p>
              <a:p>
                <a:endParaRPr lang="en-US" dirty="0"/>
              </a:p>
              <a:p>
                <a:r>
                  <a:rPr lang="en-US" dirty="0" smtClean="0"/>
                  <a:t>Follow-up questions …</a:t>
                </a:r>
              </a:p>
            </p:txBody>
          </p:sp>
        </mc:Fallback>
      </mc:AlternateContent>
      <p:sp>
        <p:nvSpPr>
          <p:cNvPr id="4" name="Slide Number Placeholder 3"/>
          <p:cNvSpPr>
            <a:spLocks noGrp="1"/>
          </p:cNvSpPr>
          <p:nvPr>
            <p:ph type="sldNum" sz="quarter" idx="10"/>
          </p:nvPr>
        </p:nvSpPr>
        <p:spPr/>
        <p:txBody>
          <a:bodyPr/>
          <a:lstStyle/>
          <a:p>
            <a:fld id="{77875C0B-EC46-4B83-BC23-F68FD40217B6}" type="slidenum">
              <a:rPr lang="en-US" smtClean="0"/>
              <a:t>8</a:t>
            </a:fld>
            <a:endParaRPr lang="en-US" dirty="0"/>
          </a:p>
        </p:txBody>
      </p:sp>
    </p:spTree>
    <p:extLst>
      <p:ext uri="{BB962C8B-B14F-4D97-AF65-F5344CB8AC3E}">
        <p14:creationId xmlns:p14="http://schemas.microsoft.com/office/powerpoint/2010/main" val="39451398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so that the expectations for your work are clear, in your rotation work, what pieces of evidence should you provide?</a:t>
            </a:r>
          </a:p>
          <a:p>
            <a:endParaRPr lang="en-US" dirty="0" smtClean="0"/>
          </a:p>
          <a:p>
            <a:r>
              <a:rPr lang="en-US" dirty="0" smtClean="0"/>
              <a:t>&lt;</a:t>
            </a:r>
            <a:r>
              <a:rPr lang="en-US" i="1" dirty="0" smtClean="0"/>
              <a:t>Take Away</a:t>
            </a:r>
            <a:r>
              <a:rPr lang="en-US" dirty="0" smtClean="0"/>
              <a:t>&gt;</a:t>
            </a:r>
          </a:p>
          <a:p>
            <a:pPr marL="628650" lvl="1" indent="-171450">
              <a:buFont typeface="Arial" panose="020B0604020202020204" pitchFamily="34" charset="0"/>
              <a:buChar char="•"/>
            </a:pPr>
            <a:r>
              <a:rPr lang="en-US" dirty="0" smtClean="0"/>
              <a:t>Segments</a:t>
            </a:r>
            <a:r>
              <a:rPr lang="en-US" baseline="0" dirty="0" smtClean="0"/>
              <a:t> joining the center to the points of the pre-image</a:t>
            </a:r>
          </a:p>
          <a:p>
            <a:pPr marL="628650" lvl="1" indent="-171450">
              <a:buFont typeface="Arial" panose="020B0604020202020204" pitchFamily="34" charset="0"/>
              <a:buChar char="•"/>
            </a:pPr>
            <a:r>
              <a:rPr lang="en-US" baseline="0" dirty="0" smtClean="0"/>
              <a:t>The angle of rotation from each point of the pre-image</a:t>
            </a:r>
          </a:p>
          <a:p>
            <a:pPr marL="628650" lvl="1" indent="-171450">
              <a:buFont typeface="Arial" panose="020B0604020202020204" pitchFamily="34" charset="0"/>
              <a:buChar char="•"/>
            </a:pPr>
            <a:r>
              <a:rPr lang="en-US" baseline="0" dirty="0" smtClean="0"/>
              <a:t>Arcs from each point of the pre-image</a:t>
            </a:r>
          </a:p>
          <a:p>
            <a:pPr marL="628650" lvl="1" indent="-171450">
              <a:buFont typeface="Arial" panose="020B0604020202020204" pitchFamily="34" charset="0"/>
              <a:buChar char="•"/>
            </a:pPr>
            <a:r>
              <a:rPr lang="en-US" baseline="0" dirty="0" smtClean="0"/>
              <a:t>The image with appropriately labeled points.</a:t>
            </a:r>
            <a:endParaRPr lang="en-US" dirty="0"/>
          </a:p>
        </p:txBody>
      </p:sp>
      <p:sp>
        <p:nvSpPr>
          <p:cNvPr id="4" name="Slide Number Placeholder 3"/>
          <p:cNvSpPr>
            <a:spLocks noGrp="1"/>
          </p:cNvSpPr>
          <p:nvPr>
            <p:ph type="sldNum" sz="quarter" idx="10"/>
          </p:nvPr>
        </p:nvSpPr>
        <p:spPr/>
        <p:txBody>
          <a:bodyPr/>
          <a:lstStyle/>
          <a:p>
            <a:fld id="{77875C0B-EC46-4B83-BC23-F68FD40217B6}" type="slidenum">
              <a:rPr lang="en-US" smtClean="0"/>
              <a:t>9</a:t>
            </a:fld>
            <a:endParaRPr lang="en-US" dirty="0"/>
          </a:p>
        </p:txBody>
      </p:sp>
    </p:spTree>
    <p:extLst>
      <p:ext uri="{BB962C8B-B14F-4D97-AF65-F5344CB8AC3E}">
        <p14:creationId xmlns:p14="http://schemas.microsoft.com/office/powerpoint/2010/main" val="4276751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B16E0827-0813-4746-A9F0-CAE625F90DF5}" type="datetimeFigureOut">
              <a:rPr lang="en-US" smtClean="0"/>
              <a:t>12/31/2014</a:t>
            </a:fld>
            <a:endParaRPr lang="en-US" dirty="0"/>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dirty="0"/>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55B79019-D1F0-4F06-8410-98337DE9B7C4}" type="slidenum">
              <a:rPr lang="en-US" smtClean="0"/>
              <a:t>‹#›</a:t>
            </a:fld>
            <a:endParaRPr lang="en-US" dirty="0"/>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5B79019-D1F0-4F06-8410-98337DE9B7C4}" type="slidenum">
              <a:rPr lang="en-US" smtClean="0"/>
              <a:t>‹#›</a:t>
            </a:fld>
            <a:endParaRPr lang="en-US" dirty="0"/>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7" name="Slide Number Placeholder 6"/>
          <p:cNvSpPr>
            <a:spLocks noGrp="1"/>
          </p:cNvSpPr>
          <p:nvPr>
            <p:ph type="sldNum" sz="quarter" idx="12"/>
          </p:nvPr>
        </p:nvSpPr>
        <p:spPr/>
        <p:txBody>
          <a:bodyPr/>
          <a:lstStyle/>
          <a:p>
            <a:fld id="{55B79019-D1F0-4F06-8410-98337DE9B7C4}" type="slidenum">
              <a:rPr lang="en-US" smtClean="0"/>
              <a:t>‹#›</a:t>
            </a:fld>
            <a:endParaRPr lang="en-US" dirty="0"/>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6E0827-0813-4746-A9F0-CAE625F90DF5}" type="datetimeFigureOut">
              <a:rPr lang="en-US" smtClean="0"/>
              <a:t>12/31/2014</a:t>
            </a:fld>
            <a:endParaRPr lang="en-US" dirty="0"/>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dirty="0"/>
          </a:p>
        </p:txBody>
      </p:sp>
      <p:sp>
        <p:nvSpPr>
          <p:cNvPr id="7" name="Slide Number Placeholder 6"/>
          <p:cNvSpPr>
            <a:spLocks noGrp="1"/>
          </p:cNvSpPr>
          <p:nvPr>
            <p:ph type="sldNum" sz="quarter" idx="12"/>
          </p:nvPr>
        </p:nvSpPr>
        <p:spPr/>
        <p:txBody>
          <a:bodyPr/>
          <a:lstStyle/>
          <a:p>
            <a:fld id="{55B79019-D1F0-4F06-8410-98337DE9B7C4}"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B16E0827-0813-4746-A9F0-CAE625F90DF5}" type="datetimeFigureOut">
              <a:rPr lang="en-US" smtClean="0"/>
              <a:t>12/31/2014</a:t>
            </a:fld>
            <a:endParaRPr lang="en-US" dirty="0"/>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55B79019-D1F0-4F06-8410-98337DE9B7C4}"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hyperlink" Target="http://www.harpercollege.edu/~skoswatt/RigidMotions/reflection.html"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www.youtube.com/watch?v=nAt212f6Ud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hyperlink" Target="http://tube.geogebra.org/material/show/id/18530"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youtube.com/watch?v=aPo0X6u_W-I&amp;list=PLl4sjkH9L9JBu1dG4UkAwdogsxMDB2VFe"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www.youtube.com/watch?v=i17f24w7zAM"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illustrativemathematics.org/standards/h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illustrativemathematics.org/standards/hs"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ixl.com/math/geometry"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http://nrich.maths.org/public/leg.php?code=130" TargetMode="External"/><Relationship Id="rId4" Type="http://schemas.openxmlformats.org/officeDocument/2006/relationships/hyperlink" Target="http://nrich.maths.org/5457"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hyperlink" Target="https://tube.geogebra.org/student/m50296"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youtube.com/watch?v=U4Hv494HwrQ"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24400" y="3581400"/>
            <a:ext cx="3313355" cy="1702160"/>
          </a:xfrm>
        </p:spPr>
        <p:txBody>
          <a:bodyPr>
            <a:noAutofit/>
          </a:bodyPr>
          <a:lstStyle/>
          <a:p>
            <a:r>
              <a:rPr lang="en-US" sz="2800" dirty="0" smtClean="0"/>
              <a:t>The Concept of Transformations in a High School Geometry Course</a:t>
            </a:r>
            <a:endParaRPr lang="en-US" sz="2800" dirty="0"/>
          </a:p>
        </p:txBody>
      </p:sp>
      <p:sp>
        <p:nvSpPr>
          <p:cNvPr id="3" name="TextBox 2"/>
          <p:cNvSpPr txBox="1"/>
          <p:nvPr/>
        </p:nvSpPr>
        <p:spPr>
          <a:xfrm>
            <a:off x="0" y="4734342"/>
            <a:ext cx="4495800" cy="2123658"/>
          </a:xfrm>
          <a:prstGeom prst="rect">
            <a:avLst/>
          </a:prstGeom>
          <a:noFill/>
        </p:spPr>
        <p:txBody>
          <a:bodyPr wrap="square" rtlCol="0">
            <a:spAutoFit/>
          </a:bodyPr>
          <a:lstStyle/>
          <a:p>
            <a:pPr algn="ctr"/>
            <a:r>
              <a:rPr lang="en-US" sz="2000" b="1" i="1" dirty="0" smtClean="0">
                <a:solidFill>
                  <a:schemeClr val="bg1"/>
                </a:solidFill>
              </a:rPr>
              <a:t>A workshop prepared for the Rhode Island Department of Education</a:t>
            </a:r>
          </a:p>
          <a:p>
            <a:pPr algn="ctr"/>
            <a:r>
              <a:rPr lang="en-US" b="1" i="1" dirty="0">
                <a:solidFill>
                  <a:schemeClr val="bg1"/>
                </a:solidFill>
              </a:rPr>
              <a:t> </a:t>
            </a:r>
            <a:r>
              <a:rPr lang="en-US" b="1" i="1" dirty="0" smtClean="0">
                <a:solidFill>
                  <a:schemeClr val="bg1"/>
                </a:solidFill>
              </a:rPr>
              <a:t>by</a:t>
            </a:r>
          </a:p>
          <a:p>
            <a:pPr algn="ctr"/>
            <a:r>
              <a:rPr lang="en-US" b="1" i="1" dirty="0" smtClean="0">
                <a:solidFill>
                  <a:schemeClr val="bg1"/>
                </a:solidFill>
              </a:rPr>
              <a:t> Monique </a:t>
            </a:r>
            <a:r>
              <a:rPr lang="en-US" b="1" i="1" dirty="0" err="1" smtClean="0">
                <a:solidFill>
                  <a:schemeClr val="bg1"/>
                </a:solidFill>
              </a:rPr>
              <a:t>Rousselle</a:t>
            </a:r>
            <a:r>
              <a:rPr lang="en-US" b="1" i="1" dirty="0" smtClean="0">
                <a:solidFill>
                  <a:schemeClr val="bg1"/>
                </a:solidFill>
              </a:rPr>
              <a:t> Maynard</a:t>
            </a:r>
          </a:p>
          <a:p>
            <a:pPr algn="ctr"/>
            <a:r>
              <a:rPr lang="en-US" b="1" i="1" dirty="0" smtClean="0">
                <a:solidFill>
                  <a:schemeClr val="bg1"/>
                </a:solidFill>
              </a:rPr>
              <a:t>momaynard86@gmail.com</a:t>
            </a:r>
          </a:p>
          <a:p>
            <a:pPr algn="ctr"/>
            <a:endParaRPr lang="en-US" b="1" i="1" dirty="0">
              <a:solidFill>
                <a:schemeClr val="bg1"/>
              </a:solidFill>
            </a:endParaRPr>
          </a:p>
        </p:txBody>
      </p:sp>
    </p:spTree>
    <p:extLst>
      <p:ext uri="{BB962C8B-B14F-4D97-AF65-F5344CB8AC3E}">
        <p14:creationId xmlns:p14="http://schemas.microsoft.com/office/powerpoint/2010/main" val="10807405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normAutofit/>
          </a:bodyPr>
          <a:lstStyle/>
          <a:p>
            <a:r>
              <a:rPr lang="en-US" dirty="0" smtClean="0"/>
              <a:t>Rotation</a:t>
            </a:r>
            <a:endParaRPr lang="en-US" dirty="0"/>
          </a:p>
        </p:txBody>
      </p:sp>
      <p:sp>
        <p:nvSpPr>
          <p:cNvPr id="3" name="Content Placeholder 2"/>
          <p:cNvSpPr>
            <a:spLocks noGrp="1"/>
          </p:cNvSpPr>
          <p:nvPr>
            <p:ph idx="1"/>
          </p:nvPr>
        </p:nvSpPr>
        <p:spPr>
          <a:xfrm>
            <a:off x="838200" y="2057400"/>
            <a:ext cx="7162800" cy="3775229"/>
          </a:xfrm>
        </p:spPr>
        <p:txBody>
          <a:bodyPr>
            <a:normAutofit lnSpcReduction="10000"/>
          </a:bodyPr>
          <a:lstStyle/>
          <a:p>
            <a:pPr marL="68580" indent="0">
              <a:buNone/>
            </a:pPr>
            <a:r>
              <a:rPr lang="en-US" dirty="0" smtClean="0"/>
              <a:t>Sketch the image of </a:t>
            </a:r>
            <a:r>
              <a:rPr lang="en-US" dirty="0"/>
              <a:t>t</a:t>
            </a:r>
            <a:r>
              <a:rPr lang="en-US" dirty="0" smtClean="0"/>
              <a:t>he figure L after it is rotated 60</a:t>
            </a:r>
            <a:r>
              <a:rPr lang="en-US" dirty="0" smtClean="0">
                <a:sym typeface="Symbol"/>
              </a:rPr>
              <a:t> counterclockwise  around point </a:t>
            </a:r>
            <a:r>
              <a:rPr lang="en-US" i="1" dirty="0" smtClean="0">
                <a:sym typeface="Symbol"/>
              </a:rPr>
              <a:t>O</a:t>
            </a:r>
            <a:r>
              <a:rPr lang="en-US" dirty="0" smtClean="0">
                <a:sym typeface="Symbol"/>
              </a:rPr>
              <a:t> (optionally denoted Ro</a:t>
            </a:r>
            <a:r>
              <a:rPr lang="en-US" i="1" baseline="-25000" dirty="0" smtClean="0">
                <a:sym typeface="Symbol"/>
              </a:rPr>
              <a:t>O</a:t>
            </a:r>
            <a:r>
              <a:rPr lang="en-US" baseline="-25000" dirty="0" smtClean="0">
                <a:sym typeface="Symbol"/>
              </a:rPr>
              <a:t>, 60</a:t>
            </a:r>
            <a:r>
              <a:rPr lang="en-US" dirty="0" smtClean="0">
                <a:sym typeface="Symbol"/>
              </a:rPr>
              <a:t>).</a:t>
            </a:r>
          </a:p>
          <a:p>
            <a:pPr marL="68580" indent="0">
              <a:buNone/>
            </a:pPr>
            <a:endParaRPr lang="en-US" dirty="0">
              <a:sym typeface="Symbol"/>
            </a:endParaRPr>
          </a:p>
          <a:p>
            <a:pPr marL="68580" indent="0">
              <a:buNone/>
            </a:pPr>
            <a:r>
              <a:rPr lang="en-US" dirty="0" smtClean="0">
                <a:sym typeface="Symbol"/>
              </a:rPr>
              <a:t>Resources</a:t>
            </a:r>
          </a:p>
          <a:p>
            <a:pPr>
              <a:buFont typeface="Wingdings" panose="05000000000000000000" pitchFamily="2" charset="2"/>
              <a:buChar char="§"/>
            </a:pPr>
            <a:r>
              <a:rPr lang="en-US" dirty="0" smtClean="0">
                <a:sym typeface="Symbol"/>
              </a:rPr>
              <a:t>Handout with figure and point </a:t>
            </a:r>
            <a:r>
              <a:rPr lang="en-US" i="1" dirty="0" smtClean="0">
                <a:sym typeface="Symbol"/>
              </a:rPr>
              <a:t>O</a:t>
            </a:r>
            <a:r>
              <a:rPr lang="en-US" dirty="0" smtClean="0">
                <a:sym typeface="Symbol"/>
              </a:rPr>
              <a:t> on it</a:t>
            </a:r>
          </a:p>
          <a:p>
            <a:pPr>
              <a:buFont typeface="Wingdings" panose="05000000000000000000" pitchFamily="2" charset="2"/>
              <a:buChar char="§"/>
            </a:pPr>
            <a:r>
              <a:rPr lang="en-US" dirty="0" smtClean="0">
                <a:sym typeface="Symbol"/>
              </a:rPr>
              <a:t>Compass</a:t>
            </a:r>
          </a:p>
          <a:p>
            <a:pPr>
              <a:buFont typeface="Wingdings" panose="05000000000000000000" pitchFamily="2" charset="2"/>
              <a:buChar char="§"/>
            </a:pPr>
            <a:r>
              <a:rPr lang="en-US" dirty="0" smtClean="0">
                <a:sym typeface="Symbol"/>
              </a:rPr>
              <a:t>Protractor</a:t>
            </a:r>
          </a:p>
          <a:p>
            <a:pPr>
              <a:buFont typeface="Wingdings" panose="05000000000000000000" pitchFamily="2" charset="2"/>
              <a:buChar char="§"/>
            </a:pPr>
            <a:r>
              <a:rPr lang="en-US" dirty="0" smtClean="0">
                <a:sym typeface="Symbol"/>
              </a:rPr>
              <a:t>Pencil</a:t>
            </a:r>
          </a:p>
          <a:p>
            <a:pPr marL="68580" indent="0">
              <a:buNone/>
            </a:pPr>
            <a:endParaRPr lang="en-US" dirty="0" smtClean="0">
              <a:sym typeface="Symbol"/>
            </a:endParaRPr>
          </a:p>
          <a:p>
            <a:pPr marL="68580" indent="0">
              <a:buNone/>
            </a:pPr>
            <a:endParaRPr lang="en-US" dirty="0"/>
          </a:p>
        </p:txBody>
      </p:sp>
    </p:spTree>
    <p:extLst>
      <p:ext uri="{BB962C8B-B14F-4D97-AF65-F5344CB8AC3E}">
        <p14:creationId xmlns:p14="http://schemas.microsoft.com/office/powerpoint/2010/main" val="10550476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 a Precise Definition of Rotation</a:t>
            </a:r>
            <a:endParaRPr lang="en-US" dirty="0"/>
          </a:p>
        </p:txBody>
      </p:sp>
      <p:sp>
        <p:nvSpPr>
          <p:cNvPr id="3" name="Content Placeholder 2"/>
          <p:cNvSpPr>
            <a:spLocks noGrp="1"/>
          </p:cNvSpPr>
          <p:nvPr>
            <p:ph idx="1"/>
          </p:nvPr>
        </p:nvSpPr>
        <p:spPr/>
        <p:txBody>
          <a:bodyPr>
            <a:normAutofit fontScale="92500" lnSpcReduction="10000"/>
          </a:bodyPr>
          <a:lstStyle/>
          <a:p>
            <a:pPr marL="68580" indent="0">
              <a:buNone/>
            </a:pPr>
            <a:r>
              <a:rPr lang="en-US" dirty="0" smtClean="0"/>
              <a:t>In developing a precise definition of rotation, we need to consider the effects of various centers of rotation, various degrees of rotation, and different directions of rotation.  Thus, we will conduct a guided investigation to inform our definition.</a:t>
            </a:r>
          </a:p>
          <a:p>
            <a:pPr marL="68580" indent="0">
              <a:buNone/>
            </a:pPr>
            <a:endParaRPr lang="en-US" dirty="0" smtClean="0"/>
          </a:p>
          <a:p>
            <a:pPr marL="68580" indent="0">
              <a:buNone/>
            </a:pPr>
            <a:endParaRPr lang="en-US" dirty="0"/>
          </a:p>
          <a:p>
            <a:pPr marL="68580" indent="0">
              <a:buNone/>
            </a:pPr>
            <a:r>
              <a:rPr lang="en-US" dirty="0" smtClean="0"/>
              <a:t>Rotation Guided Investigation</a:t>
            </a:r>
          </a:p>
          <a:p>
            <a:pPr marL="68580" indent="0">
              <a:buNone/>
            </a:pPr>
            <a:r>
              <a:rPr lang="en-US" dirty="0" smtClean="0"/>
              <a:t>Definition Jigsaw (Poster Paper)</a:t>
            </a:r>
            <a:endParaRPr lang="en-US" dirty="0"/>
          </a:p>
        </p:txBody>
      </p:sp>
    </p:spTree>
    <p:extLst>
      <p:ext uri="{BB962C8B-B14F-4D97-AF65-F5344CB8AC3E}">
        <p14:creationId xmlns:p14="http://schemas.microsoft.com/office/powerpoint/2010/main" val="24725075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685800"/>
            <a:ext cx="7024744" cy="457200"/>
          </a:xfrm>
        </p:spPr>
        <p:txBody>
          <a:bodyPr>
            <a:normAutofit fontScale="90000"/>
          </a:bodyPr>
          <a:lstStyle/>
          <a:p>
            <a:r>
              <a:rPr lang="en-US" dirty="0" smtClean="0"/>
              <a:t>Precise Definition: Rotation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33400" y="1371600"/>
                <a:ext cx="8077200" cy="5334000"/>
              </a:xfrm>
            </p:spPr>
            <p:txBody>
              <a:bodyPr>
                <a:noAutofit/>
              </a:bodyPr>
              <a:lstStyle/>
              <a:p>
                <a:pPr marL="68580" indent="0">
                  <a:spcBef>
                    <a:spcPts val="0"/>
                  </a:spcBef>
                  <a:buNone/>
                </a:pPr>
                <a:r>
                  <a:rPr lang="en-US" sz="1300" dirty="0" smtClean="0"/>
                  <a:t>The rotation </a:t>
                </a:r>
                <a:r>
                  <a:rPr lang="en-US" sz="1300" b="1" dirty="0"/>
                  <a:t>Ro</a:t>
                </a:r>
                <a:r>
                  <a:rPr lang="en-US" sz="1300" dirty="0"/>
                  <a:t> of </a:t>
                </a:r>
                <a:r>
                  <a:rPr lang="en-US" sz="1300" b="1" i="1" dirty="0"/>
                  <a:t>t</a:t>
                </a:r>
                <a:r>
                  <a:rPr lang="en-US" sz="1300" b="1" dirty="0"/>
                  <a:t> degrees</a:t>
                </a:r>
                <a:r>
                  <a:rPr lang="en-US" sz="1300" dirty="0"/>
                  <a:t> </a:t>
                </a:r>
                <a:r>
                  <a:rPr lang="en-US" sz="1300" dirty="0" smtClean="0"/>
                  <a:t>(</a:t>
                </a:r>
                <a:r>
                  <a:rPr lang="en-US" sz="1300" dirty="0" smtClean="0">
                    <a:sym typeface="Symbol"/>
                  </a:rPr>
                  <a:t>180</a:t>
                </a:r>
                <a:r>
                  <a:rPr lang="en-US" sz="1300" dirty="0" smtClean="0"/>
                  <a:t> </a:t>
                </a:r>
                <a:r>
                  <a:rPr lang="en-US" sz="1300" dirty="0" smtClean="0">
                    <a:sym typeface="Symbol"/>
                  </a:rPr>
                  <a:t></a:t>
                </a:r>
                <a:r>
                  <a:rPr lang="en-US" sz="1300" dirty="0" smtClean="0"/>
                  <a:t> </a:t>
                </a:r>
                <a:r>
                  <a:rPr lang="en-US" sz="1300" i="1" dirty="0"/>
                  <a:t>t</a:t>
                </a:r>
                <a:r>
                  <a:rPr lang="en-US" sz="1300" dirty="0"/>
                  <a:t> </a:t>
                </a:r>
                <a:r>
                  <a:rPr lang="en-US" sz="1300" dirty="0" smtClean="0">
                    <a:sym typeface="Symbol"/>
                  </a:rPr>
                  <a:t></a:t>
                </a:r>
                <a:r>
                  <a:rPr lang="en-US" sz="1300" dirty="0" smtClean="0"/>
                  <a:t> 180) </a:t>
                </a:r>
                <a:r>
                  <a:rPr lang="en-US" sz="1300" dirty="0"/>
                  <a:t>around a </a:t>
                </a:r>
                <a:r>
                  <a:rPr lang="en-US" sz="1300" dirty="0" smtClean="0"/>
                  <a:t>given point </a:t>
                </a:r>
                <a:r>
                  <a:rPr lang="en-US" sz="1300" i="1" dirty="0"/>
                  <a:t>O</a:t>
                </a:r>
                <a:r>
                  <a:rPr lang="en-US" sz="1300" dirty="0"/>
                  <a:t>, called the </a:t>
                </a:r>
                <a:r>
                  <a:rPr lang="en-US" sz="1300" b="1" dirty="0"/>
                  <a:t>center of the rotation</a:t>
                </a:r>
                <a:r>
                  <a:rPr lang="en-US" sz="1300" dirty="0"/>
                  <a:t>, is a transformation of the </a:t>
                </a:r>
                <a:r>
                  <a:rPr lang="en-US" sz="1300" dirty="0" smtClean="0"/>
                  <a:t>plane.</a:t>
                </a:r>
              </a:p>
              <a:p>
                <a:pPr marL="68580" indent="0">
                  <a:spcBef>
                    <a:spcPts val="600"/>
                  </a:spcBef>
                  <a:spcAft>
                    <a:spcPts val="600"/>
                  </a:spcAft>
                  <a:buNone/>
                </a:pPr>
                <a:r>
                  <a:rPr lang="en-US" sz="1300" dirty="0" smtClean="0"/>
                  <a:t>Given </a:t>
                </a:r>
                <a:r>
                  <a:rPr lang="en-US" sz="1300" dirty="0"/>
                  <a:t>a point </a:t>
                </a:r>
                <a:r>
                  <a:rPr lang="en-US" sz="1300" i="1" dirty="0"/>
                  <a:t>P</a:t>
                </a:r>
                <a:r>
                  <a:rPr lang="en-US" sz="1300" dirty="0"/>
                  <a:t>, the point </a:t>
                </a:r>
                <a:r>
                  <a:rPr lang="en-US" sz="1300" i="1" dirty="0"/>
                  <a:t>Ro</a:t>
                </a:r>
                <a:r>
                  <a:rPr lang="en-US" sz="1300" dirty="0"/>
                  <a:t>(</a:t>
                </a:r>
                <a:r>
                  <a:rPr lang="en-US" sz="1300" i="1" dirty="0"/>
                  <a:t>P</a:t>
                </a:r>
                <a:r>
                  <a:rPr lang="en-US" sz="1300" dirty="0"/>
                  <a:t>) is </a:t>
                </a:r>
                <a:r>
                  <a:rPr lang="en-US" sz="1300" dirty="0" smtClean="0"/>
                  <a:t>defined according to the following conditions.</a:t>
                </a:r>
              </a:p>
              <a:p>
                <a:pPr marL="68580" indent="0">
                  <a:spcBef>
                    <a:spcPts val="0"/>
                  </a:spcBef>
                  <a:buNone/>
                </a:pPr>
                <a:r>
                  <a:rPr lang="en-US" sz="1300" dirty="0" smtClean="0"/>
                  <a:t>The </a:t>
                </a:r>
                <a:r>
                  <a:rPr lang="en-US" sz="1300" dirty="0"/>
                  <a:t>rotation </a:t>
                </a:r>
                <a:r>
                  <a:rPr lang="en-US" sz="1300" dirty="0" smtClean="0"/>
                  <a:t>is counterclockwise </a:t>
                </a:r>
                <a:r>
                  <a:rPr lang="en-US" sz="1300" dirty="0"/>
                  <a:t>or clockwise depending on whether the degree is positive or negative</a:t>
                </a:r>
                <a:r>
                  <a:rPr lang="en-US" sz="1300" dirty="0" smtClean="0"/>
                  <a:t>, respectively.</a:t>
                </a:r>
              </a:p>
              <a:p>
                <a:pPr marL="68580" indent="0">
                  <a:spcBef>
                    <a:spcPts val="600"/>
                  </a:spcBef>
                  <a:spcAft>
                    <a:spcPts val="600"/>
                  </a:spcAft>
                  <a:buNone/>
                </a:pPr>
                <a:r>
                  <a:rPr lang="en-US" sz="1300" b="1" dirty="0" smtClean="0"/>
                  <a:t>For definiteness</a:t>
                </a:r>
                <a:r>
                  <a:rPr lang="en-US" sz="1300" b="1" dirty="0"/>
                  <a:t>, we </a:t>
                </a:r>
                <a:r>
                  <a:rPr lang="en-US" sz="1300" b="1" dirty="0" smtClean="0"/>
                  <a:t>first </a:t>
                </a:r>
                <a:r>
                  <a:rPr lang="en-US" sz="1300" b="1" dirty="0"/>
                  <a:t>deal with the case where 0 </a:t>
                </a:r>
                <a:r>
                  <a:rPr lang="en-US" sz="1300" b="1" dirty="0" smtClean="0">
                    <a:sym typeface="Symbol"/>
                  </a:rPr>
                  <a:t> </a:t>
                </a:r>
                <a:r>
                  <a:rPr lang="en-US" sz="1300" b="1" i="1" dirty="0" smtClean="0"/>
                  <a:t>t</a:t>
                </a:r>
                <a:r>
                  <a:rPr lang="en-US" sz="1300" b="1" dirty="0" smtClean="0"/>
                  <a:t> </a:t>
                </a:r>
                <a:r>
                  <a:rPr lang="en-US" sz="1300" b="1" dirty="0" smtClean="0">
                    <a:sym typeface="Symbol"/>
                  </a:rPr>
                  <a:t></a:t>
                </a:r>
                <a:r>
                  <a:rPr lang="en-US" sz="1300" b="1" dirty="0" smtClean="0"/>
                  <a:t> 180.</a:t>
                </a:r>
              </a:p>
              <a:p>
                <a:pPr>
                  <a:spcBef>
                    <a:spcPts val="0"/>
                  </a:spcBef>
                  <a:buSzPct val="85000"/>
                  <a:buFont typeface="Wingdings" panose="05000000000000000000" pitchFamily="2" charset="2"/>
                  <a:buChar char="§"/>
                </a:pPr>
                <a:r>
                  <a:rPr lang="en-US" sz="1300" dirty="0" smtClean="0"/>
                  <a:t>If </a:t>
                </a:r>
                <a:r>
                  <a:rPr lang="en-US" sz="1300" i="1" dirty="0"/>
                  <a:t>P</a:t>
                </a:r>
                <a:r>
                  <a:rPr lang="en-US" sz="1300" dirty="0"/>
                  <a:t> = </a:t>
                </a:r>
                <a:r>
                  <a:rPr lang="en-US" sz="1300" i="1" dirty="0"/>
                  <a:t>O</a:t>
                </a:r>
                <a:r>
                  <a:rPr lang="en-US" sz="1300" dirty="0" smtClean="0"/>
                  <a:t>, then </a:t>
                </a:r>
                <a:r>
                  <a:rPr lang="en-US" sz="1300" dirty="0"/>
                  <a:t>by </a:t>
                </a:r>
                <a:r>
                  <a:rPr lang="en-US" sz="1300" dirty="0" smtClean="0"/>
                  <a:t>definition</a:t>
                </a:r>
                <a:r>
                  <a:rPr lang="en-US" sz="1300" dirty="0"/>
                  <a:t>, </a:t>
                </a:r>
                <a:r>
                  <a:rPr lang="en-US" sz="1300" i="1" dirty="0"/>
                  <a:t>Ro</a:t>
                </a:r>
                <a:r>
                  <a:rPr lang="en-US" sz="1300" dirty="0"/>
                  <a:t>(</a:t>
                </a:r>
                <a:r>
                  <a:rPr lang="en-US" sz="1300" i="1" dirty="0"/>
                  <a:t>O</a:t>
                </a:r>
                <a:r>
                  <a:rPr lang="en-US" sz="1300" dirty="0"/>
                  <a:t>) = </a:t>
                </a:r>
                <a:r>
                  <a:rPr lang="en-US" sz="1300" i="1" dirty="0" smtClean="0"/>
                  <a:t>O</a:t>
                </a:r>
                <a:r>
                  <a:rPr lang="en-US" sz="1300" dirty="0" smtClean="0"/>
                  <a:t>.</a:t>
                </a:r>
              </a:p>
              <a:p>
                <a:pPr>
                  <a:spcBef>
                    <a:spcPts val="600"/>
                  </a:spcBef>
                  <a:buSzPct val="85000"/>
                  <a:buFont typeface="Wingdings" panose="05000000000000000000" pitchFamily="2" charset="2"/>
                  <a:buChar char="§"/>
                </a:pPr>
                <a:r>
                  <a:rPr lang="en-US" sz="1300" dirty="0" smtClean="0"/>
                  <a:t>If </a:t>
                </a:r>
                <a:r>
                  <a:rPr lang="en-US" sz="1300" i="1" dirty="0"/>
                  <a:t>P</a:t>
                </a:r>
                <a:r>
                  <a:rPr lang="en-US" sz="1300" dirty="0"/>
                  <a:t> is distinct from </a:t>
                </a:r>
                <a:r>
                  <a:rPr lang="en-US" sz="1300" i="1" dirty="0"/>
                  <a:t>O</a:t>
                </a:r>
                <a:r>
                  <a:rPr lang="en-US" sz="1300" dirty="0"/>
                  <a:t>, then by </a:t>
                </a:r>
                <a:r>
                  <a:rPr lang="en-US" sz="1300" dirty="0" smtClean="0"/>
                  <a:t>definition</a:t>
                </a:r>
                <a:r>
                  <a:rPr lang="en-US" sz="1300" dirty="0"/>
                  <a:t>, </a:t>
                </a:r>
                <a:r>
                  <a:rPr lang="en-US" sz="1300" i="1" dirty="0"/>
                  <a:t>Ro</a:t>
                </a:r>
                <a:r>
                  <a:rPr lang="en-US" sz="1300" dirty="0"/>
                  <a:t>(</a:t>
                </a:r>
                <a:r>
                  <a:rPr lang="en-US" sz="1300" i="1" dirty="0"/>
                  <a:t>P</a:t>
                </a:r>
                <a:r>
                  <a:rPr lang="en-US" sz="1300" dirty="0"/>
                  <a:t>) </a:t>
                </a:r>
                <a:r>
                  <a:rPr lang="en-US" sz="1300" dirty="0" smtClean="0"/>
                  <a:t>is the </a:t>
                </a:r>
                <a:r>
                  <a:rPr lang="en-US" sz="1300" dirty="0"/>
                  <a:t>point </a:t>
                </a:r>
                <a:r>
                  <a:rPr lang="en-US" sz="1300" i="1" dirty="0"/>
                  <a:t>Q</a:t>
                </a:r>
                <a:r>
                  <a:rPr lang="en-US" sz="1300" dirty="0"/>
                  <a:t> on the circle with center </a:t>
                </a:r>
                <a:r>
                  <a:rPr lang="en-US" sz="1300" i="1" dirty="0"/>
                  <a:t>O</a:t>
                </a:r>
                <a:r>
                  <a:rPr lang="en-US" sz="1300" dirty="0"/>
                  <a:t> and radius </a:t>
                </a:r>
                <a:r>
                  <a:rPr lang="en-US" sz="1300" dirty="0" smtClean="0"/>
                  <a:t>|</a:t>
                </a:r>
                <a:r>
                  <a:rPr lang="en-US" sz="1300" i="1" dirty="0" smtClean="0"/>
                  <a:t>OP</a:t>
                </a:r>
                <a:r>
                  <a:rPr lang="en-US" sz="1300" dirty="0"/>
                  <a:t>|</a:t>
                </a:r>
                <a:r>
                  <a:rPr lang="en-US" sz="1300" dirty="0" smtClean="0"/>
                  <a:t> such </a:t>
                </a:r>
                <a:r>
                  <a:rPr lang="en-US" sz="1300" dirty="0"/>
                  <a:t>that  </a:t>
                </a:r>
                <a:r>
                  <a:rPr lang="en-US" sz="1300" dirty="0" smtClean="0"/>
                  <a:t>|m</a:t>
                </a:r>
                <a:r>
                  <a:rPr lang="en-US" sz="1300" dirty="0" smtClean="0">
                    <a:sym typeface="Symbol"/>
                  </a:rPr>
                  <a:t></a:t>
                </a:r>
                <a:r>
                  <a:rPr lang="en-US" sz="1300" i="1" dirty="0" smtClean="0"/>
                  <a:t>QOP</a:t>
                </a:r>
                <a:r>
                  <a:rPr lang="en-US" sz="1300" dirty="0"/>
                  <a:t>|</a:t>
                </a:r>
                <a:r>
                  <a:rPr lang="en-US" sz="1300" dirty="0" smtClean="0"/>
                  <a:t> </a:t>
                </a:r>
                <a:r>
                  <a:rPr lang="en-US" sz="1300" dirty="0"/>
                  <a:t>= </a:t>
                </a:r>
                <a:r>
                  <a:rPr lang="en-US" sz="1300" i="1" dirty="0" smtClean="0"/>
                  <a:t>t</a:t>
                </a:r>
                <a:r>
                  <a:rPr lang="en-US" sz="1300" dirty="0" smtClean="0">
                    <a:latin typeface="Wide Latin"/>
                    <a:sym typeface="Symbol"/>
                  </a:rPr>
                  <a:t></a:t>
                </a:r>
                <a:r>
                  <a:rPr lang="en-US" sz="1300" dirty="0">
                    <a:sym typeface="Symbol"/>
                  </a:rPr>
                  <a:t> </a:t>
                </a:r>
                <a:r>
                  <a:rPr lang="en-US" sz="1300" dirty="0" smtClean="0">
                    <a:sym typeface="Symbol"/>
                  </a:rPr>
                  <a:t>a</a:t>
                </a:r>
                <a:r>
                  <a:rPr lang="en-US" sz="1300" dirty="0" smtClean="0"/>
                  <a:t>nd such that </a:t>
                </a:r>
                <a:r>
                  <a:rPr lang="en-US" sz="1300" i="1" dirty="0"/>
                  <a:t>Q</a:t>
                </a:r>
                <a:r>
                  <a:rPr lang="en-US" sz="1300" dirty="0"/>
                  <a:t> is in the counterclockwise direction of the point </a:t>
                </a:r>
                <a:r>
                  <a:rPr lang="en-US" sz="1300" i="1" dirty="0"/>
                  <a:t>P</a:t>
                </a:r>
                <a:r>
                  <a:rPr lang="en-US" sz="1300" dirty="0"/>
                  <a:t>. </a:t>
                </a:r>
                <a:r>
                  <a:rPr lang="en-US" sz="1300" dirty="0" smtClean="0"/>
                  <a:t> We </a:t>
                </a:r>
                <a:r>
                  <a:rPr lang="en-US" sz="1300" dirty="0"/>
                  <a:t>claim that </a:t>
                </a:r>
                <a:r>
                  <a:rPr lang="en-US" sz="1300" dirty="0" smtClean="0"/>
                  <a:t>this assignment </a:t>
                </a:r>
                <a:r>
                  <a:rPr lang="en-US" sz="1300" dirty="0"/>
                  <a:t>is </a:t>
                </a:r>
                <a:r>
                  <a:rPr lang="en-US" sz="1300" dirty="0" smtClean="0"/>
                  <a:t>unambiguous (i.e., there </a:t>
                </a:r>
                <a:r>
                  <a:rPr lang="en-US" sz="1300" dirty="0"/>
                  <a:t>cannot be more than one such </a:t>
                </a:r>
                <a:r>
                  <a:rPr lang="en-US" sz="1300" i="1" dirty="0" smtClean="0"/>
                  <a:t>Q</a:t>
                </a:r>
                <a:r>
                  <a:rPr lang="en-US" sz="1300" dirty="0" smtClean="0"/>
                  <a:t>). </a:t>
                </a:r>
              </a:p>
              <a:p>
                <a:pPr>
                  <a:spcBef>
                    <a:spcPts val="600"/>
                  </a:spcBef>
                  <a:spcAft>
                    <a:spcPts val="600"/>
                  </a:spcAft>
                  <a:buSzPct val="85000"/>
                  <a:buFont typeface="Wingdings" panose="05000000000000000000" pitchFamily="2" charset="2"/>
                  <a:buChar char="§"/>
                </a:pPr>
                <a:r>
                  <a:rPr lang="en-US" sz="1300" dirty="0" smtClean="0"/>
                  <a:t>If </a:t>
                </a:r>
                <a:r>
                  <a:rPr lang="en-US" sz="1300" i="1" dirty="0" smtClean="0"/>
                  <a:t>t</a:t>
                </a:r>
                <a:r>
                  <a:rPr lang="en-US" sz="1300" dirty="0" smtClean="0"/>
                  <a:t> </a:t>
                </a:r>
                <a:r>
                  <a:rPr lang="en-US" sz="1300" dirty="0"/>
                  <a:t>= 180, then </a:t>
                </a:r>
                <a:r>
                  <a:rPr lang="en-US" sz="1300" i="1" dirty="0"/>
                  <a:t>Q</a:t>
                </a:r>
                <a:r>
                  <a:rPr lang="en-US" sz="1300" dirty="0"/>
                  <a:t> is the point on the circle so that </a:t>
                </a:r>
                <a14:m>
                  <m:oMath xmlns:m="http://schemas.openxmlformats.org/officeDocument/2006/math">
                    <m:acc>
                      <m:accPr>
                        <m:chr m:val="̅"/>
                        <m:ctrlPr>
                          <a:rPr lang="en-US" sz="1300" i="1" dirty="0" smtClean="0">
                            <a:latin typeface="Cambria Math"/>
                          </a:rPr>
                        </m:ctrlPr>
                      </m:accPr>
                      <m:e>
                        <m:r>
                          <a:rPr lang="en-US" sz="1300" b="0" i="1" dirty="0" smtClean="0">
                            <a:latin typeface="Cambria Math"/>
                          </a:rPr>
                          <m:t>𝑃𝑄</m:t>
                        </m:r>
                      </m:e>
                    </m:acc>
                  </m:oMath>
                </a14:m>
                <a:r>
                  <a:rPr lang="en-US" sz="1300" dirty="0"/>
                  <a:t> is a diameter of the </a:t>
                </a:r>
                <a:r>
                  <a:rPr lang="en-US" sz="1300" dirty="0" smtClean="0"/>
                  <a:t>circle.</a:t>
                </a:r>
              </a:p>
              <a:p>
                <a:pPr>
                  <a:spcBef>
                    <a:spcPts val="0"/>
                  </a:spcBef>
                  <a:buSzPct val="85000"/>
                  <a:buFont typeface="Wingdings" panose="05000000000000000000" pitchFamily="2" charset="2"/>
                  <a:buChar char="§"/>
                </a:pPr>
                <a:r>
                  <a:rPr lang="en-US" sz="1300" dirty="0" smtClean="0"/>
                  <a:t>If </a:t>
                </a:r>
                <a:r>
                  <a:rPr lang="en-US" sz="1300" i="1" dirty="0" smtClean="0"/>
                  <a:t>t</a:t>
                </a:r>
                <a:r>
                  <a:rPr lang="en-US" sz="1300" dirty="0" smtClean="0"/>
                  <a:t> </a:t>
                </a:r>
                <a:r>
                  <a:rPr lang="en-US" sz="1300" dirty="0"/>
                  <a:t>= 0, then </a:t>
                </a:r>
                <a:r>
                  <a:rPr lang="en-US" sz="1300" i="1" dirty="0"/>
                  <a:t>Q</a:t>
                </a:r>
                <a:r>
                  <a:rPr lang="en-US" sz="1300" dirty="0"/>
                  <a:t> = </a:t>
                </a:r>
                <a:r>
                  <a:rPr lang="en-US" sz="1300" i="1" dirty="0" smtClean="0"/>
                  <a:t>P</a:t>
                </a:r>
                <a:r>
                  <a:rPr lang="en-US" sz="1300" dirty="0" smtClean="0"/>
                  <a:t>; and </a:t>
                </a:r>
                <a:r>
                  <a:rPr lang="en-US" sz="1300" i="1" dirty="0"/>
                  <a:t>Ro</a:t>
                </a:r>
                <a:r>
                  <a:rPr lang="en-US" sz="1300" dirty="0"/>
                  <a:t> is the identity transformation </a:t>
                </a:r>
                <a:r>
                  <a:rPr lang="en-US" sz="1300" b="1" i="1" dirty="0"/>
                  <a:t>I</a:t>
                </a:r>
                <a:r>
                  <a:rPr lang="en-US" sz="1300" dirty="0"/>
                  <a:t> of the </a:t>
                </a:r>
                <a:r>
                  <a:rPr lang="en-US" sz="1300" dirty="0" smtClean="0"/>
                  <a:t>plane.</a:t>
                </a:r>
              </a:p>
              <a:p>
                <a:pPr marL="365760" lvl="1" indent="0">
                  <a:spcBef>
                    <a:spcPts val="600"/>
                  </a:spcBef>
                  <a:spcAft>
                    <a:spcPts val="600"/>
                  </a:spcAft>
                  <a:buNone/>
                </a:pPr>
                <a:r>
                  <a:rPr lang="en-US" sz="1100" dirty="0" smtClean="0"/>
                  <a:t>Hence, if 0 &lt; </a:t>
                </a:r>
                <a:r>
                  <a:rPr lang="en-US" sz="1100" i="1" dirty="0" smtClean="0"/>
                  <a:t>t</a:t>
                </a:r>
                <a:r>
                  <a:rPr lang="en-US" sz="1100" dirty="0" smtClean="0"/>
                  <a:t> &lt; 180, then all </a:t>
                </a:r>
                <a:r>
                  <a:rPr lang="en-US" sz="1100" dirty="0"/>
                  <a:t>the </a:t>
                </a:r>
                <a:r>
                  <a:rPr lang="en-US" sz="1100" i="1" dirty="0"/>
                  <a:t>Q</a:t>
                </a:r>
                <a:r>
                  <a:rPr lang="en-US" sz="1100" dirty="0"/>
                  <a:t>'s in the counterclockwise direction of the point </a:t>
                </a:r>
                <a:r>
                  <a:rPr lang="en-US" sz="1100" i="1" dirty="0"/>
                  <a:t>P</a:t>
                </a:r>
                <a:r>
                  <a:rPr lang="en-US" sz="1100" dirty="0"/>
                  <a:t> with the property </a:t>
                </a:r>
                <a:r>
                  <a:rPr lang="en-US" sz="1100" dirty="0" smtClean="0"/>
                  <a:t> 0 &lt; |m</a:t>
                </a:r>
                <a:r>
                  <a:rPr lang="en-US" sz="1100" dirty="0">
                    <a:sym typeface="Symbol"/>
                  </a:rPr>
                  <a:t></a:t>
                </a:r>
                <a:r>
                  <a:rPr lang="en-US" sz="1100" i="1" dirty="0">
                    <a:sym typeface="Symbol"/>
                  </a:rPr>
                  <a:t>Q</a:t>
                </a:r>
                <a:r>
                  <a:rPr lang="en-US" sz="1100" i="1" dirty="0"/>
                  <a:t>OP</a:t>
                </a:r>
                <a:r>
                  <a:rPr lang="en-US" sz="1100" dirty="0" smtClean="0"/>
                  <a:t>| &lt; 180</a:t>
                </a:r>
                <a:r>
                  <a:rPr lang="en-US" sz="1100" dirty="0" smtClean="0">
                    <a:sym typeface="Symbol"/>
                  </a:rPr>
                  <a:t></a:t>
                </a:r>
                <a:r>
                  <a:rPr lang="en-US" sz="1100" dirty="0" smtClean="0"/>
                  <a:t> </a:t>
                </a:r>
                <a:r>
                  <a:rPr lang="en-US" sz="1100" dirty="0"/>
                  <a:t>lie in the </a:t>
                </a:r>
                <a:r>
                  <a:rPr lang="en-US" sz="1100" dirty="0" smtClean="0"/>
                  <a:t>fixed half-plane </a:t>
                </a:r>
                <a:r>
                  <a:rPr lang="en-US" sz="1100" dirty="0"/>
                  <a:t>of </a:t>
                </a:r>
                <a14:m>
                  <m:oMath xmlns:m="http://schemas.openxmlformats.org/officeDocument/2006/math">
                    <m:r>
                      <a:rPr lang="en-US" sz="1100" dirty="0">
                        <a:latin typeface="Cambria Math"/>
                      </a:rPr>
                      <m:t> </m:t>
                    </m:r>
                    <m:acc>
                      <m:accPr>
                        <m:chr m:val="⃡"/>
                        <m:ctrlPr>
                          <a:rPr lang="en-US" sz="1100" i="1" dirty="0">
                            <a:latin typeface="Cambria Math"/>
                          </a:rPr>
                        </m:ctrlPr>
                      </m:accPr>
                      <m:e>
                        <m:r>
                          <a:rPr lang="en-US" sz="1100" i="1" dirty="0">
                            <a:latin typeface="Cambria Math"/>
                          </a:rPr>
                          <m:t>𝑂𝑃</m:t>
                        </m:r>
                      </m:e>
                    </m:acc>
                  </m:oMath>
                </a14:m>
                <a:r>
                  <a:rPr lang="en-US" sz="1100" dirty="0"/>
                  <a:t> that contains </a:t>
                </a:r>
                <a:r>
                  <a:rPr lang="en-US" sz="1100" i="1" dirty="0"/>
                  <a:t>Q</a:t>
                </a:r>
                <a:endParaRPr lang="en-US" sz="1100" dirty="0" smtClean="0"/>
              </a:p>
              <a:p>
                <a:pPr marL="365760" lvl="1" indent="0">
                  <a:spcBef>
                    <a:spcPts val="0"/>
                  </a:spcBef>
                  <a:buNone/>
                </a:pPr>
                <a:r>
                  <a:rPr lang="en-US" sz="1100" dirty="0"/>
                  <a:t>Thus </a:t>
                </a:r>
                <a:r>
                  <a:rPr lang="en-US" sz="1100" i="1" dirty="0"/>
                  <a:t>Ro</a:t>
                </a:r>
                <a:r>
                  <a:rPr lang="en-US" sz="1100" dirty="0"/>
                  <a:t> is </a:t>
                </a:r>
                <a:r>
                  <a:rPr lang="en-US" sz="1100" dirty="0" smtClean="0"/>
                  <a:t>well-defined</a:t>
                </a:r>
                <a:r>
                  <a:rPr lang="en-US" sz="1100" dirty="0"/>
                  <a:t>, in the sense that the rule of assignment is unambiguous.</a:t>
                </a:r>
              </a:p>
              <a:p>
                <a:pPr marL="68580" indent="0">
                  <a:spcBef>
                    <a:spcPts val="0"/>
                  </a:spcBef>
                  <a:buNone/>
                </a:pPr>
                <a:endParaRPr lang="en-US" sz="1300" dirty="0" smtClean="0"/>
              </a:p>
              <a:p>
                <a:pPr marL="68580" indent="0">
                  <a:spcBef>
                    <a:spcPts val="0"/>
                  </a:spcBef>
                  <a:buNone/>
                </a:pPr>
                <a:r>
                  <a:rPr lang="en-US" sz="1300" b="1" dirty="0" smtClean="0"/>
                  <a:t>Now, if  </a:t>
                </a:r>
                <a:r>
                  <a:rPr lang="en-US" sz="1300" b="1" i="1" dirty="0" smtClean="0"/>
                  <a:t>t</a:t>
                </a:r>
                <a:r>
                  <a:rPr lang="en-US" sz="1300" b="1" dirty="0" smtClean="0"/>
                  <a:t> &lt;  0</a:t>
                </a:r>
                <a:r>
                  <a:rPr lang="en-US" sz="1300" dirty="0" smtClean="0"/>
                  <a:t>, </a:t>
                </a:r>
                <a:r>
                  <a:rPr lang="en-US" sz="1300" dirty="0"/>
                  <a:t>then </a:t>
                </a:r>
                <a:r>
                  <a:rPr lang="en-US" sz="1300" dirty="0" smtClean="0"/>
                  <a:t>by definition, we rotate the given point </a:t>
                </a:r>
                <a:r>
                  <a:rPr lang="en-US" sz="1300" i="1" dirty="0" smtClean="0"/>
                  <a:t>P</a:t>
                </a:r>
                <a:r>
                  <a:rPr lang="en-US" sz="1300" dirty="0" smtClean="0"/>
                  <a:t> clockwise on the circle that is centered at </a:t>
                </a:r>
                <a:r>
                  <a:rPr lang="en-US" sz="1300" i="1" dirty="0" smtClean="0"/>
                  <a:t>O</a:t>
                </a:r>
                <a:r>
                  <a:rPr lang="en-US" sz="1300" dirty="0" smtClean="0"/>
                  <a:t> with  radius |</a:t>
                </a:r>
                <a:r>
                  <a:rPr lang="en-US" sz="1300" i="1" dirty="0" smtClean="0"/>
                  <a:t>OP</a:t>
                </a:r>
                <a:r>
                  <a:rPr lang="en-US" sz="1300" dirty="0" smtClean="0"/>
                  <a:t>|.  Everything remains the same except that the point Q is now the point on the circle so that |m</a:t>
                </a:r>
                <a:r>
                  <a:rPr lang="en-US" sz="1300" dirty="0" smtClean="0">
                    <a:sym typeface="Symbol"/>
                  </a:rPr>
                  <a:t>QOP| = |t| and Q is in the clockwise direction of P.</a:t>
                </a:r>
              </a:p>
              <a:p>
                <a:pPr marL="68580" indent="0">
                  <a:spcBef>
                    <a:spcPts val="600"/>
                  </a:spcBef>
                  <a:spcAft>
                    <a:spcPts val="600"/>
                  </a:spcAft>
                  <a:buNone/>
                </a:pPr>
                <a:r>
                  <a:rPr lang="en-US" sz="1300" dirty="0" smtClean="0">
                    <a:sym typeface="Symbol"/>
                  </a:rPr>
                  <a:t>Thus, we  define  </a:t>
                </a:r>
                <a:r>
                  <a:rPr lang="en-US" sz="1300" i="1" dirty="0" smtClean="0">
                    <a:sym typeface="Symbol"/>
                  </a:rPr>
                  <a:t>Ro</a:t>
                </a:r>
                <a:r>
                  <a:rPr lang="en-US" sz="1300" dirty="0" smtClean="0">
                    <a:sym typeface="Symbol"/>
                  </a:rPr>
                  <a:t>(</a:t>
                </a:r>
                <a:r>
                  <a:rPr lang="en-US" sz="1300" i="1" dirty="0" smtClean="0">
                    <a:sym typeface="Symbol"/>
                  </a:rPr>
                  <a:t>P</a:t>
                </a:r>
                <a:r>
                  <a:rPr lang="en-US" sz="1300" dirty="0" smtClean="0">
                    <a:sym typeface="Symbol"/>
                  </a:rPr>
                  <a:t>) = </a:t>
                </a:r>
                <a:r>
                  <a:rPr lang="en-US" sz="1300" i="1" dirty="0" smtClean="0">
                    <a:sym typeface="Symbol"/>
                  </a:rPr>
                  <a:t>Q</a:t>
                </a:r>
                <a:r>
                  <a:rPr lang="en-US" sz="1300" dirty="0" smtClean="0">
                    <a:sym typeface="Symbol"/>
                  </a:rPr>
                  <a:t>.</a:t>
                </a:r>
                <a:endParaRPr lang="en-US" sz="1300"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33400" y="1371600"/>
                <a:ext cx="8077200" cy="5334000"/>
              </a:xfrm>
              <a:blipFill rotWithShape="1">
                <a:blip r:embed="rId3"/>
                <a:stretch>
                  <a:fillRect r="-453"/>
                </a:stretch>
              </a:blipFill>
            </p:spPr>
            <p:txBody>
              <a:bodyPr/>
              <a:lstStyle/>
              <a:p>
                <a:r>
                  <a:rPr lang="en-US">
                    <a:noFill/>
                  </a:rPr>
                  <a:t> </a:t>
                </a:r>
              </a:p>
            </p:txBody>
          </p:sp>
        </mc:Fallback>
      </mc:AlternateContent>
    </p:spTree>
    <p:extLst>
      <p:ext uri="{BB962C8B-B14F-4D97-AF65-F5344CB8AC3E}">
        <p14:creationId xmlns:p14="http://schemas.microsoft.com/office/powerpoint/2010/main" val="21673571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990600"/>
            <a:ext cx="7386717" cy="648736"/>
          </a:xfrm>
        </p:spPr>
        <p:txBody>
          <a:bodyPr>
            <a:normAutofit fontScale="90000"/>
          </a:bodyPr>
          <a:lstStyle/>
          <a:p>
            <a:r>
              <a:rPr lang="en-US" dirty="0" smtClean="0"/>
              <a:t>Reflection:   in the Real World</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4062432"/>
            <a:ext cx="2743200" cy="2188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362200"/>
            <a:ext cx="2292165" cy="1530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9412" y="1756096"/>
            <a:ext cx="4397906" cy="2436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79412" y="4308933"/>
            <a:ext cx="4219575" cy="169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7860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Preliminary Notion of Reflection</a:t>
            </a:r>
            <a:endParaRPr lang="en-US" dirty="0"/>
          </a:p>
        </p:txBody>
      </p:sp>
      <p:sp>
        <p:nvSpPr>
          <p:cNvPr id="3" name="Content Placeholder 2"/>
          <p:cNvSpPr>
            <a:spLocks noGrp="1"/>
          </p:cNvSpPr>
          <p:nvPr>
            <p:ph idx="1"/>
          </p:nvPr>
        </p:nvSpPr>
        <p:spPr>
          <a:xfrm>
            <a:off x="1043493" y="2323652"/>
            <a:ext cx="3071308" cy="3508977"/>
          </a:xfrm>
        </p:spPr>
        <p:txBody>
          <a:bodyPr/>
          <a:lstStyle/>
          <a:p>
            <a:pPr marL="68580" indent="0">
              <a:buNone/>
            </a:pPr>
            <a:r>
              <a:rPr lang="en-US" dirty="0">
                <a:hlinkClick r:id="rId3"/>
              </a:rPr>
              <a:t>http://www.harpercollege.edu/~</a:t>
            </a:r>
            <a:r>
              <a:rPr lang="en-US" dirty="0" smtClean="0">
                <a:hlinkClick r:id="rId3"/>
              </a:rPr>
              <a:t>skoswatt/RigidMotions/reflection.html</a:t>
            </a:r>
            <a:endParaRPr lang="en-US" dirty="0" smtClean="0"/>
          </a:p>
          <a:p>
            <a:pPr marL="68580" indent="0">
              <a:buNone/>
            </a:pPr>
            <a:endParaRPr lang="en-US"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286000"/>
            <a:ext cx="3505200" cy="35517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821775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Optional Additional Support:  Performing a Reflection</a:t>
            </a:r>
            <a:endParaRPr lang="en-US" dirty="0"/>
          </a:p>
        </p:txBody>
      </p:sp>
      <p:sp>
        <p:nvSpPr>
          <p:cNvPr id="3" name="Content Placeholder 2"/>
          <p:cNvSpPr>
            <a:spLocks noGrp="1"/>
          </p:cNvSpPr>
          <p:nvPr>
            <p:ph idx="1"/>
          </p:nvPr>
        </p:nvSpPr>
        <p:spPr>
          <a:xfrm>
            <a:off x="990600" y="3200400"/>
            <a:ext cx="2385508" cy="2514600"/>
          </a:xfrm>
        </p:spPr>
        <p:txBody>
          <a:bodyPr/>
          <a:lstStyle/>
          <a:p>
            <a:pPr marL="68580" indent="0">
              <a:buNone/>
            </a:pPr>
            <a:r>
              <a:rPr lang="en-US" dirty="0">
                <a:hlinkClick r:id="rId3"/>
              </a:rPr>
              <a:t>http://</a:t>
            </a:r>
            <a:r>
              <a:rPr lang="en-US" dirty="0" smtClean="0">
                <a:hlinkClick r:id="rId3"/>
              </a:rPr>
              <a:t>www.youtube.com/watch?v=nAt212f6Uds</a:t>
            </a:r>
            <a:endParaRPr lang="en-US" dirty="0" smtClean="0"/>
          </a:p>
          <a:p>
            <a:pPr marL="68580" indent="0">
              <a:buNone/>
            </a:pPr>
            <a:endParaRPr lang="en-US" dirty="0"/>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112818"/>
            <a:ext cx="4397071" cy="4046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23104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 a Precise Definition of Reflection</a:t>
            </a:r>
            <a:endParaRPr lang="en-US" dirty="0"/>
          </a:p>
        </p:txBody>
      </p:sp>
      <p:sp>
        <p:nvSpPr>
          <p:cNvPr id="3" name="Content Placeholder 2"/>
          <p:cNvSpPr>
            <a:spLocks noGrp="1"/>
          </p:cNvSpPr>
          <p:nvPr>
            <p:ph idx="1"/>
          </p:nvPr>
        </p:nvSpPr>
        <p:spPr/>
        <p:txBody>
          <a:bodyPr>
            <a:normAutofit lnSpcReduction="10000"/>
          </a:bodyPr>
          <a:lstStyle/>
          <a:p>
            <a:pPr marL="68580" indent="0">
              <a:buNone/>
            </a:pPr>
            <a:r>
              <a:rPr lang="en-US" dirty="0" smtClean="0"/>
              <a:t>In developing a precise definition of reflection, we need to distinguish between the reflections of points that do and do not lie on the line of reflection. </a:t>
            </a:r>
          </a:p>
          <a:p>
            <a:pPr marL="68580" indent="0">
              <a:buNone/>
            </a:pPr>
            <a:endParaRPr lang="en-US" dirty="0" smtClean="0"/>
          </a:p>
          <a:p>
            <a:pPr marL="68580" indent="0">
              <a:buNone/>
            </a:pPr>
            <a:endParaRPr lang="en-US" dirty="0"/>
          </a:p>
          <a:p>
            <a:pPr marL="68580" indent="0">
              <a:buNone/>
            </a:pPr>
            <a:endParaRPr lang="en-US" dirty="0"/>
          </a:p>
          <a:p>
            <a:pPr marL="68580" indent="0">
              <a:buNone/>
            </a:pPr>
            <a:r>
              <a:rPr lang="en-US" dirty="0" smtClean="0"/>
              <a:t>Use Reflection Definition-Writing Activity</a:t>
            </a:r>
          </a:p>
          <a:p>
            <a:pPr marL="68580" indent="0">
              <a:buNone/>
            </a:pPr>
            <a:r>
              <a:rPr lang="en-US" dirty="0" smtClean="0"/>
              <a:t>Materials:  Patty Paper, Straightedge, Pencil</a:t>
            </a:r>
            <a:endParaRPr lang="en-US" dirty="0"/>
          </a:p>
        </p:txBody>
      </p:sp>
    </p:spTree>
    <p:extLst>
      <p:ext uri="{BB962C8B-B14F-4D97-AF65-F5344CB8AC3E}">
        <p14:creationId xmlns:p14="http://schemas.microsoft.com/office/powerpoint/2010/main" val="1424412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838200"/>
            <a:ext cx="7024744" cy="799064"/>
          </a:xfrm>
        </p:spPr>
        <p:txBody>
          <a:bodyPr>
            <a:normAutofit fontScale="90000"/>
          </a:bodyPr>
          <a:lstStyle/>
          <a:p>
            <a:r>
              <a:rPr lang="en-US" dirty="0" smtClean="0"/>
              <a:t>Precise Definition:  Reflection</a:t>
            </a:r>
            <a:endParaRPr lang="en-US" dirty="0"/>
          </a:p>
        </p:txBody>
      </p:sp>
      <p:sp>
        <p:nvSpPr>
          <p:cNvPr id="3" name="Content Placeholder 2"/>
          <p:cNvSpPr>
            <a:spLocks noGrp="1"/>
          </p:cNvSpPr>
          <p:nvPr>
            <p:ph idx="1"/>
          </p:nvPr>
        </p:nvSpPr>
        <p:spPr>
          <a:xfrm>
            <a:off x="1043492" y="2057400"/>
            <a:ext cx="6777317" cy="3775229"/>
          </a:xfrm>
        </p:spPr>
        <p:txBody>
          <a:bodyPr/>
          <a:lstStyle/>
          <a:p>
            <a:pPr marL="68580" indent="0">
              <a:buNone/>
            </a:pPr>
            <a:r>
              <a:rPr lang="en-US" dirty="0" smtClean="0"/>
              <a:t>The </a:t>
            </a:r>
            <a:r>
              <a:rPr lang="en-US" b="1" dirty="0" smtClean="0"/>
              <a:t>reflection </a:t>
            </a:r>
            <a:r>
              <a:rPr lang="en-US" b="1" i="1" dirty="0" smtClean="0"/>
              <a:t>R</a:t>
            </a:r>
            <a:r>
              <a:rPr lang="en-US" b="1" dirty="0" smtClean="0"/>
              <a:t> across a given line </a:t>
            </a:r>
            <a:r>
              <a:rPr lang="en-US" b="1" dirty="0" smtClean="0">
                <a:latin typeface="Script MT Bold" panose="03040602040607080904" pitchFamily="66" charset="0"/>
              </a:rPr>
              <a:t>l</a:t>
            </a:r>
            <a:r>
              <a:rPr lang="en-US" dirty="0" smtClean="0"/>
              <a:t>, where </a:t>
            </a:r>
            <a:r>
              <a:rPr lang="en-US" dirty="0" smtClean="0">
                <a:latin typeface="Script MT Bold" panose="03040602040607080904" pitchFamily="66" charset="0"/>
              </a:rPr>
              <a:t>l</a:t>
            </a:r>
            <a:r>
              <a:rPr lang="en-US" dirty="0" smtClean="0"/>
              <a:t> is called the </a:t>
            </a:r>
            <a:r>
              <a:rPr lang="en-US" b="1" dirty="0" smtClean="0"/>
              <a:t>line of reflection</a:t>
            </a:r>
            <a:r>
              <a:rPr lang="en-US" dirty="0" smtClean="0"/>
              <a:t>, assigns</a:t>
            </a:r>
          </a:p>
          <a:p>
            <a:pPr>
              <a:buSzPct val="85000"/>
              <a:buFont typeface="Wingdings" panose="05000000000000000000" pitchFamily="2" charset="2"/>
              <a:buChar char="§"/>
            </a:pPr>
            <a:r>
              <a:rPr lang="en-US" dirty="0" smtClean="0"/>
              <a:t>to each point on line </a:t>
            </a:r>
            <a:r>
              <a:rPr lang="en-US" dirty="0" smtClean="0">
                <a:latin typeface="Script MT Bold" panose="03040602040607080904" pitchFamily="66" charset="0"/>
              </a:rPr>
              <a:t>l</a:t>
            </a:r>
            <a:r>
              <a:rPr lang="en-US" dirty="0" smtClean="0"/>
              <a:t>, the point itself, and</a:t>
            </a:r>
          </a:p>
          <a:p>
            <a:pPr>
              <a:buSzPct val="85000"/>
              <a:buFont typeface="Wingdings" panose="05000000000000000000" pitchFamily="2" charset="2"/>
              <a:buChar char="§"/>
            </a:pPr>
            <a:r>
              <a:rPr lang="en-US" dirty="0" smtClean="0"/>
              <a:t>to any point </a:t>
            </a:r>
            <a:r>
              <a:rPr lang="en-US" i="1" dirty="0" smtClean="0"/>
              <a:t>P</a:t>
            </a:r>
            <a:r>
              <a:rPr lang="en-US" dirty="0" smtClean="0"/>
              <a:t> not on line </a:t>
            </a:r>
            <a:r>
              <a:rPr lang="en-US" dirty="0" smtClean="0">
                <a:latin typeface="Script MT Bold" panose="03040602040607080904" pitchFamily="66" charset="0"/>
              </a:rPr>
              <a:t>l</a:t>
            </a:r>
            <a:r>
              <a:rPr lang="en-US" dirty="0" smtClean="0"/>
              <a:t>, the point </a:t>
            </a:r>
            <a:r>
              <a:rPr lang="en-US" i="1" dirty="0" smtClean="0"/>
              <a:t>R</a:t>
            </a:r>
            <a:r>
              <a:rPr lang="en-US" dirty="0" smtClean="0"/>
              <a:t>(</a:t>
            </a:r>
            <a:r>
              <a:rPr lang="en-US" i="1" dirty="0" smtClean="0"/>
              <a:t>P</a:t>
            </a:r>
            <a:r>
              <a:rPr lang="en-US" dirty="0" smtClean="0"/>
              <a:t>) that is symmetric to it with respect to line </a:t>
            </a:r>
            <a:r>
              <a:rPr lang="en-US" dirty="0" smtClean="0">
                <a:latin typeface="Script MT Bold" panose="03040602040607080904" pitchFamily="66" charset="0"/>
              </a:rPr>
              <a:t>l, </a:t>
            </a:r>
            <a:r>
              <a:rPr lang="en-US" dirty="0" smtClean="0">
                <a:latin typeface="+mj-lt"/>
              </a:rPr>
              <a:t>in the sense that line </a:t>
            </a:r>
            <a:r>
              <a:rPr lang="en-US" dirty="0" smtClean="0">
                <a:latin typeface="Script MT Bold" panose="03040602040607080904" pitchFamily="66" charset="0"/>
              </a:rPr>
              <a:t>l</a:t>
            </a:r>
            <a:r>
              <a:rPr lang="en-US" dirty="0" smtClean="0">
                <a:latin typeface="+mj-lt"/>
              </a:rPr>
              <a:t> is the perpendicular bisector of the segment joining </a:t>
            </a:r>
            <a:r>
              <a:rPr lang="en-US" i="1" dirty="0" smtClean="0">
                <a:latin typeface="+mj-lt"/>
              </a:rPr>
              <a:t>P</a:t>
            </a:r>
            <a:r>
              <a:rPr lang="en-US" dirty="0" smtClean="0">
                <a:latin typeface="+mj-lt"/>
              </a:rPr>
              <a:t> to </a:t>
            </a:r>
            <a:r>
              <a:rPr lang="en-US" i="1" dirty="0" smtClean="0">
                <a:latin typeface="+mj-lt"/>
              </a:rPr>
              <a:t>R</a:t>
            </a:r>
            <a:r>
              <a:rPr lang="en-US" dirty="0" smtClean="0">
                <a:latin typeface="+mj-lt"/>
              </a:rPr>
              <a:t>(</a:t>
            </a:r>
            <a:r>
              <a:rPr lang="en-US" i="1" dirty="0" smtClean="0">
                <a:latin typeface="+mj-lt"/>
              </a:rPr>
              <a:t>P</a:t>
            </a:r>
            <a:r>
              <a:rPr lang="en-US" dirty="0" smtClean="0">
                <a:latin typeface="+mj-lt"/>
              </a:rPr>
              <a:t>)</a:t>
            </a:r>
            <a:r>
              <a:rPr lang="en-US" dirty="0" smtClean="0"/>
              <a:t>.</a:t>
            </a:r>
            <a:endParaRPr lang="en-US" dirty="0"/>
          </a:p>
        </p:txBody>
      </p:sp>
    </p:spTree>
    <p:extLst>
      <p:ext uri="{BB962C8B-B14F-4D97-AF65-F5344CB8AC3E}">
        <p14:creationId xmlns:p14="http://schemas.microsoft.com/office/powerpoint/2010/main" val="31404003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1" y="990600"/>
            <a:ext cx="7386717" cy="648736"/>
          </a:xfrm>
        </p:spPr>
        <p:txBody>
          <a:bodyPr>
            <a:normAutofit fontScale="90000"/>
          </a:bodyPr>
          <a:lstStyle/>
          <a:p>
            <a:r>
              <a:rPr lang="en-US" dirty="0" smtClean="0"/>
              <a:t>Translation:   in the Real World</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03042"/>
            <a:ext cx="3955936" cy="3443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7131" y="2906140"/>
            <a:ext cx="2533650" cy="3448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8505" y="4843644"/>
            <a:ext cx="1854061" cy="1425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55027" y="1765479"/>
            <a:ext cx="2489183" cy="1691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21164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Preliminary Notion of Translation</a:t>
            </a:r>
            <a:endParaRPr lang="en-US" dirty="0"/>
          </a:p>
        </p:txBody>
      </p:sp>
      <p:sp>
        <p:nvSpPr>
          <p:cNvPr id="3" name="Content Placeholder 2"/>
          <p:cNvSpPr>
            <a:spLocks noGrp="1"/>
          </p:cNvSpPr>
          <p:nvPr>
            <p:ph idx="1"/>
          </p:nvPr>
        </p:nvSpPr>
        <p:spPr>
          <a:xfrm>
            <a:off x="914400" y="2667000"/>
            <a:ext cx="2995108" cy="1474282"/>
          </a:xfrm>
        </p:spPr>
        <p:txBody>
          <a:bodyPr>
            <a:normAutofit/>
          </a:bodyPr>
          <a:lstStyle/>
          <a:p>
            <a:pPr marL="68580" indent="0">
              <a:buNone/>
            </a:pPr>
            <a:r>
              <a:rPr lang="en-US" dirty="0">
                <a:hlinkClick r:id="rId3"/>
              </a:rPr>
              <a:t>http://</a:t>
            </a:r>
            <a:r>
              <a:rPr lang="en-US" dirty="0" smtClean="0">
                <a:hlinkClick r:id="rId3"/>
              </a:rPr>
              <a:t>tube.geogebra.org/material/show/id/18530</a:t>
            </a:r>
            <a:r>
              <a:rPr lang="en-US" dirty="0" smtClean="0"/>
              <a:t> </a:t>
            </a:r>
          </a:p>
          <a:p>
            <a:pPr marL="68580" indent="0">
              <a:buNone/>
            </a:pPr>
            <a:endParaRPr lang="en-US" dirty="0"/>
          </a:p>
        </p:txBody>
      </p:sp>
      <p:pic>
        <p:nvPicPr>
          <p:cNvPr id="41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6364" y="2133600"/>
            <a:ext cx="4133850" cy="401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3524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143000"/>
            <a:ext cx="7024744" cy="722864"/>
          </a:xfrm>
        </p:spPr>
        <p:txBody>
          <a:bodyPr/>
          <a:lstStyle/>
          <a:p>
            <a:r>
              <a:rPr lang="en-US" dirty="0" smtClean="0"/>
              <a:t>Transformations</a:t>
            </a:r>
            <a:endParaRPr lang="en-US" dirty="0"/>
          </a:p>
        </p:txBody>
      </p:sp>
      <p:sp>
        <p:nvSpPr>
          <p:cNvPr id="3" name="Content Placeholder 2"/>
          <p:cNvSpPr>
            <a:spLocks noGrp="1"/>
          </p:cNvSpPr>
          <p:nvPr>
            <p:ph idx="1"/>
          </p:nvPr>
        </p:nvSpPr>
        <p:spPr/>
        <p:txBody>
          <a:bodyPr>
            <a:normAutofit/>
          </a:bodyPr>
          <a:lstStyle/>
          <a:p>
            <a:pPr marL="68580" indent="0">
              <a:buNone/>
            </a:pPr>
            <a:endParaRPr lang="en-US" dirty="0" smtClean="0"/>
          </a:p>
          <a:p>
            <a:pPr marL="68580" indent="0" algn="ctr">
              <a:buNone/>
            </a:pPr>
            <a:r>
              <a:rPr lang="en-US" sz="4000" dirty="0" smtClean="0"/>
              <a:t>“</a:t>
            </a:r>
            <a:r>
              <a:rPr lang="en-US" sz="5400" dirty="0"/>
              <a:t>Means to an end</a:t>
            </a:r>
            <a:r>
              <a:rPr lang="en-US" sz="4000" dirty="0" smtClean="0"/>
              <a:t>.”</a:t>
            </a:r>
          </a:p>
          <a:p>
            <a:pPr marL="68580" indent="0">
              <a:buNone/>
            </a:pPr>
            <a:r>
              <a:rPr lang="en-US" dirty="0" smtClean="0"/>
              <a:t> 				</a:t>
            </a:r>
            <a:r>
              <a:rPr lang="en-US" dirty="0" smtClean="0">
                <a:sym typeface="Symbol"/>
              </a:rPr>
              <a:t></a:t>
            </a:r>
            <a:r>
              <a:rPr lang="en-US" dirty="0" smtClean="0"/>
              <a:t>Hung-Hsi </a:t>
            </a:r>
            <a:r>
              <a:rPr lang="en-US" dirty="0" smtClean="0">
                <a:sym typeface="Symbol"/>
              </a:rPr>
              <a:t>Wu</a:t>
            </a:r>
          </a:p>
          <a:p>
            <a:pPr marL="68580" indent="0">
              <a:buNone/>
            </a:pPr>
            <a:endParaRPr lang="en-US" dirty="0" smtClean="0">
              <a:sym typeface="Symbol"/>
            </a:endParaRPr>
          </a:p>
          <a:p>
            <a:pPr marL="68580" indent="0">
              <a:buNone/>
            </a:pPr>
            <a:endParaRPr lang="en-US" dirty="0">
              <a:sym typeface="Symbol"/>
            </a:endParaRPr>
          </a:p>
          <a:p>
            <a:pPr marL="68580" indent="0">
              <a:buNone/>
            </a:pPr>
            <a:endParaRPr lang="en-US" dirty="0"/>
          </a:p>
        </p:txBody>
      </p:sp>
    </p:spTree>
    <p:extLst>
      <p:ext uri="{BB962C8B-B14F-4D97-AF65-F5344CB8AC3E}">
        <p14:creationId xmlns:p14="http://schemas.microsoft.com/office/powerpoint/2010/main" val="39048767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Performing a Translation Along a Vector</a:t>
            </a:r>
            <a:endParaRPr lang="en-US" dirty="0"/>
          </a:p>
        </p:txBody>
      </p:sp>
      <p:sp>
        <p:nvSpPr>
          <p:cNvPr id="3" name="Content Placeholder 2"/>
          <p:cNvSpPr>
            <a:spLocks noGrp="1"/>
          </p:cNvSpPr>
          <p:nvPr>
            <p:ph idx="1"/>
          </p:nvPr>
        </p:nvSpPr>
        <p:spPr>
          <a:xfrm>
            <a:off x="1143000" y="2511376"/>
            <a:ext cx="2004508" cy="3616663"/>
          </a:xfrm>
        </p:spPr>
        <p:txBody>
          <a:bodyPr>
            <a:normAutofit fontScale="92500" lnSpcReduction="20000"/>
          </a:bodyPr>
          <a:lstStyle/>
          <a:p>
            <a:pPr marL="68580" indent="0">
              <a:buNone/>
            </a:pPr>
            <a:endParaRPr lang="en-US" u="sng" dirty="0" smtClean="0">
              <a:hlinkClick r:id="rId3"/>
            </a:endParaRPr>
          </a:p>
          <a:p>
            <a:pPr marL="68580" indent="0">
              <a:buNone/>
            </a:pPr>
            <a:r>
              <a:rPr lang="en-US" dirty="0"/>
              <a:t>Translation with Patty </a:t>
            </a:r>
            <a:r>
              <a:rPr lang="en-US" dirty="0" smtClean="0"/>
              <a:t>Paper:  </a:t>
            </a:r>
            <a:r>
              <a:rPr lang="en-US" dirty="0" smtClean="0">
                <a:hlinkClick r:id="rId3"/>
              </a:rPr>
              <a:t>http</a:t>
            </a:r>
            <a:r>
              <a:rPr lang="en-US" dirty="0">
                <a:hlinkClick r:id="rId3"/>
              </a:rPr>
              <a:t>://</a:t>
            </a:r>
            <a:r>
              <a:rPr lang="en-US" dirty="0" smtClean="0">
                <a:hlinkClick r:id="rId3"/>
              </a:rPr>
              <a:t>www.youtube.com/watch?v=aPo0X6u_W-I&amp;list=PLl4sjkH9L9JBu1dG4UkAwdogsxMDB2VFe</a:t>
            </a:r>
            <a:endParaRPr lang="en-US" dirty="0" smtClean="0"/>
          </a:p>
          <a:p>
            <a:pPr marL="68580" indent="0">
              <a:buNone/>
            </a:pPr>
            <a:endParaRPr lang="en-US" dirty="0" smtClean="0">
              <a:hlinkClick r:id="rId4"/>
            </a:endParaRPr>
          </a:p>
          <a:p>
            <a:pPr marL="68580" indent="0">
              <a:buNone/>
            </a:pPr>
            <a:endParaRPr lang="en-US" dirty="0"/>
          </a:p>
          <a:p>
            <a:pPr marL="68580" indent="0">
              <a:buNone/>
            </a:pPr>
            <a:endParaRPr lang="en-US" dirty="0"/>
          </a:p>
        </p:txBody>
      </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2438400"/>
            <a:ext cx="4935902"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6717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Develop a Precise Definition of Translation Along a Vector</a:t>
            </a:r>
            <a:endParaRPr lang="en-US" dirty="0"/>
          </a:p>
        </p:txBody>
      </p:sp>
      <p:sp>
        <p:nvSpPr>
          <p:cNvPr id="3" name="Content Placeholder 2"/>
          <p:cNvSpPr>
            <a:spLocks noGrp="1"/>
          </p:cNvSpPr>
          <p:nvPr>
            <p:ph idx="1"/>
          </p:nvPr>
        </p:nvSpPr>
        <p:spPr/>
        <p:txBody>
          <a:bodyPr>
            <a:normAutofit lnSpcReduction="10000"/>
          </a:bodyPr>
          <a:lstStyle/>
          <a:p>
            <a:pPr marL="68580" indent="0">
              <a:buNone/>
            </a:pPr>
            <a:r>
              <a:rPr lang="en-US" dirty="0" smtClean="0"/>
              <a:t>In developing a precise definition of Translation we need to distinguish between a vector with and without length.</a:t>
            </a:r>
          </a:p>
          <a:p>
            <a:pPr marL="68580" indent="0">
              <a:buNone/>
            </a:pPr>
            <a:endParaRPr lang="en-US" dirty="0"/>
          </a:p>
          <a:p>
            <a:pPr marL="68580" indent="0">
              <a:buNone/>
            </a:pPr>
            <a:endParaRPr lang="en-US" dirty="0" smtClean="0"/>
          </a:p>
          <a:p>
            <a:pPr marL="68580" indent="0">
              <a:buNone/>
            </a:pPr>
            <a:r>
              <a:rPr lang="en-US" dirty="0" smtClean="0"/>
              <a:t>Translation Along a Vector Activity</a:t>
            </a:r>
            <a:endParaRPr lang="en-US" dirty="0"/>
          </a:p>
          <a:p>
            <a:pPr marL="68580" indent="0">
              <a:buNone/>
            </a:pPr>
            <a:endParaRPr lang="en-US" dirty="0" smtClean="0"/>
          </a:p>
          <a:p>
            <a:pPr marL="68580" indent="0">
              <a:buNone/>
            </a:pPr>
            <a:endParaRPr lang="en-US" dirty="0"/>
          </a:p>
          <a:p>
            <a:pPr marL="68580" indent="0">
              <a:buNone/>
            </a:pPr>
            <a:r>
              <a:rPr lang="en-US" dirty="0" smtClean="0"/>
              <a:t> </a:t>
            </a:r>
            <a:endParaRPr lang="en-US" dirty="0"/>
          </a:p>
        </p:txBody>
      </p:sp>
    </p:spTree>
    <p:extLst>
      <p:ext uri="{BB962C8B-B14F-4D97-AF65-F5344CB8AC3E}">
        <p14:creationId xmlns:p14="http://schemas.microsoft.com/office/powerpoint/2010/main" val="135006192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722864"/>
          </a:xfrm>
        </p:spPr>
        <p:txBody>
          <a:bodyPr>
            <a:normAutofit fontScale="90000"/>
          </a:bodyPr>
          <a:lstStyle/>
          <a:p>
            <a:r>
              <a:rPr lang="en-US" dirty="0" smtClean="0"/>
              <a:t>Precise Definition:  Translation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43492" y="1981200"/>
                <a:ext cx="6777317" cy="3851429"/>
              </a:xfrm>
            </p:spPr>
            <p:txBody>
              <a:bodyPr>
                <a:normAutofit fontScale="70000" lnSpcReduction="20000"/>
              </a:bodyPr>
              <a:lstStyle/>
              <a:p>
                <a:pPr marL="68580" indent="0">
                  <a:buNone/>
                </a:pPr>
                <a:r>
                  <a:rPr lang="en-US" b="1" dirty="0" smtClean="0"/>
                  <a:t>The translation </a:t>
                </a:r>
                <a:r>
                  <a:rPr lang="en-US" b="1" i="1" dirty="0" smtClean="0"/>
                  <a:t>T</a:t>
                </a:r>
                <a:r>
                  <a:rPr lang="en-US" b="1" dirty="0" smtClean="0"/>
                  <a:t> along a given vector </a:t>
                </a:r>
                <a14:m>
                  <m:oMath xmlns:m="http://schemas.openxmlformats.org/officeDocument/2006/math">
                    <m:acc>
                      <m:accPr>
                        <m:chr m:val="⃗"/>
                        <m:ctrlPr>
                          <a:rPr lang="en-US" b="1" i="1" smtClean="0">
                            <a:latin typeface="Cambria Math"/>
                          </a:rPr>
                        </m:ctrlPr>
                      </m:accPr>
                      <m:e>
                        <m:r>
                          <a:rPr lang="en-US" b="1" i="1" smtClean="0">
                            <a:latin typeface="Cambria Math"/>
                          </a:rPr>
                          <m:t>𝒗</m:t>
                        </m:r>
                      </m:e>
                    </m:acc>
                  </m:oMath>
                </a14:m>
                <a:r>
                  <a:rPr lang="en-US" b="1" dirty="0" smtClean="0"/>
                  <a:t> </a:t>
                </a:r>
                <a:r>
                  <a:rPr lang="en-US" dirty="0" smtClean="0"/>
                  <a:t>assigns the point </a:t>
                </a:r>
                <a:r>
                  <a:rPr lang="en-US" i="1" dirty="0" smtClean="0"/>
                  <a:t>D</a:t>
                </a:r>
                <a:r>
                  <a:rPr lang="en-US" dirty="0" smtClean="0"/>
                  <a:t> to a given point </a:t>
                </a:r>
                <a:r>
                  <a:rPr lang="en-US" i="1" dirty="0" smtClean="0"/>
                  <a:t>C</a:t>
                </a:r>
                <a:r>
                  <a:rPr lang="en-US" dirty="0" smtClean="0"/>
                  <a:t>.</a:t>
                </a:r>
              </a:p>
              <a:p>
                <a:pPr marL="68580" indent="0">
                  <a:spcBef>
                    <a:spcPts val="600"/>
                  </a:spcBef>
                  <a:spcAft>
                    <a:spcPts val="600"/>
                  </a:spcAft>
                  <a:buNone/>
                </a:pPr>
                <a:r>
                  <a:rPr lang="en-US" dirty="0" smtClean="0"/>
                  <a:t>Let the starting point and endpoint of </a:t>
                </a:r>
                <a14:m>
                  <m:oMath xmlns:m="http://schemas.openxmlformats.org/officeDocument/2006/math">
                    <m:acc>
                      <m:accPr>
                        <m:chr m:val="⃗"/>
                        <m:ctrlPr>
                          <a:rPr lang="en-US" i="1">
                            <a:latin typeface="Cambria Math"/>
                          </a:rPr>
                        </m:ctrlPr>
                      </m:accPr>
                      <m:e>
                        <m:r>
                          <a:rPr lang="en-US" i="1">
                            <a:latin typeface="Cambria Math"/>
                          </a:rPr>
                          <m:t>𝑣</m:t>
                        </m:r>
                      </m:e>
                    </m:acc>
                  </m:oMath>
                </a14:m>
                <a:r>
                  <a:rPr lang="en-US" dirty="0" smtClean="0"/>
                  <a:t> be </a:t>
                </a:r>
                <a:r>
                  <a:rPr lang="en-US" i="1" dirty="0" smtClean="0"/>
                  <a:t>A</a:t>
                </a:r>
                <a:r>
                  <a:rPr lang="en-US" dirty="0" smtClean="0"/>
                  <a:t> and </a:t>
                </a:r>
                <a:r>
                  <a:rPr lang="en-US" i="1" dirty="0" smtClean="0"/>
                  <a:t>B</a:t>
                </a:r>
                <a:r>
                  <a:rPr lang="en-US" dirty="0" smtClean="0"/>
                  <a:t>, respectively.  Assume </a:t>
                </a:r>
                <a:r>
                  <a:rPr lang="en-US" i="1" dirty="0" smtClean="0"/>
                  <a:t>C</a:t>
                </a:r>
                <a:r>
                  <a:rPr lang="en-US" dirty="0" smtClean="0"/>
                  <a:t> does not lie on </a:t>
                </a:r>
                <a14:m>
                  <m:oMath xmlns:m="http://schemas.openxmlformats.org/officeDocument/2006/math">
                    <m:acc>
                      <m:accPr>
                        <m:chr m:val="⃡"/>
                        <m:ctrlPr>
                          <a:rPr lang="en-US" i="1" smtClean="0">
                            <a:latin typeface="Cambria Math"/>
                          </a:rPr>
                        </m:ctrlPr>
                      </m:accPr>
                      <m:e>
                        <m:r>
                          <a:rPr lang="en-US" b="0" i="1" smtClean="0">
                            <a:latin typeface="Cambria Math"/>
                          </a:rPr>
                          <m:t>𝐴𝐵</m:t>
                        </m:r>
                      </m:e>
                    </m:acc>
                  </m:oMath>
                </a14:m>
                <a:r>
                  <a:rPr lang="en-US" dirty="0" smtClean="0"/>
                  <a:t>.  Draw the line </a:t>
                </a:r>
                <a:r>
                  <a:rPr lang="en-US" dirty="0" smtClean="0">
                    <a:latin typeface="Script MT Bold" panose="03040602040607080904" pitchFamily="66" charset="0"/>
                  </a:rPr>
                  <a:t>l</a:t>
                </a:r>
                <a:r>
                  <a:rPr lang="en-US" dirty="0" smtClean="0"/>
                  <a:t> parallel to </a:t>
                </a:r>
                <a14:m>
                  <m:oMath xmlns:m="http://schemas.openxmlformats.org/officeDocument/2006/math">
                    <m:acc>
                      <m:accPr>
                        <m:chr m:val="⃡"/>
                        <m:ctrlPr>
                          <a:rPr lang="en-US" i="1">
                            <a:latin typeface="Cambria Math"/>
                          </a:rPr>
                        </m:ctrlPr>
                      </m:accPr>
                      <m:e>
                        <m:r>
                          <a:rPr lang="en-US" i="1">
                            <a:latin typeface="Cambria Math"/>
                          </a:rPr>
                          <m:t>𝐴𝐵</m:t>
                        </m:r>
                      </m:e>
                    </m:acc>
                  </m:oMath>
                </a14:m>
                <a:r>
                  <a:rPr lang="en-US" dirty="0" smtClean="0"/>
                  <a:t> passing through </a:t>
                </a:r>
                <a:r>
                  <a:rPr lang="en-US" i="1" dirty="0" smtClean="0"/>
                  <a:t>C</a:t>
                </a:r>
                <a:r>
                  <a:rPr lang="en-US" dirty="0" smtClean="0"/>
                  <a:t>.*  The line passing through </a:t>
                </a:r>
                <a:r>
                  <a:rPr lang="en-US" i="1" dirty="0" smtClean="0"/>
                  <a:t>B</a:t>
                </a:r>
                <a:r>
                  <a:rPr lang="en-US" dirty="0" smtClean="0"/>
                  <a:t> and parallel to </a:t>
                </a:r>
                <a14:m>
                  <m:oMath xmlns:m="http://schemas.openxmlformats.org/officeDocument/2006/math">
                    <m:acc>
                      <m:accPr>
                        <m:chr m:val="⃡"/>
                        <m:ctrlPr>
                          <a:rPr lang="en-US" i="1" smtClean="0">
                            <a:latin typeface="Cambria Math"/>
                          </a:rPr>
                        </m:ctrlPr>
                      </m:accPr>
                      <m:e>
                        <m:r>
                          <a:rPr lang="en-US" b="0" i="1" smtClean="0">
                            <a:latin typeface="Cambria Math"/>
                          </a:rPr>
                          <m:t>𝐴𝐶</m:t>
                        </m:r>
                      </m:e>
                    </m:acc>
                  </m:oMath>
                </a14:m>
                <a:r>
                  <a:rPr lang="en-US" dirty="0" smtClean="0"/>
                  <a:t> then intersects line </a:t>
                </a:r>
                <a:r>
                  <a:rPr lang="en-US" dirty="0" smtClean="0">
                    <a:latin typeface="Script MT Bold" panose="03040602040607080904" pitchFamily="66" charset="0"/>
                  </a:rPr>
                  <a:t>l</a:t>
                </a:r>
                <a:r>
                  <a:rPr lang="en-US" dirty="0" smtClean="0"/>
                  <a:t> at a point </a:t>
                </a:r>
                <a:r>
                  <a:rPr lang="en-US" i="1" dirty="0" smtClean="0"/>
                  <a:t>D; </a:t>
                </a:r>
                <a:r>
                  <a:rPr lang="en-US" dirty="0" smtClean="0"/>
                  <a:t>we call the line</a:t>
                </a:r>
                <a:r>
                  <a:rPr lang="en-US" i="1" dirty="0" smtClean="0"/>
                  <a:t> </a:t>
                </a:r>
                <a14:m>
                  <m:oMath xmlns:m="http://schemas.openxmlformats.org/officeDocument/2006/math">
                    <m:acc>
                      <m:accPr>
                        <m:chr m:val="⃡"/>
                        <m:ctrlPr>
                          <a:rPr lang="en-US" i="1" smtClean="0">
                            <a:latin typeface="Cambria Math"/>
                          </a:rPr>
                        </m:ctrlPr>
                      </m:accPr>
                      <m:e>
                        <m:r>
                          <a:rPr lang="en-US" b="0" i="1" smtClean="0">
                            <a:latin typeface="Cambria Math"/>
                          </a:rPr>
                          <m:t>𝐵𝐷</m:t>
                        </m:r>
                      </m:e>
                    </m:acc>
                  </m:oMath>
                </a14:m>
                <a:r>
                  <a:rPr lang="en-US" dirty="0" smtClean="0"/>
                  <a:t>.**</a:t>
                </a:r>
              </a:p>
              <a:p>
                <a:pPr marL="68580" indent="0">
                  <a:spcBef>
                    <a:spcPts val="600"/>
                  </a:spcBef>
                  <a:spcAft>
                    <a:spcPts val="600"/>
                  </a:spcAft>
                  <a:buNone/>
                </a:pPr>
                <a:r>
                  <a:rPr lang="en-US" dirty="0" smtClean="0"/>
                  <a:t>By definition, </a:t>
                </a:r>
                <a:r>
                  <a:rPr lang="en-US" i="1" dirty="0" smtClean="0"/>
                  <a:t>T</a:t>
                </a:r>
                <a:r>
                  <a:rPr lang="en-US" dirty="0" smtClean="0"/>
                  <a:t> assigns the point </a:t>
                </a:r>
                <a:r>
                  <a:rPr lang="en-US" i="1" dirty="0" smtClean="0"/>
                  <a:t>D</a:t>
                </a:r>
                <a:r>
                  <a:rPr lang="en-US" dirty="0" smtClean="0"/>
                  <a:t> to </a:t>
                </a:r>
                <a:r>
                  <a:rPr lang="en-US" i="1" dirty="0" smtClean="0"/>
                  <a:t>C</a:t>
                </a:r>
                <a:r>
                  <a:rPr lang="en-US" dirty="0" smtClean="0"/>
                  <a:t>; that is, </a:t>
                </a:r>
                <a:r>
                  <a:rPr lang="en-US" i="1" dirty="0" smtClean="0"/>
                  <a:t>T</a:t>
                </a:r>
                <a:r>
                  <a:rPr lang="en-US" dirty="0" smtClean="0"/>
                  <a:t>(</a:t>
                </a:r>
                <a:r>
                  <a:rPr lang="en-US" i="1" dirty="0" smtClean="0"/>
                  <a:t>C</a:t>
                </a:r>
                <a:r>
                  <a:rPr lang="en-US" dirty="0" smtClean="0"/>
                  <a:t>) = </a:t>
                </a:r>
                <a:r>
                  <a:rPr lang="en-US" i="1" dirty="0" smtClean="0"/>
                  <a:t>D</a:t>
                </a:r>
                <a:r>
                  <a:rPr lang="en-US" dirty="0" smtClean="0"/>
                  <a:t>.</a:t>
                </a:r>
              </a:p>
              <a:p>
                <a:pPr marL="68580" indent="0">
                  <a:buNone/>
                </a:pPr>
                <a:r>
                  <a:rPr lang="en-US" dirty="0" smtClean="0"/>
                  <a:t>If C lies on </a:t>
                </a:r>
                <a14:m>
                  <m:oMath xmlns:m="http://schemas.openxmlformats.org/officeDocument/2006/math">
                    <m:acc>
                      <m:accPr>
                        <m:chr m:val="⃡"/>
                        <m:ctrlPr>
                          <a:rPr lang="en-US" i="1">
                            <a:latin typeface="Cambria Math"/>
                          </a:rPr>
                        </m:ctrlPr>
                      </m:accPr>
                      <m:e>
                        <m:r>
                          <a:rPr lang="en-US" i="1">
                            <a:latin typeface="Cambria Math"/>
                          </a:rPr>
                          <m:t>𝐴𝐵</m:t>
                        </m:r>
                      </m:e>
                    </m:acc>
                  </m:oMath>
                </a14:m>
                <a:r>
                  <a:rPr lang="en-US" dirty="0" smtClean="0"/>
                  <a:t>, then the image </a:t>
                </a:r>
                <a:r>
                  <a:rPr lang="en-US" i="1" dirty="0" smtClean="0"/>
                  <a:t>D</a:t>
                </a:r>
                <a:r>
                  <a:rPr lang="en-US" dirty="0" smtClean="0"/>
                  <a:t> is by definition the point on </a:t>
                </a:r>
                <a:r>
                  <a:rPr lang="en-US" dirty="0"/>
                  <a:t>to </a:t>
                </a:r>
                <a14:m>
                  <m:oMath xmlns:m="http://schemas.openxmlformats.org/officeDocument/2006/math">
                    <m:acc>
                      <m:accPr>
                        <m:chr m:val="⃡"/>
                        <m:ctrlPr>
                          <a:rPr lang="en-US" i="1">
                            <a:latin typeface="Cambria Math"/>
                          </a:rPr>
                        </m:ctrlPr>
                      </m:accPr>
                      <m:e>
                        <m:r>
                          <a:rPr lang="en-US" i="1">
                            <a:latin typeface="Cambria Math"/>
                          </a:rPr>
                          <m:t>𝐴𝐵</m:t>
                        </m:r>
                      </m:e>
                    </m:acc>
                  </m:oMath>
                </a14:m>
                <a:r>
                  <a:rPr lang="en-US" dirty="0" smtClean="0"/>
                  <a:t>  such that the direction from </a:t>
                </a:r>
                <a:r>
                  <a:rPr lang="en-US" i="1" dirty="0" smtClean="0"/>
                  <a:t>C</a:t>
                </a:r>
                <a:r>
                  <a:rPr lang="en-US" dirty="0" smtClean="0"/>
                  <a:t> to </a:t>
                </a:r>
                <a:r>
                  <a:rPr lang="en-US" i="1" dirty="0" smtClean="0"/>
                  <a:t>D</a:t>
                </a:r>
                <a:r>
                  <a:rPr lang="en-US" dirty="0" smtClean="0"/>
                  <a:t> is the same direction as from </a:t>
                </a:r>
                <a:r>
                  <a:rPr lang="en-US" i="1" dirty="0" smtClean="0"/>
                  <a:t>A</a:t>
                </a:r>
                <a:r>
                  <a:rPr lang="en-US" dirty="0" smtClean="0"/>
                  <a:t> to </a:t>
                </a:r>
                <a:r>
                  <a:rPr lang="en-US" i="1" dirty="0" smtClean="0"/>
                  <a:t>B</a:t>
                </a:r>
                <a:r>
                  <a:rPr lang="en-US" dirty="0" smtClean="0"/>
                  <a:t> such that |</a:t>
                </a:r>
                <a:r>
                  <a:rPr lang="en-US" i="1" dirty="0" smtClean="0"/>
                  <a:t>CD</a:t>
                </a:r>
                <a:r>
                  <a:rPr lang="en-US" dirty="0" smtClean="0"/>
                  <a:t>| = |</a:t>
                </a:r>
                <a:r>
                  <a:rPr lang="en-US" i="1" dirty="0" smtClean="0"/>
                  <a:t>AB</a:t>
                </a:r>
                <a:r>
                  <a:rPr lang="en-US" dirty="0" smtClean="0"/>
                  <a:t>|.</a:t>
                </a:r>
              </a:p>
              <a:p>
                <a:pPr marL="68580" indent="0">
                  <a:spcBef>
                    <a:spcPts val="600"/>
                  </a:spcBef>
                  <a:buNone/>
                </a:pPr>
                <a:r>
                  <a:rPr lang="en-US" dirty="0" smtClean="0"/>
                  <a:t>If the vector </a:t>
                </a:r>
                <a14:m>
                  <m:oMath xmlns:m="http://schemas.openxmlformats.org/officeDocument/2006/math">
                    <m:acc>
                      <m:accPr>
                        <m:chr m:val="⃗"/>
                        <m:ctrlPr>
                          <a:rPr lang="en-US" i="1">
                            <a:latin typeface="Cambria Math"/>
                          </a:rPr>
                        </m:ctrlPr>
                      </m:accPr>
                      <m:e>
                        <m:r>
                          <a:rPr lang="en-US" i="1">
                            <a:latin typeface="Cambria Math"/>
                          </a:rPr>
                          <m:t>𝑣</m:t>
                        </m:r>
                      </m:e>
                    </m:acc>
                  </m:oMath>
                </a14:m>
                <a:r>
                  <a:rPr lang="en-US" dirty="0" smtClean="0"/>
                  <a:t> is </a:t>
                </a:r>
                <a14:m>
                  <m:oMath xmlns:m="http://schemas.openxmlformats.org/officeDocument/2006/math">
                    <m:acc>
                      <m:accPr>
                        <m:chr m:val="⃗"/>
                        <m:ctrlPr>
                          <a:rPr lang="en-US" i="1" smtClean="0">
                            <a:latin typeface="Cambria Math"/>
                          </a:rPr>
                        </m:ctrlPr>
                      </m:accPr>
                      <m:e>
                        <m:r>
                          <a:rPr lang="en-US" b="0" i="1" smtClean="0">
                            <a:latin typeface="Cambria Math"/>
                          </a:rPr>
                          <m:t>0</m:t>
                        </m:r>
                      </m:e>
                    </m:acc>
                  </m:oMath>
                </a14:m>
                <a:r>
                  <a:rPr lang="en-US" dirty="0" smtClean="0"/>
                  <a:t>, the zero vector (i.e., the vector with zero length), then the translation along </a:t>
                </a:r>
                <a14:m>
                  <m:oMath xmlns:m="http://schemas.openxmlformats.org/officeDocument/2006/math">
                    <m:acc>
                      <m:accPr>
                        <m:chr m:val="⃗"/>
                        <m:ctrlPr>
                          <a:rPr lang="en-US" i="1">
                            <a:latin typeface="Cambria Math"/>
                          </a:rPr>
                        </m:ctrlPr>
                      </m:accPr>
                      <m:e>
                        <m:r>
                          <a:rPr lang="en-US" i="1">
                            <a:latin typeface="Cambria Math"/>
                          </a:rPr>
                          <m:t>0</m:t>
                        </m:r>
                      </m:e>
                    </m:acc>
                  </m:oMath>
                </a14:m>
                <a:r>
                  <a:rPr lang="en-US" dirty="0" smtClean="0"/>
                  <a:t> is the identify transformation </a:t>
                </a:r>
                <a:r>
                  <a:rPr lang="en-US" b="1" i="1" dirty="0" smtClean="0">
                    <a:latin typeface="Baskerville Old Face" panose="02020602080505020303" pitchFamily="18" charset="0"/>
                  </a:rPr>
                  <a:t>I</a:t>
                </a:r>
                <a:r>
                  <a:rPr lang="en-US" dirty="0" smtClean="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43492" y="1981200"/>
                <a:ext cx="6777317" cy="3851429"/>
              </a:xfrm>
              <a:blipFill rotWithShape="1">
                <a:blip r:embed="rId3"/>
                <a:stretch>
                  <a:fillRect t="-1741" r="-1259"/>
                </a:stretch>
              </a:blipFill>
            </p:spPr>
            <p:txBody>
              <a:bodyPr/>
              <a:lstStyle/>
              <a:p>
                <a:r>
                  <a:rPr lang="en-US">
                    <a:noFill/>
                  </a:rPr>
                  <a:t> </a:t>
                </a:r>
              </a:p>
            </p:txBody>
          </p:sp>
        </mc:Fallback>
      </mc:AlternateContent>
    </p:spTree>
    <p:extLst>
      <p:ext uri="{BB962C8B-B14F-4D97-AF65-F5344CB8AC3E}">
        <p14:creationId xmlns:p14="http://schemas.microsoft.com/office/powerpoint/2010/main" val="4001211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143000"/>
            <a:ext cx="6934200" cy="1027664"/>
          </a:xfrm>
        </p:spPr>
        <p:txBody>
          <a:bodyPr>
            <a:normAutofit fontScale="90000"/>
          </a:bodyPr>
          <a:lstStyle/>
          <a:p>
            <a:r>
              <a:rPr lang="en-US" dirty="0" smtClean="0"/>
              <a:t>Rigid vs. Non-Rigid</a:t>
            </a:r>
            <a:br>
              <a:rPr lang="en-US" dirty="0" smtClean="0"/>
            </a:br>
            <a:r>
              <a:rPr lang="en-US" dirty="0" smtClean="0"/>
              <a:t>Transformations:</a:t>
            </a:r>
            <a:endParaRPr lang="en-US" dirty="0"/>
          </a:p>
        </p:txBody>
      </p:sp>
      <p:sp>
        <p:nvSpPr>
          <p:cNvPr id="3" name="Content Placeholder 2"/>
          <p:cNvSpPr>
            <a:spLocks noGrp="1"/>
          </p:cNvSpPr>
          <p:nvPr>
            <p:ph idx="1"/>
          </p:nvPr>
        </p:nvSpPr>
        <p:spPr>
          <a:xfrm>
            <a:off x="1143000" y="2227551"/>
            <a:ext cx="6777317" cy="2667000"/>
          </a:xfrm>
        </p:spPr>
        <p:txBody>
          <a:bodyPr/>
          <a:lstStyle/>
          <a:p>
            <a:pPr marL="68580" indent="0">
              <a:buNone/>
            </a:pPr>
            <a:r>
              <a:rPr lang="en-US" sz="8000" b="1" dirty="0"/>
              <a:t>What is the Difference?</a:t>
            </a:r>
          </a:p>
          <a:p>
            <a:endParaRPr lang="en-US" dirty="0"/>
          </a:p>
        </p:txBody>
      </p:sp>
      <p:pic>
        <p:nvPicPr>
          <p:cNvPr id="3074" name="Picture 2"/>
          <p:cNvPicPr>
            <a:picLocks noChangeAspect="1" noChangeArrowheads="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143000" y="4894551"/>
            <a:ext cx="7000875" cy="1476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4998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smtClean="0"/>
              <a:t>Properties of Isometries</a:t>
            </a:r>
            <a:endParaRPr lang="en-US" dirty="0"/>
          </a:p>
        </p:txBody>
      </p:sp>
      <p:sp>
        <p:nvSpPr>
          <p:cNvPr id="3" name="Content Placeholder 2"/>
          <p:cNvSpPr>
            <a:spLocks noGrp="1"/>
          </p:cNvSpPr>
          <p:nvPr>
            <p:ph idx="1"/>
          </p:nvPr>
        </p:nvSpPr>
        <p:spPr/>
        <p:txBody>
          <a:bodyPr/>
          <a:lstStyle/>
          <a:p>
            <a:pPr marL="68580" indent="0">
              <a:buNone/>
            </a:pPr>
            <a:r>
              <a:rPr lang="en-US" dirty="0" smtClean="0"/>
              <a:t>Rotations, Reflections, and Translations:</a:t>
            </a:r>
          </a:p>
          <a:p>
            <a:pPr>
              <a:buSzPct val="85000"/>
              <a:buFont typeface="Wingdings" panose="05000000000000000000" pitchFamily="2" charset="2"/>
              <a:buChar char="§"/>
            </a:pPr>
            <a:r>
              <a:rPr lang="en-US" dirty="0" smtClean="0"/>
              <a:t>Map lines to lines, rays to rays, and segments to segments.</a:t>
            </a:r>
          </a:p>
          <a:p>
            <a:pPr>
              <a:buSzPct val="85000"/>
              <a:buFont typeface="Wingdings" panose="05000000000000000000" pitchFamily="2" charset="2"/>
              <a:buChar char="§"/>
            </a:pPr>
            <a:r>
              <a:rPr lang="en-US" dirty="0" smtClean="0"/>
              <a:t>Are distance-preserving.</a:t>
            </a:r>
          </a:p>
          <a:p>
            <a:pPr>
              <a:buSzPct val="85000"/>
              <a:buFont typeface="Wingdings" panose="05000000000000000000" pitchFamily="2" charset="2"/>
              <a:buChar char="§"/>
            </a:pPr>
            <a:r>
              <a:rPr lang="en-US" dirty="0" smtClean="0"/>
              <a:t>Are degree-preserving.</a:t>
            </a:r>
            <a:endParaRPr lang="en-US" dirty="0"/>
          </a:p>
        </p:txBody>
      </p:sp>
    </p:spTree>
    <p:extLst>
      <p:ext uri="{BB962C8B-B14F-4D97-AF65-F5344CB8AC3E}">
        <p14:creationId xmlns:p14="http://schemas.microsoft.com/office/powerpoint/2010/main" val="42671320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Connecting Today’s Work</a:t>
            </a:r>
            <a:br>
              <a:rPr lang="en-US" dirty="0" smtClean="0"/>
            </a:br>
            <a:r>
              <a:rPr lang="en-US" dirty="0" smtClean="0"/>
              <a:t>to the CCSS</a:t>
            </a:r>
            <a:endParaRPr lang="en-US" dirty="0"/>
          </a:p>
        </p:txBody>
      </p:sp>
      <p:sp>
        <p:nvSpPr>
          <p:cNvPr id="3" name="Content Placeholder 2"/>
          <p:cNvSpPr>
            <a:spLocks noGrp="1"/>
          </p:cNvSpPr>
          <p:nvPr>
            <p:ph idx="1"/>
          </p:nvPr>
        </p:nvSpPr>
        <p:spPr/>
        <p:txBody>
          <a:bodyPr/>
          <a:lstStyle/>
          <a:p>
            <a:pPr marL="68580" indent="0">
              <a:buNone/>
            </a:pPr>
            <a:r>
              <a:rPr lang="en-US" dirty="0" smtClean="0"/>
              <a:t>During the course of today’s session, our activities have connected with several CCSS for Geometry and Mathematical Practices.</a:t>
            </a:r>
          </a:p>
          <a:p>
            <a:pPr marL="68580" indent="0">
              <a:buNone/>
            </a:pPr>
            <a:endParaRPr lang="en-US" dirty="0" smtClean="0"/>
          </a:p>
          <a:p>
            <a:pPr marL="68580" indent="0">
              <a:buNone/>
            </a:pPr>
            <a:r>
              <a:rPr lang="en-US" dirty="0" smtClean="0"/>
              <a:t>Can you identify the standards and briefly explain the connection.</a:t>
            </a:r>
            <a:endParaRPr lang="en-US" dirty="0"/>
          </a:p>
        </p:txBody>
      </p:sp>
    </p:spTree>
    <p:extLst>
      <p:ext uri="{BB962C8B-B14F-4D97-AF65-F5344CB8AC3E}">
        <p14:creationId xmlns:p14="http://schemas.microsoft.com/office/powerpoint/2010/main" val="31810549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1600200"/>
            <a:ext cx="5029200" cy="2667000"/>
          </a:xfrm>
        </p:spPr>
        <p:txBody>
          <a:bodyPr>
            <a:normAutofit/>
          </a:bodyPr>
          <a:lstStyle/>
          <a:p>
            <a:pPr algn="ctr"/>
            <a:r>
              <a:rPr lang="en-US" sz="5400" b="1" dirty="0" smtClean="0"/>
              <a:t>Teacher Resources</a:t>
            </a:r>
            <a:endParaRPr lang="en-US" sz="5400" b="1" dirty="0"/>
          </a:p>
        </p:txBody>
      </p:sp>
    </p:spTree>
    <p:extLst>
      <p:ext uri="{BB962C8B-B14F-4D97-AF65-F5344CB8AC3E}">
        <p14:creationId xmlns:p14="http://schemas.microsoft.com/office/powerpoint/2010/main" val="7666772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Illustrative Math Activity:</a:t>
            </a:r>
            <a:br>
              <a:rPr lang="en-US" dirty="0" smtClean="0"/>
            </a:br>
            <a:r>
              <a:rPr lang="en-US" dirty="0" smtClean="0"/>
              <a:t>Defining Rotations (G-CO.A.4)</a:t>
            </a:r>
            <a:endParaRPr lang="en-US" dirty="0"/>
          </a:p>
        </p:txBody>
      </p:sp>
      <p:sp>
        <p:nvSpPr>
          <p:cNvPr id="3" name="Content Placeholder 2"/>
          <p:cNvSpPr>
            <a:spLocks noGrp="1"/>
          </p:cNvSpPr>
          <p:nvPr>
            <p:ph idx="1"/>
          </p:nvPr>
        </p:nvSpPr>
        <p:spPr/>
        <p:txBody>
          <a:bodyPr>
            <a:normAutofit fontScale="85000" lnSpcReduction="20000"/>
          </a:bodyPr>
          <a:lstStyle/>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smtClean="0"/>
          </a:p>
          <a:p>
            <a:pPr marL="68580" indent="0">
              <a:buNone/>
            </a:pPr>
            <a:r>
              <a:rPr lang="en-US" sz="1800" dirty="0" smtClean="0"/>
              <a:t>*Alternative:  Provide students with these definitions and ask them to critique their accuracy.  MP3</a:t>
            </a:r>
            <a:endParaRPr lang="en-US" sz="1800" dirty="0"/>
          </a:p>
          <a:p>
            <a:pPr marL="68580" indent="0">
              <a:buNone/>
            </a:pPr>
            <a:endParaRPr lang="en-US" dirty="0" smtClean="0">
              <a:hlinkClick r:id="rId2"/>
            </a:endParaRPr>
          </a:p>
          <a:p>
            <a:pPr marL="68580" indent="0">
              <a:buNone/>
            </a:pPr>
            <a:r>
              <a:rPr lang="en-US" sz="1400" dirty="0" smtClean="0">
                <a:hlinkClick r:id="rId2"/>
              </a:rPr>
              <a:t>http</a:t>
            </a:r>
            <a:r>
              <a:rPr lang="en-US" sz="1400" dirty="0">
                <a:hlinkClick r:id="rId2"/>
              </a:rPr>
              <a:t>://www.illustrativemathematics.org/standards/hs</a:t>
            </a:r>
            <a:endParaRPr lang="en-US" sz="1400" dirty="0"/>
          </a:p>
          <a:p>
            <a:pPr marL="68580" indent="0">
              <a:buNone/>
            </a:pP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22" y="2438400"/>
            <a:ext cx="792480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7319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1114" y="1143000"/>
            <a:ext cx="7306234" cy="648736"/>
          </a:xfrm>
        </p:spPr>
        <p:txBody>
          <a:bodyPr>
            <a:normAutofit fontScale="90000"/>
          </a:bodyPr>
          <a:lstStyle/>
          <a:p>
            <a:r>
              <a:rPr lang="en-US" dirty="0" smtClean="0"/>
              <a:t>Illustrative Math Activity:</a:t>
            </a:r>
            <a:br>
              <a:rPr lang="en-US" dirty="0" smtClean="0"/>
            </a:br>
            <a:r>
              <a:rPr lang="en-US" dirty="0" smtClean="0"/>
              <a:t>Defining Reflections (G-CO.A.4)</a:t>
            </a:r>
            <a:endParaRPr lang="en-US" dirty="0"/>
          </a:p>
        </p:txBody>
      </p:sp>
      <p:sp>
        <p:nvSpPr>
          <p:cNvPr id="3" name="Content Placeholder 2"/>
          <p:cNvSpPr>
            <a:spLocks noGrp="1"/>
          </p:cNvSpPr>
          <p:nvPr>
            <p:ph idx="1"/>
          </p:nvPr>
        </p:nvSpPr>
        <p:spPr>
          <a:xfrm>
            <a:off x="1043492" y="1981200"/>
            <a:ext cx="6777317" cy="3851429"/>
          </a:xfrm>
        </p:spPr>
        <p:txBody>
          <a:bodyPr>
            <a:normAutofit lnSpcReduction="10000"/>
          </a:bodyPr>
          <a:lstStyle/>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endParaRPr lang="en-US" sz="1800" dirty="0">
              <a:hlinkClick r:id="rId2"/>
            </a:endParaRPr>
          </a:p>
          <a:p>
            <a:pPr marL="68580" indent="0">
              <a:buNone/>
            </a:pPr>
            <a:endParaRPr lang="en-US" sz="1800" dirty="0" smtClean="0">
              <a:hlinkClick r:id="rId2"/>
            </a:endParaRPr>
          </a:p>
          <a:p>
            <a:pPr marL="68580" indent="0">
              <a:buNone/>
            </a:pPr>
            <a:r>
              <a:rPr lang="en-US" sz="1800" dirty="0" smtClean="0">
                <a:hlinkClick r:id="rId2"/>
              </a:rPr>
              <a:t>http</a:t>
            </a:r>
            <a:r>
              <a:rPr lang="en-US" sz="1800" dirty="0">
                <a:hlinkClick r:id="rId2"/>
              </a:rPr>
              <a:t>://</a:t>
            </a:r>
            <a:r>
              <a:rPr lang="en-US" sz="1800" dirty="0" smtClean="0">
                <a:hlinkClick r:id="rId2"/>
              </a:rPr>
              <a:t>www.illustrativemathematics.org/standards/hs</a:t>
            </a:r>
            <a:endParaRPr lang="en-US" sz="1800" dirty="0" smtClean="0"/>
          </a:p>
          <a:p>
            <a:pPr marL="68580" indent="0">
              <a:buNone/>
            </a:pPr>
            <a:endParaRPr lang="en-US" dirty="0"/>
          </a:p>
          <a:p>
            <a:pPr marL="6858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286000"/>
            <a:ext cx="7620000" cy="2271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13399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03864"/>
          </a:xfrm>
        </p:spPr>
        <p:txBody>
          <a:bodyPr>
            <a:normAutofit fontScale="90000"/>
          </a:bodyPr>
          <a:lstStyle/>
          <a:p>
            <a:r>
              <a:rPr lang="en-US" dirty="0" smtClean="0"/>
              <a:t>Properties of Rotations, Reflections, and Translations</a:t>
            </a:r>
            <a:endParaRPr lang="en-US" dirty="0"/>
          </a:p>
        </p:txBody>
      </p:sp>
      <p:sp>
        <p:nvSpPr>
          <p:cNvPr id="3" name="Content Placeholder 2"/>
          <p:cNvSpPr>
            <a:spLocks noGrp="1"/>
          </p:cNvSpPr>
          <p:nvPr>
            <p:ph idx="1"/>
          </p:nvPr>
        </p:nvSpPr>
        <p:spPr/>
        <p:txBody>
          <a:bodyPr/>
          <a:lstStyle/>
          <a:p>
            <a:pPr marL="68580" indent="0">
              <a:buNone/>
            </a:pPr>
            <a:r>
              <a:rPr lang="en-US" dirty="0" smtClean="0"/>
              <a:t>Activities can be similarly developed that will lead students to visualize or develop the properties of the individual  rigid transformations.</a:t>
            </a:r>
            <a:endParaRPr lang="en-US" dirty="0"/>
          </a:p>
        </p:txBody>
      </p:sp>
    </p:spTree>
    <p:extLst>
      <p:ext uri="{BB962C8B-B14F-4D97-AF65-F5344CB8AC3E}">
        <p14:creationId xmlns:p14="http://schemas.microsoft.com/office/powerpoint/2010/main" val="23041206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normAutofit/>
          </a:bodyPr>
          <a:lstStyle/>
          <a:p>
            <a:r>
              <a:rPr lang="en-US" b="1" dirty="0" smtClean="0"/>
              <a:t>Goals</a:t>
            </a:r>
            <a:endParaRPr lang="en-US" b="1" dirty="0"/>
          </a:p>
        </p:txBody>
      </p:sp>
      <p:pic>
        <p:nvPicPr>
          <p:cNvPr id="2053" name="Picture 5"/>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66800" y="3352798"/>
            <a:ext cx="3999864" cy="26235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990600" y="1865971"/>
            <a:ext cx="7467600" cy="2108096"/>
          </a:xfrm>
        </p:spPr>
        <p:txBody>
          <a:bodyPr>
            <a:normAutofit/>
          </a:bodyPr>
          <a:lstStyle/>
          <a:p>
            <a:pPr marL="68580" indent="0">
              <a:buNone/>
            </a:pPr>
            <a:r>
              <a:rPr lang="en-US" dirty="0" smtClean="0"/>
              <a:t>Experience the transition from a hands-on and concrete experience with transformations to a more formalized and precise experience with transformations in a high school Geometry course.</a:t>
            </a:r>
          </a:p>
        </p:txBody>
      </p:sp>
      <p:sp>
        <p:nvSpPr>
          <p:cNvPr id="4" name="TextBox 3"/>
          <p:cNvSpPr txBox="1"/>
          <p:nvPr/>
        </p:nvSpPr>
        <p:spPr>
          <a:xfrm>
            <a:off x="3810000" y="4114800"/>
            <a:ext cx="4469838" cy="2289858"/>
          </a:xfrm>
          <a:prstGeom prst="rect">
            <a:avLst/>
          </a:prstGeom>
          <a:noFill/>
        </p:spPr>
        <p:txBody>
          <a:bodyPr wrap="square" rtlCol="0">
            <a:spAutoFit/>
          </a:bodyPr>
          <a:lstStyle/>
          <a:p>
            <a:pPr marL="68580">
              <a:spcBef>
                <a:spcPct val="20000"/>
              </a:spcBef>
              <a:buClr>
                <a:schemeClr val="accent1"/>
              </a:buClr>
              <a:buSzPct val="76000"/>
            </a:pPr>
            <a:r>
              <a:rPr lang="en-US" sz="2400" dirty="0" smtClean="0">
                <a:solidFill>
                  <a:schemeClr val="tx2"/>
                </a:solidFill>
                <a:sym typeface="Wingdings"/>
              </a:rPr>
              <a:t> </a:t>
            </a:r>
            <a:r>
              <a:rPr lang="en-US" sz="2400" dirty="0" smtClean="0">
                <a:solidFill>
                  <a:schemeClr val="tx2"/>
                </a:solidFill>
              </a:rPr>
              <a:t>Write </a:t>
            </a:r>
            <a:r>
              <a:rPr lang="en-US" sz="2400" dirty="0">
                <a:solidFill>
                  <a:schemeClr val="tx2"/>
                </a:solidFill>
              </a:rPr>
              <a:t>precise definitions for Rotation, Reflection, and Translation.</a:t>
            </a:r>
          </a:p>
          <a:p>
            <a:pPr marL="68580">
              <a:spcBef>
                <a:spcPct val="20000"/>
              </a:spcBef>
              <a:buClr>
                <a:schemeClr val="accent1"/>
              </a:buClr>
              <a:buSzPct val="76000"/>
            </a:pPr>
            <a:r>
              <a:rPr lang="en-US" sz="2400" dirty="0" smtClean="0">
                <a:solidFill>
                  <a:schemeClr val="tx2"/>
                </a:solidFill>
                <a:sym typeface="Wingdings"/>
              </a:rPr>
              <a:t> </a:t>
            </a:r>
            <a:r>
              <a:rPr lang="en-US" sz="2400" dirty="0" smtClean="0">
                <a:solidFill>
                  <a:schemeClr val="tx2"/>
                </a:solidFill>
              </a:rPr>
              <a:t>Distinguish </a:t>
            </a:r>
            <a:r>
              <a:rPr lang="en-US" sz="2400" dirty="0">
                <a:solidFill>
                  <a:schemeClr val="tx2"/>
                </a:solidFill>
              </a:rPr>
              <a:t>the Properties of the Rigid Transformations.</a:t>
            </a:r>
          </a:p>
          <a:p>
            <a:endParaRPr lang="en-US" dirty="0"/>
          </a:p>
        </p:txBody>
      </p:sp>
    </p:spTree>
    <p:extLst>
      <p:ext uri="{BB962C8B-B14F-4D97-AF65-F5344CB8AC3E}">
        <p14:creationId xmlns:p14="http://schemas.microsoft.com/office/powerpoint/2010/main" val="34950203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143000"/>
            <a:ext cx="7024744" cy="722864"/>
          </a:xfrm>
        </p:spPr>
        <p:txBody>
          <a:bodyPr/>
          <a:lstStyle/>
          <a:p>
            <a:r>
              <a:rPr lang="en-US" dirty="0" smtClean="0"/>
              <a:t>Properties of Rotations</a:t>
            </a:r>
            <a:endParaRPr lang="en-US" dirty="0"/>
          </a:p>
        </p:txBody>
      </p:sp>
      <p:sp>
        <p:nvSpPr>
          <p:cNvPr id="3" name="Content Placeholder 2"/>
          <p:cNvSpPr>
            <a:spLocks noGrp="1"/>
          </p:cNvSpPr>
          <p:nvPr>
            <p:ph idx="1"/>
          </p:nvPr>
        </p:nvSpPr>
        <p:spPr/>
        <p:txBody>
          <a:bodyPr>
            <a:normAutofit fontScale="70000" lnSpcReduction="20000"/>
          </a:bodyPr>
          <a:lstStyle/>
          <a:p>
            <a:pPr marL="68580" indent="0">
              <a:buNone/>
            </a:pPr>
            <a:r>
              <a:rPr lang="en-US" dirty="0" smtClean="0"/>
              <a:t>The distance of a point on the pre-image from the center of rotation is equal to the distance of its corresponding point on the image from the center.</a:t>
            </a:r>
          </a:p>
          <a:p>
            <a:endParaRPr lang="en-US" dirty="0" smtClean="0"/>
          </a:p>
          <a:p>
            <a:pPr marL="68580" indent="0">
              <a:buNone/>
            </a:pPr>
            <a:endParaRPr lang="en-US" dirty="0" smtClean="0"/>
          </a:p>
          <a:p>
            <a:pPr marL="68580" indent="0">
              <a:buNone/>
            </a:pPr>
            <a:endParaRPr lang="en-US" dirty="0"/>
          </a:p>
          <a:p>
            <a:pPr marL="68580" indent="0">
              <a:buNone/>
            </a:pPr>
            <a:endParaRPr lang="en-US" dirty="0" smtClean="0"/>
          </a:p>
          <a:p>
            <a:pPr marL="68580" indent="0">
              <a:buNone/>
            </a:pPr>
            <a:endParaRPr lang="en-US" dirty="0"/>
          </a:p>
          <a:p>
            <a:pPr marL="68580" indent="0">
              <a:buNone/>
            </a:pPr>
            <a:endParaRPr lang="en-US" dirty="0" smtClean="0"/>
          </a:p>
          <a:p>
            <a:pPr marL="68580" indent="0">
              <a:buNone/>
            </a:pPr>
            <a:endParaRPr lang="en-US" dirty="0"/>
          </a:p>
          <a:p>
            <a:pPr marL="68580" indent="0">
              <a:buNone/>
            </a:pPr>
            <a:endParaRPr lang="en-US" dirty="0" smtClean="0"/>
          </a:p>
          <a:p>
            <a:pPr marL="68580" indent="0">
              <a:buNone/>
            </a:pPr>
            <a:r>
              <a:rPr lang="en-US" sz="1600" dirty="0" smtClean="0"/>
              <a:t>** Although  demonstrated to be the most difficult transformation for students, it has been observed that spatial imagery cognitive style can significantly improve performance in rotation tasks (Xenia &amp; Demetra, 2009).</a:t>
            </a:r>
            <a:endParaRPr lang="en-US" sz="1600" dirty="0"/>
          </a:p>
        </p:txBody>
      </p:sp>
    </p:spTree>
    <p:extLst>
      <p:ext uri="{BB962C8B-B14F-4D97-AF65-F5344CB8AC3E}">
        <p14:creationId xmlns:p14="http://schemas.microsoft.com/office/powerpoint/2010/main" val="42891971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Activity.</a:t>
            </a:r>
            <a:r>
              <a:rPr lang="en-US" sz="2800" dirty="0" smtClean="0"/>
              <a:t>  An opportunity</a:t>
            </a:r>
            <a:br>
              <a:rPr lang="en-US" sz="2800" dirty="0" smtClean="0"/>
            </a:br>
            <a:r>
              <a:rPr lang="en-US" sz="2800" dirty="0" smtClean="0"/>
              <a:t>to demonstrate your understanding</a:t>
            </a:r>
            <a:br>
              <a:rPr lang="en-US" sz="2800" dirty="0" smtClean="0"/>
            </a:br>
            <a:r>
              <a:rPr lang="en-US" sz="2800" dirty="0" smtClean="0"/>
              <a:t>of the properties of rotation.</a:t>
            </a:r>
            <a:endParaRPr lang="en-US" sz="2800" dirty="0"/>
          </a:p>
        </p:txBody>
      </p:sp>
      <p:sp>
        <p:nvSpPr>
          <p:cNvPr id="3" name="Content Placeholder 2"/>
          <p:cNvSpPr>
            <a:spLocks noGrp="1"/>
          </p:cNvSpPr>
          <p:nvPr>
            <p:ph idx="1"/>
          </p:nvPr>
        </p:nvSpPr>
        <p:spPr>
          <a:xfrm>
            <a:off x="1043492" y="2323652"/>
            <a:ext cx="6777317" cy="4000948"/>
          </a:xfrm>
        </p:spPr>
        <p:txBody>
          <a:bodyPr/>
          <a:lstStyle/>
          <a:p>
            <a:pPr marL="68580" indent="0">
              <a:buNone/>
            </a:pPr>
            <a:r>
              <a:rPr lang="en-US" b="1" dirty="0" smtClean="0"/>
              <a:t>Analytic Activity.  </a:t>
            </a:r>
            <a:r>
              <a:rPr lang="en-US" dirty="0" smtClean="0"/>
              <a:t> Find the coordinates of the image of the triangle  after a 90</a:t>
            </a:r>
            <a:r>
              <a:rPr lang="en-US" dirty="0" smtClean="0">
                <a:sym typeface="Symbol"/>
              </a:rPr>
              <a:t> </a:t>
            </a:r>
            <a:r>
              <a:rPr lang="en-US" dirty="0" smtClean="0"/>
              <a:t>clockwise rotation about the point (3, 5).</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3505200"/>
            <a:ext cx="3389719" cy="283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6662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066800"/>
            <a:ext cx="7024744" cy="722864"/>
          </a:xfrm>
        </p:spPr>
        <p:txBody>
          <a:bodyPr/>
          <a:lstStyle/>
          <a:p>
            <a:r>
              <a:rPr lang="en-US" dirty="0" smtClean="0"/>
              <a:t>Properties of Reflections</a:t>
            </a:r>
            <a:endParaRPr lang="en-US" dirty="0"/>
          </a:p>
        </p:txBody>
      </p:sp>
      <p:sp>
        <p:nvSpPr>
          <p:cNvPr id="3" name="Content Placeholder 2"/>
          <p:cNvSpPr>
            <a:spLocks noGrp="1"/>
          </p:cNvSpPr>
          <p:nvPr>
            <p:ph idx="1"/>
          </p:nvPr>
        </p:nvSpPr>
        <p:spPr>
          <a:xfrm>
            <a:off x="1043492" y="2133600"/>
            <a:ext cx="6777317" cy="3699029"/>
          </a:xfrm>
        </p:spPr>
        <p:txBody>
          <a:bodyPr>
            <a:normAutofit fontScale="85000" lnSpcReduction="20000"/>
          </a:bodyPr>
          <a:lstStyle/>
          <a:p>
            <a:pPr marL="68580" indent="0">
              <a:buNone/>
            </a:pPr>
            <a:r>
              <a:rPr lang="en-US" dirty="0"/>
              <a:t>A reflection is a transformation of a plane having the following properties:</a:t>
            </a:r>
          </a:p>
          <a:p>
            <a:pPr>
              <a:buFont typeface="Wingdings" panose="05000000000000000000" pitchFamily="2" charset="2"/>
              <a:buChar char="§"/>
            </a:pPr>
            <a:r>
              <a:rPr lang="en-US" dirty="0" smtClean="0"/>
              <a:t>The </a:t>
            </a:r>
            <a:r>
              <a:rPr lang="en-US" dirty="0"/>
              <a:t>line joining the </a:t>
            </a:r>
            <a:r>
              <a:rPr lang="en-US" dirty="0" smtClean="0"/>
              <a:t>pre-image </a:t>
            </a:r>
            <a:r>
              <a:rPr lang="en-US" dirty="0"/>
              <a:t>and corresponding image is perpendicular to the </a:t>
            </a:r>
            <a:r>
              <a:rPr lang="en-US" dirty="0" smtClean="0"/>
              <a:t>line of reflection </a:t>
            </a:r>
            <a:r>
              <a:rPr lang="en-US" dirty="0"/>
              <a:t>(which is a perpendicular bisector of the line joining any two corresponding points</a:t>
            </a:r>
            <a:r>
              <a:rPr lang="en-US" dirty="0" smtClean="0"/>
              <a:t>).</a:t>
            </a:r>
            <a:endParaRPr lang="en-US" dirty="0"/>
          </a:p>
          <a:p>
            <a:pPr>
              <a:buFont typeface="Wingdings" panose="05000000000000000000" pitchFamily="2" charset="2"/>
              <a:buChar char="§"/>
            </a:pPr>
            <a:r>
              <a:rPr lang="en-US" dirty="0" smtClean="0"/>
              <a:t>Any </a:t>
            </a:r>
            <a:r>
              <a:rPr lang="en-US" dirty="0"/>
              <a:t>point on the reflected </a:t>
            </a:r>
            <a:r>
              <a:rPr lang="en-US" dirty="0" smtClean="0"/>
              <a:t>pre-image </a:t>
            </a:r>
            <a:r>
              <a:rPr lang="en-US" dirty="0"/>
              <a:t>is the same distance as its corresponding </a:t>
            </a:r>
            <a:r>
              <a:rPr lang="en-US" dirty="0" smtClean="0"/>
              <a:t>image </a:t>
            </a:r>
            <a:r>
              <a:rPr lang="en-US" dirty="0"/>
              <a:t>point from the line of reflection.</a:t>
            </a:r>
          </a:p>
          <a:p>
            <a:pPr>
              <a:buFont typeface="Wingdings" panose="05000000000000000000" pitchFamily="2" charset="2"/>
              <a:buChar char="§"/>
            </a:pPr>
            <a:r>
              <a:rPr lang="en-US" dirty="0" smtClean="0"/>
              <a:t>All </a:t>
            </a:r>
            <a:r>
              <a:rPr lang="en-US" dirty="0"/>
              <a:t>points on the </a:t>
            </a:r>
            <a:r>
              <a:rPr lang="en-US" dirty="0" smtClean="0"/>
              <a:t>line of reflection </a:t>
            </a:r>
            <a:r>
              <a:rPr lang="en-US" dirty="0"/>
              <a:t>are unchanged or are not affected by the reflection</a:t>
            </a:r>
            <a:r>
              <a:rPr lang="en-US" dirty="0" smtClean="0"/>
              <a:t>.</a:t>
            </a:r>
          </a:p>
          <a:p>
            <a:pPr>
              <a:buFont typeface="Wingdings" panose="05000000000000000000" pitchFamily="2" charset="2"/>
              <a:buChar char="§"/>
            </a:pPr>
            <a:r>
              <a:rPr lang="en-US" dirty="0" smtClean="0"/>
              <a:t>The pre-image and the image are oppositely congruent to each other.</a:t>
            </a:r>
            <a:endParaRPr lang="en-US" dirty="0"/>
          </a:p>
          <a:p>
            <a:pPr marL="68580" indent="0">
              <a:buNone/>
            </a:pPr>
            <a:endParaRPr lang="en-US" dirty="0"/>
          </a:p>
        </p:txBody>
      </p:sp>
    </p:spTree>
    <p:extLst>
      <p:ext uri="{BB962C8B-B14F-4D97-AF65-F5344CB8AC3E}">
        <p14:creationId xmlns:p14="http://schemas.microsoft.com/office/powerpoint/2010/main" val="425545576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593" y="1219200"/>
            <a:ext cx="7845071" cy="724936"/>
          </a:xfrm>
        </p:spPr>
        <p:txBody>
          <a:bodyPr>
            <a:noAutofit/>
          </a:bodyPr>
          <a:lstStyle/>
          <a:p>
            <a:r>
              <a:rPr lang="en-US" sz="2800" b="1" dirty="0" smtClean="0"/>
              <a:t>Activity.</a:t>
            </a:r>
            <a:r>
              <a:rPr lang="en-US" sz="2800" dirty="0" smtClean="0"/>
              <a:t>  An opportunity</a:t>
            </a:r>
            <a:br>
              <a:rPr lang="en-US" sz="2800" dirty="0" smtClean="0"/>
            </a:br>
            <a:r>
              <a:rPr lang="en-US" sz="2800" dirty="0" smtClean="0"/>
              <a:t>to demonstrate one’s understanding</a:t>
            </a:r>
            <a:br>
              <a:rPr lang="en-US" sz="2800" dirty="0" smtClean="0"/>
            </a:br>
            <a:r>
              <a:rPr lang="en-US" sz="2800" dirty="0" smtClean="0"/>
              <a:t>of the properties of reflection.</a:t>
            </a:r>
            <a:endParaRPr lang="en-US" sz="2800" dirty="0"/>
          </a:p>
        </p:txBody>
      </p:sp>
      <p:sp>
        <p:nvSpPr>
          <p:cNvPr id="3" name="Content Placeholder 2"/>
          <p:cNvSpPr>
            <a:spLocks noGrp="1"/>
          </p:cNvSpPr>
          <p:nvPr>
            <p:ph idx="1"/>
          </p:nvPr>
        </p:nvSpPr>
        <p:spPr>
          <a:xfrm>
            <a:off x="1043492" y="1981200"/>
            <a:ext cx="6777317" cy="3962400"/>
          </a:xfrm>
        </p:spPr>
        <p:txBody>
          <a:bodyPr>
            <a:normAutofit/>
          </a:bodyPr>
          <a:lstStyle/>
          <a:p>
            <a:pPr marL="68580" indent="0">
              <a:buNone/>
            </a:pPr>
            <a:r>
              <a:rPr lang="en-US" b="1" dirty="0" smtClean="0"/>
              <a:t>Graphical Activity.</a:t>
            </a:r>
            <a:r>
              <a:rPr lang="en-US" dirty="0" smtClean="0"/>
              <a:t> </a:t>
            </a:r>
          </a:p>
          <a:p>
            <a:pPr marL="68580" indent="0">
              <a:buNone/>
            </a:pPr>
            <a:r>
              <a:rPr lang="en-US" dirty="0" smtClean="0"/>
              <a:t>Draw the image of the triangle, given as follows, under a reflection about the line</a:t>
            </a:r>
          </a:p>
          <a:p>
            <a:pPr marL="68580" indent="0">
              <a:buNone/>
            </a:pPr>
            <a:r>
              <a:rPr lang="en-US" i="1" dirty="0" smtClean="0"/>
              <a:t>y</a:t>
            </a:r>
            <a:r>
              <a:rPr lang="en-US" dirty="0" smtClean="0"/>
              <a:t> = 4.           </a:t>
            </a:r>
            <a:r>
              <a:rPr lang="en-US" i="1" dirty="0" smtClean="0"/>
              <a:t>y</a:t>
            </a:r>
          </a:p>
          <a:p>
            <a:pPr marL="68580" indent="0">
              <a:buNone/>
            </a:pPr>
            <a:endParaRPr lang="en-US" dirty="0"/>
          </a:p>
          <a:p>
            <a:pPr marL="68580" indent="0">
              <a:buNone/>
            </a:pPr>
            <a:r>
              <a:rPr lang="en-US" dirty="0" smtClean="0"/>
              <a:t>                    4</a:t>
            </a:r>
          </a:p>
          <a:p>
            <a:pPr marL="68580" indent="0">
              <a:buNone/>
            </a:pPr>
            <a:endParaRPr lang="en-US" dirty="0"/>
          </a:p>
          <a:p>
            <a:pPr marL="68580" indent="0">
              <a:buNone/>
            </a:pPr>
            <a:endParaRPr lang="en-US" dirty="0" smtClean="0"/>
          </a:p>
          <a:p>
            <a:pPr marL="68580" indent="0">
              <a:buNone/>
            </a:pPr>
            <a:r>
              <a:rPr lang="en-US" dirty="0" smtClean="0"/>
              <a:t>                                                     </a:t>
            </a:r>
            <a:r>
              <a:rPr lang="en-US" i="1" dirty="0" smtClean="0"/>
              <a:t>x</a:t>
            </a:r>
            <a:r>
              <a:rPr lang="en-US" dirty="0" smtClean="0"/>
              <a:t>  </a:t>
            </a:r>
            <a:endParaRPr lang="en-US" dirty="0"/>
          </a:p>
        </p:txBody>
      </p:sp>
      <p:cxnSp>
        <p:nvCxnSpPr>
          <p:cNvPr id="5" name="Straight Arrow Connector 4"/>
          <p:cNvCxnSpPr/>
          <p:nvPr/>
        </p:nvCxnSpPr>
        <p:spPr>
          <a:xfrm flipV="1">
            <a:off x="3124200" y="3505200"/>
            <a:ext cx="0" cy="220980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124200" y="5691389"/>
            <a:ext cx="2438400" cy="0"/>
          </a:xfrm>
          <a:prstGeom prst="straightConnector1">
            <a:avLst/>
          </a:prstGeom>
          <a:ln w="38100">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124200" y="4343400"/>
            <a:ext cx="2438400" cy="0"/>
          </a:xfrm>
          <a:prstGeom prst="straightConnector1">
            <a:avLst/>
          </a:prstGeom>
          <a:ln w="38100">
            <a:solidFill>
              <a:schemeClr val="accent1">
                <a:lumMod val="50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2" name="Isosceles Triangle 11"/>
          <p:cNvSpPr/>
          <p:nvPr/>
        </p:nvSpPr>
        <p:spPr>
          <a:xfrm rot="692003">
            <a:off x="3356329" y="4702941"/>
            <a:ext cx="2133600" cy="609600"/>
          </a:xfrm>
          <a:prstGeom prst="triangle">
            <a:avLst>
              <a:gd name="adj" fmla="val 24044"/>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290789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90600"/>
            <a:ext cx="7024744" cy="685800"/>
          </a:xfrm>
        </p:spPr>
        <p:txBody>
          <a:bodyPr>
            <a:normAutofit fontScale="90000"/>
          </a:bodyPr>
          <a:lstStyle/>
          <a:p>
            <a:r>
              <a:rPr lang="en-US" dirty="0" smtClean="0"/>
              <a:t>Properties of Translations</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
            </a:pPr>
            <a:r>
              <a:rPr lang="en-US" u="sng" dirty="0">
                <a:hlinkClick r:id="rId3"/>
              </a:rPr>
              <a:t>http://www.ixl.com/math/geometry</a:t>
            </a:r>
            <a:endParaRPr lang="en-US" dirty="0"/>
          </a:p>
          <a:p>
            <a:pPr>
              <a:buFont typeface="Wingdings" panose="05000000000000000000" pitchFamily="2" charset="2"/>
              <a:buChar char="§"/>
            </a:pPr>
            <a:r>
              <a:rPr lang="en-US" u="sng" dirty="0">
                <a:hlinkClick r:id="rId4"/>
              </a:rPr>
              <a:t>http://nrich.maths.org/5457</a:t>
            </a:r>
            <a:endParaRPr lang="en-US" dirty="0"/>
          </a:p>
          <a:p>
            <a:pPr>
              <a:buFont typeface="Wingdings" panose="05000000000000000000" pitchFamily="2" charset="2"/>
              <a:buChar char="§"/>
            </a:pPr>
            <a:r>
              <a:rPr lang="en-US" u="sng" dirty="0">
                <a:hlinkClick r:id="rId5"/>
              </a:rPr>
              <a:t>http://nrich.maths.org/public/leg.php?code=130</a:t>
            </a:r>
            <a:endParaRPr lang="en-US" dirty="0"/>
          </a:p>
          <a:p>
            <a:pPr marL="68580" indent="0">
              <a:buNone/>
            </a:pPr>
            <a:endParaRPr lang="en-US" dirty="0"/>
          </a:p>
        </p:txBody>
      </p:sp>
    </p:spTree>
    <p:extLst>
      <p:ext uri="{BB962C8B-B14F-4D97-AF65-F5344CB8AC3E}">
        <p14:creationId xmlns:p14="http://schemas.microsoft.com/office/powerpoint/2010/main" val="13713185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447800"/>
            <a:ext cx="7024744" cy="572536"/>
          </a:xfrm>
        </p:spPr>
        <p:txBody>
          <a:bodyPr>
            <a:noAutofit/>
          </a:bodyPr>
          <a:lstStyle/>
          <a:p>
            <a:r>
              <a:rPr lang="en-US" sz="2800" b="1" dirty="0" smtClean="0"/>
              <a:t>Activity. </a:t>
            </a:r>
            <a:r>
              <a:rPr lang="en-US" sz="2800" dirty="0" smtClean="0"/>
              <a:t> An opportunity</a:t>
            </a:r>
            <a:br>
              <a:rPr lang="en-US" sz="2800" dirty="0" smtClean="0"/>
            </a:br>
            <a:r>
              <a:rPr lang="en-US" sz="2800" dirty="0" smtClean="0"/>
              <a:t>to demonstrate one’s understanding</a:t>
            </a:r>
            <a:br>
              <a:rPr lang="en-US" sz="2800" dirty="0" smtClean="0"/>
            </a:br>
            <a:r>
              <a:rPr lang="en-US" sz="2800" dirty="0" smtClean="0"/>
              <a:t>of the properties of translation.</a:t>
            </a:r>
            <a:endParaRPr lang="en-US" sz="28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043492" y="2286000"/>
                <a:ext cx="6777317" cy="3546629"/>
              </a:xfrm>
            </p:spPr>
            <p:txBody>
              <a:bodyPr>
                <a:normAutofit fontScale="77500" lnSpcReduction="20000"/>
              </a:bodyPr>
              <a:lstStyle/>
              <a:p>
                <a:pPr marL="68580" indent="0">
                  <a:buNone/>
                </a:pPr>
                <a:r>
                  <a:rPr lang="en-US" b="1" dirty="0" smtClean="0"/>
                  <a:t>Algebraic Activity.</a:t>
                </a:r>
              </a:p>
              <a:p>
                <a:pPr marL="68580" indent="0">
                  <a:buNone/>
                </a:pPr>
                <a:r>
                  <a:rPr lang="en-US" dirty="0" smtClean="0"/>
                  <a:t>The vertices of a triangle are </a:t>
                </a:r>
                <a:r>
                  <a:rPr lang="en-US" i="1" dirty="0" smtClean="0"/>
                  <a:t>A</a:t>
                </a:r>
                <a:r>
                  <a:rPr lang="en-US" dirty="0" smtClean="0"/>
                  <a:t>(4, 1), </a:t>
                </a:r>
                <a:r>
                  <a:rPr lang="en-US" i="1" dirty="0" smtClean="0"/>
                  <a:t>B</a:t>
                </a:r>
                <a:r>
                  <a:rPr lang="en-US" dirty="0" smtClean="0"/>
                  <a:t>(2, </a:t>
                </a:r>
                <a:r>
                  <a:rPr lang="en-US" dirty="0" smtClean="0">
                    <a:sym typeface="Symbol"/>
                  </a:rPr>
                  <a:t></a:t>
                </a:r>
                <a:r>
                  <a:rPr lang="en-US" dirty="0" smtClean="0"/>
                  <a:t>1), and </a:t>
                </a:r>
                <a:r>
                  <a:rPr lang="en-US" i="1" dirty="0" smtClean="0"/>
                  <a:t>C</a:t>
                </a:r>
                <a:r>
                  <a:rPr lang="en-US" dirty="0" smtClean="0"/>
                  <a:t>(4, 5).  If </a:t>
                </a:r>
                <a:r>
                  <a:rPr lang="en-US" dirty="0" smtClean="0">
                    <a:sym typeface="Symbol"/>
                  </a:rPr>
                  <a:t></a:t>
                </a:r>
                <a:r>
                  <a:rPr lang="en-US" i="1" dirty="0" smtClean="0">
                    <a:sym typeface="Symbol"/>
                  </a:rPr>
                  <a:t>ABC</a:t>
                </a:r>
                <a:r>
                  <a:rPr lang="en-US" dirty="0" smtClean="0">
                    <a:sym typeface="Symbol"/>
                  </a:rPr>
                  <a:t> is translated by vector </a:t>
                </a:r>
                <a14:m>
                  <m:oMath xmlns:m="http://schemas.openxmlformats.org/officeDocument/2006/math">
                    <m:d>
                      <m:dPr>
                        <m:begChr m:val="["/>
                        <m:endChr m:val="]"/>
                        <m:ctrlPr>
                          <a:rPr lang="en-US" i="1" smtClean="0">
                            <a:latin typeface="Cambria Math"/>
                            <a:sym typeface="Symbol"/>
                          </a:rPr>
                        </m:ctrlPr>
                      </m:dPr>
                      <m:e>
                        <m:m>
                          <m:mPr>
                            <m:mcs>
                              <m:mc>
                                <m:mcPr>
                                  <m:count m:val="1"/>
                                  <m:mcJc m:val="center"/>
                                </m:mcPr>
                              </m:mc>
                            </m:mcs>
                            <m:ctrlPr>
                              <a:rPr lang="en-US" i="1" smtClean="0">
                                <a:latin typeface="Cambria Math"/>
                                <a:sym typeface="Symbol"/>
                              </a:rPr>
                            </m:ctrlPr>
                          </m:mPr>
                          <m:mr>
                            <m:e>
                              <m:r>
                                <m:rPr>
                                  <m:brk m:alnAt="7"/>
                                </m:rPr>
                                <a:rPr lang="en-US" b="0" i="1" smtClean="0">
                                  <a:latin typeface="Cambria Math"/>
                                  <a:sym typeface="Symbol"/>
                                </a:rPr>
                                <m:t>6</m:t>
                              </m:r>
                            </m:e>
                          </m:mr>
                          <m:mr>
                            <m:e>
                              <m:r>
                                <a:rPr lang="en-US" b="0" i="1" smtClean="0">
                                  <a:latin typeface="Cambria Math"/>
                                  <a:sym typeface="Symbol"/>
                                </a:rPr>
                                <m:t>2</m:t>
                              </m:r>
                            </m:e>
                          </m:mr>
                        </m:m>
                      </m:e>
                    </m:d>
                  </m:oMath>
                </a14:m>
                <a:r>
                  <a:rPr lang="en-US" dirty="0" smtClean="0"/>
                  <a:t>, find the coordinates of the vertices of its image.</a:t>
                </a:r>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endParaRPr lang="en-US" sz="1200" dirty="0" smtClean="0"/>
              </a:p>
              <a:p>
                <a:pPr marL="68580" indent="0">
                  <a:buNone/>
                </a:pPr>
                <a:endParaRPr lang="en-US" sz="1200" dirty="0"/>
              </a:p>
              <a:p>
                <a:pPr marL="68580" indent="0">
                  <a:buNone/>
                </a:pPr>
                <a:r>
                  <a:rPr lang="en-US" sz="1200" dirty="0" smtClean="0"/>
                  <a:t>**In a study carried out by Xenia &amp; Demetra (2009) it emerged that students perform better in translation tasks than the other types.</a:t>
                </a:r>
                <a:endParaRPr lang="en-US" sz="12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043492" y="2286000"/>
                <a:ext cx="6777317" cy="3546629"/>
              </a:xfrm>
              <a:blipFill rotWithShape="1">
                <a:blip r:embed="rId2"/>
                <a:stretch>
                  <a:fillRect t="-2577" b="-172"/>
                </a:stretch>
              </a:blipFill>
            </p:spPr>
            <p:txBody>
              <a:bodyPr/>
              <a:lstStyle/>
              <a:p>
                <a:r>
                  <a:rPr lang="en-US">
                    <a:noFill/>
                  </a:rPr>
                  <a:t> </a:t>
                </a:r>
              </a:p>
            </p:txBody>
          </p:sp>
        </mc:Fallback>
      </mc:AlternateContent>
    </p:spTree>
    <p:extLst>
      <p:ext uri="{BB962C8B-B14F-4D97-AF65-F5344CB8AC3E}">
        <p14:creationId xmlns:p14="http://schemas.microsoft.com/office/powerpoint/2010/main" val="31883978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7024744" cy="457200"/>
          </a:xfrm>
        </p:spPr>
        <p:txBody>
          <a:bodyPr>
            <a:normAutofit fontScale="90000"/>
          </a:bodyPr>
          <a:lstStyle/>
          <a:p>
            <a:r>
              <a:rPr lang="en-US" sz="2400" b="1" dirty="0" smtClean="0"/>
              <a:t>Representative CCSS Vocabulary for HS Geometry</a:t>
            </a:r>
            <a:endParaRPr lang="en-US" sz="2400" b="1" dirty="0"/>
          </a:p>
        </p:txBody>
      </p:sp>
      <p:sp>
        <p:nvSpPr>
          <p:cNvPr id="7" name="Content Placeholder 6"/>
          <p:cNvSpPr>
            <a:spLocks noGrp="1"/>
          </p:cNvSpPr>
          <p:nvPr>
            <p:ph idx="1"/>
          </p:nvPr>
        </p:nvSpPr>
        <p:spPr>
          <a:xfrm>
            <a:off x="685800" y="1295400"/>
            <a:ext cx="7696200" cy="5181600"/>
          </a:xfrm>
        </p:spPr>
        <p:txBody>
          <a:bodyPr numCol="4">
            <a:noAutofit/>
          </a:bodyPr>
          <a:lstStyle/>
          <a:p>
            <a:pPr>
              <a:buSzPct val="85000"/>
              <a:buFont typeface="Wingdings" panose="05000000000000000000" pitchFamily="2" charset="2"/>
              <a:buChar char="§"/>
            </a:pPr>
            <a:r>
              <a:rPr lang="en-US" sz="1100" dirty="0" smtClean="0"/>
              <a:t>Algebraic</a:t>
            </a:r>
          </a:p>
          <a:p>
            <a:pPr>
              <a:buSzPct val="85000"/>
              <a:buFont typeface="Wingdings" panose="05000000000000000000" pitchFamily="2" charset="2"/>
              <a:buChar char="§"/>
            </a:pPr>
            <a:r>
              <a:rPr lang="en-US" sz="1100" dirty="0" smtClean="0"/>
              <a:t>Alternate interior angles</a:t>
            </a:r>
          </a:p>
          <a:p>
            <a:pPr>
              <a:buSzPct val="85000"/>
              <a:buFont typeface="Wingdings" panose="05000000000000000000" pitchFamily="2" charset="2"/>
              <a:buChar char="§"/>
            </a:pPr>
            <a:r>
              <a:rPr lang="en-US" sz="1100" dirty="0" smtClean="0"/>
              <a:t>Arc</a:t>
            </a:r>
          </a:p>
          <a:p>
            <a:pPr>
              <a:buSzPct val="85000"/>
              <a:buFont typeface="Wingdings" panose="05000000000000000000" pitchFamily="2" charset="2"/>
              <a:buChar char="§"/>
            </a:pPr>
            <a:r>
              <a:rPr lang="en-US" sz="1100" dirty="0" smtClean="0"/>
              <a:t>Area</a:t>
            </a:r>
          </a:p>
          <a:p>
            <a:pPr>
              <a:buSzPct val="85000"/>
              <a:buFont typeface="Wingdings" panose="05000000000000000000" pitchFamily="2" charset="2"/>
              <a:buChar char="§"/>
            </a:pPr>
            <a:r>
              <a:rPr lang="en-US" sz="1100" dirty="0" smtClean="0"/>
              <a:t>Base angles</a:t>
            </a:r>
          </a:p>
          <a:p>
            <a:pPr>
              <a:buSzPct val="85000"/>
              <a:buFont typeface="Wingdings" panose="05000000000000000000" pitchFamily="2" charset="2"/>
              <a:buChar char="§"/>
            </a:pPr>
            <a:r>
              <a:rPr lang="en-US" sz="1100" dirty="0" smtClean="0"/>
              <a:t>Central angle</a:t>
            </a:r>
          </a:p>
          <a:p>
            <a:pPr>
              <a:buSzPct val="85000"/>
              <a:buFont typeface="Wingdings" panose="05000000000000000000" pitchFamily="2" charset="2"/>
              <a:buChar char="§"/>
            </a:pPr>
            <a:r>
              <a:rPr lang="en-US" sz="1100" dirty="0" smtClean="0"/>
              <a:t>Chords</a:t>
            </a:r>
          </a:p>
          <a:p>
            <a:pPr>
              <a:buSzPct val="85000"/>
              <a:buFont typeface="Wingdings" panose="05000000000000000000" pitchFamily="2" charset="2"/>
              <a:buChar char="§"/>
            </a:pPr>
            <a:r>
              <a:rPr lang="en-US" sz="1100" dirty="0" smtClean="0"/>
              <a:t>Circle</a:t>
            </a:r>
          </a:p>
          <a:p>
            <a:pPr>
              <a:buSzPct val="85000"/>
              <a:buFont typeface="Wingdings" panose="05000000000000000000" pitchFamily="2" charset="2"/>
              <a:buChar char="§"/>
            </a:pPr>
            <a:r>
              <a:rPr lang="en-US" sz="1100" dirty="0" smtClean="0"/>
              <a:t>Circumference</a:t>
            </a:r>
          </a:p>
          <a:p>
            <a:pPr>
              <a:buSzPct val="85000"/>
              <a:buFont typeface="Wingdings" panose="05000000000000000000" pitchFamily="2" charset="2"/>
              <a:buChar char="§"/>
            </a:pPr>
            <a:r>
              <a:rPr lang="en-US" sz="1100" dirty="0" smtClean="0"/>
              <a:t>Circumscribed angle</a:t>
            </a:r>
          </a:p>
          <a:p>
            <a:pPr>
              <a:buSzPct val="85000"/>
              <a:buFont typeface="Wingdings" panose="05000000000000000000" pitchFamily="2" charset="2"/>
              <a:buChar char="§"/>
            </a:pPr>
            <a:r>
              <a:rPr lang="en-US" sz="1100" dirty="0" smtClean="0"/>
              <a:t>Collinear</a:t>
            </a:r>
          </a:p>
          <a:p>
            <a:pPr>
              <a:buSzPct val="85000"/>
              <a:buFont typeface="Wingdings" panose="05000000000000000000" pitchFamily="2" charset="2"/>
              <a:buChar char="§"/>
            </a:pPr>
            <a:r>
              <a:rPr lang="en-US" sz="1100" dirty="0" smtClean="0"/>
              <a:t>Compass</a:t>
            </a:r>
          </a:p>
          <a:p>
            <a:pPr>
              <a:buSzPct val="85000"/>
              <a:buFont typeface="Wingdings" panose="05000000000000000000" pitchFamily="2" charset="2"/>
              <a:buChar char="§"/>
            </a:pPr>
            <a:r>
              <a:rPr lang="en-US" sz="1100" dirty="0" smtClean="0"/>
              <a:t>Complete the square</a:t>
            </a:r>
          </a:p>
          <a:p>
            <a:pPr>
              <a:buSzPct val="85000"/>
              <a:buFont typeface="Wingdings" panose="05000000000000000000" pitchFamily="2" charset="2"/>
              <a:buChar char="§"/>
            </a:pPr>
            <a:r>
              <a:rPr lang="en-US" sz="1100" dirty="0" smtClean="0"/>
              <a:t>Cone</a:t>
            </a:r>
          </a:p>
          <a:p>
            <a:pPr>
              <a:buSzPct val="85000"/>
              <a:buFont typeface="Wingdings" panose="05000000000000000000" pitchFamily="2" charset="2"/>
              <a:buChar char="§"/>
            </a:pPr>
            <a:r>
              <a:rPr lang="en-US" sz="1100" dirty="0" smtClean="0"/>
              <a:t>Congruent</a:t>
            </a:r>
          </a:p>
          <a:p>
            <a:pPr>
              <a:buSzPct val="85000"/>
              <a:buFont typeface="Wingdings" panose="05000000000000000000" pitchFamily="2" charset="2"/>
              <a:buChar char="§"/>
            </a:pPr>
            <a:r>
              <a:rPr lang="en-US" sz="1100" dirty="0" smtClean="0"/>
              <a:t>Constructions</a:t>
            </a:r>
          </a:p>
          <a:p>
            <a:pPr>
              <a:buSzPct val="85000"/>
              <a:buFont typeface="Wingdings" panose="05000000000000000000" pitchFamily="2" charset="2"/>
              <a:buChar char="§"/>
            </a:pPr>
            <a:r>
              <a:rPr lang="en-US" sz="1100" dirty="0" smtClean="0"/>
              <a:t>Coordinate geometry</a:t>
            </a:r>
          </a:p>
          <a:p>
            <a:pPr>
              <a:buSzPct val="85000"/>
              <a:buFont typeface="Wingdings" panose="05000000000000000000" pitchFamily="2" charset="2"/>
              <a:buChar char="§"/>
            </a:pPr>
            <a:r>
              <a:rPr lang="en-US" sz="1100" dirty="0" smtClean="0"/>
              <a:t>Coordinate plane</a:t>
            </a:r>
          </a:p>
          <a:p>
            <a:pPr>
              <a:buSzPct val="85000"/>
              <a:buFont typeface="Wingdings" panose="05000000000000000000" pitchFamily="2" charset="2"/>
              <a:buChar char="§"/>
            </a:pPr>
            <a:r>
              <a:rPr lang="en-US" sz="1100" dirty="0" smtClean="0"/>
              <a:t>Coplanar</a:t>
            </a:r>
          </a:p>
          <a:p>
            <a:pPr>
              <a:buSzPct val="85000"/>
              <a:buFont typeface="Wingdings" panose="05000000000000000000" pitchFamily="2" charset="2"/>
              <a:buChar char="§"/>
            </a:pPr>
            <a:r>
              <a:rPr lang="en-US" sz="1100" dirty="0" smtClean="0"/>
              <a:t>Corresponding sides</a:t>
            </a:r>
          </a:p>
          <a:p>
            <a:pPr>
              <a:buSzPct val="85000"/>
              <a:buFont typeface="Wingdings" panose="05000000000000000000" pitchFamily="2" charset="2"/>
              <a:buChar char="§"/>
            </a:pPr>
            <a:r>
              <a:rPr lang="en-US" sz="1100" dirty="0" smtClean="0"/>
              <a:t>Corresponding angles</a:t>
            </a:r>
          </a:p>
          <a:p>
            <a:pPr>
              <a:buSzPct val="85000"/>
              <a:buFont typeface="Wingdings" panose="05000000000000000000" pitchFamily="2" charset="2"/>
              <a:buChar char="§"/>
            </a:pPr>
            <a:r>
              <a:rPr lang="en-US" sz="1100" dirty="0" smtClean="0"/>
              <a:t>Cross-section</a:t>
            </a:r>
          </a:p>
          <a:p>
            <a:pPr>
              <a:buSzPct val="85000"/>
              <a:buFont typeface="Wingdings" panose="05000000000000000000" pitchFamily="2" charset="2"/>
              <a:buChar char="§"/>
            </a:pPr>
            <a:r>
              <a:rPr lang="en-US" sz="1100" dirty="0" smtClean="0"/>
              <a:t>Cylinder</a:t>
            </a:r>
          </a:p>
          <a:p>
            <a:pPr>
              <a:buSzPct val="85000"/>
              <a:buFont typeface="Wingdings" panose="05000000000000000000" pitchFamily="2" charset="2"/>
              <a:buChar char="§"/>
            </a:pPr>
            <a:r>
              <a:rPr lang="en-US" sz="1100" dirty="0" smtClean="0"/>
              <a:t>Derive</a:t>
            </a:r>
          </a:p>
          <a:p>
            <a:pPr>
              <a:buSzPct val="85000"/>
              <a:buFont typeface="Wingdings" panose="05000000000000000000" pitchFamily="2" charset="2"/>
              <a:buChar char="§"/>
            </a:pPr>
            <a:r>
              <a:rPr lang="en-US" sz="1100" dirty="0" smtClean="0"/>
              <a:t>Diagonal</a:t>
            </a:r>
          </a:p>
          <a:p>
            <a:pPr>
              <a:buSzPct val="85000"/>
              <a:buFont typeface="Wingdings" panose="05000000000000000000" pitchFamily="2" charset="2"/>
              <a:buChar char="§"/>
            </a:pPr>
            <a:r>
              <a:rPr lang="en-US" sz="1100" dirty="0" smtClean="0"/>
              <a:t>Dilation</a:t>
            </a:r>
          </a:p>
          <a:p>
            <a:pPr>
              <a:buSzPct val="85000"/>
              <a:buFont typeface="Wingdings" panose="05000000000000000000" pitchFamily="2" charset="2"/>
              <a:buChar char="§"/>
            </a:pPr>
            <a:r>
              <a:rPr lang="en-US" sz="1100" dirty="0" smtClean="0"/>
              <a:t>Directrix</a:t>
            </a:r>
          </a:p>
          <a:p>
            <a:pPr>
              <a:buSzPct val="85000"/>
              <a:buFont typeface="Wingdings" panose="05000000000000000000" pitchFamily="2" charset="2"/>
              <a:buChar char="§"/>
            </a:pPr>
            <a:r>
              <a:rPr lang="en-US" sz="1100" dirty="0" smtClean="0"/>
              <a:t>Distance formula</a:t>
            </a:r>
          </a:p>
          <a:p>
            <a:pPr>
              <a:buSzPct val="85000"/>
              <a:buFont typeface="Wingdings" panose="05000000000000000000" pitchFamily="2" charset="2"/>
              <a:buChar char="§"/>
            </a:pPr>
            <a:r>
              <a:rPr lang="en-US" sz="1100" dirty="0" smtClean="0"/>
              <a:t>Distinct</a:t>
            </a:r>
          </a:p>
          <a:p>
            <a:pPr>
              <a:buSzPct val="85000"/>
              <a:buFont typeface="Wingdings" panose="05000000000000000000" pitchFamily="2" charset="2"/>
              <a:buChar char="§"/>
            </a:pPr>
            <a:r>
              <a:rPr lang="en-US" sz="1100" dirty="0" smtClean="0"/>
              <a:t>Endpoint</a:t>
            </a:r>
          </a:p>
          <a:p>
            <a:pPr>
              <a:buSzPct val="85000"/>
              <a:buFont typeface="Wingdings" panose="05000000000000000000" pitchFamily="2" charset="2"/>
              <a:buChar char="§"/>
            </a:pPr>
            <a:r>
              <a:rPr lang="en-US" sz="1100" dirty="0" smtClean="0"/>
              <a:t>Equidistant</a:t>
            </a:r>
          </a:p>
          <a:p>
            <a:pPr>
              <a:buSzPct val="85000"/>
              <a:buFont typeface="Wingdings" panose="05000000000000000000" pitchFamily="2" charset="2"/>
              <a:buChar char="§"/>
            </a:pPr>
            <a:r>
              <a:rPr lang="en-US" sz="1100" dirty="0" smtClean="0"/>
              <a:t>Equilateral triangle</a:t>
            </a:r>
          </a:p>
          <a:p>
            <a:pPr>
              <a:buSzPct val="85000"/>
              <a:buFont typeface="Wingdings" panose="05000000000000000000" pitchFamily="2" charset="2"/>
              <a:buChar char="§"/>
            </a:pPr>
            <a:r>
              <a:rPr lang="en-US" sz="1100" dirty="0" smtClean="0"/>
              <a:t>Experiment</a:t>
            </a:r>
          </a:p>
          <a:p>
            <a:pPr>
              <a:buSzPct val="85000"/>
              <a:buFont typeface="Wingdings" panose="05000000000000000000" pitchFamily="2" charset="2"/>
              <a:buChar char="§"/>
            </a:pPr>
            <a:r>
              <a:rPr lang="en-US" sz="1100" dirty="0" smtClean="0"/>
              <a:t>Focus</a:t>
            </a:r>
          </a:p>
          <a:p>
            <a:pPr>
              <a:buSzPct val="85000"/>
              <a:buFont typeface="Wingdings" panose="05000000000000000000" pitchFamily="2" charset="2"/>
              <a:buChar char="§"/>
            </a:pPr>
            <a:r>
              <a:rPr lang="en-US" sz="1100" dirty="0" smtClean="0"/>
              <a:t>Geometric</a:t>
            </a:r>
          </a:p>
          <a:p>
            <a:pPr>
              <a:buSzPct val="85000"/>
              <a:buFont typeface="Wingdings" panose="05000000000000000000" pitchFamily="2" charset="2"/>
              <a:buChar char="§"/>
            </a:pPr>
            <a:r>
              <a:rPr lang="en-US" sz="1100" dirty="0" smtClean="0"/>
              <a:t>Inscribed angles</a:t>
            </a:r>
          </a:p>
          <a:p>
            <a:pPr>
              <a:buSzPct val="85000"/>
              <a:buFont typeface="Wingdings" panose="05000000000000000000" pitchFamily="2" charset="2"/>
              <a:buChar char="§"/>
            </a:pPr>
            <a:r>
              <a:rPr lang="en-US" sz="1100" dirty="0" smtClean="0"/>
              <a:t>Interior angle </a:t>
            </a:r>
            <a:endParaRPr lang="en-US" sz="1100" dirty="0"/>
          </a:p>
          <a:p>
            <a:pPr>
              <a:buSzPct val="85000"/>
              <a:buFont typeface="Wingdings" panose="05000000000000000000" pitchFamily="2" charset="2"/>
              <a:buChar char="§"/>
            </a:pPr>
            <a:r>
              <a:rPr lang="en-US" sz="1100" dirty="0" smtClean="0"/>
              <a:t>Interpret</a:t>
            </a:r>
          </a:p>
          <a:p>
            <a:pPr>
              <a:buSzPct val="85000"/>
              <a:buFont typeface="Wingdings" panose="05000000000000000000" pitchFamily="2" charset="2"/>
              <a:buChar char="§"/>
            </a:pPr>
            <a:r>
              <a:rPr lang="en-US" sz="1100" dirty="0" smtClean="0"/>
              <a:t>Isometry</a:t>
            </a:r>
          </a:p>
          <a:p>
            <a:pPr>
              <a:buSzPct val="85000"/>
              <a:buFont typeface="Wingdings" panose="05000000000000000000" pitchFamily="2" charset="2"/>
              <a:buChar char="§"/>
            </a:pPr>
            <a:r>
              <a:rPr lang="en-US" sz="1100" dirty="0" smtClean="0"/>
              <a:t>Isosceles triangle</a:t>
            </a:r>
          </a:p>
          <a:p>
            <a:pPr>
              <a:buSzPct val="85000"/>
              <a:buFont typeface="Wingdings" panose="05000000000000000000" pitchFamily="2" charset="2"/>
              <a:buChar char="§"/>
            </a:pPr>
            <a:r>
              <a:rPr lang="en-US" sz="1100" dirty="0" smtClean="0"/>
              <a:t>Line</a:t>
            </a:r>
          </a:p>
          <a:p>
            <a:pPr>
              <a:buSzPct val="85000"/>
              <a:buFont typeface="Wingdings" panose="05000000000000000000" pitchFamily="2" charset="2"/>
              <a:buChar char="§"/>
            </a:pPr>
            <a:r>
              <a:rPr lang="en-US" sz="1100" dirty="0" smtClean="0"/>
              <a:t>Line segment</a:t>
            </a:r>
          </a:p>
          <a:p>
            <a:pPr>
              <a:buSzPct val="85000"/>
              <a:buFont typeface="Wingdings" panose="05000000000000000000" pitchFamily="2" charset="2"/>
              <a:buChar char="§"/>
            </a:pPr>
            <a:r>
              <a:rPr lang="en-US" sz="1100" dirty="0" smtClean="0"/>
              <a:t>Locus</a:t>
            </a:r>
          </a:p>
          <a:p>
            <a:pPr>
              <a:buSzPct val="85000"/>
              <a:buFont typeface="Wingdings" panose="05000000000000000000" pitchFamily="2" charset="2"/>
              <a:buChar char="§"/>
            </a:pPr>
            <a:r>
              <a:rPr lang="en-US" sz="1100" dirty="0" smtClean="0"/>
              <a:t>Median</a:t>
            </a:r>
          </a:p>
          <a:p>
            <a:pPr>
              <a:buSzPct val="85000"/>
              <a:buFont typeface="Wingdings" panose="05000000000000000000" pitchFamily="2" charset="2"/>
              <a:buChar char="§"/>
            </a:pPr>
            <a:r>
              <a:rPr lang="en-US" sz="1100" dirty="0" smtClean="0"/>
              <a:t>Midpoint</a:t>
            </a:r>
          </a:p>
          <a:p>
            <a:pPr>
              <a:buSzPct val="85000"/>
              <a:buFont typeface="Wingdings" panose="05000000000000000000" pitchFamily="2" charset="2"/>
              <a:buChar char="§"/>
            </a:pPr>
            <a:r>
              <a:rPr lang="en-US" sz="1100" dirty="0" smtClean="0"/>
              <a:t>Parallel</a:t>
            </a:r>
          </a:p>
          <a:p>
            <a:pPr>
              <a:buSzPct val="85000"/>
              <a:buFont typeface="Wingdings" panose="05000000000000000000" pitchFamily="2" charset="2"/>
              <a:buChar char="§"/>
            </a:pPr>
            <a:r>
              <a:rPr lang="en-US" sz="1100" dirty="0" smtClean="0"/>
              <a:t>Parallelogram</a:t>
            </a:r>
          </a:p>
          <a:p>
            <a:pPr>
              <a:buSzPct val="85000"/>
              <a:buFont typeface="Wingdings" panose="05000000000000000000" pitchFamily="2" charset="2"/>
              <a:buChar char="§"/>
            </a:pPr>
            <a:r>
              <a:rPr lang="en-US" sz="1100" dirty="0" smtClean="0"/>
              <a:t>Perimeter</a:t>
            </a:r>
          </a:p>
          <a:p>
            <a:pPr>
              <a:buSzPct val="85000"/>
              <a:buFont typeface="Wingdings" panose="05000000000000000000" pitchFamily="2" charset="2"/>
              <a:buChar char="§"/>
            </a:pPr>
            <a:r>
              <a:rPr lang="en-US" sz="1100" dirty="0" smtClean="0"/>
              <a:t>Perpendicular</a:t>
            </a:r>
          </a:p>
          <a:p>
            <a:pPr>
              <a:buSzPct val="85000"/>
              <a:buFont typeface="Wingdings" panose="05000000000000000000" pitchFamily="2" charset="2"/>
              <a:buChar char="§"/>
            </a:pPr>
            <a:r>
              <a:rPr lang="en-US" sz="1100" dirty="0" smtClean="0"/>
              <a:t>Perpendicular bisector</a:t>
            </a:r>
          </a:p>
          <a:p>
            <a:pPr>
              <a:buSzPct val="85000"/>
              <a:buFont typeface="Wingdings" panose="05000000000000000000" pitchFamily="2" charset="2"/>
              <a:buChar char="§"/>
            </a:pPr>
            <a:r>
              <a:rPr lang="en-US" sz="1100" dirty="0" smtClean="0"/>
              <a:t>Plane</a:t>
            </a:r>
          </a:p>
          <a:p>
            <a:pPr>
              <a:buSzPct val="85000"/>
              <a:buFont typeface="Wingdings" panose="05000000000000000000" pitchFamily="2" charset="2"/>
              <a:buChar char="§"/>
            </a:pPr>
            <a:r>
              <a:rPr lang="en-US" sz="1100" dirty="0" smtClean="0"/>
              <a:t>Point</a:t>
            </a:r>
          </a:p>
          <a:p>
            <a:pPr>
              <a:buSzPct val="85000"/>
              <a:buFont typeface="Wingdings" panose="05000000000000000000" pitchFamily="2" charset="2"/>
              <a:buChar char="§"/>
            </a:pPr>
            <a:r>
              <a:rPr lang="en-US" sz="1100" dirty="0" smtClean="0"/>
              <a:t>Preserve angle</a:t>
            </a:r>
          </a:p>
          <a:p>
            <a:pPr>
              <a:buSzPct val="85000"/>
              <a:buFont typeface="Wingdings" panose="05000000000000000000" pitchFamily="2" charset="2"/>
              <a:buChar char="§"/>
            </a:pPr>
            <a:r>
              <a:rPr lang="en-US" sz="1100" dirty="0" smtClean="0"/>
              <a:t>Preserve distance</a:t>
            </a:r>
          </a:p>
          <a:p>
            <a:pPr>
              <a:buSzPct val="85000"/>
              <a:buFont typeface="Wingdings" panose="05000000000000000000" pitchFamily="2" charset="2"/>
              <a:buChar char="§"/>
            </a:pPr>
            <a:r>
              <a:rPr lang="en-US" sz="1100" dirty="0" smtClean="0"/>
              <a:t>Proof</a:t>
            </a:r>
          </a:p>
          <a:p>
            <a:pPr>
              <a:buSzPct val="85000"/>
              <a:buFont typeface="Wingdings" panose="05000000000000000000" pitchFamily="2" charset="2"/>
              <a:buChar char="§"/>
            </a:pPr>
            <a:r>
              <a:rPr lang="en-US" sz="1100" dirty="0" smtClean="0"/>
              <a:t>Proportion</a:t>
            </a:r>
          </a:p>
          <a:p>
            <a:pPr>
              <a:buSzPct val="85000"/>
              <a:buFont typeface="Wingdings" panose="05000000000000000000" pitchFamily="2" charset="2"/>
              <a:buChar char="§"/>
            </a:pPr>
            <a:r>
              <a:rPr lang="en-US" sz="1100" dirty="0" smtClean="0"/>
              <a:t>Pythagorean Theorem</a:t>
            </a:r>
          </a:p>
          <a:p>
            <a:pPr>
              <a:buSzPct val="85000"/>
              <a:buFont typeface="Wingdings" panose="05000000000000000000" pitchFamily="2" charset="2"/>
              <a:buChar char="§"/>
            </a:pPr>
            <a:r>
              <a:rPr lang="en-US" sz="1100" dirty="0" smtClean="0"/>
              <a:t>Radian</a:t>
            </a:r>
          </a:p>
          <a:p>
            <a:pPr>
              <a:buSzPct val="85000"/>
              <a:buFont typeface="Wingdings" panose="05000000000000000000" pitchFamily="2" charset="2"/>
              <a:buChar char="§"/>
            </a:pPr>
            <a:r>
              <a:rPr lang="en-US" sz="1100" dirty="0" smtClean="0"/>
              <a:t>Radii</a:t>
            </a:r>
          </a:p>
          <a:p>
            <a:pPr>
              <a:buSzPct val="85000"/>
              <a:buFont typeface="Wingdings" panose="05000000000000000000" pitchFamily="2" charset="2"/>
              <a:buChar char="§"/>
            </a:pPr>
            <a:r>
              <a:rPr lang="en-US" sz="1100" dirty="0" smtClean="0"/>
              <a:t>Ratio</a:t>
            </a:r>
          </a:p>
          <a:p>
            <a:pPr>
              <a:buSzPct val="85000"/>
              <a:buFont typeface="Wingdings" panose="05000000000000000000" pitchFamily="2" charset="2"/>
              <a:buChar char="§"/>
            </a:pPr>
            <a:r>
              <a:rPr lang="en-US" sz="1100" dirty="0" smtClean="0"/>
              <a:t>Rectangle</a:t>
            </a:r>
          </a:p>
          <a:p>
            <a:pPr>
              <a:buSzPct val="85000"/>
              <a:buFont typeface="Wingdings" panose="05000000000000000000" pitchFamily="2" charset="2"/>
              <a:buChar char="§"/>
            </a:pPr>
            <a:r>
              <a:rPr lang="en-US" sz="1100" dirty="0" smtClean="0"/>
              <a:t>Reflection</a:t>
            </a:r>
          </a:p>
          <a:p>
            <a:pPr>
              <a:buSzPct val="85000"/>
              <a:buFont typeface="Wingdings" panose="05000000000000000000" pitchFamily="2" charset="2"/>
              <a:buChar char="§"/>
            </a:pPr>
            <a:r>
              <a:rPr lang="en-US" sz="1100" dirty="0" smtClean="0"/>
              <a:t>Regular hexagon</a:t>
            </a:r>
          </a:p>
          <a:p>
            <a:pPr>
              <a:buSzPct val="85000"/>
              <a:buFont typeface="Wingdings" panose="05000000000000000000" pitchFamily="2" charset="2"/>
              <a:buChar char="§"/>
            </a:pPr>
            <a:r>
              <a:rPr lang="en-US" sz="1100" dirty="0" smtClean="0"/>
              <a:t>Regular polygon</a:t>
            </a:r>
          </a:p>
          <a:p>
            <a:pPr>
              <a:buSzPct val="85000"/>
              <a:buFont typeface="Wingdings" panose="05000000000000000000" pitchFamily="2" charset="2"/>
              <a:buChar char="§"/>
            </a:pPr>
            <a:r>
              <a:rPr lang="en-US" sz="1100" dirty="0" smtClean="0"/>
              <a:t>Rigid motion</a:t>
            </a:r>
          </a:p>
          <a:p>
            <a:pPr>
              <a:buSzPct val="85000"/>
              <a:buFont typeface="Wingdings" panose="05000000000000000000" pitchFamily="2" charset="2"/>
              <a:buChar char="§"/>
            </a:pPr>
            <a:r>
              <a:rPr lang="en-US" sz="1100" dirty="0" smtClean="0"/>
              <a:t>Rotation</a:t>
            </a:r>
          </a:p>
          <a:p>
            <a:pPr>
              <a:buSzPct val="85000"/>
              <a:buFont typeface="Wingdings" panose="05000000000000000000" pitchFamily="2" charset="2"/>
              <a:buChar char="§"/>
            </a:pPr>
            <a:r>
              <a:rPr lang="en-US" sz="1100" dirty="0" smtClean="0"/>
              <a:t>Scale factor</a:t>
            </a:r>
          </a:p>
          <a:p>
            <a:pPr>
              <a:buSzPct val="85000"/>
              <a:buFont typeface="Wingdings" panose="05000000000000000000" pitchFamily="2" charset="2"/>
              <a:buChar char="§"/>
            </a:pPr>
            <a:r>
              <a:rPr lang="en-US" sz="1100" dirty="0" smtClean="0"/>
              <a:t>Sector</a:t>
            </a:r>
          </a:p>
          <a:p>
            <a:pPr>
              <a:buSzPct val="85000"/>
              <a:buFont typeface="Wingdings" panose="05000000000000000000" pitchFamily="2" charset="2"/>
              <a:buChar char="§"/>
            </a:pPr>
            <a:r>
              <a:rPr lang="en-US" sz="1100" dirty="0" smtClean="0"/>
              <a:t>Sequence</a:t>
            </a:r>
          </a:p>
          <a:p>
            <a:pPr>
              <a:buSzPct val="85000"/>
              <a:buFont typeface="Wingdings" panose="05000000000000000000" pitchFamily="2" charset="2"/>
              <a:buChar char="§"/>
            </a:pPr>
            <a:r>
              <a:rPr lang="en-US" sz="1100" dirty="0" smtClean="0"/>
              <a:t>Skew</a:t>
            </a:r>
          </a:p>
          <a:p>
            <a:pPr>
              <a:buSzPct val="85000"/>
              <a:buFont typeface="Wingdings" panose="05000000000000000000" pitchFamily="2" charset="2"/>
              <a:buChar char="§"/>
            </a:pPr>
            <a:r>
              <a:rPr lang="en-US" sz="1100" dirty="0" smtClean="0"/>
              <a:t>Slope</a:t>
            </a:r>
          </a:p>
          <a:p>
            <a:pPr>
              <a:buSzPct val="85000"/>
              <a:buFont typeface="Wingdings" panose="05000000000000000000" pitchFamily="2" charset="2"/>
              <a:buChar char="§"/>
            </a:pPr>
            <a:r>
              <a:rPr lang="en-US" sz="1100" dirty="0" smtClean="0"/>
              <a:t>Solution</a:t>
            </a:r>
          </a:p>
          <a:p>
            <a:pPr>
              <a:buSzPct val="85000"/>
              <a:buFont typeface="Wingdings" panose="05000000000000000000" pitchFamily="2" charset="2"/>
              <a:buChar char="§"/>
            </a:pPr>
            <a:r>
              <a:rPr lang="en-US" sz="1100" dirty="0" smtClean="0"/>
              <a:t>Square</a:t>
            </a:r>
          </a:p>
          <a:p>
            <a:pPr>
              <a:buSzPct val="85000"/>
              <a:buFont typeface="Wingdings" panose="05000000000000000000" pitchFamily="2" charset="2"/>
              <a:buChar char="§"/>
            </a:pPr>
            <a:r>
              <a:rPr lang="en-US" sz="1100" dirty="0" smtClean="0"/>
              <a:t>Sphere</a:t>
            </a:r>
          </a:p>
          <a:p>
            <a:pPr>
              <a:buSzPct val="85000"/>
              <a:buFont typeface="Wingdings" panose="05000000000000000000" pitchFamily="2" charset="2"/>
              <a:buChar char="§"/>
            </a:pPr>
            <a:r>
              <a:rPr lang="en-US" sz="1100" dirty="0" smtClean="0"/>
              <a:t>Straightedge</a:t>
            </a:r>
          </a:p>
          <a:p>
            <a:pPr>
              <a:buSzPct val="85000"/>
              <a:buFont typeface="Wingdings" panose="05000000000000000000" pitchFamily="2" charset="2"/>
              <a:buChar char="§"/>
            </a:pPr>
            <a:r>
              <a:rPr lang="en-US" sz="1100" dirty="0" smtClean="0"/>
              <a:t>Symmetry</a:t>
            </a:r>
          </a:p>
          <a:p>
            <a:pPr>
              <a:buSzPct val="85000"/>
              <a:buFont typeface="Wingdings" panose="05000000000000000000" pitchFamily="2" charset="2"/>
              <a:buChar char="§"/>
            </a:pPr>
            <a:r>
              <a:rPr lang="en-US" sz="1100" dirty="0" smtClean="0"/>
              <a:t>Tangent</a:t>
            </a:r>
          </a:p>
          <a:p>
            <a:pPr>
              <a:buSzPct val="85000"/>
              <a:buFont typeface="Wingdings" panose="05000000000000000000" pitchFamily="2" charset="2"/>
              <a:buChar char="§"/>
            </a:pPr>
            <a:r>
              <a:rPr lang="en-US" sz="1100" dirty="0" smtClean="0"/>
              <a:t>Theorem</a:t>
            </a:r>
          </a:p>
          <a:p>
            <a:pPr>
              <a:buSzPct val="85000"/>
              <a:buFont typeface="Wingdings" panose="05000000000000000000" pitchFamily="2" charset="2"/>
              <a:buChar char="§"/>
            </a:pPr>
            <a:r>
              <a:rPr lang="en-US" sz="1100" dirty="0" smtClean="0"/>
              <a:t>Three dimensional</a:t>
            </a:r>
          </a:p>
          <a:p>
            <a:pPr>
              <a:buSzPct val="85000"/>
              <a:buFont typeface="Wingdings" panose="05000000000000000000" pitchFamily="2" charset="2"/>
              <a:buChar char="§"/>
            </a:pPr>
            <a:r>
              <a:rPr lang="en-US" sz="1100" dirty="0" smtClean="0"/>
              <a:t>Transformation</a:t>
            </a:r>
          </a:p>
          <a:p>
            <a:pPr>
              <a:buSzPct val="85000"/>
              <a:buFont typeface="Wingdings" panose="05000000000000000000" pitchFamily="2" charset="2"/>
              <a:buChar char="§"/>
            </a:pPr>
            <a:r>
              <a:rPr lang="en-US" sz="1100" dirty="0" smtClean="0"/>
              <a:t>Translation</a:t>
            </a:r>
          </a:p>
          <a:p>
            <a:pPr>
              <a:buSzPct val="85000"/>
              <a:buFont typeface="Wingdings" panose="05000000000000000000" pitchFamily="2" charset="2"/>
              <a:buChar char="§"/>
            </a:pPr>
            <a:r>
              <a:rPr lang="en-US" sz="1100" dirty="0" smtClean="0"/>
              <a:t>Transversal </a:t>
            </a:r>
          </a:p>
          <a:p>
            <a:pPr>
              <a:buSzPct val="85000"/>
              <a:buFont typeface="Wingdings" panose="05000000000000000000" pitchFamily="2" charset="2"/>
              <a:buChar char="§"/>
            </a:pPr>
            <a:r>
              <a:rPr lang="en-US" sz="1100" dirty="0" smtClean="0"/>
              <a:t>Trapezoid</a:t>
            </a:r>
          </a:p>
          <a:p>
            <a:pPr>
              <a:buSzPct val="85000"/>
              <a:buFont typeface="Wingdings" panose="05000000000000000000" pitchFamily="2" charset="2"/>
              <a:buChar char="§"/>
            </a:pPr>
            <a:r>
              <a:rPr lang="en-US" sz="1100" dirty="0" smtClean="0"/>
              <a:t>Triangle</a:t>
            </a:r>
          </a:p>
          <a:p>
            <a:pPr>
              <a:buSzPct val="85000"/>
              <a:buFont typeface="Wingdings" panose="05000000000000000000" pitchFamily="2" charset="2"/>
              <a:buChar char="§"/>
            </a:pPr>
            <a:r>
              <a:rPr lang="en-US" sz="1100" dirty="0" smtClean="0"/>
              <a:t>Triangle congruence</a:t>
            </a:r>
          </a:p>
          <a:p>
            <a:pPr>
              <a:buSzPct val="85000"/>
              <a:buFont typeface="Wingdings" panose="05000000000000000000" pitchFamily="2" charset="2"/>
              <a:buChar char="§"/>
            </a:pPr>
            <a:r>
              <a:rPr lang="en-US" sz="1100" dirty="0" smtClean="0"/>
              <a:t>Trig ratios</a:t>
            </a:r>
          </a:p>
          <a:p>
            <a:pPr>
              <a:buSzPct val="85000"/>
              <a:buFont typeface="Wingdings" panose="05000000000000000000" pitchFamily="2" charset="2"/>
              <a:buChar char="§"/>
            </a:pPr>
            <a:r>
              <a:rPr lang="en-US" sz="1100" dirty="0" smtClean="0"/>
              <a:t>Two dimensional</a:t>
            </a:r>
          </a:p>
          <a:p>
            <a:pPr>
              <a:buSzPct val="85000"/>
              <a:buFont typeface="Wingdings" panose="05000000000000000000" pitchFamily="2" charset="2"/>
              <a:buChar char="§"/>
            </a:pPr>
            <a:r>
              <a:rPr lang="en-US" sz="1100" dirty="0" smtClean="0"/>
              <a:t>Undefined</a:t>
            </a:r>
          </a:p>
          <a:p>
            <a:pPr>
              <a:buSzPct val="85000"/>
              <a:buFont typeface="Wingdings" panose="05000000000000000000" pitchFamily="2" charset="2"/>
              <a:buChar char="§"/>
            </a:pPr>
            <a:r>
              <a:rPr lang="en-US" sz="1100" dirty="0" smtClean="0"/>
              <a:t>Vector</a:t>
            </a:r>
          </a:p>
          <a:p>
            <a:pPr>
              <a:buSzPct val="85000"/>
              <a:buFont typeface="Wingdings" panose="05000000000000000000" pitchFamily="2" charset="2"/>
              <a:buChar char="§"/>
            </a:pPr>
            <a:r>
              <a:rPr lang="en-US" sz="1100" dirty="0" smtClean="0"/>
              <a:t>Vertical angles</a:t>
            </a:r>
          </a:p>
          <a:p>
            <a:pPr>
              <a:buSzPct val="85000"/>
              <a:buFont typeface="Wingdings" panose="05000000000000000000" pitchFamily="2" charset="2"/>
              <a:buChar char="§"/>
            </a:pPr>
            <a:r>
              <a:rPr lang="en-US" sz="1100" dirty="0" smtClean="0"/>
              <a:t>Volume</a:t>
            </a:r>
          </a:p>
          <a:p>
            <a:pPr>
              <a:buSzPct val="85000"/>
              <a:buFont typeface="Wingdings" panose="05000000000000000000" pitchFamily="2" charset="2"/>
              <a:buChar char="§"/>
            </a:pPr>
            <a:r>
              <a:rPr lang="en-US" sz="1100" i="1" dirty="0" smtClean="0"/>
              <a:t>xy</a:t>
            </a:r>
            <a:r>
              <a:rPr lang="en-US" sz="1100" dirty="0" smtClean="0"/>
              <a:t>-Coordinate </a:t>
            </a:r>
            <a:r>
              <a:rPr lang="en-US" sz="1100" dirty="0"/>
              <a:t>axis</a:t>
            </a:r>
          </a:p>
          <a:p>
            <a:pPr>
              <a:buSzPct val="85000"/>
              <a:buFont typeface="Wingdings" panose="05000000000000000000" pitchFamily="2" charset="2"/>
              <a:buChar char="§"/>
            </a:pPr>
            <a:endParaRPr lang="en-US" sz="1100" dirty="0" smtClean="0"/>
          </a:p>
          <a:p>
            <a:endParaRPr lang="en-US" sz="1100" dirty="0" smtClean="0"/>
          </a:p>
          <a:p>
            <a:endParaRPr lang="en-US" sz="1000" dirty="0" smtClean="0"/>
          </a:p>
          <a:p>
            <a:endParaRPr lang="en-US" sz="1000" dirty="0" smtClean="0"/>
          </a:p>
          <a:p>
            <a:endParaRPr lang="en-US" sz="1000" dirty="0"/>
          </a:p>
        </p:txBody>
      </p:sp>
    </p:spTree>
    <p:extLst>
      <p:ext uri="{BB962C8B-B14F-4D97-AF65-F5344CB8AC3E}">
        <p14:creationId xmlns:p14="http://schemas.microsoft.com/office/powerpoint/2010/main" val="3426157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normAutofit/>
          </a:bodyPr>
          <a:lstStyle/>
          <a:p>
            <a:r>
              <a:rPr lang="en-US" dirty="0" smtClean="0"/>
              <a:t>Transformation Progression</a:t>
            </a:r>
            <a:endParaRPr lang="en-US" dirty="0"/>
          </a:p>
        </p:txBody>
      </p:sp>
      <p:sp>
        <p:nvSpPr>
          <p:cNvPr id="3" name="Content Placeholder 2"/>
          <p:cNvSpPr>
            <a:spLocks noGrp="1"/>
          </p:cNvSpPr>
          <p:nvPr>
            <p:ph idx="1"/>
          </p:nvPr>
        </p:nvSpPr>
        <p:spPr>
          <a:xfrm>
            <a:off x="1043492" y="2133600"/>
            <a:ext cx="6881308" cy="4114800"/>
          </a:xfrm>
        </p:spPr>
        <p:txBody>
          <a:bodyPr>
            <a:normAutofit lnSpcReduction="10000"/>
          </a:bodyPr>
          <a:lstStyle/>
          <a:p>
            <a:pPr marL="0" indent="0">
              <a:buNone/>
            </a:pPr>
            <a:r>
              <a:rPr lang="en-US" dirty="0" smtClean="0"/>
              <a:t>Focus is on translation, reflection, rotation, and dilation.</a:t>
            </a:r>
          </a:p>
          <a:p>
            <a:pPr marL="0" indent="0">
              <a:buNone/>
            </a:pPr>
            <a:endParaRPr lang="en-US" dirty="0" smtClean="0"/>
          </a:p>
          <a:p>
            <a:pPr marL="0" indent="0">
              <a:buNone/>
            </a:pPr>
            <a:r>
              <a:rPr lang="en-US" b="1" dirty="0"/>
              <a:t> </a:t>
            </a:r>
            <a:r>
              <a:rPr lang="en-US" b="1" dirty="0" smtClean="0"/>
              <a:t>   Middle School	  High School</a:t>
            </a:r>
          </a:p>
          <a:p>
            <a:pPr marL="0" indent="0">
              <a:buNone/>
            </a:pPr>
            <a:r>
              <a:rPr lang="en-US" dirty="0"/>
              <a:t> </a:t>
            </a:r>
            <a:r>
              <a:rPr lang="en-US" dirty="0" smtClean="0"/>
              <a:t>   </a:t>
            </a:r>
            <a:r>
              <a:rPr lang="en-US" b="1" dirty="0">
                <a:solidFill>
                  <a:schemeClr val="accent1">
                    <a:lumMod val="50000"/>
                  </a:schemeClr>
                </a:solidFill>
                <a:sym typeface="Symbol"/>
              </a:rPr>
              <a:t></a:t>
            </a:r>
            <a:r>
              <a:rPr lang="en-US" dirty="0" smtClean="0">
                <a:sym typeface="Symbol"/>
              </a:rPr>
              <a:t> </a:t>
            </a:r>
            <a:r>
              <a:rPr lang="en-US" dirty="0" smtClean="0"/>
              <a:t>Informal		  </a:t>
            </a:r>
            <a:r>
              <a:rPr lang="en-US" b="1" dirty="0" smtClean="0">
                <a:solidFill>
                  <a:schemeClr val="accent1">
                    <a:lumMod val="50000"/>
                  </a:schemeClr>
                </a:solidFill>
                <a:sym typeface="Symbol"/>
              </a:rPr>
              <a:t> </a:t>
            </a:r>
            <a:r>
              <a:rPr lang="en-US" dirty="0" smtClean="0"/>
              <a:t>Formal</a:t>
            </a:r>
          </a:p>
          <a:p>
            <a:pPr marL="0" indent="0">
              <a:buNone/>
            </a:pPr>
            <a:r>
              <a:rPr lang="en-US" dirty="0" smtClean="0"/>
              <a:t>    </a:t>
            </a:r>
            <a:r>
              <a:rPr lang="en-US" b="1" dirty="0" smtClean="0">
                <a:solidFill>
                  <a:schemeClr val="accent1">
                    <a:lumMod val="50000"/>
                  </a:schemeClr>
                </a:solidFill>
                <a:sym typeface="Symbol"/>
              </a:rPr>
              <a:t></a:t>
            </a:r>
            <a:r>
              <a:rPr lang="en-US" dirty="0" smtClean="0">
                <a:sym typeface="Symbol"/>
              </a:rPr>
              <a:t> </a:t>
            </a:r>
            <a:r>
              <a:rPr lang="en-US" dirty="0" smtClean="0"/>
              <a:t>Hands-on	  </a:t>
            </a:r>
            <a:r>
              <a:rPr lang="en-US" b="1" dirty="0" smtClean="0">
                <a:solidFill>
                  <a:schemeClr val="accent1">
                    <a:lumMod val="50000"/>
                  </a:schemeClr>
                </a:solidFill>
                <a:sym typeface="Symbol"/>
              </a:rPr>
              <a:t></a:t>
            </a:r>
            <a:r>
              <a:rPr lang="en-US" dirty="0" smtClean="0"/>
              <a:t> Definitions	</a:t>
            </a:r>
            <a:endParaRPr lang="en-US" dirty="0"/>
          </a:p>
          <a:p>
            <a:pPr marL="0" indent="0">
              <a:buNone/>
            </a:pPr>
            <a:r>
              <a:rPr lang="en-US" dirty="0" smtClean="0"/>
              <a:t>    </a:t>
            </a:r>
            <a:r>
              <a:rPr lang="en-US" b="1" dirty="0" smtClean="0">
                <a:solidFill>
                  <a:schemeClr val="accent1">
                    <a:lumMod val="50000"/>
                  </a:schemeClr>
                </a:solidFill>
                <a:sym typeface="Symbol"/>
              </a:rPr>
              <a:t></a:t>
            </a:r>
            <a:r>
              <a:rPr lang="en-US" dirty="0" smtClean="0">
                <a:sym typeface="Symbol"/>
              </a:rPr>
              <a:t> </a:t>
            </a:r>
            <a:r>
              <a:rPr lang="en-US" dirty="0" smtClean="0"/>
              <a:t>Descriptive	  </a:t>
            </a:r>
            <a:r>
              <a:rPr lang="en-US" b="1" dirty="0" smtClean="0">
                <a:solidFill>
                  <a:schemeClr val="accent1">
                    <a:lumMod val="50000"/>
                  </a:schemeClr>
                </a:solidFill>
                <a:sym typeface="Symbol"/>
              </a:rPr>
              <a:t> </a:t>
            </a:r>
            <a:r>
              <a:rPr lang="en-US" dirty="0" smtClean="0"/>
              <a:t>Functions on the Plane*</a:t>
            </a:r>
          </a:p>
          <a:p>
            <a:pPr marL="0" indent="0">
              <a:buNone/>
            </a:pPr>
            <a:r>
              <a:rPr lang="en-US" dirty="0" smtClean="0"/>
              <a:t>			  </a:t>
            </a:r>
            <a:r>
              <a:rPr lang="en-US" b="1" dirty="0" smtClean="0">
                <a:solidFill>
                  <a:schemeClr val="accent1">
                    <a:lumMod val="50000"/>
                  </a:schemeClr>
                </a:solidFill>
                <a:sym typeface="Symbol"/>
              </a:rPr>
              <a:t> </a:t>
            </a:r>
            <a:r>
              <a:rPr lang="en-US" dirty="0" smtClean="0"/>
              <a:t>Transformations of a				     function from plane to 			     plane.</a:t>
            </a:r>
            <a:endParaRPr lang="en-US" dirty="0"/>
          </a:p>
        </p:txBody>
      </p:sp>
    </p:spTree>
    <p:extLst>
      <p:ext uri="{BB962C8B-B14F-4D97-AF65-F5344CB8AC3E}">
        <p14:creationId xmlns:p14="http://schemas.microsoft.com/office/powerpoint/2010/main" val="17636899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26" y="0"/>
            <a:ext cx="913633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3872" y="2209800"/>
            <a:ext cx="6040240"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5295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501" y="838200"/>
            <a:ext cx="6707613" cy="648736"/>
          </a:xfrm>
        </p:spPr>
        <p:txBody>
          <a:bodyPr>
            <a:normAutofit fontScale="90000"/>
          </a:bodyPr>
          <a:lstStyle/>
          <a:p>
            <a:r>
              <a:rPr lang="en-US" dirty="0" smtClean="0"/>
              <a:t>Rotation:   in the Real World</a:t>
            </a:r>
            <a:endParaRPr 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814" y="1380152"/>
            <a:ext cx="2514600" cy="3243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1925" y="1981200"/>
            <a:ext cx="1905000"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1925" y="3922554"/>
            <a:ext cx="2286000" cy="245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3182389"/>
            <a:ext cx="3171825" cy="3164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6111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Preliminary Notion of Rotation</a:t>
            </a:r>
            <a:endParaRPr lang="en-US" dirty="0"/>
          </a:p>
        </p:txBody>
      </p:sp>
      <p:sp>
        <p:nvSpPr>
          <p:cNvPr id="3" name="Content Placeholder 2"/>
          <p:cNvSpPr>
            <a:spLocks noGrp="1"/>
          </p:cNvSpPr>
          <p:nvPr>
            <p:ph idx="1"/>
          </p:nvPr>
        </p:nvSpPr>
        <p:spPr>
          <a:xfrm>
            <a:off x="3581400" y="2590800"/>
            <a:ext cx="4419600" cy="3508977"/>
          </a:xfrm>
        </p:spPr>
        <p:txBody>
          <a:bodyPr>
            <a:normAutofit/>
          </a:bodyPr>
          <a:lstStyle/>
          <a:p>
            <a:pPr marL="68580" indent="0">
              <a:buNone/>
            </a:pPr>
            <a:r>
              <a:rPr lang="en-US" dirty="0">
                <a:hlinkClick r:id="rId3"/>
              </a:rPr>
              <a:t>https://</a:t>
            </a:r>
            <a:r>
              <a:rPr lang="en-US" dirty="0" smtClean="0">
                <a:hlinkClick r:id="rId3"/>
              </a:rPr>
              <a:t>tube.geogebra.org/student/m50296</a:t>
            </a:r>
            <a:r>
              <a:rPr lang="en-US" dirty="0" smtClean="0"/>
              <a:t> </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954" y="2895600"/>
            <a:ext cx="2590800" cy="2275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134208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38600" y="1721657"/>
            <a:ext cx="4337340" cy="4606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US" dirty="0" smtClean="0"/>
              <a:t>How do I rotate a figure around a point?</a:t>
            </a:r>
            <a:endParaRPr lang="en-US" dirty="0"/>
          </a:p>
        </p:txBody>
      </p:sp>
      <p:sp>
        <p:nvSpPr>
          <p:cNvPr id="3" name="Content Placeholder 2"/>
          <p:cNvSpPr>
            <a:spLocks noGrp="1"/>
          </p:cNvSpPr>
          <p:nvPr>
            <p:ph idx="1"/>
          </p:nvPr>
        </p:nvSpPr>
        <p:spPr>
          <a:xfrm>
            <a:off x="990600" y="2286000"/>
            <a:ext cx="6777317" cy="3508977"/>
          </a:xfrm>
        </p:spPr>
        <p:txBody>
          <a:bodyPr>
            <a:normAutofit fontScale="92500" lnSpcReduction="20000"/>
          </a:bodyPr>
          <a:lstStyle/>
          <a:p>
            <a:pPr marL="68580" indent="0">
              <a:buNone/>
            </a:pPr>
            <a:r>
              <a:rPr lang="en-US" dirty="0">
                <a:hlinkClick r:id="rId4"/>
              </a:rPr>
              <a:t>http://</a:t>
            </a:r>
            <a:r>
              <a:rPr lang="en-US" dirty="0" smtClean="0">
                <a:hlinkClick r:id="rId4"/>
              </a:rPr>
              <a:t>www.youtube.com/watch?v=U4Hv494HwrQ</a:t>
            </a:r>
            <a:endParaRPr lang="en-US" dirty="0" smtClean="0"/>
          </a:p>
          <a:p>
            <a:pPr marL="68580" indent="0">
              <a:spcBef>
                <a:spcPts val="600"/>
              </a:spcBef>
              <a:buNone/>
            </a:pPr>
            <a:r>
              <a:rPr lang="en-US" b="1" dirty="0" smtClean="0"/>
              <a:t>Debrief.</a:t>
            </a:r>
          </a:p>
          <a:p>
            <a:pPr marL="68580" indent="0">
              <a:buNone/>
            </a:pPr>
            <a:r>
              <a:rPr lang="en-US" dirty="0" smtClean="0"/>
              <a:t>Q:  What information does one require in order to perform a rotation?</a:t>
            </a:r>
          </a:p>
          <a:p>
            <a:pPr marL="68580" indent="0">
              <a:buNone/>
            </a:pPr>
            <a:r>
              <a:rPr lang="en-US" dirty="0" smtClean="0"/>
              <a:t>A:  pre-image, center of rotation, degree (angle) of rotation, direction of rotation (in some cases)</a:t>
            </a:r>
          </a:p>
          <a:p>
            <a:pPr marL="68580" indent="0">
              <a:buNone/>
            </a:pPr>
            <a:r>
              <a:rPr lang="en-US" dirty="0" smtClean="0"/>
              <a:t>Q:  What tools are required?</a:t>
            </a:r>
          </a:p>
          <a:p>
            <a:pPr marL="68580" indent="0">
              <a:buNone/>
            </a:pPr>
            <a:r>
              <a:rPr lang="en-US" dirty="0" smtClean="0"/>
              <a:t>A:  paper, protractor, straightedge, pencil, colored pencils</a:t>
            </a:r>
          </a:p>
          <a:p>
            <a:pPr marL="68580" indent="0">
              <a:buNone/>
            </a:pPr>
            <a:endParaRPr lang="en-US" dirty="0"/>
          </a:p>
        </p:txBody>
      </p:sp>
    </p:spTree>
    <p:extLst>
      <p:ext uri="{BB962C8B-B14F-4D97-AF65-F5344CB8AC3E}">
        <p14:creationId xmlns:p14="http://schemas.microsoft.com/office/powerpoint/2010/main" val="1666808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arn(inVertical)">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0" y="2667000"/>
            <a:ext cx="3062567" cy="2914650"/>
          </a:xfrm>
        </p:spPr>
        <p:txBody>
          <a:bodyPr>
            <a:normAutofit/>
          </a:bodyPr>
          <a:lstStyle/>
          <a:p>
            <a:pPr marL="68580" indent="0">
              <a:buNone/>
            </a:pPr>
            <a:r>
              <a:rPr lang="en-US" dirty="0"/>
              <a:t>A:  the angle of rotation, direction of rotation, labels on points of the pre-image and </a:t>
            </a:r>
            <a:r>
              <a:rPr lang="en-US" dirty="0" smtClean="0"/>
              <a:t>image, and compass </a:t>
            </a:r>
            <a:r>
              <a:rPr lang="en-US" dirty="0"/>
              <a:t>work</a:t>
            </a:r>
          </a:p>
        </p:txBody>
      </p:sp>
      <p:sp>
        <p:nvSpPr>
          <p:cNvPr id="4" name="Title 3"/>
          <p:cNvSpPr>
            <a:spLocks noGrp="1"/>
          </p:cNvSpPr>
          <p:nvPr>
            <p:ph type="title"/>
          </p:nvPr>
        </p:nvSpPr>
        <p:spPr>
          <a:xfrm>
            <a:off x="964378" y="838200"/>
            <a:ext cx="7024744" cy="1143000"/>
          </a:xfrm>
        </p:spPr>
        <p:txBody>
          <a:bodyPr>
            <a:noAutofit/>
          </a:bodyPr>
          <a:lstStyle/>
          <a:p>
            <a:r>
              <a:rPr lang="en-US" sz="2000" dirty="0"/>
              <a:t>Q:  If, on an assessment, you were asked to rotate a geometric shape, what evidence </a:t>
            </a:r>
            <a:r>
              <a:rPr lang="en-US" sz="2000" dirty="0" smtClean="0"/>
              <a:t>should you provide </a:t>
            </a:r>
            <a:r>
              <a:rPr lang="en-US" sz="2000" dirty="0"/>
              <a:t>to support the location of the image?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444262"/>
            <a:ext cx="3790950" cy="2914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19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arn(in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2649</TotalTime>
  <Words>4364</Words>
  <Application>Microsoft Office PowerPoint</Application>
  <PresentationFormat>On-screen Show (4:3)</PresentationFormat>
  <Paragraphs>505</Paragraphs>
  <Slides>36</Slides>
  <Notes>27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Austin</vt:lpstr>
      <vt:lpstr>The Concept of Transformations in a High School Geometry Course</vt:lpstr>
      <vt:lpstr>Transformations</vt:lpstr>
      <vt:lpstr>Goals</vt:lpstr>
      <vt:lpstr>Transformation Progression</vt:lpstr>
      <vt:lpstr>PowerPoint Presentation</vt:lpstr>
      <vt:lpstr>Rotation:   in the Real World</vt:lpstr>
      <vt:lpstr>Preliminary Notion of Rotation</vt:lpstr>
      <vt:lpstr>How do I rotate a figure around a point?</vt:lpstr>
      <vt:lpstr>Q:  If, on an assessment, you were asked to rotate a geometric shape, what evidence should you provide to support the location of the image?</vt:lpstr>
      <vt:lpstr>Rotation</vt:lpstr>
      <vt:lpstr>Develop a Precise Definition of Rotation</vt:lpstr>
      <vt:lpstr>Precise Definition: Rotation</vt:lpstr>
      <vt:lpstr>Reflection:   in the Real World</vt:lpstr>
      <vt:lpstr>Preliminary Notion of Reflection</vt:lpstr>
      <vt:lpstr>Optional Additional Support:  Performing a Reflection</vt:lpstr>
      <vt:lpstr>Develop a Precise Definition of Reflection</vt:lpstr>
      <vt:lpstr>Precise Definition:  Reflection</vt:lpstr>
      <vt:lpstr>Translation:   in the Real World</vt:lpstr>
      <vt:lpstr>Preliminary Notion of Translation</vt:lpstr>
      <vt:lpstr>Performing a Translation Along a Vector</vt:lpstr>
      <vt:lpstr>Develop a Precise Definition of Translation Along a Vector</vt:lpstr>
      <vt:lpstr>Precise Definition:  Translation</vt:lpstr>
      <vt:lpstr>Rigid vs. Non-Rigid Transformations:</vt:lpstr>
      <vt:lpstr>Properties of Isometries</vt:lpstr>
      <vt:lpstr>Connecting Today’s Work to the CCSS</vt:lpstr>
      <vt:lpstr>Teacher Resources</vt:lpstr>
      <vt:lpstr>Illustrative Math Activity: Defining Rotations (G-CO.A.4)</vt:lpstr>
      <vt:lpstr>Illustrative Math Activity: Defining Reflections (G-CO.A.4)</vt:lpstr>
      <vt:lpstr>Properties of Rotations, Reflections, and Translations</vt:lpstr>
      <vt:lpstr>Properties of Rotations</vt:lpstr>
      <vt:lpstr>Activity.  An opportunity to demonstrate your understanding of the properties of rotation.</vt:lpstr>
      <vt:lpstr>Properties of Reflections</vt:lpstr>
      <vt:lpstr>Activity.  An opportunity to demonstrate one’s understanding of the properties of reflection.</vt:lpstr>
      <vt:lpstr>Properties of Translations</vt:lpstr>
      <vt:lpstr>Activity.  An opportunity to demonstrate one’s understanding of the properties of translation.</vt:lpstr>
      <vt:lpstr>Representative CCSS Vocabulary for HS Geometry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Monique</dc:creator>
  <cp:lastModifiedBy>Susan Pagliaro</cp:lastModifiedBy>
  <cp:revision>377</cp:revision>
  <cp:lastPrinted>2013-09-30T10:44:59Z</cp:lastPrinted>
  <dcterms:created xsi:type="dcterms:W3CDTF">2013-09-08T22:32:54Z</dcterms:created>
  <dcterms:modified xsi:type="dcterms:W3CDTF">2014-12-31T15:14:04Z</dcterms:modified>
</cp:coreProperties>
</file>