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1.xml" ContentType="application/vnd.ms-office.activeX+xml"/>
  <Override PartName="/ppt/notesSlides/notesSlide7.xml" ContentType="application/vnd.openxmlformats-officedocument.presentationml.notesSlide+xml"/>
  <Override PartName="/ppt/notesSlides/notesSlide8.xml" ContentType="application/vnd.openxmlformats-officedocument.presentationml.notesSlide+xml"/>
  <Override PartName="/ppt/activeX/activeX2.xml" ContentType="application/vnd.ms-office.activeX+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ctiveX/activeX3.xml" ContentType="application/vnd.ms-office.activeX+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ctiveX/activeX4.xml" ContentType="application/vnd.ms-office.activeX+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56" r:id="rId2"/>
    <p:sldId id="273" r:id="rId3"/>
    <p:sldId id="268" r:id="rId4"/>
    <p:sldId id="279" r:id="rId5"/>
    <p:sldId id="258" r:id="rId6"/>
    <p:sldId id="259" r:id="rId7"/>
    <p:sldId id="280" r:id="rId8"/>
    <p:sldId id="260" r:id="rId9"/>
    <p:sldId id="281" r:id="rId10"/>
    <p:sldId id="283" r:id="rId11"/>
    <p:sldId id="282" r:id="rId12"/>
    <p:sldId id="284" r:id="rId13"/>
    <p:sldId id="285" r:id="rId14"/>
    <p:sldId id="261" r:id="rId15"/>
    <p:sldId id="269" r:id="rId16"/>
    <p:sldId id="262" r:id="rId17"/>
    <p:sldId id="263" r:id="rId18"/>
    <p:sldId id="264" r:id="rId19"/>
    <p:sldId id="278" r:id="rId2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71598" autoAdjust="0"/>
  </p:normalViewPr>
  <p:slideViewPr>
    <p:cSldViewPr>
      <p:cViewPr>
        <p:scale>
          <a:sx n="65" d="100"/>
          <a:sy n="65" d="100"/>
        </p:scale>
        <p:origin x="-2328" y="-420"/>
      </p:cViewPr>
      <p:guideLst>
        <p:guide orient="horz" pos="2160"/>
        <p:guide pos="2880"/>
      </p:guideLst>
    </p:cSldViewPr>
  </p:slideViewPr>
  <p:outlineViewPr>
    <p:cViewPr>
      <p:scale>
        <a:sx n="33" d="100"/>
        <a:sy n="33" d="100"/>
      </p:scale>
      <p:origin x="0" y="973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DB92F194-595C-4452-9C9A-EEF941A6B530}" type="datetimeFigureOut">
              <a:rPr lang="en-US" smtClean="0"/>
              <a:t>4/24/2015</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2848A8A6-0CFB-4C0A-B537-1CA7F66D1BA7}" type="slidenum">
              <a:rPr lang="en-US" smtClean="0"/>
              <a:t>‹#›</a:t>
            </a:fld>
            <a:endParaRPr lang="en-US" dirty="0"/>
          </a:p>
        </p:txBody>
      </p:sp>
    </p:spTree>
    <p:extLst>
      <p:ext uri="{BB962C8B-B14F-4D97-AF65-F5344CB8AC3E}">
        <p14:creationId xmlns:p14="http://schemas.microsoft.com/office/powerpoint/2010/main" val="11287729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D43C05A5-0C72-4D31-9B57-D1380A71CC8C}" type="datetimeFigureOut">
              <a:rPr lang="en-US" smtClean="0"/>
              <a:t>4/24/2015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94A6A94-1D9F-4211-AC58-D6A8BB616028}" type="slidenum">
              <a:rPr lang="en-US" smtClean="0"/>
              <a:t>‹#›</a:t>
            </a:fld>
            <a:endParaRPr lang="en-US" dirty="0"/>
          </a:p>
        </p:txBody>
      </p:sp>
    </p:spTree>
    <p:extLst>
      <p:ext uri="{BB962C8B-B14F-4D97-AF65-F5344CB8AC3E}">
        <p14:creationId xmlns:p14="http://schemas.microsoft.com/office/powerpoint/2010/main" val="39162426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Supplies: </a:t>
            </a:r>
          </a:p>
          <a:p>
            <a:pPr marL="171450" indent="-171450">
              <a:buFont typeface="Arial" panose="020B0604020202020204" pitchFamily="34" charset="0"/>
              <a:buChar char="•"/>
            </a:pPr>
            <a:r>
              <a:rPr lang="en-US" dirty="0" smtClean="0"/>
              <a:t>Internet access</a:t>
            </a:r>
          </a:p>
          <a:p>
            <a:pPr marL="171450" indent="-171450">
              <a:buFont typeface="Arial" panose="020B0604020202020204" pitchFamily="34" charset="0"/>
              <a:buChar char="•"/>
            </a:pPr>
            <a:r>
              <a:rPr lang="en-US" dirty="0" smtClean="0"/>
              <a:t>LCD and document camera</a:t>
            </a:r>
          </a:p>
          <a:p>
            <a:pPr marL="171450" indent="-171450">
              <a:buFont typeface="Arial" panose="020B0604020202020204" pitchFamily="34" charset="0"/>
              <a:buChar char="•"/>
            </a:pPr>
            <a:r>
              <a:rPr lang="en-US" dirty="0" smtClean="0"/>
              <a:t>Chart paper</a:t>
            </a:r>
            <a:r>
              <a:rPr lang="en-US" baseline="0" dirty="0" smtClean="0"/>
              <a:t> and markers for each table</a:t>
            </a:r>
          </a:p>
          <a:p>
            <a:pPr marL="171450" indent="-171450">
              <a:buFont typeface="Arial" panose="020B0604020202020204" pitchFamily="34" charset="0"/>
              <a:buChar char="•"/>
            </a:pPr>
            <a:r>
              <a:rPr lang="en-US" baseline="0" dirty="0" smtClean="0"/>
              <a:t>Copy of CCSS for each participant</a:t>
            </a:r>
          </a:p>
          <a:p>
            <a:pPr marL="171450" indent="-171450">
              <a:buFont typeface="Arial" panose="020B0604020202020204" pitchFamily="34" charset="0"/>
              <a:buChar char="•"/>
            </a:pPr>
            <a:r>
              <a:rPr lang="en-US" baseline="0" dirty="0" smtClean="0"/>
              <a:t>Session handouts: </a:t>
            </a:r>
          </a:p>
          <a:p>
            <a:pPr marL="628650" lvl="1" indent="-171450">
              <a:buFont typeface="Courier New" panose="02070309020205020404" pitchFamily="49" charset="0"/>
              <a:buChar char="o"/>
            </a:pPr>
            <a:r>
              <a:rPr lang="en-US" baseline="0" dirty="0" smtClean="0"/>
              <a:t>Oranges and Apples Activity</a:t>
            </a:r>
          </a:p>
          <a:p>
            <a:pPr marL="628650" lvl="1" indent="-171450">
              <a:buFont typeface="Courier New" panose="02070309020205020404" pitchFamily="49" charset="0"/>
              <a:buChar char="o"/>
            </a:pPr>
            <a:r>
              <a:rPr lang="en-US" baseline="0" dirty="0" smtClean="0"/>
              <a:t>Ice Cream Problem</a:t>
            </a:r>
          </a:p>
          <a:p>
            <a:pPr marL="628650" lvl="1" indent="-171450">
              <a:buFont typeface="Courier New" panose="02070309020205020404" pitchFamily="49" charset="0"/>
              <a:buChar char="o"/>
            </a:pPr>
            <a:r>
              <a:rPr lang="en-US" baseline="0" dirty="0" smtClean="0"/>
              <a:t>Finding and Original from a Percent Activity</a:t>
            </a:r>
          </a:p>
          <a:p>
            <a:pPr marL="628650" lvl="1" indent="-171450">
              <a:buFont typeface="Courier New" panose="02070309020205020404" pitchFamily="49" charset="0"/>
              <a:buChar char="o"/>
            </a:pPr>
            <a:r>
              <a:rPr lang="en-US" baseline="0" dirty="0" smtClean="0"/>
              <a:t>Book Stack Problem</a:t>
            </a:r>
          </a:p>
          <a:p>
            <a:pPr marL="628650" lvl="1" indent="-171450">
              <a:buFont typeface="Courier New" panose="02070309020205020404" pitchFamily="49" charset="0"/>
              <a:buChar char="o"/>
            </a:pPr>
            <a:r>
              <a:rPr lang="en-US" baseline="0" dirty="0" smtClean="0"/>
              <a:t>Biking Team Activity</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Optional supplies:</a:t>
            </a:r>
          </a:p>
          <a:p>
            <a:pPr marL="171450" indent="-171450">
              <a:buFont typeface="Arial" panose="020B0604020202020204" pitchFamily="34" charset="0"/>
              <a:buChar char="•"/>
            </a:pPr>
            <a:r>
              <a:rPr lang="en-US" baseline="0" dirty="0" smtClean="0"/>
              <a:t>Parking lot poster</a:t>
            </a:r>
          </a:p>
          <a:p>
            <a:pPr marL="171450" indent="-171450">
              <a:buFont typeface="Arial" panose="020B0604020202020204" pitchFamily="34" charset="0"/>
              <a:buChar char="•"/>
            </a:pPr>
            <a:r>
              <a:rPr lang="en-US" baseline="0" dirty="0" smtClean="0"/>
              <a:t>Post-it notes for each table</a:t>
            </a:r>
          </a:p>
          <a:p>
            <a:pPr marL="171450" indent="-171450">
              <a:buFont typeface="Arial" panose="020B0604020202020204" pitchFamily="34" charset="0"/>
              <a:buChar char="•"/>
            </a:pPr>
            <a:endParaRPr lang="en-US" baseline="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1</a:t>
            </a:fld>
            <a:endParaRPr lang="en-US" dirty="0"/>
          </a:p>
        </p:txBody>
      </p:sp>
    </p:spTree>
    <p:extLst>
      <p:ext uri="{BB962C8B-B14F-4D97-AF65-F5344CB8AC3E}">
        <p14:creationId xmlns:p14="http://schemas.microsoft.com/office/powerpoint/2010/main" val="2164730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next activity will drive home the importance</a:t>
            </a:r>
            <a:r>
              <a:rPr lang="en-US" baseline="0" dirty="0" smtClean="0"/>
              <a:t> of understanding the meaning of a unit rate when solving a problem.</a:t>
            </a:r>
          </a:p>
          <a:p>
            <a:endParaRPr lang="en-US" baseline="0" dirty="0" smtClean="0"/>
          </a:p>
          <a:p>
            <a:r>
              <a:rPr lang="en-US" b="1" baseline="0" dirty="0" smtClean="0"/>
              <a:t>Activity: Ice Cream Problem</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Debrief the activity, connecting back to relevant mathematical practices, and then o</a:t>
            </a:r>
            <a:r>
              <a:rPr lang="en-US" dirty="0" smtClean="0"/>
              <a:t>ffer the video</a:t>
            </a:r>
            <a:r>
              <a:rPr lang="en-US" baseline="0" dirty="0" smtClean="0"/>
              <a:t> on the next slide</a:t>
            </a:r>
            <a:r>
              <a:rPr lang="en-US" dirty="0" smtClean="0"/>
              <a:t> as an example of the efficiency of the double number line in solving percent problems.</a:t>
            </a:r>
          </a:p>
          <a:p>
            <a:endParaRPr lang="en-US" b="0" dirty="0"/>
          </a:p>
        </p:txBody>
      </p:sp>
      <p:sp>
        <p:nvSpPr>
          <p:cNvPr id="4" name="Slide Number Placeholder 3"/>
          <p:cNvSpPr>
            <a:spLocks noGrp="1"/>
          </p:cNvSpPr>
          <p:nvPr>
            <p:ph type="sldNum" sz="quarter" idx="10"/>
          </p:nvPr>
        </p:nvSpPr>
        <p:spPr/>
        <p:txBody>
          <a:bodyPr/>
          <a:lstStyle/>
          <a:p>
            <a:fld id="{694A6A94-1D9F-4211-AC58-D6A8BB616028}" type="slidenum">
              <a:rPr lang="en-US" smtClean="0"/>
              <a:t>10</a:t>
            </a:fld>
            <a:endParaRPr lang="en-US" dirty="0"/>
          </a:p>
        </p:txBody>
      </p:sp>
    </p:spTree>
    <p:extLst>
      <p:ext uri="{BB962C8B-B14F-4D97-AF65-F5344CB8AC3E}">
        <p14:creationId xmlns:p14="http://schemas.microsoft.com/office/powerpoint/2010/main" val="22144692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Again, allow time for discussion and follow up with the</a:t>
            </a:r>
            <a:r>
              <a:rPr lang="en-US" baseline="0" dirty="0" smtClean="0"/>
              <a:t> </a:t>
            </a:r>
            <a:r>
              <a:rPr lang="en-US" b="1" i="1" baseline="0" dirty="0" smtClean="0"/>
              <a:t>Finding an Original from a Percent Activity</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Debrief as needed, again highlighting the MPs that could be tied to the activity.</a:t>
            </a:r>
            <a:endParaRPr lang="en-US" dirty="0" smtClean="0"/>
          </a:p>
          <a:p>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11</a:t>
            </a:fld>
            <a:endParaRPr lang="en-US" dirty="0"/>
          </a:p>
        </p:txBody>
      </p:sp>
    </p:spTree>
    <p:extLst>
      <p:ext uri="{BB962C8B-B14F-4D97-AF65-F5344CB8AC3E}">
        <p14:creationId xmlns:p14="http://schemas.microsoft.com/office/powerpoint/2010/main" val="3054444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strike="noStrike" baseline="0" dirty="0" smtClean="0"/>
              <a:t>Let’s move to a more symbolic representation of a proportional relationship. It is very common for students to be asked to solve the type of equation presented on the slide – a proportion – an equation in which two ratios are equal. Take a few moments and solve this proportion for the value of </a:t>
            </a:r>
            <a:r>
              <a:rPr lang="en-US" b="0" i="1" strike="noStrike" baseline="0" dirty="0" smtClean="0"/>
              <a:t>x </a:t>
            </a:r>
            <a:r>
              <a:rPr lang="en-US" b="0" i="0" strike="noStrike" baseline="0" dirty="0" smtClean="0"/>
              <a:t>and reflect on how you would teach your students to solve it. (</a:t>
            </a:r>
            <a:r>
              <a:rPr lang="en-US" b="0" i="1" strike="noStrike" baseline="0" dirty="0" smtClean="0"/>
              <a:t>Allow participants several minutes before sharing the comments below.)</a:t>
            </a:r>
          </a:p>
          <a:p>
            <a:endParaRPr lang="en-US" b="0" strike="noStrike" baseline="0" dirty="0" smtClean="0"/>
          </a:p>
          <a:p>
            <a:r>
              <a:rPr lang="en-US" b="0" strike="noStrike" baseline="0" dirty="0" smtClean="0"/>
              <a:t>Many of you probably used what is commonly referred to as “cross multiplying.” While this is a very powerful algorithm, it is often employed by students without their understanding why it works. Additionally, it is frequently used as the default strategy when other strategies might be more efficient.</a:t>
            </a:r>
          </a:p>
          <a:p>
            <a:endParaRPr lang="en-US" b="0" strike="noStrike" baseline="0" dirty="0" smtClean="0"/>
          </a:p>
          <a:p>
            <a:r>
              <a:rPr lang="en-US" b="0" strike="noStrike" baseline="0" dirty="0" smtClean="0"/>
              <a:t>Let’s look at this next video clip that explores the “why it works” of what mathematicians call the Cross Product Property (also know as the Means-Extremes Property of Proportions). </a:t>
            </a:r>
          </a:p>
          <a:p>
            <a:endParaRPr lang="en-US" b="0" strike="noStrike" baseline="0" dirty="0" smtClean="0"/>
          </a:p>
          <a:p>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12</a:t>
            </a:fld>
            <a:endParaRPr lang="en-US" dirty="0"/>
          </a:p>
        </p:txBody>
      </p:sp>
    </p:spTree>
    <p:extLst>
      <p:ext uri="{BB962C8B-B14F-4D97-AF65-F5344CB8AC3E}">
        <p14:creationId xmlns:p14="http://schemas.microsoft.com/office/powerpoint/2010/main" val="73296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strike="noStrike" baseline="0" dirty="0" smtClean="0"/>
              <a:t>After viewing the video, brainstorm with your table how you could structure a lesson that would enable students to have this same understanding.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strike="noStrik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strike="noStrike" baseline="0" dirty="0" smtClean="0"/>
              <a:t>Provide groups with chart paper and markers to record their ideas. Have each group post their ideas and then ask participants to go on a gallery walk. Discuss as needed.</a:t>
            </a:r>
          </a:p>
          <a:p>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13</a:t>
            </a:fld>
            <a:endParaRPr lang="en-US" dirty="0"/>
          </a:p>
        </p:txBody>
      </p:sp>
    </p:spTree>
    <p:extLst>
      <p:ext uri="{BB962C8B-B14F-4D97-AF65-F5344CB8AC3E}">
        <p14:creationId xmlns:p14="http://schemas.microsoft.com/office/powerpoint/2010/main" val="21816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transition to another tool that is quite powerful</a:t>
            </a:r>
            <a:r>
              <a:rPr lang="en-US" baseline="0" dirty="0" smtClean="0"/>
              <a:t> when investigating ratio, rate, and proportional relationships – the table. Additionally, tables are a representation that are used consistently in functions and algebra. Students who become skilled in analyzing ratio tables will be well-positioned when considering proportional relationships and calculating constant rate of change and slope. </a:t>
            </a:r>
          </a:p>
          <a:p>
            <a:endParaRPr lang="en-US" baseline="0" dirty="0" smtClean="0"/>
          </a:p>
          <a:p>
            <a:r>
              <a:rPr lang="en-US" baseline="0" dirty="0" smtClean="0"/>
              <a:t>Students should have experience recording equivalent ratios in table form and practicing the language associated with ratio and rate (e.g. for every, for each, per). This usage of language will allow them to grasp  the structure of the tables and provide a foundation for understanding proportional relationships.  </a:t>
            </a:r>
          </a:p>
          <a:p>
            <a:endParaRPr lang="en-US" baseline="0" dirty="0" smtClean="0"/>
          </a:p>
          <a:p>
            <a:r>
              <a:rPr lang="en-US" baseline="0" dirty="0" smtClean="0"/>
              <a:t>They should practice discerning both the additive and multiplicative structure present in the tables. (MP7 – look for and make use of structure)</a:t>
            </a:r>
          </a:p>
          <a:p>
            <a:endParaRPr lang="en-US" baseline="0" dirty="0" smtClean="0"/>
          </a:p>
          <a:p>
            <a:r>
              <a:rPr lang="en-US" baseline="0" dirty="0" smtClean="0"/>
              <a:t>Further Study: Consult the progressions document on Ratio and Proportional Relationships for a more in depth look at the power of tables.</a:t>
            </a:r>
          </a:p>
          <a:p>
            <a:endParaRPr lang="en-US" baseline="0" dirty="0" smtClean="0"/>
          </a:p>
          <a:p>
            <a:r>
              <a:rPr lang="en-US" b="1" baseline="0" dirty="0" smtClean="0"/>
              <a:t>Classroom Hint: </a:t>
            </a:r>
            <a:r>
              <a:rPr lang="en-US" b="0" baseline="0" dirty="0" smtClean="0"/>
              <a:t>Reproduce these tables in chart form and display them in the classroom to serve as a reminder to students of the different relationships.</a:t>
            </a:r>
            <a:endParaRPr lang="en-US" baseline="0" dirty="0" smtClean="0"/>
          </a:p>
        </p:txBody>
      </p:sp>
      <p:sp>
        <p:nvSpPr>
          <p:cNvPr id="4" name="Slide Number Placeholder 3"/>
          <p:cNvSpPr>
            <a:spLocks noGrp="1"/>
          </p:cNvSpPr>
          <p:nvPr>
            <p:ph type="sldNum" sz="quarter" idx="10"/>
          </p:nvPr>
        </p:nvSpPr>
        <p:spPr/>
        <p:txBody>
          <a:bodyPr/>
          <a:lstStyle/>
          <a:p>
            <a:fld id="{694A6A94-1D9F-4211-AC58-D6A8BB616028}" type="slidenum">
              <a:rPr lang="en-US" smtClean="0"/>
              <a:t>14</a:t>
            </a:fld>
            <a:endParaRPr lang="en-US" dirty="0"/>
          </a:p>
        </p:txBody>
      </p:sp>
    </p:spTree>
    <p:extLst>
      <p:ext uri="{BB962C8B-B14F-4D97-AF65-F5344CB8AC3E}">
        <p14:creationId xmlns:p14="http://schemas.microsoft.com/office/powerpoint/2010/main" val="348505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As students move from grade 6 to grade 7, their understanding of ratio and unit rate expands to working with proportional relationships and the constant of proportionality.</a:t>
            </a:r>
          </a:p>
          <a:p>
            <a:endParaRPr lang="en-US" b="0" baseline="0" dirty="0" smtClean="0"/>
          </a:p>
          <a:p>
            <a:r>
              <a:rPr lang="en-US" b="0" baseline="0" dirty="0" smtClean="0"/>
              <a:t>This PARCC example demonstrates the transition from a contextual ratio table to a more abstract table of </a:t>
            </a:r>
            <a:r>
              <a:rPr lang="en-US" b="0" i="1" baseline="0" dirty="0" smtClean="0"/>
              <a:t>x</a:t>
            </a:r>
            <a:r>
              <a:rPr lang="en-US" b="0" baseline="0" dirty="0" smtClean="0"/>
              <a:t> and </a:t>
            </a:r>
            <a:r>
              <a:rPr lang="en-US" b="0" i="1" baseline="0" dirty="0" smtClean="0"/>
              <a:t>y</a:t>
            </a:r>
            <a:r>
              <a:rPr lang="en-US" b="0" baseline="0" dirty="0" smtClean="0"/>
              <a:t> values in a proportional relationship.  </a:t>
            </a:r>
          </a:p>
          <a:p>
            <a:endParaRPr lang="en-US" b="0" baseline="0" dirty="0" smtClean="0"/>
          </a:p>
          <a:p>
            <a:r>
              <a:rPr lang="en-US" b="0" baseline="0" dirty="0" smtClean="0"/>
              <a:t>The table on the right side reminds us that students should first work with whole number values and ultimately become proficient with values that meet the rigor of this grade-level. </a:t>
            </a:r>
          </a:p>
          <a:p>
            <a:endParaRPr lang="en-US" b="0" baseline="0" dirty="0" smtClean="0"/>
          </a:p>
          <a:p>
            <a:r>
              <a:rPr lang="en-US" b="1" baseline="0" dirty="0" smtClean="0"/>
              <a:t>Turn and Talk:</a:t>
            </a:r>
            <a:r>
              <a:rPr lang="en-US" b="0" baseline="0" dirty="0" smtClean="0"/>
              <a:t> How could you transition your students from their understanding of tables and unit rate in grade 6 to </a:t>
            </a:r>
            <a:r>
              <a:rPr lang="en-US" b="0" i="1" baseline="0" dirty="0" smtClean="0"/>
              <a:t>x-y</a:t>
            </a:r>
            <a:r>
              <a:rPr lang="en-US" b="0" baseline="0" dirty="0" smtClean="0"/>
              <a:t> tables and constant of proportionality in grade 7?</a:t>
            </a:r>
          </a:p>
          <a:p>
            <a:r>
              <a:rPr lang="en-US" b="0" baseline="0" dirty="0" smtClean="0"/>
              <a:t>	Ask selected participants to share their thoughts.</a:t>
            </a:r>
          </a:p>
          <a:p>
            <a:endParaRPr lang="en-US" b="0" baseline="0" dirty="0" smtClean="0"/>
          </a:p>
          <a:p>
            <a:r>
              <a:rPr lang="en-US" b="0" i="0" baseline="0" dirty="0" smtClean="0"/>
              <a:t>Ask participants to complete the </a:t>
            </a:r>
            <a:r>
              <a:rPr lang="en-US" b="1" i="1" baseline="0" dirty="0" smtClean="0"/>
              <a:t>Book Stack Problem</a:t>
            </a:r>
            <a:r>
              <a:rPr lang="en-US" b="0" i="0" baseline="0" dirty="0" smtClean="0"/>
              <a:t> and debrief as needed (remember those MPs!).</a:t>
            </a:r>
            <a:endParaRPr lang="en-US" b="1" i="1" baseline="0" dirty="0" smtClean="0"/>
          </a:p>
          <a:p>
            <a:endParaRPr lang="en-US" b="1" strike="sngStrike" dirty="0"/>
          </a:p>
        </p:txBody>
      </p:sp>
      <p:sp>
        <p:nvSpPr>
          <p:cNvPr id="4" name="Slide Number Placeholder 3"/>
          <p:cNvSpPr>
            <a:spLocks noGrp="1"/>
          </p:cNvSpPr>
          <p:nvPr>
            <p:ph type="sldNum" sz="quarter" idx="10"/>
          </p:nvPr>
        </p:nvSpPr>
        <p:spPr/>
        <p:txBody>
          <a:bodyPr/>
          <a:lstStyle/>
          <a:p>
            <a:fld id="{694A6A94-1D9F-4211-AC58-D6A8BB616028}" type="slidenum">
              <a:rPr lang="en-US" smtClean="0"/>
              <a:t>15</a:t>
            </a:fld>
            <a:endParaRPr lang="en-US" dirty="0"/>
          </a:p>
        </p:txBody>
      </p:sp>
    </p:spTree>
    <p:extLst>
      <p:ext uri="{BB962C8B-B14F-4D97-AF65-F5344CB8AC3E}">
        <p14:creationId xmlns:p14="http://schemas.microsoft.com/office/powerpoint/2010/main" val="3624885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standards call for students to make tables of equivalent ratios and graph them on the coordinate plane.</a:t>
            </a:r>
          </a:p>
          <a:p>
            <a:endParaRPr lang="en-US" baseline="0" dirty="0" smtClean="0"/>
          </a:p>
          <a:p>
            <a:r>
              <a:rPr lang="en-US" baseline="0" dirty="0" smtClean="0"/>
              <a:t>Students should analyze the graphs for both additive and multiplicative structure.</a:t>
            </a:r>
          </a:p>
          <a:p>
            <a:endParaRPr lang="en-US" baseline="0" dirty="0" smtClean="0"/>
          </a:p>
          <a:p>
            <a:r>
              <a:rPr lang="en-US" baseline="0" dirty="0" smtClean="0"/>
              <a:t>Understanding the relationships in these graphs will assist students when they investigate slope and similar triangles.</a:t>
            </a:r>
          </a:p>
          <a:p>
            <a:endParaRPr lang="en-US" baseline="0" dirty="0" smtClean="0"/>
          </a:p>
          <a:p>
            <a:r>
              <a:rPr lang="en-US" baseline="0" dirty="0" smtClean="0"/>
              <a:t>A problem may present a table, a graph, and an explanation of why the two representations correspond. A student may then be asked to agree or disagree with the explanation and provide evidence to support their claim. When asked to reason about this type of problem, students are engaging in MP3 (construct viable arguments and critique the reasoning of others).</a:t>
            </a:r>
          </a:p>
          <a:p>
            <a:endParaRPr lang="en-US" baseline="0" dirty="0" smtClean="0"/>
          </a:p>
          <a:p>
            <a:r>
              <a:rPr lang="en-US" b="1" dirty="0" smtClean="0"/>
              <a:t>Classroom Hint: </a:t>
            </a:r>
            <a:r>
              <a:rPr lang="en-US" b="0" dirty="0" smtClean="0"/>
              <a:t>Reproducing</a:t>
            </a:r>
            <a:r>
              <a:rPr lang="en-US" b="0" baseline="0" dirty="0" smtClean="0"/>
              <a:t> these graphs and displaying them as posters provides a tangible reminder to students of the different characteristics of proportional relationships. </a:t>
            </a:r>
            <a:endParaRPr lang="en-US" dirty="0" smtClean="0"/>
          </a:p>
        </p:txBody>
      </p:sp>
      <p:sp>
        <p:nvSpPr>
          <p:cNvPr id="4" name="Slide Number Placeholder 3"/>
          <p:cNvSpPr>
            <a:spLocks noGrp="1"/>
          </p:cNvSpPr>
          <p:nvPr>
            <p:ph type="sldNum" sz="quarter" idx="10"/>
          </p:nvPr>
        </p:nvSpPr>
        <p:spPr/>
        <p:txBody>
          <a:bodyPr/>
          <a:lstStyle/>
          <a:p>
            <a:fld id="{694A6A94-1D9F-4211-AC58-D6A8BB616028}" type="slidenum">
              <a:rPr lang="en-US" smtClean="0"/>
              <a:t>16</a:t>
            </a:fld>
            <a:endParaRPr lang="en-US" dirty="0"/>
          </a:p>
        </p:txBody>
      </p:sp>
    </p:spTree>
    <p:extLst>
      <p:ext uri="{BB962C8B-B14F-4D97-AF65-F5344CB8AC3E}">
        <p14:creationId xmlns:p14="http://schemas.microsoft.com/office/powerpoint/2010/main" val="2946623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structures become quite apparent when a student first identifies</a:t>
            </a:r>
            <a:r>
              <a:rPr lang="en-US" baseline="0" dirty="0" smtClean="0"/>
              <a:t> the structures in the tables, and then connects them to the graphs.</a:t>
            </a:r>
          </a:p>
          <a:p>
            <a:endParaRPr lang="en-US" baseline="0" dirty="0" smtClean="0"/>
          </a:p>
          <a:p>
            <a:r>
              <a:rPr lang="en-US" baseline="0" dirty="0" smtClean="0"/>
              <a:t>The repeated addition in the table is evident in the graph by examining the side lengths of the repeated right triangles.</a:t>
            </a:r>
          </a:p>
          <a:p>
            <a:endParaRPr lang="en-US" baseline="0" dirty="0" smtClean="0"/>
          </a:p>
          <a:p>
            <a:r>
              <a:rPr lang="en-US" baseline="0" dirty="0" smtClean="0"/>
              <a:t>The scalar multiplication in the table is evident in the graph  by examining the relationship between the side lengths of the small (5 units and 2 units) triangle and large (15 units and 6 units) triangle.</a:t>
            </a:r>
          </a:p>
          <a:p>
            <a:endParaRPr lang="en-US" baseline="0" dirty="0" smtClean="0"/>
          </a:p>
          <a:p>
            <a:r>
              <a:rPr lang="en-US" dirty="0" smtClean="0"/>
              <a:t>The comparisons</a:t>
            </a:r>
            <a:r>
              <a:rPr lang="en-US" baseline="0" dirty="0" smtClean="0"/>
              <a:t> promote flexible thinking and a visual model which students can refer to in their metacognitive thinking.</a:t>
            </a:r>
          </a:p>
          <a:p>
            <a:endParaRPr lang="en-US" baseline="0" dirty="0" smtClean="0"/>
          </a:p>
          <a:p>
            <a:r>
              <a:rPr lang="en-US" baseline="0" dirty="0" smtClean="0"/>
              <a:t>Comment: When students are asked to identify and explain the correspondence  between a table and graph, they are engaging in MP7 (look for and make use of structure).</a:t>
            </a:r>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17</a:t>
            </a:fld>
            <a:endParaRPr lang="en-US" dirty="0"/>
          </a:p>
        </p:txBody>
      </p:sp>
    </p:spTree>
    <p:extLst>
      <p:ext uri="{BB962C8B-B14F-4D97-AF65-F5344CB8AC3E}">
        <p14:creationId xmlns:p14="http://schemas.microsoft.com/office/powerpoint/2010/main" val="882392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As students work with proportional relationships in grades 6 and 7, they write equations in the form of </a:t>
            </a:r>
            <a:r>
              <a:rPr lang="en-US" b="0" i="1" dirty="0" smtClean="0"/>
              <a:t>y = mx</a:t>
            </a:r>
            <a:r>
              <a:rPr lang="en-US" b="0" dirty="0" smtClean="0"/>
              <a:t>  where </a:t>
            </a:r>
            <a:r>
              <a:rPr lang="en-US" b="0" i="1" dirty="0" smtClean="0"/>
              <a:t>m</a:t>
            </a:r>
            <a:r>
              <a:rPr lang="en-US" b="0" dirty="0" smtClean="0"/>
              <a:t> is thought of as the unit rate or constant of proportionality.</a:t>
            </a:r>
            <a:r>
              <a:rPr lang="en-US" b="0" baseline="0" dirty="0" smtClean="0"/>
              <a:t> It is not until grade 8 that they formally think of </a:t>
            </a:r>
            <a:r>
              <a:rPr lang="en-US" b="0" i="1" baseline="0" dirty="0" smtClean="0"/>
              <a:t>m</a:t>
            </a:r>
            <a:r>
              <a:rPr lang="en-US" b="0" baseline="0" dirty="0" smtClean="0"/>
              <a:t> as the slope of a line. </a:t>
            </a:r>
          </a:p>
          <a:p>
            <a:endParaRPr lang="en-US" b="0" baseline="0" dirty="0" smtClean="0"/>
          </a:p>
          <a:p>
            <a:r>
              <a:rPr lang="en-US" b="0" baseline="0" dirty="0" smtClean="0"/>
              <a:t>Working from equations, students can create input-output tables. The table presentation on this slide makes a nice visual connection to previous work with the double number line.</a:t>
            </a:r>
          </a:p>
          <a:p>
            <a:endParaRPr lang="en-US" b="0" baseline="0" dirty="0" smtClean="0"/>
          </a:p>
          <a:p>
            <a:r>
              <a:rPr lang="en-US" b="0" baseline="0" dirty="0" smtClean="0"/>
              <a:t>Students should have experience noting the correspondence between equations, tables, graphs, and to the situations they may represent. </a:t>
            </a:r>
          </a:p>
          <a:p>
            <a:endParaRPr lang="en-US" b="0" baseline="0" dirty="0" smtClean="0"/>
          </a:p>
          <a:p>
            <a:r>
              <a:rPr lang="en-US" b="0" baseline="0" dirty="0" smtClean="0"/>
              <a:t>The next activity links all of these representations in a problem solving situation.</a:t>
            </a:r>
          </a:p>
          <a:p>
            <a:endParaRPr lang="en-US" b="0" baseline="0" dirty="0" smtClean="0"/>
          </a:p>
          <a:p>
            <a:r>
              <a:rPr lang="en-US" b="0" baseline="0" dirty="0" smtClean="0"/>
              <a:t>Have participants complete and discuss  the </a:t>
            </a:r>
            <a:r>
              <a:rPr lang="en-US" b="1" baseline="0" dirty="0" smtClean="0"/>
              <a:t>Biking Team Activity </a:t>
            </a:r>
            <a:r>
              <a:rPr lang="en-US" b="0" baseline="0" dirty="0" smtClean="0"/>
              <a:t>and the associated MPs.</a:t>
            </a:r>
          </a:p>
        </p:txBody>
      </p:sp>
      <p:sp>
        <p:nvSpPr>
          <p:cNvPr id="4" name="Slide Number Placeholder 3"/>
          <p:cNvSpPr>
            <a:spLocks noGrp="1"/>
          </p:cNvSpPr>
          <p:nvPr>
            <p:ph type="sldNum" sz="quarter" idx="10"/>
          </p:nvPr>
        </p:nvSpPr>
        <p:spPr/>
        <p:txBody>
          <a:bodyPr/>
          <a:lstStyle/>
          <a:p>
            <a:fld id="{694A6A94-1D9F-4211-AC58-D6A8BB616028}" type="slidenum">
              <a:rPr lang="en-US" smtClean="0"/>
              <a:t>18</a:t>
            </a:fld>
            <a:endParaRPr lang="en-US" dirty="0"/>
          </a:p>
        </p:txBody>
      </p:sp>
    </p:spTree>
    <p:extLst>
      <p:ext uri="{BB962C8B-B14F-4D97-AF65-F5344CB8AC3E}">
        <p14:creationId xmlns:p14="http://schemas.microsoft.com/office/powerpoint/2010/main" val="26130811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smtClean="0"/>
          </a:p>
          <a:p>
            <a:r>
              <a:rPr lang="en-US" b="0" dirty="0" smtClean="0"/>
              <a:t>Close</a:t>
            </a:r>
            <a:r>
              <a:rPr lang="en-US" b="0" baseline="0" dirty="0" smtClean="0"/>
              <a:t> the session by reviewing the major take-aways for the day and addressing any lingering participant questions.</a:t>
            </a:r>
          </a:p>
          <a:p>
            <a:endParaRPr lang="en-US" b="0" baseline="0" dirty="0" smtClean="0"/>
          </a:p>
        </p:txBody>
      </p:sp>
      <p:sp>
        <p:nvSpPr>
          <p:cNvPr id="4" name="Slide Number Placeholder 3"/>
          <p:cNvSpPr>
            <a:spLocks noGrp="1"/>
          </p:cNvSpPr>
          <p:nvPr>
            <p:ph type="sldNum" sz="quarter" idx="10"/>
          </p:nvPr>
        </p:nvSpPr>
        <p:spPr/>
        <p:txBody>
          <a:bodyPr/>
          <a:lstStyle/>
          <a:p>
            <a:fld id="{694A6A94-1D9F-4211-AC58-D6A8BB616028}" type="slidenum">
              <a:rPr lang="en-US" smtClean="0"/>
              <a:t>19</a:t>
            </a:fld>
            <a:endParaRPr lang="en-US" dirty="0"/>
          </a:p>
        </p:txBody>
      </p:sp>
    </p:spTree>
    <p:extLst>
      <p:ext uri="{BB962C8B-B14F-4D97-AF65-F5344CB8AC3E}">
        <p14:creationId xmlns:p14="http://schemas.microsoft.com/office/powerpoint/2010/main" val="1292271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Welcome participants</a:t>
            </a:r>
            <a:r>
              <a:rPr lang="en-US" b="0" baseline="0" dirty="0" smtClean="0"/>
              <a:t> and r</a:t>
            </a:r>
            <a:r>
              <a:rPr lang="en-US" b="0" dirty="0" smtClean="0"/>
              <a:t>eview</a:t>
            </a:r>
            <a:r>
              <a:rPr lang="en-US" b="0" baseline="0" dirty="0" smtClean="0"/>
              <a:t> highlights of the day. </a:t>
            </a:r>
          </a:p>
          <a:p>
            <a:endParaRPr lang="en-US" b="0" baseline="0" dirty="0" smtClean="0"/>
          </a:p>
          <a:p>
            <a:r>
              <a:rPr lang="en-US" b="0" baseline="0" dirty="0" smtClean="0"/>
              <a:t>Discuss any meeting protocols that you would like participants to observe during the session (e.g. honoring all responses and questions, breaks cell phones, parking lot to hold off topic questions).</a:t>
            </a:r>
            <a:endParaRPr lang="en-US" b="0" dirty="0"/>
          </a:p>
        </p:txBody>
      </p:sp>
      <p:sp>
        <p:nvSpPr>
          <p:cNvPr id="4" name="Slide Number Placeholder 3"/>
          <p:cNvSpPr>
            <a:spLocks noGrp="1"/>
          </p:cNvSpPr>
          <p:nvPr>
            <p:ph type="sldNum" sz="quarter" idx="10"/>
          </p:nvPr>
        </p:nvSpPr>
        <p:spPr/>
        <p:txBody>
          <a:bodyPr/>
          <a:lstStyle/>
          <a:p>
            <a:fld id="{694A6A94-1D9F-4211-AC58-D6A8BB616028}" type="slidenum">
              <a:rPr lang="en-US" smtClean="0"/>
              <a:t>2</a:t>
            </a:fld>
            <a:endParaRPr lang="en-US" dirty="0"/>
          </a:p>
        </p:txBody>
      </p:sp>
    </p:spTree>
    <p:extLst>
      <p:ext uri="{BB962C8B-B14F-4D97-AF65-F5344CB8AC3E}">
        <p14:creationId xmlns:p14="http://schemas.microsoft.com/office/powerpoint/2010/main" val="1292271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One of the main messages of the CCSS, is that there</a:t>
            </a:r>
            <a:r>
              <a:rPr lang="en-US" b="0" baseline="0" dirty="0" smtClean="0"/>
              <a:t> should be an integration of the content and practice standards during instruction. </a:t>
            </a:r>
            <a:r>
              <a:rPr lang="en-US" b="0" dirty="0" smtClean="0"/>
              <a:t>As we work through the session, we will pay special</a:t>
            </a:r>
            <a:r>
              <a:rPr lang="en-US" b="0" baseline="0" dirty="0" smtClean="0"/>
              <a:t> attention to these practice standards and how they can connect to the content of ratio and proportional reasoning.</a:t>
            </a:r>
          </a:p>
          <a:p>
            <a:endParaRPr lang="en-US" b="0" baseline="0" dirty="0" smtClean="0"/>
          </a:p>
          <a:p>
            <a:r>
              <a:rPr lang="en-US" b="0" baseline="0" dirty="0" smtClean="0"/>
              <a:t>As you work through the activities during the presentation, think of how these practices may relate to the task at hand.</a:t>
            </a:r>
            <a:endParaRPr lang="en-US" b="0" dirty="0"/>
          </a:p>
        </p:txBody>
      </p:sp>
      <p:sp>
        <p:nvSpPr>
          <p:cNvPr id="4" name="Slide Number Placeholder 3"/>
          <p:cNvSpPr>
            <a:spLocks noGrp="1"/>
          </p:cNvSpPr>
          <p:nvPr>
            <p:ph type="sldNum" sz="quarter" idx="10"/>
          </p:nvPr>
        </p:nvSpPr>
        <p:spPr/>
        <p:txBody>
          <a:bodyPr/>
          <a:lstStyle/>
          <a:p>
            <a:fld id="{694A6A94-1D9F-4211-AC58-D6A8BB616028}" type="slidenum">
              <a:rPr lang="en-US" smtClean="0"/>
              <a:t>3</a:t>
            </a:fld>
            <a:endParaRPr lang="en-US" dirty="0"/>
          </a:p>
        </p:txBody>
      </p:sp>
    </p:spTree>
    <p:extLst>
      <p:ext uri="{BB962C8B-B14F-4D97-AF65-F5344CB8AC3E}">
        <p14:creationId xmlns:p14="http://schemas.microsoft.com/office/powerpoint/2010/main" val="3429192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Give participants a few moments to discuss the meaning</a:t>
            </a:r>
            <a:r>
              <a:rPr lang="en-US" baseline="0" dirty="0" smtClean="0"/>
              <a:t> of ratio with their neighbor. Ask selected participants to share their thoughts and then go to the next slide. </a:t>
            </a:r>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4</a:t>
            </a:fld>
            <a:endParaRPr lang="en-US" dirty="0"/>
          </a:p>
        </p:txBody>
      </p:sp>
    </p:spTree>
    <p:extLst>
      <p:ext uri="{BB962C8B-B14F-4D97-AF65-F5344CB8AC3E}">
        <p14:creationId xmlns:p14="http://schemas.microsoft.com/office/powerpoint/2010/main" val="659900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Acknowledge</a:t>
            </a:r>
            <a:r>
              <a:rPr lang="en-US" b="0" i="0" baseline="0" dirty="0" smtClean="0"/>
              <a:t> each participant’s contribution that appears on this slide. Fill in gaps as needed.</a:t>
            </a:r>
          </a:p>
          <a:p>
            <a:endParaRPr lang="en-US" b="0" i="0" baseline="0" dirty="0" smtClean="0"/>
          </a:p>
          <a:p>
            <a:r>
              <a:rPr lang="en-US" b="0" i="0" dirty="0" smtClean="0"/>
              <a:t>Talk</a:t>
            </a:r>
            <a:r>
              <a:rPr lang="en-US" b="0" i="0" baseline="0" dirty="0" smtClean="0"/>
              <a:t> about how it is important that students interpret a ratio correctly -  what does each number in the ratio represent - especially in a story problems. When students pay attention to these details, they are engaging in MP6 – attend to precision.</a:t>
            </a:r>
          </a:p>
          <a:p>
            <a:endParaRPr lang="en-US" b="0" i="0" dirty="0"/>
          </a:p>
        </p:txBody>
      </p:sp>
      <p:sp>
        <p:nvSpPr>
          <p:cNvPr id="4" name="Slide Number Placeholder 3"/>
          <p:cNvSpPr>
            <a:spLocks noGrp="1"/>
          </p:cNvSpPr>
          <p:nvPr>
            <p:ph type="sldNum" sz="quarter" idx="10"/>
          </p:nvPr>
        </p:nvSpPr>
        <p:spPr/>
        <p:txBody>
          <a:bodyPr/>
          <a:lstStyle/>
          <a:p>
            <a:fld id="{694A6A94-1D9F-4211-AC58-D6A8BB616028}" type="slidenum">
              <a:rPr lang="en-US" smtClean="0"/>
              <a:t>5</a:t>
            </a:fld>
            <a:endParaRPr lang="en-US" dirty="0"/>
          </a:p>
        </p:txBody>
      </p:sp>
    </p:spTree>
    <p:extLst>
      <p:ext uri="{BB962C8B-B14F-4D97-AF65-F5344CB8AC3E}">
        <p14:creationId xmlns:p14="http://schemas.microsoft.com/office/powerpoint/2010/main" val="4090322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several models that are useful when investigating and solving problems with ratio and proportional relationships.</a:t>
            </a:r>
          </a:p>
          <a:p>
            <a:endParaRPr lang="en-US" dirty="0" smtClean="0"/>
          </a:p>
          <a:p>
            <a:r>
              <a:rPr lang="en-US" dirty="0" smtClean="0"/>
              <a:t>The tape diagram</a:t>
            </a:r>
            <a:r>
              <a:rPr lang="en-US" baseline="0" dirty="0" smtClean="0"/>
              <a:t> is one representation that is specifically called out in 6. RP.3. It is particularly useful when solving problems where the quantities have the same unit.</a:t>
            </a:r>
          </a:p>
          <a:p>
            <a:endParaRPr lang="en-US" baseline="0" dirty="0" smtClean="0"/>
          </a:p>
          <a:p>
            <a:r>
              <a:rPr lang="en-US" baseline="0" dirty="0" smtClean="0"/>
              <a:t>Here we see an example that compares the quantities of two juices used to make a fruit punch. </a:t>
            </a:r>
          </a:p>
          <a:p>
            <a:endParaRPr lang="en-US" b="1" baseline="0" dirty="0" smtClean="0"/>
          </a:p>
          <a:p>
            <a:r>
              <a:rPr lang="en-US" b="0" dirty="0" smtClean="0"/>
              <a:t>Note:</a:t>
            </a:r>
            <a:r>
              <a:rPr lang="en-US" b="0" baseline="0" dirty="0" smtClean="0"/>
              <a:t> </a:t>
            </a:r>
            <a:r>
              <a:rPr lang="en-US" b="0" dirty="0" smtClean="0"/>
              <a:t>Solicit different part to part and part to whole ratios from participants.</a:t>
            </a:r>
          </a:p>
          <a:p>
            <a:endParaRPr lang="en-US" b="1" dirty="0" smtClean="0"/>
          </a:p>
          <a:p>
            <a:r>
              <a:rPr lang="en-US" dirty="0" smtClean="0"/>
              <a:t>Comment: If a teacher asked students to write questions based on this tape diagram that would be reasoning abstractly and quantitatively.  (MP 2)</a:t>
            </a:r>
          </a:p>
          <a:p>
            <a:endParaRPr lang="en-US" dirty="0" smtClean="0"/>
          </a:p>
          <a:p>
            <a:r>
              <a:rPr lang="en-US" baseline="0" dirty="0" smtClean="0"/>
              <a:t>We will see a short video showing how tape diagrams can be used to solve two ratio problems. The second problem is taken from the progressions document on Ratios and Proportional Relationships.</a:t>
            </a:r>
            <a:endParaRPr lang="en-US" dirty="0"/>
          </a:p>
        </p:txBody>
      </p:sp>
      <p:sp>
        <p:nvSpPr>
          <p:cNvPr id="4" name="Slide Number Placeholder 3"/>
          <p:cNvSpPr>
            <a:spLocks noGrp="1"/>
          </p:cNvSpPr>
          <p:nvPr>
            <p:ph type="sldNum" sz="quarter" idx="10"/>
          </p:nvPr>
        </p:nvSpPr>
        <p:spPr/>
        <p:txBody>
          <a:bodyPr/>
          <a:lstStyle/>
          <a:p>
            <a:fld id="{694A6A94-1D9F-4211-AC58-D6A8BB616028}" type="slidenum">
              <a:rPr lang="en-US" smtClean="0"/>
              <a:t>6</a:t>
            </a:fld>
            <a:endParaRPr lang="en-US" dirty="0"/>
          </a:p>
        </p:txBody>
      </p:sp>
    </p:spTree>
    <p:extLst>
      <p:ext uri="{BB962C8B-B14F-4D97-AF65-F5344CB8AC3E}">
        <p14:creationId xmlns:p14="http://schemas.microsoft.com/office/powerpoint/2010/main" val="1849104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 viewing the video ask participants to share their impressions or ask clarifying questions.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Comment:</a:t>
            </a:r>
            <a:r>
              <a:rPr lang="en-US" baseline="0" dirty="0" smtClean="0"/>
              <a:t> </a:t>
            </a:r>
            <a:r>
              <a:rPr lang="en-US" dirty="0" smtClean="0"/>
              <a:t>If a student decides</a:t>
            </a:r>
            <a:r>
              <a:rPr lang="en-US" baseline="0" dirty="0" smtClean="0"/>
              <a:t> to use a tape diagram to help them solve a problem, they are engaging in MP5 (use appropriate tools strategically).</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Have participants complete the </a:t>
            </a:r>
            <a:r>
              <a:rPr lang="en-US" b="1" i="1" dirty="0" smtClean="0"/>
              <a:t>Oranges and Apples Activity </a:t>
            </a:r>
            <a:r>
              <a:rPr lang="en-US" dirty="0" smtClean="0"/>
              <a:t>and challenge them to use tape diagrams in the process</a:t>
            </a:r>
            <a:r>
              <a:rPr lang="en-US" baseline="0" dirty="0" smtClean="0"/>
              <a:t>. Ask for volunteers to share their tape diagrams on the document camera. Have a discussion about the mathematical practices that could be linked to this activity.</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strike="sngStrike" dirty="0" smtClean="0">
              <a:effectLst>
                <a:outerShdw blurRad="38100" dist="38100" dir="2700000" algn="tl">
                  <a:srgbClr val="000000">
                    <a:alpha val="43137"/>
                  </a:srgbClr>
                </a:outerShdw>
              </a:effectLst>
            </a:endParaRPr>
          </a:p>
          <a:p>
            <a:endParaRPr lang="en-US" b="1" strike="sngStrike" dirty="0">
              <a:effectLst>
                <a:outerShdw blurRad="38100" dist="38100" dir="2700000" algn="tl">
                  <a:srgbClr val="000000">
                    <a:alpha val="43137"/>
                  </a:srgbClr>
                </a:outerShdw>
              </a:effectLst>
            </a:endParaRPr>
          </a:p>
        </p:txBody>
      </p:sp>
      <p:sp>
        <p:nvSpPr>
          <p:cNvPr id="4" name="Slide Number Placeholder 3"/>
          <p:cNvSpPr>
            <a:spLocks noGrp="1"/>
          </p:cNvSpPr>
          <p:nvPr>
            <p:ph type="sldNum" sz="quarter" idx="10"/>
          </p:nvPr>
        </p:nvSpPr>
        <p:spPr/>
        <p:txBody>
          <a:bodyPr/>
          <a:lstStyle/>
          <a:p>
            <a:fld id="{694A6A94-1D9F-4211-AC58-D6A8BB616028}" type="slidenum">
              <a:rPr lang="en-US" smtClean="0"/>
              <a:t>7</a:t>
            </a:fld>
            <a:endParaRPr lang="en-US" dirty="0"/>
          </a:p>
        </p:txBody>
      </p:sp>
    </p:spTree>
    <p:extLst>
      <p:ext uri="{BB962C8B-B14F-4D97-AF65-F5344CB8AC3E}">
        <p14:creationId xmlns:p14="http://schemas.microsoft.com/office/powerpoint/2010/main" val="253337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double number line is also another representation called out in the CCSS for its usefulness</a:t>
            </a:r>
            <a:r>
              <a:rPr lang="en-US" baseline="0" dirty="0" smtClean="0"/>
              <a:t> in solving ratio and proportional reasoning problems. </a:t>
            </a:r>
          </a:p>
          <a:p>
            <a:endParaRPr lang="en-US" baseline="0" dirty="0" smtClean="0"/>
          </a:p>
          <a:p>
            <a:r>
              <a:rPr lang="en-US" baseline="0" dirty="0" smtClean="0"/>
              <a:t>They are best used when the quantities are not measured in the same unit, as in this example, where meters and seconds are being compared. </a:t>
            </a:r>
          </a:p>
          <a:p>
            <a:endParaRPr lang="en-US" baseline="0" dirty="0" smtClean="0"/>
          </a:p>
          <a:p>
            <a:r>
              <a:rPr lang="en-US" baseline="0" dirty="0" smtClean="0"/>
              <a:t>They are good for determining unit rates, equivalent ratios, solving proportions, and finding unknowns in percent problems.</a:t>
            </a:r>
          </a:p>
          <a:p>
            <a:endParaRPr lang="en-US" baseline="0" dirty="0" smtClean="0"/>
          </a:p>
          <a:p>
            <a:r>
              <a:rPr lang="en-US" baseline="0" dirty="0" smtClean="0"/>
              <a:t>This tool can be helpful in representing ratios that involve fractions and decimals.</a:t>
            </a:r>
          </a:p>
          <a:p>
            <a:endParaRPr lang="en-US" baseline="0" dirty="0" smtClean="0"/>
          </a:p>
          <a:p>
            <a:r>
              <a:rPr lang="en-US" baseline="0" dirty="0" smtClean="0"/>
              <a:t>The next slide shows how the double number line can be used to find a unit rate.</a:t>
            </a:r>
          </a:p>
          <a:p>
            <a:endParaRPr lang="en-US" b="0" baseline="0" dirty="0" smtClean="0"/>
          </a:p>
        </p:txBody>
      </p:sp>
      <p:sp>
        <p:nvSpPr>
          <p:cNvPr id="4" name="Slide Number Placeholder 3"/>
          <p:cNvSpPr>
            <a:spLocks noGrp="1"/>
          </p:cNvSpPr>
          <p:nvPr>
            <p:ph type="sldNum" sz="quarter" idx="10"/>
          </p:nvPr>
        </p:nvSpPr>
        <p:spPr/>
        <p:txBody>
          <a:bodyPr/>
          <a:lstStyle/>
          <a:p>
            <a:fld id="{694A6A94-1D9F-4211-AC58-D6A8BB616028}" type="slidenum">
              <a:rPr lang="en-US" smtClean="0"/>
              <a:t>8</a:t>
            </a:fld>
            <a:endParaRPr lang="en-US" dirty="0"/>
          </a:p>
        </p:txBody>
      </p:sp>
    </p:spTree>
    <p:extLst>
      <p:ext uri="{BB962C8B-B14F-4D97-AF65-F5344CB8AC3E}">
        <p14:creationId xmlns:p14="http://schemas.microsoft.com/office/powerpoint/2010/main" val="41717270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the strength of the tool. </a:t>
            </a:r>
          </a:p>
          <a:p>
            <a:endParaRPr lang="en-US" dirty="0" smtClean="0"/>
          </a:p>
          <a:p>
            <a:r>
              <a:rPr lang="en-US" dirty="0" smtClean="0"/>
              <a:t>Comment: Should</a:t>
            </a:r>
            <a:r>
              <a:rPr lang="en-US" baseline="0" dirty="0" smtClean="0"/>
              <a:t> a student decide to use the double number line as a tool to solve a problem, they are engaging in MP5 (use appropriate tools strategically). </a:t>
            </a:r>
          </a:p>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694A6A94-1D9F-4211-AC58-D6A8BB616028}" type="slidenum">
              <a:rPr lang="en-US" smtClean="0"/>
              <a:t>9</a:t>
            </a:fld>
            <a:endParaRPr lang="en-US" dirty="0"/>
          </a:p>
        </p:txBody>
      </p:sp>
    </p:spTree>
    <p:extLst>
      <p:ext uri="{BB962C8B-B14F-4D97-AF65-F5344CB8AC3E}">
        <p14:creationId xmlns:p14="http://schemas.microsoft.com/office/powerpoint/2010/main" val="2696354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081250FE-BB2C-4EE9-B19F-5B442316E6DD}" type="slidenum">
              <a:rPr lang="en-US" smtClean="0"/>
              <a:t>‹#›</a:t>
            </a:fld>
            <a:endParaRPr lang="en-US" dirty="0"/>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1250FE-BB2C-4EE9-B19F-5B442316E6DD}"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6915912" y="3009901"/>
            <a:ext cx="457200" cy="441325"/>
          </a:xfrm>
        </p:spPr>
        <p:txBody>
          <a:bodyPr/>
          <a:lstStyle/>
          <a:p>
            <a:fld id="{081250FE-BB2C-4EE9-B19F-5B442316E6DD}" type="slidenum">
              <a:rPr lang="en-US" smtClean="0"/>
              <a:t>‹#›</a:t>
            </a:fld>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4361688" y="1026372"/>
            <a:ext cx="457200" cy="441325"/>
          </a:xfrm>
        </p:spPr>
        <p:txBody>
          <a:bodyPr/>
          <a:lstStyle/>
          <a:p>
            <a:fld id="{081250FE-BB2C-4EE9-B19F-5B442316E6DD}" type="slidenum">
              <a:rPr lang="en-US" smtClean="0"/>
              <a:t>‹#›</a:t>
            </a:fld>
            <a:endParaRPr lang="en-US" dirty="0"/>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081250FE-BB2C-4EE9-B19F-5B442316E6DD}" type="slidenum">
              <a:rPr lang="en-US" smtClean="0"/>
              <a:t>‹#›</a:t>
            </a:fld>
            <a:endParaRPr lang="en-US" dirty="0"/>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3A2568F9-32DC-40A3-80DA-9979E5473CA8}" type="datetimeFigureOut">
              <a:rPr lang="en-US" smtClean="0"/>
              <a:t>4/24/2015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1250FE-BB2C-4EE9-B19F-5B442316E6DD}" type="slidenum">
              <a:rPr lang="en-US" smtClean="0"/>
              <a:t>‹#›</a:t>
            </a:fld>
            <a:endParaRPr lang="en-US" dirty="0"/>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8" name="Footer Placeholder 7"/>
          <p:cNvSpPr>
            <a:spLocks noGrp="1"/>
          </p:cNvSpPr>
          <p:nvPr>
            <p:ph type="ftr" sz="quarter" idx="11"/>
          </p:nvPr>
        </p:nvSpPr>
        <p:spPr>
          <a:xfrm>
            <a:off x="304800" y="6409944"/>
            <a:ext cx="3581400" cy="365760"/>
          </a:xfrm>
        </p:spPr>
        <p:txBody>
          <a:bodyPr/>
          <a:lstStyle/>
          <a:p>
            <a:endParaRPr lang="en-US" dirty="0"/>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081250FE-BB2C-4EE9-B19F-5B442316E6DD}" type="slidenum">
              <a:rPr lang="en-US" smtClean="0"/>
              <a:t>‹#›</a:t>
            </a:fld>
            <a:endParaRPr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4343400" y="1036020"/>
            <a:ext cx="457200" cy="441325"/>
          </a:xfrm>
        </p:spPr>
        <p:txBody>
          <a:bodyPr/>
          <a:lstStyle/>
          <a:p>
            <a:fld id="{081250FE-BB2C-4EE9-B19F-5B442316E6DD}"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081250FE-BB2C-4EE9-B19F-5B442316E6DD}"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081250FE-BB2C-4EE9-B19F-5B442316E6DD}" type="slidenum">
              <a:rPr lang="en-US" smtClean="0"/>
              <a:t>‹#›</a:t>
            </a:fld>
            <a:endParaRPr lang="en-US" dirty="0"/>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p:txBody>
          <a:bodyPr/>
          <a:lstStyle/>
          <a:p>
            <a:fld id="{3A2568F9-32DC-40A3-80DA-9979E5473CA8}" type="datetimeFigureOut">
              <a:rPr lang="en-US" smtClean="0"/>
              <a:t>4/24/2015</a:t>
            </a:fld>
            <a:endParaRPr lang="en-US" dirty="0"/>
          </a:p>
        </p:txBody>
      </p:sp>
      <p:sp>
        <p:nvSpPr>
          <p:cNvPr id="6" name="Footer Placeholder 5"/>
          <p:cNvSpPr>
            <a:spLocks noGrp="1"/>
          </p:cNvSpPr>
          <p:nvPr>
            <p:ph type="ftr" sz="quarter" idx="11"/>
          </p:nvPr>
        </p:nvSpPr>
        <p:spPr>
          <a:xfrm>
            <a:off x="301752" y="6410848"/>
            <a:ext cx="3383280" cy="365760"/>
          </a:xfrm>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p>
            <a:fld id="{081250FE-BB2C-4EE9-B19F-5B442316E6DD}" type="slidenum">
              <a:rPr lang="en-US" smtClean="0"/>
              <a:t>‹#›</a:t>
            </a:fld>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a:xfrm>
            <a:off x="5788152" y="6404984"/>
            <a:ext cx="3044952" cy="365760"/>
          </a:xfrm>
        </p:spPr>
        <p:txBody>
          <a:bodyPr/>
          <a:lstStyle/>
          <a:p>
            <a:fld id="{3A2568F9-32DC-40A3-80DA-9979E5473CA8}" type="datetimeFigureOut">
              <a:rPr lang="en-US" smtClean="0"/>
              <a:t>4/24/2015</a:t>
            </a:fld>
            <a:endParaRPr lang="en-US" dirty="0"/>
          </a:p>
        </p:txBody>
      </p:sp>
      <p:sp>
        <p:nvSpPr>
          <p:cNvPr id="6" name="Footer Placeholder 5"/>
          <p:cNvSpPr>
            <a:spLocks noGrp="1"/>
          </p:cNvSpPr>
          <p:nvPr>
            <p:ph type="ftr" sz="quarter" idx="11"/>
          </p:nvPr>
        </p:nvSpPr>
        <p:spPr>
          <a:xfrm>
            <a:off x="301752" y="6410848"/>
            <a:ext cx="3584448" cy="36576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3A2568F9-32DC-40A3-80DA-9979E5473CA8}" type="datetimeFigureOut">
              <a:rPr lang="en-US" smtClean="0"/>
              <a:t>4/24/2015</a:t>
            </a:fld>
            <a:endParaRPr lang="en-US" dirty="0"/>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dirty="0"/>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081250FE-BB2C-4EE9-B19F-5B442316E6DD}" type="slidenum">
              <a:rPr lang="en-US" smtClean="0"/>
              <a:t>‹#›</a:t>
            </a:fld>
            <a:endParaRPr lang="en-US" dirty="0"/>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9.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962400"/>
            <a:ext cx="6400800" cy="1752600"/>
          </a:xfrm>
        </p:spPr>
        <p:txBody>
          <a:bodyPr>
            <a:normAutofit/>
          </a:bodyPr>
          <a:lstStyle/>
          <a:p>
            <a:r>
              <a:rPr lang="en-US" dirty="0" smtClean="0">
                <a:cs typeface="Aharoni" panose="02010803020104030203" pitchFamily="2" charset="-79"/>
              </a:rPr>
              <a:t>Adapted from a WORKSHOP prepared for </a:t>
            </a:r>
          </a:p>
          <a:p>
            <a:r>
              <a:rPr lang="en-US" dirty="0" smtClean="0">
                <a:cs typeface="Aharoni" panose="02010803020104030203" pitchFamily="2" charset="-79"/>
              </a:rPr>
              <a:t>the Rhode Island Department of Education</a:t>
            </a:r>
          </a:p>
          <a:p>
            <a:r>
              <a:rPr lang="en-US" dirty="0" smtClean="0">
                <a:cs typeface="Aharoni" panose="02010803020104030203" pitchFamily="2" charset="-79"/>
              </a:rPr>
              <a:t> by</a:t>
            </a:r>
          </a:p>
          <a:p>
            <a:r>
              <a:rPr lang="en-US" dirty="0" smtClean="0">
                <a:cs typeface="Aharoni" panose="02010803020104030203" pitchFamily="2" charset="-79"/>
              </a:rPr>
              <a:t> Kristina Sparfven</a:t>
            </a:r>
          </a:p>
          <a:p>
            <a:endParaRPr lang="en-US" dirty="0">
              <a:latin typeface="+mj-lt"/>
            </a:endParaRPr>
          </a:p>
        </p:txBody>
      </p:sp>
      <p:sp>
        <p:nvSpPr>
          <p:cNvPr id="2" name="Title 1"/>
          <p:cNvSpPr>
            <a:spLocks noGrp="1"/>
          </p:cNvSpPr>
          <p:nvPr>
            <p:ph type="ctrTitle"/>
          </p:nvPr>
        </p:nvSpPr>
        <p:spPr/>
        <p:txBody>
          <a:bodyPr>
            <a:normAutofit fontScale="90000"/>
          </a:bodyPr>
          <a:lstStyle/>
          <a:p>
            <a:r>
              <a:rPr lang="en-US" dirty="0" smtClean="0"/>
              <a:t>The Rigors of Ratio and Proportional Reasoning in the Common Core State Standards</a:t>
            </a:r>
            <a:endParaRPr lang="en-US" dirty="0"/>
          </a:p>
        </p:txBody>
      </p:sp>
    </p:spTree>
    <p:extLst>
      <p:ext uri="{BB962C8B-B14F-4D97-AF65-F5344CB8AC3E}">
        <p14:creationId xmlns:p14="http://schemas.microsoft.com/office/powerpoint/2010/main" val="2739115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Rate in the Real World</a:t>
            </a:r>
            <a:endParaRPr lang="en-US" dirty="0"/>
          </a:p>
        </p:txBody>
      </p:sp>
      <p:sp>
        <p:nvSpPr>
          <p:cNvPr id="3" name="Content Placeholder 2"/>
          <p:cNvSpPr>
            <a:spLocks noGrp="1"/>
          </p:cNvSpPr>
          <p:nvPr>
            <p:ph sz="quarter" idx="1"/>
          </p:nvPr>
        </p:nvSpPr>
        <p:spPr/>
        <p:txBody>
          <a:bodyPr>
            <a:normAutofit/>
          </a:bodyPr>
          <a:lstStyle/>
          <a:p>
            <a:r>
              <a:rPr lang="en-US" dirty="0" smtClean="0"/>
              <a:t>Unit rates are often expressed as a comparisons with no reference to the number one</a:t>
            </a:r>
          </a:p>
          <a:p>
            <a:pPr lvl="1">
              <a:buFont typeface="Courier New" panose="02070309020205020404" pitchFamily="49" charset="0"/>
              <a:buChar char="o"/>
            </a:pPr>
            <a:r>
              <a:rPr lang="en-US" dirty="0"/>
              <a:t>65 miles per hour</a:t>
            </a:r>
          </a:p>
          <a:p>
            <a:pPr lvl="1">
              <a:buFont typeface="Courier New" panose="02070309020205020404" pitchFamily="49" charset="0"/>
              <a:buChar char="o"/>
            </a:pPr>
            <a:r>
              <a:rPr lang="en-US" dirty="0"/>
              <a:t>$2.49 per </a:t>
            </a:r>
            <a:r>
              <a:rPr lang="en-US" dirty="0" smtClean="0"/>
              <a:t>pound</a:t>
            </a:r>
          </a:p>
          <a:p>
            <a:r>
              <a:rPr lang="en-US" dirty="0" smtClean="0"/>
              <a:t>In grade 7 students are able to  convert a rational number to a decimal using long division (7.NS.2d)</a:t>
            </a:r>
          </a:p>
          <a:p>
            <a:r>
              <a:rPr lang="en-US" dirty="0" smtClean="0"/>
              <a:t>When students create ratios to find a unit rate expressed as a decimal, it is important that they fully understand the comparison they are making</a:t>
            </a:r>
          </a:p>
          <a:p>
            <a:endParaRPr lang="en-US" dirty="0" smtClean="0"/>
          </a:p>
          <a:p>
            <a:endParaRPr lang="en-US" dirty="0" smtClean="0"/>
          </a:p>
          <a:p>
            <a:pPr marL="274320" lvl="1" indent="0">
              <a:buNone/>
            </a:pPr>
            <a:endParaRPr lang="en-US" dirty="0" smtClean="0"/>
          </a:p>
        </p:txBody>
      </p:sp>
    </p:spTree>
    <p:extLst>
      <p:ext uri="{BB962C8B-B14F-4D97-AF65-F5344CB8AC3E}">
        <p14:creationId xmlns:p14="http://schemas.microsoft.com/office/powerpoint/2010/main" val="217316168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dirty="0" smtClean="0"/>
              <a:t>Using a Double Number Line for Percent Problems</a:t>
            </a:r>
            <a:endParaRPr lang="en-US" dirty="0"/>
          </a:p>
        </p:txBody>
      </p:sp>
      <p:sp>
        <p:nvSpPr>
          <p:cNvPr id="3" name="Content Placeholder 2"/>
          <p:cNvSpPr>
            <a:spLocks noGrp="1"/>
          </p:cNvSpPr>
          <p:nvPr>
            <p:ph sz="quarter" idx="1"/>
          </p:nvPr>
        </p:nvSpPr>
        <p:spPr/>
        <p:txBody>
          <a:bodyPr/>
          <a:lstStyle/>
          <a:p>
            <a:endParaRPr lang="en-US" dirty="0"/>
          </a:p>
        </p:txBody>
      </p:sp>
    </p:spTree>
    <p:controls>
      <mc:AlternateContent xmlns:mc="http://schemas.openxmlformats.org/markup-compatibility/2006">
        <mc:Choice xmlns:v="urn:schemas-microsoft-com:vml" Requires="v">
          <p:control spid="3083" name="ShockwaveFlash1" r:id="rId2" imgW="8228571" imgH="4266667"/>
        </mc:Choice>
        <mc:Fallback>
          <p:control name="ShockwaveFlash1" r:id="rId2" imgW="8228571" imgH="426666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676400"/>
                  <a:ext cx="8229600" cy="426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551277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685800"/>
          </a:xfrm>
        </p:spPr>
        <p:txBody>
          <a:bodyPr>
            <a:normAutofit fontScale="90000"/>
          </a:bodyPr>
          <a:lstStyle/>
          <a:p>
            <a:r>
              <a:rPr lang="en-US" dirty="0"/>
              <a:t/>
            </a:r>
            <a:br>
              <a:rPr lang="en-US" dirty="0"/>
            </a:br>
            <a:r>
              <a:rPr lang="en-US" dirty="0" smtClean="0"/>
              <a:t>Finding a Missing Value in a Proportion</a:t>
            </a:r>
            <a:endParaRPr lang="en-US" dirty="0"/>
          </a:p>
        </p:txBody>
      </p:sp>
      <p:sp>
        <p:nvSpPr>
          <p:cNvPr id="3" name="Content Placeholder 2"/>
          <p:cNvSpPr>
            <a:spLocks noGrp="1"/>
          </p:cNvSpPr>
          <p:nvPr>
            <p:ph sz="quarter" idx="1"/>
          </p:nvPr>
        </p:nvSpPr>
        <p:spPr/>
        <p:txBody>
          <a:bodyPr/>
          <a:lstStyle/>
          <a:p>
            <a:r>
              <a:rPr lang="en-US" dirty="0" smtClean="0"/>
              <a:t>What method would you use to solve for the value of </a:t>
            </a:r>
            <a:r>
              <a:rPr lang="en-US" i="1" dirty="0" smtClean="0"/>
              <a:t>x</a:t>
            </a:r>
            <a:r>
              <a:rPr lang="en-US" dirty="0" smtClean="0"/>
              <a:t>?</a:t>
            </a:r>
          </a:p>
          <a:p>
            <a:endParaRPr lang="en-US" dirty="0"/>
          </a:p>
          <a:p>
            <a:endParaRPr lang="en-US" dirty="0" smtClean="0"/>
          </a:p>
          <a:p>
            <a:endParaRPr lang="en-US" dirty="0"/>
          </a:p>
          <a:p>
            <a:endParaRPr lang="en-US" dirty="0" smtClean="0"/>
          </a:p>
          <a:p>
            <a:endParaRPr lang="en-US" dirty="0" smtClean="0"/>
          </a:p>
          <a:p>
            <a:r>
              <a:rPr lang="en-US" dirty="0" smtClean="0"/>
              <a:t>Reflect on how you might teach your students to  solve for the value of </a:t>
            </a:r>
            <a:r>
              <a:rPr lang="en-US" i="1" dirty="0" smtClean="0"/>
              <a:t>x</a:t>
            </a:r>
            <a:r>
              <a:rPr lang="en-US" dirty="0" smtClean="0"/>
              <a:t>.</a:t>
            </a:r>
          </a:p>
          <a:p>
            <a:pPr marL="0" indent="0" algn="ctr">
              <a:buNone/>
            </a:pPr>
            <a:endParaRPr lang="en-US" dirty="0" smtClean="0"/>
          </a:p>
          <a:p>
            <a:pPr marL="0" indent="0" algn="ctr">
              <a:buNone/>
            </a:pPr>
            <a:endParaRPr lang="en-US" dirty="0" smtClean="0"/>
          </a:p>
          <a:p>
            <a:pPr marL="0" indent="0" algn="ctr">
              <a:buNone/>
            </a:pPr>
            <a:endParaRPr lang="en-US" dirty="0" smtClean="0"/>
          </a:p>
        </p:txBody>
      </p:sp>
      <p:sp>
        <p:nvSpPr>
          <p:cNvPr id="4" name="Rectangle 3"/>
          <p:cNvSpPr/>
          <p:nvPr/>
        </p:nvSpPr>
        <p:spPr>
          <a:xfrm>
            <a:off x="4479636" y="2967335"/>
            <a:ext cx="184730" cy="923330"/>
          </a:xfrm>
          <a:prstGeom prst="rect">
            <a:avLst/>
          </a:prstGeom>
          <a:noFill/>
        </p:spPr>
        <p:txBody>
          <a:bodyPr wrap="none" lIns="91440" tIns="45720" rIns="91440" bIns="45720">
            <a:spAutoFit/>
          </a:bodyPr>
          <a:lstStyle/>
          <a:p>
            <a:pPr algn="ctr"/>
            <a:endParaRPr 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7" name="Table 6"/>
          <p:cNvGraphicFramePr>
            <a:graphicFrameLocks noGrp="1"/>
          </p:cNvGraphicFramePr>
          <p:nvPr>
            <p:extLst>
              <p:ext uri="{D42A27DB-BD31-4B8C-83A1-F6EECF244321}">
                <p14:modId xmlns:p14="http://schemas.microsoft.com/office/powerpoint/2010/main" val="1666410710"/>
              </p:ext>
            </p:extLst>
          </p:nvPr>
        </p:nvGraphicFramePr>
        <p:xfrm>
          <a:off x="3505201" y="3052350"/>
          <a:ext cx="1981199" cy="1472184"/>
        </p:xfrm>
        <a:graphic>
          <a:graphicData uri="http://schemas.openxmlformats.org/drawingml/2006/table">
            <a:tbl>
              <a:tblPr firstRow="1" firstCol="1" bandRow="1">
                <a:tableStyleId>{5C22544A-7EE6-4342-B048-85BDC9FD1C3A}</a:tableStyleId>
              </a:tblPr>
              <a:tblGrid>
                <a:gridCol w="834390"/>
                <a:gridCol w="429260"/>
                <a:gridCol w="717549"/>
              </a:tblGrid>
              <a:tr h="393700">
                <a:tc>
                  <a:txBody>
                    <a:bodyPr/>
                    <a:lstStyle/>
                    <a:p>
                      <a:pPr marL="0" marR="0" algn="ctr">
                        <a:lnSpc>
                          <a:spcPct val="115000"/>
                        </a:lnSpc>
                        <a:spcBef>
                          <a:spcPts val="0"/>
                        </a:spcBef>
                        <a:spcAft>
                          <a:spcPts val="0"/>
                        </a:spcAft>
                      </a:pPr>
                      <a:r>
                        <a:rPr lang="en-US" sz="2800" b="0" dirty="0" smtClean="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3</a:t>
                      </a:r>
                      <a:endParaRPr lang="en-US" sz="1100" b="0"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2800" dirty="0">
                          <a:solidFill>
                            <a:schemeClr val="tx1"/>
                          </a:solidFill>
                          <a:effectLst/>
                        </a:rPr>
                        <a:t> </a:t>
                      </a:r>
                      <a:endParaRPr lang="en-US" sz="1100" dirty="0">
                        <a:solidFill>
                          <a:schemeClr val="tx1"/>
                        </a:solidFill>
                        <a:effectLst/>
                        <a:latin typeface="Calibri"/>
                        <a:ea typeface="Calibri"/>
                        <a:cs typeface="Times New Roman"/>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2800" b="0" i="1"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X</a:t>
                      </a:r>
                      <a:endParaRPr lang="en-US" sz="1100" b="0" i="1"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r>
              <a:tr h="353695">
                <a:tc>
                  <a:txBody>
                    <a:bodyPr/>
                    <a:lstStyle/>
                    <a:p>
                      <a:pPr marL="0" marR="0" algn="ctr">
                        <a:lnSpc>
                          <a:spcPct val="115000"/>
                        </a:lnSpc>
                        <a:spcBef>
                          <a:spcPts val="0"/>
                        </a:spcBef>
                        <a:spcAft>
                          <a:spcPts val="0"/>
                        </a:spcAft>
                      </a:pPr>
                      <a:r>
                        <a:rPr lang="en-US" sz="1600" b="1" dirty="0" smtClean="0">
                          <a:solidFill>
                            <a:schemeClr val="tx1"/>
                          </a:solidFill>
                          <a:effectLst/>
                          <a:latin typeface="Arial Black" panose="020B0A04020102020204" pitchFamily="34" charset="0"/>
                        </a:rPr>
                        <a:t>___</a:t>
                      </a:r>
                      <a:endParaRPr lang="en-US" sz="1100" b="1" dirty="0">
                        <a:solidFill>
                          <a:schemeClr val="tx1"/>
                        </a:solidFill>
                        <a:effectLst/>
                        <a:latin typeface="Arial Black" panose="020B0A04020102020204" pitchFamily="34" charset="0"/>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2800" b="0"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a:t>
                      </a: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1600" b="1" dirty="0" smtClean="0">
                          <a:solidFill>
                            <a:schemeClr val="tx1"/>
                          </a:solidFill>
                          <a:effectLst/>
                          <a:latin typeface="Arial Black" panose="020B0A04020102020204" pitchFamily="34" charset="0"/>
                        </a:rPr>
                        <a:t>___</a:t>
                      </a:r>
                      <a:endParaRPr lang="en-US" sz="1100" b="1" dirty="0">
                        <a:solidFill>
                          <a:schemeClr val="tx1"/>
                        </a:solidFill>
                        <a:effectLst/>
                        <a:latin typeface="Arial Black" panose="020B0A04020102020204" pitchFamily="34" charset="0"/>
                        <a:ea typeface="Calibri"/>
                        <a:cs typeface="Times New Roman"/>
                      </a:endParaRPr>
                    </a:p>
                  </a:txBody>
                  <a:tcPr marL="68580" marR="6858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r>
              <a:tr h="479425">
                <a:tc>
                  <a:txBody>
                    <a:bodyPr/>
                    <a:lstStyle/>
                    <a:p>
                      <a:pPr marL="0" marR="0" algn="ctr">
                        <a:lnSpc>
                          <a:spcPct val="115000"/>
                        </a:lnSpc>
                        <a:spcBef>
                          <a:spcPts val="0"/>
                        </a:spcBef>
                        <a:spcAft>
                          <a:spcPts val="0"/>
                        </a:spcAft>
                      </a:pPr>
                      <a:r>
                        <a:rPr lang="en-US" sz="2800" b="0" strike="noStrike"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21</a:t>
                      </a:r>
                      <a:endParaRPr lang="en-US" sz="1100" b="0" strike="noStrike"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2800" dirty="0">
                          <a:solidFill>
                            <a:schemeClr val="tx1"/>
                          </a:solidFill>
                          <a:effectLst/>
                        </a:rPr>
                        <a:t> </a:t>
                      </a:r>
                      <a:endParaRPr lang="en-US" sz="1100" dirty="0">
                        <a:solidFill>
                          <a:schemeClr val="tx1"/>
                        </a:solidFill>
                        <a:effectLst/>
                        <a:latin typeface="Calibri"/>
                        <a:ea typeface="Calibri"/>
                        <a:cs typeface="Times New Roman"/>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ctr">
                        <a:lnSpc>
                          <a:spcPct val="115000"/>
                        </a:lnSpc>
                        <a:spcBef>
                          <a:spcPts val="0"/>
                        </a:spcBef>
                        <a:spcAft>
                          <a:spcPts val="0"/>
                        </a:spcAft>
                      </a:pPr>
                      <a:r>
                        <a:rPr lang="en-US" sz="2800" dirty="0" smtClean="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rPr>
                        <a:t>35</a:t>
                      </a:r>
                      <a:endParaRPr lang="en-US" sz="1100" dirty="0">
                        <a:solidFill>
                          <a:schemeClr val="tx1"/>
                        </a:solidFill>
                        <a:effectLst/>
                        <a:latin typeface="Arial Unicode MS" panose="020B0604020202020204" pitchFamily="34" charset="-128"/>
                        <a:ea typeface="Arial Unicode MS" panose="020B0604020202020204" pitchFamily="34" charset="-128"/>
                        <a:cs typeface="Arial Unicode MS" panose="020B0604020202020204" pitchFamily="34" charset="-128"/>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1334225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dirty="0" smtClean="0"/>
              <a:t>The “Why” of </a:t>
            </a:r>
            <a:r>
              <a:rPr lang="en-US" strike="sngStrike" dirty="0" smtClean="0"/>
              <a:t>Cross Multiplication</a:t>
            </a:r>
            <a:br>
              <a:rPr lang="en-US" strike="sngStrike" dirty="0" smtClean="0"/>
            </a:br>
            <a:r>
              <a:rPr lang="en-US" dirty="0"/>
              <a:t>t</a:t>
            </a:r>
            <a:r>
              <a:rPr lang="en-US" dirty="0" smtClean="0"/>
              <a:t>he Cross Product Property</a:t>
            </a:r>
            <a:endParaRPr lang="en-US" strike="sngStrike" dirty="0"/>
          </a:p>
        </p:txBody>
      </p:sp>
      <p:sp>
        <p:nvSpPr>
          <p:cNvPr id="3" name="Content Placeholder 2"/>
          <p:cNvSpPr>
            <a:spLocks noGrp="1"/>
          </p:cNvSpPr>
          <p:nvPr>
            <p:ph sz="quarter" idx="1"/>
          </p:nvPr>
        </p:nvSpPr>
        <p:spPr/>
        <p:txBody>
          <a:bodyPr/>
          <a:lstStyle/>
          <a:p>
            <a:endParaRPr lang="en-US" dirty="0"/>
          </a:p>
        </p:txBody>
      </p:sp>
    </p:spTree>
    <p:controls>
      <mc:AlternateContent xmlns:mc="http://schemas.openxmlformats.org/markup-compatibility/2006">
        <mc:Choice xmlns:v="urn:schemas-microsoft-com:vml" Requires="v">
          <p:control spid="4102" name="ShockwaveFlash1" r:id="rId2" imgW="8228571" imgH="4342857"/>
        </mc:Choice>
        <mc:Fallback>
          <p:control name="ShockwaveFlash1" r:id="rId2" imgW="8228571" imgH="43428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676400"/>
                  <a:ext cx="8229600" cy="4343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985090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 structure in TABLES</a:t>
            </a:r>
            <a:endParaRPr lang="en-US" dirty="0"/>
          </a:p>
        </p:txBody>
      </p:sp>
      <p:sp>
        <p:nvSpPr>
          <p:cNvPr id="3" name="Content Placeholder 2"/>
          <p:cNvSpPr>
            <a:spLocks noGrp="1"/>
          </p:cNvSpPr>
          <p:nvPr>
            <p:ph sz="quarter" idx="1"/>
          </p:nvPr>
        </p:nvSpPr>
        <p:spPr/>
        <p:txBody>
          <a:bodyPr/>
          <a:lstStyle/>
          <a:p>
            <a:r>
              <a:rPr lang="en-US" dirty="0" smtClean="0"/>
              <a:t>Additive structure.</a:t>
            </a:r>
          </a:p>
          <a:p>
            <a:endParaRPr lang="en-US" dirty="0"/>
          </a:p>
          <a:p>
            <a:endParaRPr lang="en-US" dirty="0" smtClean="0"/>
          </a:p>
          <a:p>
            <a:endParaRPr lang="en-US" dirty="0"/>
          </a:p>
          <a:p>
            <a:r>
              <a:rPr lang="en-US" dirty="0" smtClean="0"/>
              <a:t>Multiplicative structure</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24" y="1524000"/>
            <a:ext cx="2047875" cy="201554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7050" y="3962400"/>
            <a:ext cx="3009900" cy="2333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950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 7 PARCC Item</a:t>
            </a:r>
            <a:endParaRPr lang="en-US" dirty="0"/>
          </a:p>
        </p:txBody>
      </p:sp>
      <p:pic>
        <p:nvPicPr>
          <p:cNvPr id="4" name="Content Placeholder 3"/>
          <p:cNvPicPr>
            <a:picLocks noGrp="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533400" y="1981200"/>
            <a:ext cx="6019800" cy="3429000"/>
          </a:xfrm>
          <a:prstGeom prst="rect">
            <a:avLst/>
          </a:prstGeom>
          <a:noFill/>
          <a:ln>
            <a:noFill/>
          </a:ln>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5974" y="2362200"/>
            <a:ext cx="1005025" cy="2469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42170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 structure in GRAPHS</a:t>
            </a:r>
            <a:endParaRPr lang="en-US" dirty="0"/>
          </a:p>
        </p:txBody>
      </p:sp>
      <p:sp>
        <p:nvSpPr>
          <p:cNvPr id="3" name="Content Placeholder 2"/>
          <p:cNvSpPr>
            <a:spLocks noGrp="1"/>
          </p:cNvSpPr>
          <p:nvPr>
            <p:ph sz="quarter" idx="1"/>
          </p:nvPr>
        </p:nvSpPr>
        <p:spPr/>
        <p:txBody>
          <a:bodyPr/>
          <a:lstStyle/>
          <a:p>
            <a:r>
              <a:rPr lang="en-US" dirty="0" smtClean="0"/>
              <a:t>Additive structure</a:t>
            </a:r>
          </a:p>
          <a:p>
            <a:pPr marL="0" indent="0">
              <a:buNone/>
            </a:pPr>
            <a:endParaRPr lang="en-US" dirty="0"/>
          </a:p>
          <a:p>
            <a:pPr marL="0" indent="0">
              <a:buNone/>
            </a:pPr>
            <a:endParaRPr lang="en-US" dirty="0" smtClean="0"/>
          </a:p>
          <a:p>
            <a:pPr marL="0" indent="0">
              <a:buNone/>
            </a:pPr>
            <a:endParaRPr lang="en-US" dirty="0"/>
          </a:p>
          <a:p>
            <a:endParaRPr lang="en-US" dirty="0" smtClean="0"/>
          </a:p>
          <a:p>
            <a:r>
              <a:rPr lang="en-US" dirty="0" smtClean="0"/>
              <a:t>Multiplicative structure</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4038600"/>
            <a:ext cx="4114800" cy="2153752"/>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524000"/>
            <a:ext cx="4038600" cy="205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32635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Correspondence between Tables and Graphs</a:t>
            </a:r>
            <a:endParaRPr lang="en-US" dirty="0"/>
          </a:p>
        </p:txBody>
      </p:sp>
      <p:sp>
        <p:nvSpPr>
          <p:cNvPr id="3" name="Content Placeholder 2"/>
          <p:cNvSpPr>
            <a:spLocks noGrp="1"/>
          </p:cNvSpPr>
          <p:nvPr>
            <p:ph sz="quarter" idx="1"/>
          </p:nvPr>
        </p:nvSpPr>
        <p:spPr/>
        <p:txBody>
          <a:bodyPr/>
          <a:lstStyle/>
          <a:p>
            <a:r>
              <a:rPr lang="en-US" dirty="0" smtClean="0"/>
              <a:t>Additive</a:t>
            </a:r>
          </a:p>
          <a:p>
            <a:pPr marL="0" indent="0">
              <a:buNone/>
            </a:pPr>
            <a:endParaRPr lang="en-US" dirty="0" smtClean="0"/>
          </a:p>
          <a:p>
            <a:pPr marL="0" indent="0">
              <a:buNone/>
            </a:pPr>
            <a:endParaRPr lang="en-US" dirty="0"/>
          </a:p>
          <a:p>
            <a:pPr marL="0" indent="0">
              <a:buNone/>
            </a:pPr>
            <a:endParaRPr lang="en-US" dirty="0"/>
          </a:p>
          <a:p>
            <a:r>
              <a:rPr lang="en-US" dirty="0" smtClean="0"/>
              <a:t>Multiplicative</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0581" y="1450551"/>
            <a:ext cx="2047875" cy="201554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563" y="1450551"/>
            <a:ext cx="40354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6716" y="4038600"/>
            <a:ext cx="2777900" cy="215375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38600"/>
            <a:ext cx="4114800" cy="21537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3563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 structure in E	QUATIONS</a:t>
            </a:r>
            <a:endParaRPr lang="en-US" dirty="0"/>
          </a:p>
        </p:txBody>
      </p:sp>
      <p:sp>
        <p:nvSpPr>
          <p:cNvPr id="3" name="Content Placeholder 2"/>
          <p:cNvSpPr>
            <a:spLocks noGrp="1"/>
          </p:cNvSpPr>
          <p:nvPr>
            <p:ph sz="quarter" idx="1"/>
          </p:nvPr>
        </p:nvSpPr>
        <p:spPr/>
        <p:txBody>
          <a:bodyPr/>
          <a:lstStyle/>
          <a:p>
            <a:r>
              <a:rPr lang="en-US" dirty="0" smtClean="0"/>
              <a:t>Constant of proportionality (unit rate)</a:t>
            </a:r>
          </a:p>
          <a:p>
            <a:r>
              <a:rPr lang="en-US" i="1" dirty="0" smtClean="0"/>
              <a:t>y=mx</a:t>
            </a:r>
            <a:r>
              <a:rPr lang="en-US" dirty="0" smtClean="0"/>
              <a:t>  </a:t>
            </a:r>
          </a:p>
          <a:p>
            <a:pPr marL="274320" lvl="1" indent="0">
              <a:buNone/>
            </a:pPr>
            <a:r>
              <a:rPr lang="en-US" dirty="0"/>
              <a:t>m is the </a:t>
            </a:r>
            <a:r>
              <a:rPr lang="en-US" u="sng" dirty="0"/>
              <a:t>unit </a:t>
            </a:r>
            <a:r>
              <a:rPr lang="en-US" u="sng" dirty="0" smtClean="0"/>
              <a:t>rate </a:t>
            </a:r>
            <a:r>
              <a:rPr lang="en-US" dirty="0" smtClean="0"/>
              <a:t>(grade 6), </a:t>
            </a:r>
            <a:r>
              <a:rPr lang="en-US" u="sng" dirty="0" smtClean="0"/>
              <a:t>constant </a:t>
            </a:r>
            <a:r>
              <a:rPr lang="en-US" u="sng" dirty="0"/>
              <a:t>of </a:t>
            </a:r>
            <a:r>
              <a:rPr lang="en-US" u="sng" dirty="0" smtClean="0"/>
              <a:t>proportionality </a:t>
            </a:r>
            <a:r>
              <a:rPr lang="en-US" dirty="0" smtClean="0"/>
              <a:t>(grade 7), </a:t>
            </a:r>
            <a:r>
              <a:rPr lang="en-US" u="sng" dirty="0"/>
              <a:t>slope</a:t>
            </a:r>
            <a:r>
              <a:rPr lang="en-US" dirty="0"/>
              <a:t> </a:t>
            </a:r>
            <a:r>
              <a:rPr lang="en-US" dirty="0" smtClean="0"/>
              <a:t>(grade 8)of a graph</a:t>
            </a:r>
          </a:p>
          <a:p>
            <a:r>
              <a:rPr lang="en-US" dirty="0" smtClean="0"/>
              <a:t>An equation can be used to generate inputs and outputs in a table (beginning function work)</a:t>
            </a:r>
          </a:p>
          <a:p>
            <a:pPr marL="0" indent="0">
              <a:buNone/>
            </a:pPr>
            <a:endParaRPr lang="en-US"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66708"/>
            <a:ext cx="8331778"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71058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Summary</a:t>
            </a:r>
            <a:endParaRPr lang="en-US" dirty="0"/>
          </a:p>
        </p:txBody>
      </p:sp>
      <p:sp>
        <p:nvSpPr>
          <p:cNvPr id="3" name="Content Placeholder 2"/>
          <p:cNvSpPr>
            <a:spLocks noGrp="1"/>
          </p:cNvSpPr>
          <p:nvPr>
            <p:ph sz="quarter" idx="1"/>
          </p:nvPr>
        </p:nvSpPr>
        <p:spPr/>
        <p:txBody>
          <a:bodyPr>
            <a:normAutofit/>
          </a:bodyPr>
          <a:lstStyle/>
          <a:p>
            <a:r>
              <a:rPr lang="en-US" dirty="0" smtClean="0"/>
              <a:t>Today we examined…</a:t>
            </a:r>
          </a:p>
          <a:p>
            <a:pPr lvl="1"/>
            <a:r>
              <a:rPr lang="en-US" dirty="0" smtClean="0"/>
              <a:t>The nature of ratio and proportional reasoning and its progression through the middle grades.</a:t>
            </a:r>
          </a:p>
          <a:p>
            <a:pPr lvl="1"/>
            <a:r>
              <a:rPr lang="en-US" dirty="0" smtClean="0"/>
              <a:t>Strategies for solving ratio, rate, and proportional reasoning problems.</a:t>
            </a:r>
          </a:p>
          <a:p>
            <a:pPr lvl="1"/>
            <a:r>
              <a:rPr lang="en-US" dirty="0" smtClean="0"/>
              <a:t>Unit rate and its evolution through the grades to constant of proportionality and slope.</a:t>
            </a:r>
          </a:p>
          <a:p>
            <a:pPr lvl="1"/>
            <a:r>
              <a:rPr lang="en-US" dirty="0"/>
              <a:t>R</a:t>
            </a:r>
            <a:r>
              <a:rPr lang="en-US" dirty="0" smtClean="0"/>
              <a:t>atio structure in tables, graphs, and equations.</a:t>
            </a:r>
          </a:p>
          <a:p>
            <a:pPr lvl="1"/>
            <a:r>
              <a:rPr lang="en-US" dirty="0" smtClean="0"/>
              <a:t>Integration of the mathematical practices with the content of ratio and proportional reasoning. </a:t>
            </a:r>
          </a:p>
          <a:p>
            <a:pPr marL="274320" lvl="1" indent="0">
              <a:buNone/>
            </a:pPr>
            <a:endParaRPr lang="en-US" dirty="0" smtClean="0"/>
          </a:p>
        </p:txBody>
      </p:sp>
    </p:spTree>
    <p:extLst>
      <p:ext uri="{BB962C8B-B14F-4D97-AF65-F5344CB8AC3E}">
        <p14:creationId xmlns:p14="http://schemas.microsoft.com/office/powerpoint/2010/main" val="2957127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sz="quarter" idx="1"/>
          </p:nvPr>
        </p:nvSpPr>
        <p:spPr/>
        <p:txBody>
          <a:bodyPr>
            <a:normAutofit/>
          </a:bodyPr>
          <a:lstStyle/>
          <a:p>
            <a:r>
              <a:rPr lang="en-US" dirty="0" smtClean="0"/>
              <a:t>Examine the progression of ratio and proportion in the middle grades.</a:t>
            </a:r>
          </a:p>
          <a:p>
            <a:r>
              <a:rPr lang="en-US" dirty="0"/>
              <a:t>Highlight the connection between content and relevant Standards for Mathematical Practice</a:t>
            </a:r>
            <a:r>
              <a:rPr lang="en-US" dirty="0" smtClean="0"/>
              <a:t>.</a:t>
            </a:r>
          </a:p>
          <a:p>
            <a:r>
              <a:rPr lang="en-US" dirty="0" smtClean="0"/>
              <a:t>Explore instructional strategies and models that promote understanding of ratio and proportion.</a:t>
            </a:r>
          </a:p>
          <a:p>
            <a:r>
              <a:rPr lang="en-US" dirty="0" smtClean="0"/>
              <a:t>Work on activities that support ratio and proportional reasoning.</a:t>
            </a:r>
          </a:p>
          <a:p>
            <a:r>
              <a:rPr lang="en-US" dirty="0" smtClean="0"/>
              <a:t>Wrap-up/Questions.</a:t>
            </a:r>
          </a:p>
        </p:txBody>
      </p:sp>
    </p:spTree>
    <p:extLst>
      <p:ext uri="{BB962C8B-B14F-4D97-AF65-F5344CB8AC3E}">
        <p14:creationId xmlns:p14="http://schemas.microsoft.com/office/powerpoint/2010/main" val="3652599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are the math practices incorporated?</a:t>
            </a:r>
            <a:endParaRPr lang="en-US" dirty="0"/>
          </a:p>
        </p:txBody>
      </p:sp>
      <p:sp>
        <p:nvSpPr>
          <p:cNvPr id="3" name="Content Placeholder 2"/>
          <p:cNvSpPr>
            <a:spLocks noGrp="1"/>
          </p:cNvSpPr>
          <p:nvPr>
            <p:ph sz="quarter" idx="1"/>
          </p:nvPr>
        </p:nvSpPr>
        <p:spPr/>
        <p:txBody>
          <a:bodyPr>
            <a:normAutofit fontScale="92500"/>
          </a:bodyPr>
          <a:lstStyle/>
          <a:p>
            <a:r>
              <a:rPr lang="en-US" dirty="0" smtClean="0"/>
              <a:t>Reason Abstractly and Quantitatively (MP2)</a:t>
            </a:r>
          </a:p>
          <a:p>
            <a:pPr lvl="1"/>
            <a:r>
              <a:rPr lang="en-US" dirty="0" smtClean="0"/>
              <a:t>Contextualize and Decontextualize</a:t>
            </a:r>
          </a:p>
          <a:p>
            <a:r>
              <a:rPr lang="en-US" dirty="0" smtClean="0"/>
              <a:t>Construct Viable Arguments and Critique the Reasoning of Others (MP3)</a:t>
            </a:r>
          </a:p>
          <a:p>
            <a:pPr lvl="1"/>
            <a:r>
              <a:rPr lang="en-US" dirty="0" smtClean="0"/>
              <a:t>Use multiple models as solution paths, understand multiple models</a:t>
            </a:r>
          </a:p>
          <a:p>
            <a:r>
              <a:rPr lang="en-US" dirty="0" smtClean="0"/>
              <a:t>Model with Mathematics (MP4)</a:t>
            </a:r>
          </a:p>
          <a:p>
            <a:pPr lvl="1"/>
            <a:r>
              <a:rPr lang="en-US" dirty="0" smtClean="0"/>
              <a:t>Represent situations mathematically</a:t>
            </a:r>
          </a:p>
          <a:p>
            <a:r>
              <a:rPr lang="en-US" dirty="0" smtClean="0"/>
              <a:t>Attend to Precision (MP6)</a:t>
            </a:r>
          </a:p>
          <a:p>
            <a:pPr lvl="1"/>
            <a:r>
              <a:rPr lang="en-US" dirty="0" smtClean="0"/>
              <a:t>Precise use of language when describing and interpreting</a:t>
            </a:r>
          </a:p>
          <a:p>
            <a:r>
              <a:rPr lang="en-US" dirty="0" smtClean="0"/>
              <a:t>Looking for structure (MP7)</a:t>
            </a:r>
          </a:p>
          <a:p>
            <a:pPr lvl="1"/>
            <a:r>
              <a:rPr lang="en-US" dirty="0" smtClean="0"/>
              <a:t>Recognizing rates, ratios, and proportional relationships</a:t>
            </a:r>
            <a:endParaRPr lang="en-US" dirty="0"/>
          </a:p>
        </p:txBody>
      </p:sp>
    </p:spTree>
    <p:extLst>
      <p:ext uri="{BB962C8B-B14F-4D97-AF65-F5344CB8AC3E}">
        <p14:creationId xmlns:p14="http://schemas.microsoft.com/office/powerpoint/2010/main" val="251613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ratio?</a:t>
            </a:r>
          </a:p>
        </p:txBody>
      </p:sp>
      <p:sp>
        <p:nvSpPr>
          <p:cNvPr id="3" name="Content Placeholder 2"/>
          <p:cNvSpPr>
            <a:spLocks noGrp="1"/>
          </p:cNvSpPr>
          <p:nvPr>
            <p:ph sz="quarter" idx="1"/>
          </p:nvPr>
        </p:nvSpPr>
        <p:spPr>
          <a:xfrm>
            <a:off x="301752" y="2133600"/>
            <a:ext cx="8503920" cy="3965448"/>
          </a:xfrm>
        </p:spPr>
        <p:txBody>
          <a:bodyPr/>
          <a:lstStyle/>
          <a:p>
            <a:r>
              <a:rPr lang="en-US" dirty="0" smtClean="0"/>
              <a:t>An essential understanding for today, is to internalize the concept of ratio.</a:t>
            </a:r>
          </a:p>
          <a:p>
            <a:r>
              <a:rPr lang="en-US" dirty="0" smtClean="0"/>
              <a:t>Turn and talk to your neighbor about what you think of when your hear the word ratio.</a:t>
            </a:r>
          </a:p>
        </p:txBody>
      </p:sp>
    </p:spTree>
    <p:extLst>
      <p:ext uri="{BB962C8B-B14F-4D97-AF65-F5344CB8AC3E}">
        <p14:creationId xmlns:p14="http://schemas.microsoft.com/office/powerpoint/2010/main" val="5314485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ratio?</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
              </p:nvPr>
            </p:nvSpPr>
            <p:spPr/>
            <p:txBody>
              <a:bodyPr>
                <a:normAutofit lnSpcReduction="10000"/>
              </a:bodyPr>
              <a:lstStyle/>
              <a:p>
                <a:r>
                  <a:rPr lang="en-US" dirty="0" smtClean="0"/>
                  <a:t>A relationship between 2 quantities.  We write ratios to decontextualize a situation. (MP2)</a:t>
                </a:r>
              </a:p>
              <a:p>
                <a:r>
                  <a:rPr lang="en-US" dirty="0" smtClean="0"/>
                  <a:t>A rate is a ratio of quantities with different units.</a:t>
                </a:r>
              </a:p>
              <a:p>
                <a:r>
                  <a:rPr lang="en-US" dirty="0" smtClean="0"/>
                  <a:t>Ratios may be written in a variety of ways which must be interpreted accurately by a student.</a:t>
                </a:r>
              </a:p>
              <a:p>
                <a:pPr lvl="1"/>
                <a:r>
                  <a:rPr lang="en-US" dirty="0" smtClean="0"/>
                  <a:t>3 to 2  (3 feet to 2 seconds)</a:t>
                </a:r>
              </a:p>
              <a:p>
                <a:pPr lvl="1"/>
                <a:r>
                  <a:rPr lang="en-US" dirty="0"/>
                  <a:t>3</a:t>
                </a:r>
                <a:r>
                  <a:rPr lang="en-US" dirty="0" smtClean="0"/>
                  <a:t> for every 2  (3 cups of flour for every 2 eggs)</a:t>
                </a:r>
              </a:p>
              <a:p>
                <a:pPr lvl="1"/>
                <a:r>
                  <a:rPr lang="en-US" dirty="0" smtClean="0"/>
                  <a:t>3 out of every 5  (3 cups of flour out of every 5 cups of dry ingredients)</a:t>
                </a:r>
              </a:p>
              <a:p>
                <a:pPr lvl="1"/>
                <a:r>
                  <a:rPr lang="en-US" dirty="0" smtClean="0"/>
                  <a:t>3:2  </a:t>
                </a:r>
              </a:p>
              <a:p>
                <a:pPr lvl="1"/>
                <a14:m>
                  <m:oMath xmlns:m="http://schemas.openxmlformats.org/officeDocument/2006/math">
                    <m:f>
                      <m:fPr>
                        <m:ctrlPr>
                          <a:rPr lang="en-US" i="1" smtClean="0">
                            <a:latin typeface="Cambria Math"/>
                          </a:rPr>
                        </m:ctrlPr>
                      </m:fPr>
                      <m:num>
                        <m:r>
                          <a:rPr lang="en-US" b="0" i="1" smtClean="0">
                            <a:latin typeface="Cambria Math"/>
                          </a:rPr>
                          <m:t>3</m:t>
                        </m:r>
                      </m:num>
                      <m:den>
                        <m:r>
                          <a:rPr lang="en-US" b="0" i="1" smtClean="0">
                            <a:latin typeface="Cambria Math"/>
                          </a:rPr>
                          <m:t>2</m:t>
                        </m:r>
                      </m:den>
                    </m:f>
                  </m:oMath>
                </a14:m>
                <a:r>
                  <a:rPr lang="en-US" dirty="0" smtClean="0"/>
                  <a:t> </a:t>
                </a:r>
              </a:p>
              <a:p>
                <a:pPr lvl="1"/>
                <a:endParaRPr lang="en-US" dirty="0" smtClean="0"/>
              </a:p>
              <a:p>
                <a:pPr marL="274320" lvl="1" indent="0">
                  <a:buNone/>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blipFill rotWithShape="1">
                <a:blip r:embed="rId3"/>
                <a:stretch>
                  <a:fillRect l="-789" t="-2000" r="-860"/>
                </a:stretch>
              </a:blipFill>
            </p:spPr>
            <p:txBody>
              <a:bodyPr/>
              <a:lstStyle/>
              <a:p>
                <a:r>
                  <a:rPr lang="en-US">
                    <a:noFill/>
                  </a:rPr>
                  <a:t> </a:t>
                </a:r>
              </a:p>
            </p:txBody>
          </p:sp>
        </mc:Fallback>
      </mc:AlternateContent>
    </p:spTree>
    <p:extLst>
      <p:ext uri="{BB962C8B-B14F-4D97-AF65-F5344CB8AC3E}">
        <p14:creationId xmlns:p14="http://schemas.microsoft.com/office/powerpoint/2010/main" val="6242574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Tape Diagrams</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Visual model</a:t>
            </a:r>
          </a:p>
          <a:p>
            <a:r>
              <a:rPr lang="en-US" dirty="0"/>
              <a:t>Measuring in the same units</a:t>
            </a:r>
            <a:r>
              <a:rPr lang="en-US" dirty="0" smtClean="0"/>
              <a:t>.</a:t>
            </a:r>
          </a:p>
          <a:p>
            <a:pPr lvl="1"/>
            <a:r>
              <a:rPr lang="en-US" dirty="0" smtClean="0"/>
              <a:t>This tape diagram shows the ratio of  two juices in a fruit punch.</a:t>
            </a:r>
          </a:p>
          <a:p>
            <a:pPr marL="274320" lvl="1" indent="0">
              <a:buNone/>
            </a:pPr>
            <a:endParaRPr lang="en-US" dirty="0" smtClean="0"/>
          </a:p>
          <a:p>
            <a:endParaRPr lang="en-US" dirty="0" smtClean="0"/>
          </a:p>
          <a:p>
            <a:pPr marL="0" indent="0">
              <a:buNone/>
            </a:pPr>
            <a:r>
              <a:rPr lang="en-US" dirty="0" smtClean="0"/>
              <a:t>		</a:t>
            </a:r>
          </a:p>
          <a:p>
            <a:pPr marL="0" indent="0">
              <a:buNone/>
            </a:pPr>
            <a:r>
              <a:rPr lang="en-US" sz="1800" dirty="0"/>
              <a:t>	</a:t>
            </a:r>
            <a:endParaRPr lang="en-US" sz="1800" dirty="0" smtClean="0"/>
          </a:p>
          <a:p>
            <a:pPr marL="0" indent="0">
              <a:buNone/>
            </a:pPr>
            <a:r>
              <a:rPr lang="en-US" dirty="0" smtClean="0"/>
              <a:t>	</a:t>
            </a:r>
          </a:p>
          <a:p>
            <a:pPr marL="0" indent="0">
              <a:buNone/>
            </a:pPr>
            <a:r>
              <a:rPr lang="en-US" dirty="0" smtClean="0"/>
              <a:t>What different ratios could be expressed by the tape diagram?</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200400"/>
            <a:ext cx="7514907" cy="118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8919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Tape Diagrams</a:t>
            </a:r>
            <a:endParaRPr lang="en-US" dirty="0"/>
          </a:p>
        </p:txBody>
      </p:sp>
      <p:sp>
        <p:nvSpPr>
          <p:cNvPr id="3" name="Content Placeholder 2"/>
          <p:cNvSpPr>
            <a:spLocks noGrp="1"/>
          </p:cNvSpPr>
          <p:nvPr>
            <p:ph sz="quarter" idx="1"/>
          </p:nvPr>
        </p:nvSpPr>
        <p:spPr/>
        <p:txBody>
          <a:bodyPr/>
          <a:lstStyle/>
          <a:p>
            <a:endParaRPr lang="en-US" dirty="0"/>
          </a:p>
        </p:txBody>
      </p:sp>
    </p:spTree>
    <p:controls>
      <mc:AlternateContent xmlns:mc="http://schemas.openxmlformats.org/markup-compatibility/2006">
        <mc:Choice xmlns:v="urn:schemas-microsoft-com:vml" Requires="v">
          <p:control spid="1035" name="ShockwaveFlash1" r:id="rId2" imgW="7849696" imgH="3734321"/>
        </mc:Choice>
        <mc:Fallback>
          <p:control name="ShockwaveFlash1" r:id="rId2" imgW="7849696" imgH="3734321">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133600"/>
                  <a:ext cx="7848600" cy="3733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29215959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 Number Line</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2200" dirty="0" smtClean="0"/>
              <a:t>Measuring with different units.</a:t>
            </a:r>
          </a:p>
          <a:p>
            <a:pPr marL="0" indent="0">
              <a:buNone/>
            </a:pPr>
            <a:r>
              <a:rPr lang="en-US" sz="2200" dirty="0" smtClean="0"/>
              <a:t> </a:t>
            </a:r>
          </a:p>
          <a:p>
            <a:endParaRPr lang="en-US" sz="2200" dirty="0" smtClean="0"/>
          </a:p>
          <a:p>
            <a:pPr marL="0" indent="0">
              <a:buNone/>
            </a:pPr>
            <a:endParaRPr lang="en-US" sz="2200" dirty="0" smtClean="0"/>
          </a:p>
          <a:p>
            <a:pPr marL="0" indent="0">
              <a:buNone/>
            </a:pPr>
            <a:endParaRPr lang="en-US" sz="2200" dirty="0"/>
          </a:p>
          <a:p>
            <a:pPr marL="0" indent="0">
              <a:buNone/>
            </a:pPr>
            <a:endParaRPr lang="en-US" sz="2200" dirty="0" smtClean="0"/>
          </a:p>
          <a:p>
            <a:pPr marL="0" indent="0">
              <a:buNone/>
            </a:pPr>
            <a:endParaRPr lang="en-US" sz="2200" dirty="0" smtClean="0"/>
          </a:p>
          <a:p>
            <a:r>
              <a:rPr lang="en-US" sz="2200" dirty="0" smtClean="0"/>
              <a:t>Each ratio pair is the same distance from 0 on their respective lines.</a:t>
            </a:r>
          </a:p>
          <a:p>
            <a:r>
              <a:rPr lang="en-US" sz="2200" dirty="0" smtClean="0"/>
              <a:t>Double number lines have a variety of uses:</a:t>
            </a:r>
          </a:p>
          <a:p>
            <a:pPr lvl="1"/>
            <a:r>
              <a:rPr lang="en-US" dirty="0" smtClean="0"/>
              <a:t>to find unit rates</a:t>
            </a:r>
          </a:p>
          <a:p>
            <a:pPr lvl="1"/>
            <a:r>
              <a:rPr lang="en-US" dirty="0" smtClean="0"/>
              <a:t>other equivalent ratios</a:t>
            </a:r>
          </a:p>
          <a:p>
            <a:pPr lvl="1"/>
            <a:r>
              <a:rPr lang="en-US" dirty="0"/>
              <a:t>m</a:t>
            </a:r>
            <a:r>
              <a:rPr lang="en-US" dirty="0" smtClean="0"/>
              <a:t>issing value in a proportion including missing values in percent problems</a:t>
            </a:r>
          </a:p>
          <a:p>
            <a:pPr marL="0" indent="0">
              <a:buNone/>
            </a:pPr>
            <a:endParaRPr lang="en-US" dirty="0" smtClean="0"/>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082" y="1981200"/>
            <a:ext cx="7620000" cy="179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26115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Using a Double Number Line to Find a Unit Rate</a:t>
            </a:r>
            <a:endParaRPr lang="en-US" dirty="0"/>
          </a:p>
        </p:txBody>
      </p:sp>
      <p:sp>
        <p:nvSpPr>
          <p:cNvPr id="3" name="Content Placeholder 2"/>
          <p:cNvSpPr>
            <a:spLocks noGrp="1"/>
          </p:cNvSpPr>
          <p:nvPr>
            <p:ph sz="quarter" idx="1"/>
          </p:nvPr>
        </p:nvSpPr>
        <p:spPr/>
        <p:txBody>
          <a:bodyPr/>
          <a:lstStyle/>
          <a:p>
            <a:endParaRPr lang="en-US" dirty="0"/>
          </a:p>
        </p:txBody>
      </p:sp>
    </p:spTree>
    <p:controls>
      <mc:AlternateContent xmlns:mc="http://schemas.openxmlformats.org/markup-compatibility/2006">
        <mc:Choice xmlns:v="urn:schemas-microsoft-com:vml" Requires="v">
          <p:control spid="2060" name="ShockwaveFlash1" r:id="rId2" imgW="8457143" imgH="4723810"/>
        </mc:Choice>
        <mc:Fallback>
          <p:control name="ShockwaveFlash1" r:id="rId2" imgW="8457143" imgH="472381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524000"/>
                  <a:ext cx="8458200" cy="4724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7834024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20346</TotalTime>
  <Words>2386</Words>
  <Application>Microsoft Office PowerPoint</Application>
  <PresentationFormat>On-screen Show (4:3)</PresentationFormat>
  <Paragraphs>261</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Civic</vt:lpstr>
      <vt:lpstr>The Rigors of Ratio and Proportional Reasoning in the Common Core State Standards</vt:lpstr>
      <vt:lpstr>Agenda</vt:lpstr>
      <vt:lpstr>How are the math practices incorporated?</vt:lpstr>
      <vt:lpstr>What is a ratio?</vt:lpstr>
      <vt:lpstr>What is a ratio?</vt:lpstr>
      <vt:lpstr>Tape Diagrams</vt:lpstr>
      <vt:lpstr>Tape Diagrams</vt:lpstr>
      <vt:lpstr>Double Number Line</vt:lpstr>
      <vt:lpstr>Using a Double Number Line to Find a Unit Rate</vt:lpstr>
      <vt:lpstr>Unit Rate in the Real World</vt:lpstr>
      <vt:lpstr>Using a Double Number Line for Percent Problems</vt:lpstr>
      <vt:lpstr> Finding a Missing Value in a Proportion</vt:lpstr>
      <vt:lpstr>The “Why” of Cross Multiplication the Cross Product Property</vt:lpstr>
      <vt:lpstr>Ratio structure in TABLES</vt:lpstr>
      <vt:lpstr>Grade 7 PARCC Item</vt:lpstr>
      <vt:lpstr>Ratio structure in GRAPHS</vt:lpstr>
      <vt:lpstr>Correspondence between Tables and Graphs</vt:lpstr>
      <vt:lpstr>Ratio structure in E QUATIONS</vt:lpstr>
      <vt:lpstr>Session 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Susan Pagliaro</cp:lastModifiedBy>
  <cp:revision>266</cp:revision>
  <cp:lastPrinted>2014-05-19T11:19:25Z</cp:lastPrinted>
  <dcterms:created xsi:type="dcterms:W3CDTF">2014-05-09T14:52:44Z</dcterms:created>
  <dcterms:modified xsi:type="dcterms:W3CDTF">2015-04-24T14:45:32Z</dcterms:modified>
</cp:coreProperties>
</file>