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1"/>
  </p:notesMasterIdLst>
  <p:sldIdLst>
    <p:sldId id="256" r:id="rId5"/>
    <p:sldId id="274" r:id="rId6"/>
    <p:sldId id="272" r:id="rId7"/>
    <p:sldId id="273" r:id="rId8"/>
    <p:sldId id="275"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unty-McNair, Steven" initials="SLM" lastIdx="1" clrIdx="0">
    <p:extLst>
      <p:ext uri="{19B8F6BF-5375-455C-9EA6-DF929625EA0E}">
        <p15:presenceInfo xmlns:p15="http://schemas.microsoft.com/office/powerpoint/2012/main" userId="LaBounty-McNair, Stev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57EFEB-4461-F4A1-A1E9-F97CAA8F0696}" v="517" dt="2020-10-15T22:33:38.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4" autoAdjust="0"/>
    <p:restoredTop sz="74824" autoAdjust="0"/>
  </p:normalViewPr>
  <p:slideViewPr>
    <p:cSldViewPr snapToGrid="0">
      <p:cViewPr varScale="1">
        <p:scale>
          <a:sx n="86" d="100"/>
          <a:sy n="86" d="100"/>
        </p:scale>
        <p:origin x="85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uza, Joy" userId="S::joy.souza@ride.ri.gov::11a36a77-8075-4f78-a95a-86d22d5b4d0f" providerId="AD" clId="Web-{2C57EFEB-4461-F4A1-A1E9-F97CAA8F0696}"/>
    <pc:docChg chg="addSld modSld">
      <pc:chgData name="Souza, Joy" userId="S::joy.souza@ride.ri.gov::11a36a77-8075-4f78-a95a-86d22d5b4d0f" providerId="AD" clId="Web-{2C57EFEB-4461-F4A1-A1E9-F97CAA8F0696}" dt="2020-10-15T22:33:38.510" v="507"/>
      <pc:docMkLst>
        <pc:docMk/>
      </pc:docMkLst>
      <pc:sldChg chg="modSp">
        <pc:chgData name="Souza, Joy" userId="S::joy.souza@ride.ri.gov::11a36a77-8075-4f78-a95a-86d22d5b4d0f" providerId="AD" clId="Web-{2C57EFEB-4461-F4A1-A1E9-F97CAA8F0696}" dt="2020-10-15T22:05:17.489" v="8" actId="20577"/>
        <pc:sldMkLst>
          <pc:docMk/>
          <pc:sldMk cId="2912388960" sldId="257"/>
        </pc:sldMkLst>
        <pc:spChg chg="mod">
          <ac:chgData name="Souza, Joy" userId="S::joy.souza@ride.ri.gov::11a36a77-8075-4f78-a95a-86d22d5b4d0f" providerId="AD" clId="Web-{2C57EFEB-4461-F4A1-A1E9-F97CAA8F0696}" dt="2020-10-15T22:05:17.489" v="8" actId="20577"/>
          <ac:spMkLst>
            <pc:docMk/>
            <pc:sldMk cId="2912388960" sldId="257"/>
            <ac:spMk id="3" creationId="{00000000-0000-0000-0000-000000000000}"/>
          </ac:spMkLst>
        </pc:spChg>
      </pc:sldChg>
      <pc:sldChg chg="addSp delSp modSp add replId">
        <pc:chgData name="Souza, Joy" userId="S::joy.souza@ride.ri.gov::11a36a77-8075-4f78-a95a-86d22d5b4d0f" providerId="AD" clId="Web-{2C57EFEB-4461-F4A1-A1E9-F97CAA8F0696}" dt="2020-10-15T22:33:38.510" v="507"/>
        <pc:sldMkLst>
          <pc:docMk/>
          <pc:sldMk cId="1452459501" sldId="274"/>
        </pc:sldMkLst>
        <pc:spChg chg="mod">
          <ac:chgData name="Souza, Joy" userId="S::joy.souza@ride.ri.gov::11a36a77-8075-4f78-a95a-86d22d5b4d0f" providerId="AD" clId="Web-{2C57EFEB-4461-F4A1-A1E9-F97CAA8F0696}" dt="2020-10-15T22:33:38.510" v="507"/>
          <ac:spMkLst>
            <pc:docMk/>
            <pc:sldMk cId="1452459501" sldId="274"/>
            <ac:spMk id="3" creationId="{00000000-0000-0000-0000-000000000000}"/>
          </ac:spMkLst>
        </pc:spChg>
        <pc:spChg chg="add mod">
          <ac:chgData name="Souza, Joy" userId="S::joy.souza@ride.ri.gov::11a36a77-8075-4f78-a95a-86d22d5b4d0f" providerId="AD" clId="Web-{2C57EFEB-4461-F4A1-A1E9-F97CAA8F0696}" dt="2020-10-15T22:33:20.494" v="505"/>
          <ac:spMkLst>
            <pc:docMk/>
            <pc:sldMk cId="1452459501" sldId="274"/>
            <ac:spMk id="4" creationId="{A159FFE6-B581-40D8-979C-C4A0A5FC8F6C}"/>
          </ac:spMkLst>
        </pc:spChg>
        <pc:spChg chg="add mod">
          <ac:chgData name="Souza, Joy" userId="S::joy.souza@ride.ri.gov::11a36a77-8075-4f78-a95a-86d22d5b4d0f" providerId="AD" clId="Web-{2C57EFEB-4461-F4A1-A1E9-F97CAA8F0696}" dt="2020-10-15T22:33:29.401" v="506"/>
          <ac:spMkLst>
            <pc:docMk/>
            <pc:sldMk cId="1452459501" sldId="274"/>
            <ac:spMk id="5" creationId="{A9C04146-A59D-4ED2-AD37-0812790BE59A}"/>
          </ac:spMkLst>
        </pc:spChg>
        <pc:spChg chg="add del">
          <ac:chgData name="Souza, Joy" userId="S::joy.souza@ride.ri.gov::11a36a77-8075-4f78-a95a-86d22d5b4d0f" providerId="AD" clId="Web-{2C57EFEB-4461-F4A1-A1E9-F97CAA8F0696}" dt="2020-10-15T22:26:53.213" v="389"/>
          <ac:spMkLst>
            <pc:docMk/>
            <pc:sldMk cId="1452459501" sldId="274"/>
            <ac:spMk id="7" creationId="{3734A82B-0B4F-4CDD-9030-6ADC1F2AD9B4}"/>
          </ac:spMkLst>
        </pc:spChg>
        <pc:spChg chg="add del">
          <ac:chgData name="Souza, Joy" userId="S::joy.souza@ride.ri.gov::11a36a77-8075-4f78-a95a-86d22d5b4d0f" providerId="AD" clId="Web-{2C57EFEB-4461-F4A1-A1E9-F97CAA8F0696}" dt="2020-10-15T22:27:29.761" v="392"/>
          <ac:spMkLst>
            <pc:docMk/>
            <pc:sldMk cId="1452459501" sldId="274"/>
            <ac:spMk id="9" creationId="{FDD78D8A-EFE1-49BE-A4BD-539B83E61000}"/>
          </ac:spMkLst>
        </pc:spChg>
      </pc:sldChg>
    </pc:docChg>
  </pc:docChgLst>
  <pc:docChgLst>
    <pc:chgData name="LaBounty-McNair, Steven" userId="S::steven.labounty-mcnair@ride.ri.gov::e3433073-2af1-460b-9c62-72f930bd3b13" providerId="AD" clId="Web-{76165806-1C49-B35C-934E-F5E7264427BD}"/>
    <pc:docChg chg="modSld">
      <pc:chgData name="LaBounty-McNair, Steven" userId="S::steven.labounty-mcnair@ride.ri.gov::e3433073-2af1-460b-9c62-72f930bd3b13" providerId="AD" clId="Web-{76165806-1C49-B35C-934E-F5E7264427BD}" dt="2020-10-14T18:09:20.721" v="23" actId="20577"/>
      <pc:docMkLst>
        <pc:docMk/>
      </pc:docMkLst>
      <pc:sldChg chg="modSp">
        <pc:chgData name="LaBounty-McNair, Steven" userId="S::steven.labounty-mcnair@ride.ri.gov::e3433073-2af1-460b-9c62-72f930bd3b13" providerId="AD" clId="Web-{76165806-1C49-B35C-934E-F5E7264427BD}" dt="2020-10-14T18:09:20.721" v="22" actId="20577"/>
        <pc:sldMkLst>
          <pc:docMk/>
          <pc:sldMk cId="2912388960" sldId="257"/>
        </pc:sldMkLst>
        <pc:spChg chg="mod">
          <ac:chgData name="LaBounty-McNair, Steven" userId="S::steven.labounty-mcnair@ride.ri.gov::e3433073-2af1-460b-9c62-72f930bd3b13" providerId="AD" clId="Web-{76165806-1C49-B35C-934E-F5E7264427BD}" dt="2020-10-14T18:09:20.721" v="22" actId="20577"/>
          <ac:spMkLst>
            <pc:docMk/>
            <pc:sldMk cId="2912388960" sldId="257"/>
            <ac:spMk id="3" creationId="{00000000-0000-0000-0000-000000000000}"/>
          </ac:spMkLst>
        </pc:spChg>
      </pc:sldChg>
    </pc:docChg>
  </pc:docChgLst>
  <pc:docChgLst>
    <pc:chgData name="LaBounty-McNair, Steven" userId="e3433073-2af1-460b-9c62-72f930bd3b13" providerId="ADAL" clId="{60696268-DF10-CE46-9457-3457C678A201}"/>
    <pc:docChg chg="delSld">
      <pc:chgData name="LaBounty-McNair, Steven" userId="e3433073-2af1-460b-9c62-72f930bd3b13" providerId="ADAL" clId="{60696268-DF10-CE46-9457-3457C678A201}" dt="2020-10-16T11:49:17.359" v="0" actId="2696"/>
      <pc:docMkLst>
        <pc:docMk/>
      </pc:docMkLst>
      <pc:sldChg chg="del">
        <pc:chgData name="LaBounty-McNair, Steven" userId="e3433073-2af1-460b-9c62-72f930bd3b13" providerId="ADAL" clId="{60696268-DF10-CE46-9457-3457C678A201}" dt="2020-10-16T11:49:17.359" v="0" actId="2696"/>
        <pc:sldMkLst>
          <pc:docMk/>
          <pc:sldMk cId="291238896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5D8F8E-716D-4571-8904-209BA09B8C78}" type="datetimeFigureOut">
              <a:rPr lang="en-US" smtClean="0"/>
              <a:t>10/22/2020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4EFB95-107E-4B1E-B07D-7A8DB79B33C2}" type="slidenum">
              <a:rPr lang="en-US" smtClean="0"/>
              <a:t>‹#›</a:t>
            </a:fld>
            <a:endParaRPr lang="en-US"/>
          </a:p>
        </p:txBody>
      </p:sp>
    </p:spTree>
    <p:extLst>
      <p:ext uri="{BB962C8B-B14F-4D97-AF65-F5344CB8AC3E}">
        <p14:creationId xmlns:p14="http://schemas.microsoft.com/office/powerpoint/2010/main" val="2600016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LEAs will have the</a:t>
            </a:r>
            <a:r>
              <a:rPr lang="en-US" baseline="0" dirty="0"/>
              <a:t> option to choose one of these three options for evaluations in SY20-21. We recognize that the guidance release coincides with beginning of year (BOY) processes, so the District Evaluation Committee (DEC) may need to review and convene to chart a course forward for the LEA this year. </a:t>
            </a:r>
          </a:p>
          <a:p>
            <a:endParaRPr lang="en-US" baseline="0" dirty="0"/>
          </a:p>
          <a:p>
            <a:r>
              <a:rPr lang="en-US" baseline="0" dirty="0"/>
              <a:t>It is important to note that each of these options do not impact the end of year (EOY) scoring processes, which means that Frontline’s Employee Evaluation Management (EEM) system does not require changes to scoring processes. However, evaluation forms/types may need to be adjusted based on the changes made for the SY20-21 caseloads. Regardless of which option is chosen, LEA data will still be reported for all educators at the end of SY20-21, as we do each year, and will note which educators are fully evaluated, or “cyclical.” </a:t>
            </a:r>
            <a:endParaRPr lang="en-US" dirty="0"/>
          </a:p>
        </p:txBody>
      </p:sp>
      <p:sp>
        <p:nvSpPr>
          <p:cNvPr id="4" name="Slide Number Placeholder 3"/>
          <p:cNvSpPr>
            <a:spLocks noGrp="1"/>
          </p:cNvSpPr>
          <p:nvPr>
            <p:ph type="sldNum" sz="quarter" idx="10"/>
          </p:nvPr>
        </p:nvSpPr>
        <p:spPr/>
        <p:txBody>
          <a:bodyPr/>
          <a:lstStyle/>
          <a:p>
            <a:fld id="{B14EFB95-107E-4B1E-B07D-7A8DB79B33C2}" type="slidenum">
              <a:rPr lang="en-US" smtClean="0"/>
              <a:t>2</a:t>
            </a:fld>
            <a:endParaRPr lang="en-US"/>
          </a:p>
        </p:txBody>
      </p:sp>
    </p:spTree>
    <p:extLst>
      <p:ext uri="{BB962C8B-B14F-4D97-AF65-F5344CB8AC3E}">
        <p14:creationId xmlns:p14="http://schemas.microsoft.com/office/powerpoint/2010/main" val="3544667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Regardless of which option</a:t>
            </a:r>
            <a:r>
              <a:rPr lang="en-US" baseline="0" dirty="0"/>
              <a:t> chosen, it’s important for us to remind LEAs of the flexibilities offered across evaluation models. These may be helpful to your team as you make your consideration, if not already, on the path forward for SY20-21.</a:t>
            </a:r>
            <a:endParaRPr lang="en-US" dirty="0"/>
          </a:p>
        </p:txBody>
      </p:sp>
      <p:sp>
        <p:nvSpPr>
          <p:cNvPr id="4" name="Slide Number Placeholder 3"/>
          <p:cNvSpPr>
            <a:spLocks noGrp="1"/>
          </p:cNvSpPr>
          <p:nvPr>
            <p:ph type="sldNum" sz="quarter" idx="10"/>
          </p:nvPr>
        </p:nvSpPr>
        <p:spPr/>
        <p:txBody>
          <a:bodyPr/>
          <a:lstStyle/>
          <a:p>
            <a:fld id="{B14EFB95-107E-4B1E-B07D-7A8DB79B33C2}" type="slidenum">
              <a:rPr lang="en-US" smtClean="0"/>
              <a:t>3</a:t>
            </a:fld>
            <a:endParaRPr lang="en-US"/>
          </a:p>
        </p:txBody>
      </p:sp>
    </p:spTree>
    <p:extLst>
      <p:ext uri="{BB962C8B-B14F-4D97-AF65-F5344CB8AC3E}">
        <p14:creationId xmlns:p14="http://schemas.microsoft.com/office/powerpoint/2010/main" val="58228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4EFB95-107E-4B1E-B07D-7A8DB79B33C2}" type="slidenum">
              <a:rPr lang="en-US" smtClean="0"/>
              <a:t>4</a:t>
            </a:fld>
            <a:endParaRPr lang="en-US"/>
          </a:p>
        </p:txBody>
      </p:sp>
    </p:spTree>
    <p:extLst>
      <p:ext uri="{BB962C8B-B14F-4D97-AF65-F5344CB8AC3E}">
        <p14:creationId xmlns:p14="http://schemas.microsoft.com/office/powerpoint/2010/main" val="2121502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It </a:t>
            </a:r>
            <a:r>
              <a:rPr lang="en-US" baseline="0" dirty="0"/>
              <a:t>is important to note that each of these options do not impact the end of year (EOY) scoring processes, which means that Frontline’s Employee Evaluation Management (EEM) system does not require changes to scoring processes. However, evaluation forms/types may need to be adjusted based on the </a:t>
            </a:r>
            <a:r>
              <a:rPr lang="en-US" baseline="0" dirty="0" smtClean="0"/>
              <a:t>option(s) chosen. Regardless </a:t>
            </a:r>
            <a:r>
              <a:rPr lang="en-US" baseline="0" dirty="0"/>
              <a:t>of which option is chosen, LEA data will still be reported for all educators at the end of SY20-21, as we do each year, and will note </a:t>
            </a:r>
            <a:r>
              <a:rPr lang="en-US" baseline="0" dirty="0" smtClean="0"/>
              <a:t>which principals are </a:t>
            </a:r>
            <a:r>
              <a:rPr lang="en-US" baseline="0" dirty="0"/>
              <a:t>fully evaluated, or </a:t>
            </a:r>
            <a:r>
              <a:rPr lang="en-US" baseline="0" dirty="0" smtClean="0"/>
              <a:t>in an “informal year.” </a:t>
            </a:r>
            <a:endParaRPr lang="en-US" dirty="0"/>
          </a:p>
        </p:txBody>
      </p:sp>
      <p:sp>
        <p:nvSpPr>
          <p:cNvPr id="4" name="Slide Number Placeholder 3"/>
          <p:cNvSpPr>
            <a:spLocks noGrp="1"/>
          </p:cNvSpPr>
          <p:nvPr>
            <p:ph type="sldNum" sz="quarter" idx="10"/>
          </p:nvPr>
        </p:nvSpPr>
        <p:spPr/>
        <p:txBody>
          <a:bodyPr/>
          <a:lstStyle/>
          <a:p>
            <a:fld id="{B14EFB95-107E-4B1E-B07D-7A8DB79B33C2}" type="slidenum">
              <a:rPr lang="en-US" smtClean="0"/>
              <a:t>5</a:t>
            </a:fld>
            <a:endParaRPr lang="en-US"/>
          </a:p>
        </p:txBody>
      </p:sp>
    </p:spTree>
    <p:extLst>
      <p:ext uri="{BB962C8B-B14F-4D97-AF65-F5344CB8AC3E}">
        <p14:creationId xmlns:p14="http://schemas.microsoft.com/office/powerpoint/2010/main" val="15162390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072942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7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859059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8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279790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9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8973020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0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35113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261743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04270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279837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550110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381F44-3689-4355-AE09-C3590EEF621F}"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070845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381F44-3689-4355-AE09-C3590EEF621F}" type="datetimeFigureOut">
              <a:rPr lang="en-US" smtClean="0"/>
              <a:t>10/22/2020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18256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9477367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381F44-3689-4355-AE09-C3590EEF621F}" type="datetimeFigureOut">
              <a:rPr lang="en-US" smtClean="0"/>
              <a:t>10/22/2020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314147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81F44-3689-4355-AE09-C3590EEF621F}" type="datetimeFigureOut">
              <a:rPr lang="en-US" smtClean="0"/>
              <a:t>10/22/2020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6062020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381F44-3689-4355-AE09-C3590EEF621F}"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3951107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381F44-3689-4355-AE09-C3590EEF621F}" type="datetimeFigureOut">
              <a:rPr lang="en-US" smtClean="0"/>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5445975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8234348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1526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4266322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953863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151996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639793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75196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46069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6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81F44-3689-4355-AE09-C3590EEF621F}" type="datetimeFigureOut">
              <a:rPr lang="en-US" smtClean="0"/>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38053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81F44-3689-4355-AE09-C3590EEF621F}" type="datetimeFigureOut">
              <a:rPr lang="en-US" smtClean="0"/>
              <a:t>10/22/2020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0F8C9-0536-44E3-92CA-2798A712B5A8}" type="slidenum">
              <a:rPr lang="en-US" smtClean="0"/>
              <a:t>‹#›</a:t>
            </a:fld>
            <a:endParaRPr lang="en-US"/>
          </a:p>
        </p:txBody>
      </p:sp>
    </p:spTree>
    <p:extLst>
      <p:ext uri="{BB962C8B-B14F-4D97-AF65-F5344CB8AC3E}">
        <p14:creationId xmlns:p14="http://schemas.microsoft.com/office/powerpoint/2010/main" val="2790365805"/>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75" r:id="rId17"/>
    <p:sldLayoutId id="2147483676" r:id="rId18"/>
    <p:sldLayoutId id="2147483677" r:id="rId19"/>
    <p:sldLayoutId id="2147483678" r:id="rId20"/>
    <p:sldLayoutId id="2147483679" r:id="rId21"/>
    <p:sldLayoutId id="2147483680" r:id="rId22"/>
    <p:sldLayoutId id="2147483681" r:id="rId23"/>
    <p:sldLayoutId id="2147483682" r:id="rId24"/>
    <p:sldLayoutId id="2147483683"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ride.ri.gov/Portals/0/Uploads/Documents/SLOFlex_Module_2020-21.pptx" TargetMode="External"/><Relationship Id="rId5" Type="http://schemas.openxmlformats.org/officeDocument/2006/relationships/hyperlink" Target="https://www.ride.ri.gov/TeachersAdministrators/EducatorEvaluation/StudentLearning.aspx" TargetMode="External"/><Relationship Id="rId4" Type="http://schemas.openxmlformats.org/officeDocument/2006/relationships/hyperlink" Target="https://www.ride.ri.gov/TeachersAdministrators/EducatorEvaluation/RIModelEvaluationResources.aspx#4114326-virtual-observation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www.ride.ri.gov/Portals/0/Uploads/Documents/BA_Multiyear_Onepager_Mar_2019.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ride.ri.gov/Portals/0/Uploads/Documents/BA_Multiyear_Onepager_Mar_2019.pdf"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EdEval@ride.ri.gov" TargetMode="External"/><Relationship Id="rId2" Type="http://schemas.openxmlformats.org/officeDocument/2006/relationships/image" Target="../media/image7.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SY20-21 Evaluation Options</a:t>
            </a:r>
          </a:p>
        </p:txBody>
      </p:sp>
      <p:sp>
        <p:nvSpPr>
          <p:cNvPr id="3" name="Subtitle 2"/>
          <p:cNvSpPr>
            <a:spLocks noGrp="1"/>
          </p:cNvSpPr>
          <p:nvPr>
            <p:ph type="subTitle" idx="1"/>
          </p:nvPr>
        </p:nvSpPr>
        <p:spPr>
          <a:xfrm>
            <a:off x="1524000" y="4015946"/>
            <a:ext cx="9144000" cy="939114"/>
          </a:xfrm>
        </p:spPr>
        <p:txBody>
          <a:bodyPr/>
          <a:lstStyle/>
          <a:p>
            <a:r>
              <a:rPr lang="en-US" dirty="0"/>
              <a:t>Office of Educator Excellence &amp; Certification Services</a:t>
            </a:r>
          </a:p>
        </p:txBody>
      </p:sp>
    </p:spTree>
    <p:extLst>
      <p:ext uri="{BB962C8B-B14F-4D97-AF65-F5344CB8AC3E}">
        <p14:creationId xmlns:p14="http://schemas.microsoft.com/office/powerpoint/2010/main" val="1424925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2146" y="365125"/>
            <a:ext cx="10515600" cy="1325563"/>
          </a:xfrm>
        </p:spPr>
        <p:txBody>
          <a:bodyPr>
            <a:normAutofit/>
          </a:bodyPr>
          <a:lstStyle/>
          <a:p>
            <a:r>
              <a:rPr lang="en-US" sz="2800" b="1" dirty="0"/>
              <a:t>SY20-21 LEA Evaluation Options for Teachers &amp; Support Professionals:</a:t>
            </a:r>
          </a:p>
        </p:txBody>
      </p:sp>
      <p:sp>
        <p:nvSpPr>
          <p:cNvPr id="3" name="Content Placeholder 2"/>
          <p:cNvSpPr>
            <a:spLocks noGrp="1"/>
          </p:cNvSpPr>
          <p:nvPr>
            <p:ph idx="1"/>
          </p:nvPr>
        </p:nvSpPr>
        <p:spPr>
          <a:xfrm>
            <a:off x="138212" y="4973851"/>
            <a:ext cx="11925300" cy="1146175"/>
          </a:xfrm>
          <a:ln w="28575">
            <a:solidFill>
              <a:schemeClr val="tx1"/>
            </a:solidFill>
          </a:ln>
        </p:spPr>
        <p:txBody>
          <a:bodyPr vert="horz" lIns="91440" tIns="45720" rIns="91440" bIns="45720" rtlCol="0" anchor="t">
            <a:normAutofit lnSpcReduction="10000"/>
          </a:bodyPr>
          <a:lstStyle/>
          <a:p>
            <a:pPr marL="0" indent="0">
              <a:buNone/>
            </a:pPr>
            <a:r>
              <a:rPr lang="en-US" sz="2400" b="1" dirty="0">
                <a:solidFill>
                  <a:schemeClr val="accent1">
                    <a:lumMod val="75000"/>
                  </a:schemeClr>
                </a:solidFill>
                <a:ea typeface="+mn-lt"/>
                <a:cs typeface="+mn-lt"/>
              </a:rPr>
              <a:t>Option 3:</a:t>
            </a:r>
            <a:r>
              <a:rPr lang="en-US" sz="2400" b="1" dirty="0">
                <a:solidFill>
                  <a:schemeClr val="accent1">
                    <a:lumMod val="75000"/>
                  </a:schemeClr>
                </a:solidFill>
                <a:latin typeface="Calibri"/>
              </a:rPr>
              <a:t> </a:t>
            </a:r>
            <a:r>
              <a:rPr lang="en-US" sz="2200" dirty="0">
                <a:solidFill>
                  <a:srgbClr val="000000"/>
                </a:solidFill>
                <a:latin typeface="Calibri"/>
              </a:rPr>
              <a:t>Evaluations for</a:t>
            </a:r>
            <a:r>
              <a:rPr lang="en-US" sz="2200" u="none" strike="noStrike" dirty="0">
                <a:solidFill>
                  <a:srgbClr val="000000"/>
                </a:solidFill>
                <a:latin typeface="Calibri"/>
              </a:rPr>
              <a:t> </a:t>
            </a:r>
            <a:r>
              <a:rPr lang="en-US" sz="2200" i="1" dirty="0">
                <a:solidFill>
                  <a:srgbClr val="000000"/>
                </a:solidFill>
                <a:latin typeface="Calibri"/>
              </a:rPr>
              <a:t>Highly </a:t>
            </a:r>
            <a:r>
              <a:rPr lang="en-US" sz="2200" i="1" u="none" strike="noStrike" dirty="0">
                <a:solidFill>
                  <a:srgbClr val="000000"/>
                </a:solidFill>
                <a:latin typeface="Calibri"/>
              </a:rPr>
              <a:t>Effective</a:t>
            </a:r>
            <a:r>
              <a:rPr lang="en-US" sz="2200" u="none" strike="noStrike" dirty="0">
                <a:solidFill>
                  <a:srgbClr val="000000"/>
                </a:solidFill>
                <a:latin typeface="Calibri"/>
              </a:rPr>
              <a:t>/</a:t>
            </a:r>
            <a:r>
              <a:rPr lang="en-US" sz="2200" i="1" u="none" strike="noStrike" dirty="0">
                <a:solidFill>
                  <a:srgbClr val="000000"/>
                </a:solidFill>
                <a:latin typeface="Calibri"/>
              </a:rPr>
              <a:t>Effective </a:t>
            </a:r>
            <a:r>
              <a:rPr lang="en-US" sz="2200" dirty="0">
                <a:solidFill>
                  <a:srgbClr val="000000"/>
                </a:solidFill>
                <a:latin typeface="Calibri"/>
              </a:rPr>
              <a:t>educators</a:t>
            </a:r>
            <a:r>
              <a:rPr lang="en-US" sz="2200" u="none" strike="noStrike" dirty="0">
                <a:solidFill>
                  <a:srgbClr val="000000"/>
                </a:solidFill>
                <a:latin typeface="Calibri"/>
              </a:rPr>
              <a:t> delayed to </a:t>
            </a:r>
            <a:r>
              <a:rPr lang="en-US" sz="2200" dirty="0">
                <a:solidFill>
                  <a:srgbClr val="000000"/>
                </a:solidFill>
                <a:latin typeface="Calibri"/>
              </a:rPr>
              <a:t>SY21-22. </a:t>
            </a:r>
            <a:r>
              <a:rPr lang="en-US" sz="2200" i="1" dirty="0">
                <a:solidFill>
                  <a:srgbClr val="000000"/>
                </a:solidFill>
                <a:latin typeface="Calibri"/>
              </a:rPr>
              <a:t>Developing, Ineffective, </a:t>
            </a:r>
            <a:r>
              <a:rPr lang="en-US" sz="2200" dirty="0">
                <a:solidFill>
                  <a:srgbClr val="000000"/>
                </a:solidFill>
                <a:latin typeface="Calibri"/>
              </a:rPr>
              <a:t>non-tenured,</a:t>
            </a:r>
            <a:r>
              <a:rPr lang="en-US" sz="2200" i="1" dirty="0">
                <a:solidFill>
                  <a:srgbClr val="000000"/>
                </a:solidFill>
                <a:latin typeface="Calibri"/>
              </a:rPr>
              <a:t> </a:t>
            </a:r>
            <a:r>
              <a:rPr lang="en-US" sz="2200" dirty="0">
                <a:solidFill>
                  <a:srgbClr val="000000"/>
                </a:solidFill>
                <a:latin typeface="Calibri"/>
              </a:rPr>
              <a:t>and educators on performance improvement plans are evaluated in SY20-21.</a:t>
            </a:r>
            <a:r>
              <a:rPr lang="en-US" sz="2200" i="1" dirty="0">
                <a:solidFill>
                  <a:srgbClr val="000000"/>
                </a:solidFill>
                <a:latin typeface="Calibri"/>
              </a:rPr>
              <a:t> </a:t>
            </a:r>
            <a:endParaRPr lang="en-US" dirty="0"/>
          </a:p>
          <a:p>
            <a:pPr marL="0" indent="0">
              <a:buNone/>
            </a:pPr>
            <a:r>
              <a:rPr lang="en-US" sz="2200" i="1" dirty="0">
                <a:solidFill>
                  <a:srgbClr val="000000"/>
                </a:solidFill>
                <a:latin typeface="Calibri"/>
              </a:rPr>
              <a:t>*</a:t>
            </a:r>
            <a:r>
              <a:rPr lang="en-US" sz="2200" dirty="0">
                <a:solidFill>
                  <a:srgbClr val="000000"/>
                </a:solidFill>
                <a:latin typeface="Calibri"/>
              </a:rPr>
              <a:t>Adjust PIPs according to local guidance</a:t>
            </a:r>
            <a:r>
              <a:rPr lang="en-US" sz="2400" dirty="0">
                <a:solidFill>
                  <a:srgbClr val="000000"/>
                </a:solidFill>
                <a:latin typeface="Calibri"/>
              </a:rPr>
              <a:t> </a:t>
            </a:r>
            <a:endParaRPr lang="en-US">
              <a:cs typeface="Calibri" panose="020F0502020204030204"/>
            </a:endParaRPr>
          </a:p>
          <a:p>
            <a:pPr marL="0" indent="0" algn="ctr">
              <a:buNone/>
            </a:pPr>
            <a:endParaRPr lang="en-US" sz="2400" i="1" dirty="0">
              <a:solidFill>
                <a:srgbClr val="000000"/>
              </a:solidFill>
              <a:cs typeface="Calibri"/>
            </a:endParaRPr>
          </a:p>
        </p:txBody>
      </p:sp>
      <p:sp>
        <p:nvSpPr>
          <p:cNvPr id="4" name="TextBox 3">
            <a:extLst>
              <a:ext uri="{FF2B5EF4-FFF2-40B4-BE49-F238E27FC236}">
                <a16:creationId xmlns:a16="http://schemas.microsoft.com/office/drawing/2014/main" id="{A159FFE6-B581-40D8-979C-C4A0A5FC8F6C}"/>
              </a:ext>
            </a:extLst>
          </p:cNvPr>
          <p:cNvSpPr txBox="1"/>
          <p:nvPr/>
        </p:nvSpPr>
        <p:spPr>
          <a:xfrm>
            <a:off x="141818" y="1422400"/>
            <a:ext cx="11908364" cy="523220"/>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chemeClr val="accent1">
                    <a:lumMod val="75000"/>
                  </a:schemeClr>
                </a:solidFill>
                <a:latin typeface="Calibri"/>
                <a:cs typeface="Calibri"/>
              </a:rPr>
              <a:t>Option 1:</a:t>
            </a:r>
            <a:r>
              <a:rPr lang="en-US" sz="2800" b="1" dirty="0">
                <a:solidFill>
                  <a:schemeClr val="accent1">
                    <a:lumMod val="75000"/>
                  </a:schemeClr>
                </a:solidFill>
                <a:latin typeface="Calibri"/>
                <a:cs typeface="Calibri"/>
              </a:rPr>
              <a:t> </a:t>
            </a:r>
            <a:r>
              <a:rPr lang="en-US" sz="2200" u="none" strike="noStrike" dirty="0">
                <a:solidFill>
                  <a:srgbClr val="000000"/>
                </a:solidFill>
                <a:latin typeface="Calibri"/>
              </a:rPr>
              <a:t>No changes; continue with all evaluations as planned.</a:t>
            </a:r>
            <a:endParaRPr lang="en-US" sz="2200" b="1" dirty="0">
              <a:cs typeface="Calibri"/>
            </a:endParaRPr>
          </a:p>
        </p:txBody>
      </p:sp>
      <p:sp>
        <p:nvSpPr>
          <p:cNvPr id="5" name="TextBox 4">
            <a:extLst>
              <a:ext uri="{FF2B5EF4-FFF2-40B4-BE49-F238E27FC236}">
                <a16:creationId xmlns:a16="http://schemas.microsoft.com/office/drawing/2014/main" id="{A9C04146-A59D-4ED2-AD37-0812790BE59A}"/>
              </a:ext>
            </a:extLst>
          </p:cNvPr>
          <p:cNvSpPr txBox="1"/>
          <p:nvPr/>
        </p:nvSpPr>
        <p:spPr>
          <a:xfrm>
            <a:off x="152401" y="2089150"/>
            <a:ext cx="11908365" cy="26720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chemeClr val="accent1">
                    <a:lumMod val="75000"/>
                  </a:schemeClr>
                </a:solidFill>
                <a:cs typeface="Calibri"/>
              </a:rPr>
              <a:t>Option 2:</a:t>
            </a:r>
            <a:r>
              <a:rPr lang="en-US" sz="2800" b="1" dirty="0">
                <a:solidFill>
                  <a:schemeClr val="accent1">
                    <a:lumMod val="75000"/>
                  </a:schemeClr>
                </a:solidFill>
                <a:cs typeface="Calibri"/>
              </a:rPr>
              <a:t> </a:t>
            </a:r>
            <a:r>
              <a:rPr lang="en-US" sz="2200" dirty="0">
                <a:ea typeface="+mn-lt"/>
                <a:cs typeface="+mn-lt"/>
              </a:rPr>
              <a:t>Continue with evaluations for all educators using optional, flexible system requirements:</a:t>
            </a:r>
            <a:endParaRPr lang="en-US" sz="2200" dirty="0">
              <a:solidFill>
                <a:srgbClr val="2E75B6"/>
              </a:solidFill>
              <a:ea typeface="+mn-lt"/>
              <a:cs typeface="+mn-lt"/>
            </a:endParaRPr>
          </a:p>
          <a:p>
            <a:pPr marL="742950" lvl="1" indent="-285750">
              <a:lnSpc>
                <a:spcPct val="90000"/>
              </a:lnSpc>
              <a:spcBef>
                <a:spcPts val="500"/>
              </a:spcBef>
              <a:buFont typeface="Arial"/>
              <a:buChar char="•"/>
            </a:pPr>
            <a:r>
              <a:rPr lang="en-US" sz="2200" b="1" dirty="0">
                <a:ea typeface="+mn-lt"/>
                <a:cs typeface="+mn-lt"/>
              </a:rPr>
              <a:t>Professional Practice</a:t>
            </a:r>
            <a:r>
              <a:rPr lang="en-US" sz="2200" dirty="0">
                <a:ea typeface="+mn-lt"/>
                <a:cs typeface="+mn-lt"/>
              </a:rPr>
              <a:t>: Conduct and score 2 observations and provide feedback</a:t>
            </a:r>
          </a:p>
          <a:p>
            <a:pPr marL="742950" lvl="1" indent="-285750">
              <a:lnSpc>
                <a:spcPct val="90000"/>
              </a:lnSpc>
              <a:spcBef>
                <a:spcPts val="500"/>
              </a:spcBef>
              <a:buFont typeface="Arial"/>
              <a:buChar char="•"/>
            </a:pPr>
            <a:r>
              <a:rPr lang="en-US" sz="2200" b="1" dirty="0">
                <a:ea typeface="+mn-lt"/>
                <a:cs typeface="+mn-lt"/>
              </a:rPr>
              <a:t>Student Learning</a:t>
            </a:r>
            <a:r>
              <a:rPr lang="en-US" sz="2200" dirty="0">
                <a:ea typeface="+mn-lt"/>
                <a:cs typeface="+mn-lt"/>
              </a:rPr>
              <a:t>: If using...</a:t>
            </a:r>
          </a:p>
          <a:p>
            <a:pPr marL="1200150" lvl="2" indent="-285750">
              <a:lnSpc>
                <a:spcPct val="90000"/>
              </a:lnSpc>
              <a:spcBef>
                <a:spcPts val="500"/>
              </a:spcBef>
              <a:buFont typeface="Arial"/>
              <a:buChar char="•"/>
            </a:pPr>
            <a:r>
              <a:rPr lang="en-US" sz="2200" dirty="0">
                <a:ea typeface="+mn-lt"/>
                <a:cs typeface="+mn-lt"/>
              </a:rPr>
              <a:t>SLOs/SLO Flex: (1) Require 2, Score 2; (2) Require 2, Score 1; (3) Require 1, Score 1</a:t>
            </a:r>
          </a:p>
          <a:p>
            <a:pPr marL="1200150" lvl="2" indent="-285750">
              <a:lnSpc>
                <a:spcPct val="90000"/>
              </a:lnSpc>
              <a:spcBef>
                <a:spcPts val="500"/>
              </a:spcBef>
              <a:buFont typeface="Arial"/>
              <a:buChar char="•"/>
            </a:pPr>
            <a:r>
              <a:rPr lang="en-US" sz="2200" dirty="0">
                <a:ea typeface="+mn-lt"/>
                <a:cs typeface="+mn-lt"/>
              </a:rPr>
              <a:t>EP or SLG models, continue with the model as designed</a:t>
            </a:r>
          </a:p>
          <a:p>
            <a:pPr marL="742950" lvl="1" indent="-285750">
              <a:lnSpc>
                <a:spcPct val="90000"/>
              </a:lnSpc>
              <a:spcBef>
                <a:spcPts val="500"/>
              </a:spcBef>
              <a:buFont typeface="Arial"/>
              <a:buChar char="•"/>
            </a:pPr>
            <a:r>
              <a:rPr lang="en-US" sz="2200" b="1" dirty="0">
                <a:ea typeface="+mn-lt"/>
                <a:cs typeface="+mn-lt"/>
              </a:rPr>
              <a:t>Professional Responsibilities</a:t>
            </a:r>
            <a:r>
              <a:rPr lang="en-US" sz="2200" dirty="0">
                <a:ea typeface="+mn-lt"/>
                <a:cs typeface="+mn-lt"/>
              </a:rPr>
              <a:t>: (1) Require 1 PGG; (2) Use school-wide PPG; (3) Use two semester-long PGGs with a check-in at the MOY conference</a:t>
            </a:r>
          </a:p>
        </p:txBody>
      </p:sp>
    </p:spTree>
    <p:extLst>
      <p:ext uri="{BB962C8B-B14F-4D97-AF65-F5344CB8AC3E}">
        <p14:creationId xmlns:p14="http://schemas.microsoft.com/office/powerpoint/2010/main" val="1452459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217" y="522587"/>
            <a:ext cx="10515600" cy="1092973"/>
          </a:xfrm>
        </p:spPr>
        <p:txBody>
          <a:bodyPr>
            <a:normAutofit/>
          </a:bodyPr>
          <a:lstStyle/>
          <a:p>
            <a:r>
              <a:rPr lang="en-US" sz="2800" b="1" dirty="0"/>
              <a:t>Flexibilities for Teacher &amp; Support Professional Models in All Options</a:t>
            </a:r>
          </a:p>
        </p:txBody>
      </p:sp>
      <p:sp>
        <p:nvSpPr>
          <p:cNvPr id="3" name="Content Placeholder 2"/>
          <p:cNvSpPr>
            <a:spLocks noGrp="1"/>
          </p:cNvSpPr>
          <p:nvPr>
            <p:ph idx="1"/>
          </p:nvPr>
        </p:nvSpPr>
        <p:spPr>
          <a:xfrm>
            <a:off x="1010165" y="1615560"/>
            <a:ext cx="9133703" cy="4351338"/>
          </a:xfrm>
        </p:spPr>
        <p:txBody>
          <a:bodyPr>
            <a:normAutofit/>
          </a:bodyPr>
          <a:lstStyle/>
          <a:p>
            <a:r>
              <a:rPr lang="en-US" dirty="0"/>
              <a:t>Professional Practice:</a:t>
            </a:r>
          </a:p>
          <a:p>
            <a:pPr lvl="1"/>
            <a:r>
              <a:rPr lang="en-US" dirty="0">
                <a:hlinkClick r:id="rId4"/>
              </a:rPr>
              <a:t>Resources for conducting observations in a virtual learning environment</a:t>
            </a:r>
            <a:r>
              <a:rPr lang="en-US" dirty="0"/>
              <a:t> – LEAs may consider these resources when implementing virtual observation practices within local evaluation policies and agreements. Note that these resources may be use in addition to the RI Model Professional Practice Rubrics; </a:t>
            </a:r>
            <a:r>
              <a:rPr lang="en-US" i="1" dirty="0"/>
              <a:t>they do not supplant the existing rubrics</a:t>
            </a:r>
            <a:r>
              <a:rPr lang="en-US" dirty="0"/>
              <a:t>.</a:t>
            </a:r>
          </a:p>
          <a:p>
            <a:r>
              <a:rPr lang="en-US" dirty="0">
                <a:hlinkClick r:id="rId5"/>
              </a:rPr>
              <a:t>Student Learning</a:t>
            </a:r>
            <a:r>
              <a:rPr lang="en-US" dirty="0"/>
              <a:t>:</a:t>
            </a:r>
          </a:p>
          <a:p>
            <a:pPr lvl="1"/>
            <a:r>
              <a:rPr lang="en-US" dirty="0"/>
              <a:t>SLO/SOO Flex: See new module </a:t>
            </a:r>
            <a:r>
              <a:rPr lang="en-US" dirty="0">
                <a:hlinkClick r:id="rId6"/>
              </a:rPr>
              <a:t>here</a:t>
            </a:r>
            <a:r>
              <a:rPr lang="en-US" dirty="0"/>
              <a:t>.</a:t>
            </a:r>
          </a:p>
        </p:txBody>
      </p:sp>
    </p:spTree>
    <p:extLst>
      <p:ext uri="{BB962C8B-B14F-4D97-AF65-F5344CB8AC3E}">
        <p14:creationId xmlns:p14="http://schemas.microsoft.com/office/powerpoint/2010/main" val="1050259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2146" y="365125"/>
            <a:ext cx="10515600" cy="1325563"/>
          </a:xfrm>
        </p:spPr>
        <p:txBody>
          <a:bodyPr>
            <a:normAutofit/>
          </a:bodyPr>
          <a:lstStyle/>
          <a:p>
            <a:r>
              <a:rPr lang="en-US" sz="2800" b="1" dirty="0"/>
              <a:t>SY20-21 LEA Evaluation Options for Building Administrators:</a:t>
            </a:r>
          </a:p>
        </p:txBody>
      </p:sp>
      <p:sp>
        <p:nvSpPr>
          <p:cNvPr id="3" name="Content Placeholder 2"/>
          <p:cNvSpPr>
            <a:spLocks noGrp="1"/>
          </p:cNvSpPr>
          <p:nvPr>
            <p:ph idx="1"/>
          </p:nvPr>
        </p:nvSpPr>
        <p:spPr>
          <a:xfrm>
            <a:off x="1359243" y="2059203"/>
            <a:ext cx="8872152" cy="2436469"/>
          </a:xfrm>
        </p:spPr>
        <p:txBody>
          <a:bodyPr>
            <a:noAutofit/>
          </a:bodyPr>
          <a:lstStyle/>
          <a:p>
            <a:pPr marL="0" indent="0" algn="ctr">
              <a:buNone/>
            </a:pPr>
            <a:r>
              <a:rPr lang="en-US" dirty="0"/>
              <a:t>Building Administrators </a:t>
            </a:r>
            <a:r>
              <a:rPr lang="en-US" b="1" dirty="0"/>
              <a:t>must be evaluated annually according to RIGL § 16-12-11</a:t>
            </a:r>
            <a:r>
              <a:rPr lang="en-US" dirty="0"/>
              <a:t>. </a:t>
            </a:r>
          </a:p>
          <a:p>
            <a:pPr marL="0" indent="0" algn="ctr">
              <a:buNone/>
            </a:pPr>
            <a:r>
              <a:rPr lang="en-US" dirty="0"/>
              <a:t>Therefore, LEAs are encouraged to review the RI Model’s Evaluation &amp; Support System </a:t>
            </a:r>
            <a:r>
              <a:rPr lang="en-US" dirty="0">
                <a:hlinkClick r:id="rId4"/>
              </a:rPr>
              <a:t>Multi-year differentiated evaluation cycle</a:t>
            </a:r>
            <a:r>
              <a:rPr lang="en-US" dirty="0"/>
              <a:t> for Building Administrators which provides flexibilities for the evaluation process, by design.</a:t>
            </a:r>
          </a:p>
        </p:txBody>
      </p:sp>
    </p:spTree>
    <p:extLst>
      <p:ext uri="{BB962C8B-B14F-4D97-AF65-F5344CB8AC3E}">
        <p14:creationId xmlns:p14="http://schemas.microsoft.com/office/powerpoint/2010/main" val="3054175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146" y="365125"/>
            <a:ext cx="10515600" cy="1325563"/>
          </a:xfrm>
        </p:spPr>
        <p:txBody>
          <a:bodyPr>
            <a:normAutofit/>
          </a:bodyPr>
          <a:lstStyle/>
          <a:p>
            <a:r>
              <a:rPr lang="en-US" sz="2800" b="1" dirty="0"/>
              <a:t>SY20-21 LEA Evaluation Options for </a:t>
            </a:r>
            <a:r>
              <a:rPr lang="en-US" sz="2800" b="1" dirty="0" smtClean="0"/>
              <a:t>Principals:</a:t>
            </a:r>
            <a:endParaRPr lang="en-US" sz="2800" b="1" dirty="0"/>
          </a:p>
        </p:txBody>
      </p:sp>
      <p:sp>
        <p:nvSpPr>
          <p:cNvPr id="3" name="Content Placeholder 2"/>
          <p:cNvSpPr>
            <a:spLocks noGrp="1"/>
          </p:cNvSpPr>
          <p:nvPr>
            <p:ph idx="1"/>
          </p:nvPr>
        </p:nvSpPr>
        <p:spPr>
          <a:xfrm>
            <a:off x="141818" y="4594120"/>
            <a:ext cx="11925300" cy="1063827"/>
          </a:xfrm>
          <a:ln w="28575">
            <a:solidFill>
              <a:schemeClr val="tx1"/>
            </a:solidFill>
          </a:ln>
        </p:spPr>
        <p:txBody>
          <a:bodyPr vert="horz" lIns="91440" tIns="45720" rIns="91440" bIns="45720" rtlCol="0" anchor="t">
            <a:normAutofit/>
          </a:bodyPr>
          <a:lstStyle/>
          <a:p>
            <a:pPr marL="0" indent="0">
              <a:buNone/>
            </a:pPr>
            <a:r>
              <a:rPr lang="en-US" sz="2400" b="1" dirty="0">
                <a:solidFill>
                  <a:schemeClr val="accent1">
                    <a:lumMod val="75000"/>
                  </a:schemeClr>
                </a:solidFill>
                <a:ea typeface="+mn-lt"/>
                <a:cs typeface="+mn-lt"/>
              </a:rPr>
              <a:t>Option 3</a:t>
            </a:r>
            <a:r>
              <a:rPr lang="en-US" sz="2400" b="1" dirty="0" smtClean="0">
                <a:solidFill>
                  <a:schemeClr val="accent1">
                    <a:lumMod val="75000"/>
                  </a:schemeClr>
                </a:solidFill>
                <a:ea typeface="+mn-lt"/>
                <a:cs typeface="+mn-lt"/>
              </a:rPr>
              <a:t>:</a:t>
            </a:r>
            <a:r>
              <a:rPr lang="en-US" sz="2400" b="1" dirty="0" smtClean="0">
                <a:solidFill>
                  <a:schemeClr val="accent1">
                    <a:lumMod val="75000"/>
                  </a:schemeClr>
                </a:solidFill>
                <a:latin typeface="Calibri"/>
              </a:rPr>
              <a:t> </a:t>
            </a:r>
            <a:r>
              <a:rPr lang="en-US" sz="2200" dirty="0" smtClean="0">
                <a:solidFill>
                  <a:srgbClr val="000000"/>
                </a:solidFill>
                <a:latin typeface="Calibri"/>
              </a:rPr>
              <a:t>Evaluate </a:t>
            </a:r>
            <a:r>
              <a:rPr lang="en-US" sz="2200" i="1" dirty="0" smtClean="0">
                <a:solidFill>
                  <a:srgbClr val="000000"/>
                </a:solidFill>
                <a:latin typeface="Calibri"/>
              </a:rPr>
              <a:t>all</a:t>
            </a:r>
            <a:r>
              <a:rPr lang="en-US" sz="2200" dirty="0" smtClean="0">
                <a:solidFill>
                  <a:srgbClr val="000000"/>
                </a:solidFill>
                <a:latin typeface="Calibri"/>
              </a:rPr>
              <a:t> principals using the </a:t>
            </a:r>
            <a:r>
              <a:rPr lang="en-US" sz="2200" dirty="0" smtClean="0">
                <a:solidFill>
                  <a:srgbClr val="000000"/>
                </a:solidFill>
                <a:latin typeface="Calibri"/>
                <a:hlinkClick r:id="rId3"/>
              </a:rPr>
              <a:t>multi-year differentiated model</a:t>
            </a:r>
            <a:r>
              <a:rPr lang="en-US" sz="2200" dirty="0" smtClean="0">
                <a:solidFill>
                  <a:srgbClr val="000000"/>
                </a:solidFill>
                <a:latin typeface="Calibri"/>
              </a:rPr>
              <a:t>, in which case, all principals would be in an ‘informal year’ for </a:t>
            </a:r>
            <a:r>
              <a:rPr lang="en-US" sz="2200" dirty="0" smtClean="0">
                <a:solidFill>
                  <a:srgbClr val="000000"/>
                </a:solidFill>
                <a:latin typeface="Calibri"/>
              </a:rPr>
              <a:t>SY20-21* </a:t>
            </a:r>
            <a:r>
              <a:rPr lang="en-US" sz="2200" dirty="0" smtClean="0">
                <a:solidFill>
                  <a:srgbClr val="000000"/>
                </a:solidFill>
                <a:latin typeface="Calibri"/>
              </a:rPr>
              <a:t>and formally evaluated in SY21-22. In an ‘informal year,’ principals would have one site visit which is formatively scored for feedback purposes</a:t>
            </a:r>
            <a:r>
              <a:rPr lang="en-US" sz="2200" dirty="0" smtClean="0">
                <a:solidFill>
                  <a:srgbClr val="000000"/>
                </a:solidFill>
                <a:latin typeface="Calibri"/>
              </a:rPr>
              <a:t>.</a:t>
            </a:r>
            <a:endParaRPr lang="en-US" dirty="0">
              <a:cs typeface="Calibri" panose="020F0502020204030204"/>
            </a:endParaRPr>
          </a:p>
          <a:p>
            <a:pPr marL="0" indent="0" algn="ctr">
              <a:buNone/>
            </a:pPr>
            <a:endParaRPr lang="en-US" sz="2400" i="1" dirty="0">
              <a:solidFill>
                <a:srgbClr val="000000"/>
              </a:solidFill>
              <a:cs typeface="Calibri"/>
            </a:endParaRPr>
          </a:p>
        </p:txBody>
      </p:sp>
      <p:sp>
        <p:nvSpPr>
          <p:cNvPr id="4" name="TextBox 3">
            <a:extLst>
              <a:ext uri="{FF2B5EF4-FFF2-40B4-BE49-F238E27FC236}">
                <a16:creationId xmlns:a16="http://schemas.microsoft.com/office/drawing/2014/main" id="{A159FFE6-B581-40D8-979C-C4A0A5FC8F6C}"/>
              </a:ext>
            </a:extLst>
          </p:cNvPr>
          <p:cNvSpPr txBox="1"/>
          <p:nvPr/>
        </p:nvSpPr>
        <p:spPr>
          <a:xfrm>
            <a:off x="141818" y="1422400"/>
            <a:ext cx="11908364" cy="523220"/>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chemeClr val="accent1">
                    <a:lumMod val="75000"/>
                  </a:schemeClr>
                </a:solidFill>
                <a:latin typeface="Calibri"/>
                <a:cs typeface="Calibri"/>
              </a:rPr>
              <a:t>Option 1:</a:t>
            </a:r>
            <a:r>
              <a:rPr lang="en-US" sz="2800" b="1" dirty="0">
                <a:solidFill>
                  <a:schemeClr val="accent1">
                    <a:lumMod val="75000"/>
                  </a:schemeClr>
                </a:solidFill>
                <a:latin typeface="Calibri"/>
                <a:cs typeface="Calibri"/>
              </a:rPr>
              <a:t> </a:t>
            </a:r>
            <a:r>
              <a:rPr lang="en-US" sz="2200" u="none" strike="noStrike" dirty="0">
                <a:solidFill>
                  <a:srgbClr val="000000"/>
                </a:solidFill>
                <a:latin typeface="Calibri"/>
              </a:rPr>
              <a:t>No changes; continue with all evaluations as planned.</a:t>
            </a:r>
            <a:endParaRPr lang="en-US" sz="2200" b="1" dirty="0">
              <a:cs typeface="Calibri"/>
            </a:endParaRPr>
          </a:p>
        </p:txBody>
      </p:sp>
      <p:sp>
        <p:nvSpPr>
          <p:cNvPr id="5" name="TextBox 4">
            <a:extLst>
              <a:ext uri="{FF2B5EF4-FFF2-40B4-BE49-F238E27FC236}">
                <a16:creationId xmlns:a16="http://schemas.microsoft.com/office/drawing/2014/main" id="{A9C04146-A59D-4ED2-AD37-0812790BE59A}"/>
              </a:ext>
            </a:extLst>
          </p:cNvPr>
          <p:cNvSpPr txBox="1"/>
          <p:nvPr/>
        </p:nvSpPr>
        <p:spPr>
          <a:xfrm>
            <a:off x="141818" y="2094019"/>
            <a:ext cx="11908365" cy="2367315"/>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chemeClr val="accent1">
                    <a:lumMod val="75000"/>
                  </a:schemeClr>
                </a:solidFill>
                <a:cs typeface="Calibri"/>
              </a:rPr>
              <a:t>Option 2</a:t>
            </a:r>
            <a:r>
              <a:rPr lang="en-US" sz="2400" b="1" dirty="0" smtClean="0">
                <a:solidFill>
                  <a:schemeClr val="accent1">
                    <a:lumMod val="75000"/>
                  </a:schemeClr>
                </a:solidFill>
                <a:cs typeface="Calibri"/>
              </a:rPr>
              <a:t>:</a:t>
            </a:r>
            <a:r>
              <a:rPr lang="en-US" sz="2800" b="1" dirty="0" smtClean="0">
                <a:solidFill>
                  <a:schemeClr val="accent1">
                    <a:lumMod val="75000"/>
                  </a:schemeClr>
                </a:solidFill>
                <a:cs typeface="Calibri"/>
              </a:rPr>
              <a:t> </a:t>
            </a:r>
            <a:r>
              <a:rPr lang="en-US" sz="2200" dirty="0">
                <a:ea typeface="+mn-lt"/>
                <a:cs typeface="+mn-lt"/>
              </a:rPr>
              <a:t>Continue with evaluations for all </a:t>
            </a:r>
            <a:r>
              <a:rPr lang="en-US" sz="2200" dirty="0" smtClean="0">
                <a:ea typeface="+mn-lt"/>
                <a:cs typeface="+mn-lt"/>
              </a:rPr>
              <a:t>principals using </a:t>
            </a:r>
            <a:r>
              <a:rPr lang="en-US" sz="2200" dirty="0">
                <a:ea typeface="+mn-lt"/>
                <a:cs typeface="+mn-lt"/>
              </a:rPr>
              <a:t>optional, flexible system requirements:</a:t>
            </a:r>
            <a:endParaRPr lang="en-US" sz="2200" dirty="0">
              <a:solidFill>
                <a:srgbClr val="2E75B6"/>
              </a:solidFill>
              <a:ea typeface="+mn-lt"/>
              <a:cs typeface="+mn-lt"/>
            </a:endParaRPr>
          </a:p>
          <a:p>
            <a:pPr marL="742950" lvl="1" indent="-285750">
              <a:lnSpc>
                <a:spcPct val="90000"/>
              </a:lnSpc>
              <a:spcBef>
                <a:spcPts val="500"/>
              </a:spcBef>
              <a:buFont typeface="Arial"/>
              <a:buChar char="•"/>
            </a:pPr>
            <a:r>
              <a:rPr lang="en-US" sz="2200" b="1" dirty="0">
                <a:ea typeface="+mn-lt"/>
                <a:cs typeface="+mn-lt"/>
              </a:rPr>
              <a:t>Professional Practice</a:t>
            </a:r>
            <a:r>
              <a:rPr lang="en-US" sz="2200" dirty="0">
                <a:ea typeface="+mn-lt"/>
                <a:cs typeface="+mn-lt"/>
              </a:rPr>
              <a:t>: </a:t>
            </a:r>
            <a:r>
              <a:rPr lang="en-US" sz="2200" dirty="0" smtClean="0">
                <a:ea typeface="+mn-lt"/>
                <a:cs typeface="+mn-lt"/>
              </a:rPr>
              <a:t>Conduct and score a minimum of 1 site visits </a:t>
            </a:r>
            <a:r>
              <a:rPr lang="en-US" sz="2200" dirty="0">
                <a:ea typeface="+mn-lt"/>
                <a:cs typeface="+mn-lt"/>
              </a:rPr>
              <a:t>and provide feedback</a:t>
            </a:r>
          </a:p>
          <a:p>
            <a:pPr marL="742950" lvl="1" indent="-285750">
              <a:lnSpc>
                <a:spcPct val="90000"/>
              </a:lnSpc>
              <a:spcBef>
                <a:spcPts val="500"/>
              </a:spcBef>
              <a:buFont typeface="Arial"/>
              <a:buChar char="•"/>
            </a:pPr>
            <a:r>
              <a:rPr lang="en-US" sz="2200" b="1" dirty="0">
                <a:ea typeface="+mn-lt"/>
                <a:cs typeface="+mn-lt"/>
              </a:rPr>
              <a:t>Student Learning</a:t>
            </a:r>
            <a:r>
              <a:rPr lang="en-US" sz="2200" dirty="0" smtClean="0">
                <a:ea typeface="+mn-lt"/>
                <a:cs typeface="+mn-lt"/>
              </a:rPr>
              <a:t>:</a:t>
            </a:r>
            <a:endParaRPr lang="en-US" sz="2200" dirty="0">
              <a:ea typeface="+mn-lt"/>
              <a:cs typeface="+mn-lt"/>
            </a:endParaRPr>
          </a:p>
          <a:p>
            <a:pPr marL="1200150" lvl="2" indent="-285750">
              <a:lnSpc>
                <a:spcPct val="90000"/>
              </a:lnSpc>
              <a:spcBef>
                <a:spcPts val="500"/>
              </a:spcBef>
              <a:buFont typeface="Arial"/>
              <a:buChar char="•"/>
            </a:pPr>
            <a:r>
              <a:rPr lang="en-US" sz="2200" dirty="0" smtClean="0">
                <a:ea typeface="+mn-lt"/>
                <a:cs typeface="+mn-lt"/>
              </a:rPr>
              <a:t>2 SLOs </a:t>
            </a:r>
            <a:r>
              <a:rPr lang="en-US" sz="2200" i="1" dirty="0" smtClean="0">
                <a:ea typeface="+mn-lt"/>
                <a:cs typeface="+mn-lt"/>
              </a:rPr>
              <a:t>or</a:t>
            </a:r>
          </a:p>
          <a:p>
            <a:pPr marL="1200150" lvl="2" indent="-285750">
              <a:lnSpc>
                <a:spcPct val="90000"/>
              </a:lnSpc>
              <a:spcBef>
                <a:spcPts val="500"/>
              </a:spcBef>
              <a:buFont typeface="Arial"/>
              <a:buChar char="•"/>
            </a:pPr>
            <a:r>
              <a:rPr lang="en-US" sz="2200" dirty="0" smtClean="0">
                <a:ea typeface="+mn-lt"/>
                <a:cs typeface="+mn-lt"/>
              </a:rPr>
              <a:t>1 SLO &amp; 1 SOO </a:t>
            </a:r>
            <a:r>
              <a:rPr lang="en-US" sz="2200" i="1" dirty="0" smtClean="0">
                <a:ea typeface="+mn-lt"/>
                <a:cs typeface="+mn-lt"/>
              </a:rPr>
              <a:t>or</a:t>
            </a:r>
            <a:endParaRPr lang="en-US" sz="2200" dirty="0" smtClean="0">
              <a:ea typeface="+mn-lt"/>
              <a:cs typeface="+mn-lt"/>
            </a:endParaRPr>
          </a:p>
          <a:p>
            <a:pPr marL="1200150" lvl="2" indent="-285750">
              <a:lnSpc>
                <a:spcPct val="90000"/>
              </a:lnSpc>
              <a:spcBef>
                <a:spcPts val="500"/>
              </a:spcBef>
              <a:buFont typeface="Arial"/>
              <a:buChar char="•"/>
            </a:pPr>
            <a:r>
              <a:rPr lang="en-US" sz="2200" dirty="0" smtClean="0">
                <a:ea typeface="+mn-lt"/>
                <a:cs typeface="+mn-lt"/>
              </a:rPr>
              <a:t>1 SLO</a:t>
            </a:r>
            <a:endParaRPr lang="en-US" sz="2200" dirty="0">
              <a:ea typeface="+mn-lt"/>
              <a:cs typeface="+mn-lt"/>
            </a:endParaRPr>
          </a:p>
        </p:txBody>
      </p:sp>
      <p:sp>
        <p:nvSpPr>
          <p:cNvPr id="7" name="TextBox 6"/>
          <p:cNvSpPr txBox="1"/>
          <p:nvPr/>
        </p:nvSpPr>
        <p:spPr>
          <a:xfrm>
            <a:off x="25404" y="5790733"/>
            <a:ext cx="12158128" cy="307777"/>
          </a:xfrm>
          <a:prstGeom prst="rect">
            <a:avLst/>
          </a:prstGeom>
          <a:noFill/>
        </p:spPr>
        <p:txBody>
          <a:bodyPr wrap="square" rtlCol="0">
            <a:spAutoFit/>
          </a:bodyPr>
          <a:lstStyle/>
          <a:p>
            <a:r>
              <a:rPr lang="en-US" sz="1400" dirty="0" smtClean="0"/>
              <a:t>*P</a:t>
            </a:r>
            <a:r>
              <a:rPr lang="en-US" sz="1400" i="1" dirty="0" smtClean="0"/>
              <a:t>rincipals on an ‘informal’ year in SY19-20, could engage in a second ‘informal year’ in SY20-21, resulting in a ‘formal year’ evaluation in SY21-22, per supt. approval.</a:t>
            </a:r>
            <a:endParaRPr lang="en-US" sz="1400" dirty="0"/>
          </a:p>
        </p:txBody>
      </p:sp>
    </p:spTree>
    <p:extLst>
      <p:ext uri="{BB962C8B-B14F-4D97-AF65-F5344CB8AC3E}">
        <p14:creationId xmlns:p14="http://schemas.microsoft.com/office/powerpoint/2010/main" val="3147641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Us</a:t>
            </a:r>
          </a:p>
        </p:txBody>
      </p:sp>
      <p:sp>
        <p:nvSpPr>
          <p:cNvPr id="3" name="Content Placeholder 2"/>
          <p:cNvSpPr>
            <a:spLocks noGrp="1"/>
          </p:cNvSpPr>
          <p:nvPr>
            <p:ph idx="1"/>
          </p:nvPr>
        </p:nvSpPr>
        <p:spPr>
          <a:xfrm>
            <a:off x="1973992" y="2528312"/>
            <a:ext cx="8244016" cy="840259"/>
          </a:xfrm>
        </p:spPr>
        <p:txBody>
          <a:bodyPr>
            <a:noAutofit/>
          </a:bodyPr>
          <a:lstStyle/>
          <a:p>
            <a:pPr marL="0" indent="0" algn="ctr">
              <a:buNone/>
            </a:pPr>
            <a:r>
              <a:rPr lang="en-US" dirty="0"/>
              <a:t>Email </a:t>
            </a:r>
            <a:r>
              <a:rPr lang="en-US" dirty="0">
                <a:hlinkClick r:id="rId3"/>
              </a:rPr>
              <a:t>EdEval@ride.ri.gov</a:t>
            </a:r>
            <a:r>
              <a:rPr lang="en-US" dirty="0"/>
              <a:t> with questions, or a request for technical assistance, related to implementing these options in your LEA.</a:t>
            </a:r>
          </a:p>
        </p:txBody>
      </p:sp>
    </p:spTree>
    <p:extLst>
      <p:ext uri="{BB962C8B-B14F-4D97-AF65-F5344CB8AC3E}">
        <p14:creationId xmlns:p14="http://schemas.microsoft.com/office/powerpoint/2010/main" val="20180317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A5AC082FB70648849E3BE961B643A0" ma:contentTypeVersion="14" ma:contentTypeDescription="Create a new document." ma:contentTypeScope="" ma:versionID="095c7f61728396924154ed748074912b">
  <xsd:schema xmlns:xsd="http://www.w3.org/2001/XMLSchema" xmlns:xs="http://www.w3.org/2001/XMLSchema" xmlns:p="http://schemas.microsoft.com/office/2006/metadata/properties" xmlns:ns1="http://schemas.microsoft.com/sharepoint/v3" xmlns:ns2="6a1f635c-d292-4469-a7df-b4015b1ad9f2" xmlns:ns3="fb4ce569-0273-4228-9157-33b14876d013" targetNamespace="http://schemas.microsoft.com/office/2006/metadata/properties" ma:root="true" ma:fieldsID="01ac7412d27011f46d624c9e4695bf9a" ns1:_="" ns2:_="" ns3:_="">
    <xsd:import namespace="http://schemas.microsoft.com/sharepoint/v3"/>
    <xsd:import namespace="6a1f635c-d292-4469-a7df-b4015b1ad9f2"/>
    <xsd:import namespace="fb4ce569-0273-4228-9157-33b14876d01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Location"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1f635c-d292-4469-a7df-b4015b1ad9f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C3F60F-13F9-46A3-9C09-6A544C9FB98B}">
  <ds:schemaRefs>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http://purl.org/dc/dcmitype/"/>
    <ds:schemaRef ds:uri="fb4ce569-0273-4228-9157-33b14876d013"/>
    <ds:schemaRef ds:uri="http://schemas.openxmlformats.org/package/2006/metadata/core-properties"/>
    <ds:schemaRef ds:uri="6a1f635c-d292-4469-a7df-b4015b1ad9f2"/>
    <ds:schemaRef ds:uri="http://schemas.microsoft.com/sharepoint/v3"/>
    <ds:schemaRef ds:uri="http://www.w3.org/XML/1998/namespace"/>
  </ds:schemaRefs>
</ds:datastoreItem>
</file>

<file path=customXml/itemProps2.xml><?xml version="1.0" encoding="utf-8"?>
<ds:datastoreItem xmlns:ds="http://schemas.openxmlformats.org/officeDocument/2006/customXml" ds:itemID="{72E3A185-7926-42BD-8A37-9BD961B31D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a1f635c-d292-4469-a7df-b4015b1ad9f2"/>
    <ds:schemaRef ds:uri="fb4ce569-0273-4228-9157-33b14876d0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931F08-9824-488D-9064-F4D8BFBD4B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129</TotalTime>
  <Words>534</Words>
  <Application>Microsoft Office PowerPoint</Application>
  <PresentationFormat>Widescreen</PresentationFormat>
  <Paragraphs>41</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SY20-21 Evaluation Options</vt:lpstr>
      <vt:lpstr>SY20-21 LEA Evaluation Options for Teachers &amp; Support Professionals:</vt:lpstr>
      <vt:lpstr>Flexibilities for Teacher &amp; Support Professional Models in All Options</vt:lpstr>
      <vt:lpstr>SY20-21 LEA Evaluation Options for Building Administrators:</vt:lpstr>
      <vt:lpstr>SY20-21 LEA Evaluation Options for Principals:</vt:lpstr>
      <vt:lpstr>Contact Us</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Kamlyn</dc:creator>
  <cp:lastModifiedBy>LaBounty-McNair, Steven</cp:lastModifiedBy>
  <cp:revision>226</cp:revision>
  <dcterms:created xsi:type="dcterms:W3CDTF">2017-02-28T20:32:19Z</dcterms:created>
  <dcterms:modified xsi:type="dcterms:W3CDTF">2020-10-22T19:02:08Z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0x0101007CA5AC082FB70648849E3BE961B643A0</vt:lpwstr>
  </property>
  <property fmtid="{D5CDD505-2E9C-101B-9397-08002B2CF9AE}" pid="3" name="AuthorIds_UIVersion_1024">
    <vt:lpwstr>77</vt:lpwstr>
  </property>
</Properties>
</file>