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handoutMasterIdLst>
    <p:handoutMasterId r:id="rId40"/>
  </p:handoutMasterIdLst>
  <p:sldIdLst>
    <p:sldId id="294" r:id="rId2"/>
    <p:sldId id="309" r:id="rId3"/>
    <p:sldId id="295" r:id="rId4"/>
    <p:sldId id="296" r:id="rId5"/>
    <p:sldId id="297" r:id="rId6"/>
    <p:sldId id="298" r:id="rId7"/>
    <p:sldId id="304" r:id="rId8"/>
    <p:sldId id="303" r:id="rId9"/>
    <p:sldId id="300" r:id="rId10"/>
    <p:sldId id="301" r:id="rId11"/>
    <p:sldId id="313" r:id="rId12"/>
    <p:sldId id="310" r:id="rId13"/>
    <p:sldId id="302" r:id="rId14"/>
    <p:sldId id="268" r:id="rId15"/>
    <p:sldId id="272" r:id="rId16"/>
    <p:sldId id="270" r:id="rId17"/>
    <p:sldId id="305" r:id="rId18"/>
    <p:sldId id="276" r:id="rId19"/>
    <p:sldId id="277" r:id="rId20"/>
    <p:sldId id="278" r:id="rId21"/>
    <p:sldId id="279" r:id="rId22"/>
    <p:sldId id="307" r:id="rId23"/>
    <p:sldId id="281" r:id="rId24"/>
    <p:sldId id="282" r:id="rId25"/>
    <p:sldId id="285" r:id="rId26"/>
    <p:sldId id="283" r:id="rId27"/>
    <p:sldId id="286" r:id="rId28"/>
    <p:sldId id="311" r:id="rId29"/>
    <p:sldId id="312" r:id="rId30"/>
    <p:sldId id="284" r:id="rId31"/>
    <p:sldId id="287" r:id="rId32"/>
    <p:sldId id="289" r:id="rId33"/>
    <p:sldId id="290" r:id="rId34"/>
    <p:sldId id="291" r:id="rId35"/>
    <p:sldId id="292" r:id="rId36"/>
    <p:sldId id="308" r:id="rId37"/>
    <p:sldId id="264" r:id="rId38"/>
  </p:sldIdLst>
  <p:sldSz cx="9144000" cy="6858000" type="letter"/>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Gerzon" initials="NG"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23"/>
    <a:srgbClr val="408000"/>
    <a:srgbClr val="008040"/>
    <a:srgbClr val="378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20" autoAdjust="0"/>
  </p:normalViewPr>
  <p:slideViewPr>
    <p:cSldViewPr snapToGrid="0" snapToObjects="1">
      <p:cViewPr varScale="1">
        <p:scale>
          <a:sx n="88" d="100"/>
          <a:sy n="88" d="100"/>
        </p:scale>
        <p:origin x="16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04T16:25:33.915" idx="1">
    <p:pos x="10" y="10"/>
    <p:text>Clarify length of inquiry cycle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4-04T16:27:07.907" idx="2">
    <p:pos x="10" y="10"/>
    <p:text>Align page numbers with workbook</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r>
              <a:rPr lang="en-US" dirty="0" smtClean="0"/>
              <a:t>1-4</a:t>
            </a:r>
            <a:endParaRPr lang="en-US" dirty="0"/>
          </a:p>
        </p:txBody>
      </p:sp>
    </p:spTree>
    <p:extLst>
      <p:ext uri="{BB962C8B-B14F-4D97-AF65-F5344CB8AC3E}">
        <p14:creationId xmlns:p14="http://schemas.microsoft.com/office/powerpoint/2010/main" val="8907503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sz="1200" b="0" i="0" u="none" strike="noStrike" cap="none" baseline="0">
              <a:latin typeface="Arial"/>
              <a:ea typeface="Arial"/>
              <a:cs typeface="Arial"/>
              <a:sym typeface="Arial"/>
            </a:endParaRPr>
          </a:p>
          <a:p>
            <a:pPr marL="0" lvl="1" indent="-88900">
              <a:spcBef>
                <a:spcPts val="0"/>
              </a:spcBef>
              <a:buClr>
                <a:srgbClr val="000000"/>
              </a:buClr>
              <a:buFont typeface="Courier New"/>
              <a:buChar char="o"/>
            </a:pPr>
            <a:endParaRPr/>
          </a:p>
          <a:p>
            <a:pPr marL="0" lvl="2" indent="-88900">
              <a:spcBef>
                <a:spcPts val="0"/>
              </a:spcBef>
              <a:buClr>
                <a:srgbClr val="000000"/>
              </a:buClr>
              <a:buFont typeface="Wingdings"/>
              <a:buChar char="§"/>
            </a:pPr>
            <a:endParaRPr/>
          </a:p>
          <a:p>
            <a:pPr marL="0" lvl="3" indent="-88900">
              <a:spcBef>
                <a:spcPts val="0"/>
              </a:spcBef>
              <a:buClr>
                <a:srgbClr val="000000"/>
              </a:buClr>
              <a:buFont typeface="Arial"/>
              <a:buChar char="●"/>
            </a:pPr>
            <a:endParaRPr/>
          </a:p>
          <a:p>
            <a:pPr marL="0" lvl="4" indent="-88900">
              <a:spcBef>
                <a:spcPts val="0"/>
              </a:spcBef>
              <a:buClr>
                <a:srgbClr val="000000"/>
              </a:buClr>
              <a:buFont typeface="Courier New"/>
              <a:buChar char="o"/>
            </a:pPr>
            <a:endParaRPr/>
          </a:p>
          <a:p>
            <a:pPr marL="0" lvl="5" indent="-88900">
              <a:spcBef>
                <a:spcPts val="0"/>
              </a:spcBef>
              <a:buClr>
                <a:srgbClr val="000000"/>
              </a:buClr>
              <a:buFont typeface="Wingdings"/>
              <a:buChar char="§"/>
            </a:pPr>
            <a:endParaRPr/>
          </a:p>
          <a:p>
            <a:pPr marL="0" lvl="6" indent="-88900">
              <a:spcBef>
                <a:spcPts val="0"/>
              </a:spcBef>
              <a:buClr>
                <a:srgbClr val="000000"/>
              </a:buClr>
              <a:buFont typeface="Arial"/>
              <a:buChar char="●"/>
            </a:pPr>
            <a:endParaRPr/>
          </a:p>
          <a:p>
            <a:pPr marL="0" lvl="7" indent="-88900">
              <a:spcBef>
                <a:spcPts val="0"/>
              </a:spcBef>
              <a:buClr>
                <a:srgbClr val="000000"/>
              </a:buClr>
              <a:buFont typeface="Courier New"/>
              <a:buChar char="o"/>
            </a:pPr>
            <a:endParaRPr/>
          </a:p>
          <a:p>
            <a:pPr marL="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4269687147"/>
      </p:ext>
    </p:extLst>
  </p:cSld>
  <p:clrMap bg1="lt1" tx1="dk1" bg2="dk2" tx2="lt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lang="en-US" baseline="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lang="en-US" baseline="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a:t>Explain readiness for engaging in protocol</a:t>
            </a:r>
            <a:r>
              <a:rPr lang="en-US" baseline="0" dirty="0"/>
              <a:t> between Ms 1 and 2.</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5104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lang="en-US" baseline="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a:t>Narration:</a:t>
            </a:r>
            <a:r>
              <a:rPr lang="en-US" baseline="0" dirty="0"/>
              <a:t> Emphasize facilitators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a:t>Edits:</a:t>
            </a:r>
            <a:r>
              <a:rPr lang="en-US" baseline="0" dirty="0"/>
              <a: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a:t>Edits:</a:t>
            </a:r>
            <a:r>
              <a:rPr lang="en-US" baseline="0" dirty="0"/>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a:t>Edits:</a:t>
            </a:r>
            <a:r>
              <a:rPr lang="en-US" baseline="0"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pic>
        <p:nvPicPr>
          <p:cNvPr id="20" name="Shape 2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6278562"/>
            <a:ext cx="761999" cy="579437"/>
          </a:xfrm>
          <a:prstGeom prst="rect">
            <a:avLst/>
          </a:prstGeom>
          <a:noFill/>
          <a:ln>
            <a:noFill/>
          </a:ln>
        </p:spPr>
      </p:pic>
      <p:sp>
        <p:nvSpPr>
          <p:cNvPr id="21" name="Shape 21"/>
          <p:cNvSpPr/>
          <p:nvPr/>
        </p:nvSpPr>
        <p:spPr>
          <a:xfrm>
            <a:off x="8988425" y="1905000"/>
            <a:ext cx="152399" cy="4953000"/>
          </a:xfrm>
          <a:prstGeom prst="rect">
            <a:avLst/>
          </a:prstGeom>
          <a:solidFill>
            <a:srgbClr val="958E27"/>
          </a:soli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ctrTitle"/>
          </p:nvPr>
        </p:nvSpPr>
        <p:spPr>
          <a:xfrm>
            <a:off x="685800" y="1600200"/>
            <a:ext cx="7772400" cy="1143000"/>
          </a:xfrm>
          <a:prstGeom prst="rect">
            <a:avLst/>
          </a:prstGeom>
          <a:noFill/>
          <a:ln>
            <a:noFill/>
          </a:ln>
        </p:spPr>
        <p:txBody>
          <a:bodyPr lIns="91425" tIns="91425" rIns="91425" bIns="91425" anchor="ctr" anchorCtr="0"/>
          <a:lstStyle>
            <a:lvl1pPr marL="0" marR="0" indent="0" algn="r" rtl="0">
              <a:spcBef>
                <a:spcPts val="0"/>
              </a:spcBef>
              <a:spcAft>
                <a:spcPts val="0"/>
              </a:spcAft>
              <a:defRPr sz="4000" b="0" i="0" u="none" strike="noStrike" cap="none" baseline="0">
                <a:solidFill>
                  <a:srgbClr val="3C3B37"/>
                </a:solidFill>
                <a:latin typeface="Arial Black"/>
                <a:ea typeface="Arial Black"/>
                <a:cs typeface="Arial Black"/>
                <a:sym typeface="Arial Black"/>
              </a:defRPr>
            </a:lvl1pPr>
            <a:lvl2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endParaRPr/>
          </a:p>
        </p:txBody>
      </p:sp>
      <p:sp>
        <p:nvSpPr>
          <p:cNvPr id="23" name="Shape 23"/>
          <p:cNvSpPr txBox="1">
            <a:spLocks noGrp="1"/>
          </p:cNvSpPr>
          <p:nvPr>
            <p:ph type="subTitle" idx="1"/>
          </p:nvPr>
        </p:nvSpPr>
        <p:spPr>
          <a:xfrm>
            <a:off x="685800" y="2438400"/>
            <a:ext cx="7772400" cy="2438399"/>
          </a:xfrm>
          <a:prstGeom prst="rect">
            <a:avLst/>
          </a:prstGeom>
          <a:noFill/>
          <a:ln>
            <a:noFill/>
          </a:ln>
        </p:spPr>
        <p:txBody>
          <a:bodyPr lIns="91425" tIns="91425" rIns="91425" bIns="91425" anchor="t" anchorCtr="0"/>
          <a:lstStyle>
            <a:lvl1pPr marL="0" marR="0" indent="0" algn="r" rtl="0">
              <a:spcBef>
                <a:spcPts val="320"/>
              </a:spcBef>
              <a:spcAft>
                <a:spcPts val="0"/>
              </a:spcAft>
              <a:buClr>
                <a:srgbClr val="594599"/>
              </a:buClr>
              <a:buFont typeface="Arial"/>
              <a:buNone/>
              <a:defRPr sz="1600" b="0" i="0" u="none" strike="noStrike" cap="none" baseline="0">
                <a:solidFill>
                  <a:srgbClr val="4C4C4C"/>
                </a:solidFill>
                <a:latin typeface="Arial"/>
                <a:ea typeface="Arial"/>
                <a:cs typeface="Arial"/>
                <a:sym typeface="Arial"/>
              </a:defRPr>
            </a:lvl1pPr>
            <a:lvl2pPr marL="742950" marR="0" indent="-158750" algn="l" rtl="0">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324600"/>
            <a:ext cx="2286000" cy="381000"/>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sz="1000" b="0" i="0" u="none" strike="noStrike" cap="none" baseline="0">
              <a:solidFill>
                <a:schemeClr val="lt2"/>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53" name="Shape 53"/>
          <p:cNvSpPr txBox="1">
            <a:spLocks noGrp="1"/>
          </p:cNvSpPr>
          <p:nvPr>
            <p:ph type="body" idx="1"/>
          </p:nvPr>
        </p:nvSpPr>
        <p:spPr>
          <a:xfrm rot="5400000">
            <a:off x="2514599" y="-76200"/>
            <a:ext cx="4114800" cy="7772400"/>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rot="5400000">
            <a:off x="5143500" y="1866900"/>
            <a:ext cx="5791200" cy="2209799"/>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56" name="Shape 56"/>
          <p:cNvSpPr txBox="1">
            <a:spLocks noGrp="1"/>
          </p:cNvSpPr>
          <p:nvPr>
            <p:ph type="body" idx="1"/>
          </p:nvPr>
        </p:nvSpPr>
        <p:spPr>
          <a:xfrm rot="5400000">
            <a:off x="647700" y="-266699"/>
            <a:ext cx="5791200" cy="6476999"/>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27" name="Shape 27"/>
          <p:cNvSpPr txBox="1">
            <a:spLocks noGrp="1"/>
          </p:cNvSpPr>
          <p:nvPr>
            <p:ph type="body" idx="1"/>
          </p:nvPr>
        </p:nvSpPr>
        <p:spPr>
          <a:xfrm>
            <a:off x="685800" y="1752600"/>
            <a:ext cx="7772400" cy="4114800"/>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None/>
              <a:defRPr sz="2000"/>
            </a:lvl1pPr>
            <a:lvl2pPr marL="457200" indent="0" rtl="0">
              <a:spcBef>
                <a:spcPts val="0"/>
              </a:spcBef>
              <a:buNone/>
              <a:defRPr sz="1800"/>
            </a:lvl2pPr>
            <a:lvl3pPr marL="914400" indent="0" rtl="0">
              <a:spcBef>
                <a:spcPts val="0"/>
              </a:spcBef>
              <a:buNone/>
              <a:defRPr sz="1600"/>
            </a:lvl3pPr>
            <a:lvl4pPr marL="1371600" indent="0" rtl="0">
              <a:spcBef>
                <a:spcPts val="0"/>
              </a:spcBef>
              <a:buNone/>
              <a:defRPr sz="1400"/>
            </a:lvl4pPr>
            <a:lvl5pPr marL="1828800" indent="0" rtl="0">
              <a:spcBef>
                <a:spcPts val="0"/>
              </a:spcBef>
              <a:buNone/>
              <a:defRPr sz="1400"/>
            </a:lvl5pPr>
            <a:lvl6pPr marL="2286000" indent="0" rtl="0">
              <a:spcBef>
                <a:spcPts val="0"/>
              </a:spcBef>
              <a:buNone/>
              <a:defRPr sz="1400"/>
            </a:lvl6pPr>
            <a:lvl7pPr marL="2743200" indent="0" rtl="0">
              <a:spcBef>
                <a:spcPts val="0"/>
              </a:spcBef>
              <a:buNone/>
              <a:defRPr sz="1400"/>
            </a:lvl7pPr>
            <a:lvl8pPr marL="3200400" indent="0" rtl="0">
              <a:spcBef>
                <a:spcPts val="0"/>
              </a:spcBef>
              <a:buNone/>
              <a:defRPr sz="1400"/>
            </a:lvl8pPr>
            <a:lvl9pPr marL="3657600" indent="0" rtl="0">
              <a:spcBef>
                <a:spcPts val="0"/>
              </a:spcBef>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33" name="Shape 33"/>
          <p:cNvSpPr txBox="1">
            <a:spLocks noGrp="1"/>
          </p:cNvSpPr>
          <p:nvPr>
            <p:ph type="body" idx="1"/>
          </p:nvPr>
        </p:nvSpPr>
        <p:spPr>
          <a:xfrm>
            <a:off x="685800" y="17526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4" name="Shape 34"/>
          <p:cNvSpPr txBox="1">
            <a:spLocks noGrp="1"/>
          </p:cNvSpPr>
          <p:nvPr>
            <p:ph type="body" idx="2"/>
          </p:nvPr>
        </p:nvSpPr>
        <p:spPr>
          <a:xfrm>
            <a:off x="4648200" y="17526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None/>
              <a:defRPr sz="2400" b="1"/>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None/>
              <a:defRPr sz="2400" b="1"/>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47" name="Shape 4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None/>
              <a:defRPr sz="1400"/>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None/>
              <a:defRPr sz="1400"/>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1pPr>
            <a:lvl2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endParaRPr/>
          </a:p>
        </p:txBody>
      </p:sp>
      <p:sp>
        <p:nvSpPr>
          <p:cNvPr id="10" name="Shape 10"/>
          <p:cNvSpPr txBox="1">
            <a:spLocks noGrp="1"/>
          </p:cNvSpPr>
          <p:nvPr>
            <p:ph type="body" idx="1"/>
          </p:nvPr>
        </p:nvSpPr>
        <p:spPr>
          <a:xfrm>
            <a:off x="685800" y="1752600"/>
            <a:ext cx="7772400" cy="4114800"/>
          </a:xfrm>
          <a:prstGeom prst="rect">
            <a:avLst/>
          </a:prstGeom>
          <a:noFill/>
          <a:ln>
            <a:noFill/>
          </a:ln>
        </p:spPr>
        <p:txBody>
          <a:bodyPr lIns="91425" tIns="91425" rIns="91425" bIns="91425" anchor="t" anchorCtr="0"/>
          <a:lstStyle>
            <a:lvl1pPr marL="342900" marR="0" indent="-288925" algn="l" rtl="0">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endParaRPr/>
          </a:p>
        </p:txBody>
      </p:sp>
      <p:pic>
        <p:nvPicPr>
          <p:cNvPr id="11" name="Shape 11"/>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0" y="6278562"/>
            <a:ext cx="761999" cy="579437"/>
          </a:xfrm>
          <a:prstGeom prst="rect">
            <a:avLst/>
          </a:prstGeom>
          <a:noFill/>
          <a:ln>
            <a:noFill/>
          </a:ln>
        </p:spPr>
      </p:pic>
      <p:sp>
        <p:nvSpPr>
          <p:cNvPr id="12" name="Shape 12"/>
          <p:cNvSpPr/>
          <p:nvPr/>
        </p:nvSpPr>
        <p:spPr>
          <a:xfrm>
            <a:off x="0" y="1295400"/>
            <a:ext cx="76199" cy="5562600"/>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a:off x="0" y="0"/>
            <a:ext cx="76199" cy="1295400"/>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0" y="0"/>
            <a:ext cx="9144000" cy="76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a:off x="9067800" y="0"/>
            <a:ext cx="76199" cy="1219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a:off x="0" y="6781800"/>
            <a:ext cx="9144000" cy="76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a:off x="8991600" y="1219200"/>
            <a:ext cx="152399" cy="5638800"/>
          </a:xfrm>
          <a:prstGeom prst="rect">
            <a:avLst/>
          </a:prstGeom>
          <a:solidFill>
            <a:srgbClr val="4D3988"/>
          </a:solidFill>
          <a:ln>
            <a:noFill/>
          </a:ln>
        </p:spPr>
        <p:txBody>
          <a:bodyPr lIns="91425" tIns="45700" rIns="91425" bIns="45700" anchor="ctr" anchorCtr="0">
            <a:noAutofit/>
          </a:bodyPr>
          <a:lstStyle/>
          <a:p>
            <a:pPr>
              <a:spcBef>
                <a:spcPts val="0"/>
              </a:spcBef>
              <a:buNone/>
            </a:pPr>
            <a:endParaRPr/>
          </a:p>
        </p:txBody>
      </p:sp>
      <p:sp>
        <p:nvSpPr>
          <p:cNvPr id="18" name="Shape 18"/>
          <p:cNvSpPr/>
          <p:nvPr/>
        </p:nvSpPr>
        <p:spPr>
          <a:xfrm>
            <a:off x="0" y="1219200"/>
            <a:ext cx="228600" cy="152399"/>
          </a:xfrm>
          <a:prstGeom prst="rect">
            <a:avLst/>
          </a:prstGeom>
          <a:solidFill>
            <a:srgbClr val="E0E74B"/>
          </a:solidFill>
          <a:ln>
            <a:noFill/>
          </a:ln>
        </p:spPr>
        <p:txBody>
          <a:bodyPr lIns="91425" tIns="45700" rIns="91425" bIns="45700" anchor="ctr" anchorCtr="0">
            <a:noAutofit/>
          </a:bodyPr>
          <a:lstStyle/>
          <a:p>
            <a:pPr>
              <a:spcBef>
                <a:spcPts val="0"/>
              </a:spcBef>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goo.gl/2dst6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goo.gl/oONSzI"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youtube.com/watch?v=KjI8qFlUnaQ&amp;index=1&amp;list=PLmJbCbQgHM-nhWsTZQewac2C-CfNWPdT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www.youtube.com/watch?v=EuUFESfSByw&amp;list=PLmJbCbQgHM-nhWsTZQewac2C-CfNWPdT3&amp;index=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www.youtube.com/watch?v=AGs2FrQGUoE&amp;index=3&amp;list=PLmJbCbQgHM-nhWsTZQewac2C-CfNWPdT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youtube.com/watch?v=P59O4oaS94E&amp;index=4&amp;list=PLmJbCbQgHM-nhWsTZQewac2C-CfNWPdT3"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0" y="0"/>
            <a:ext cx="9144000" cy="6858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ctrTitle"/>
          </p:nvPr>
        </p:nvSpPr>
        <p:spPr>
          <a:xfrm>
            <a:off x="274958" y="1219199"/>
            <a:ext cx="8716642" cy="222453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500" b="1" dirty="0" smtClean="0">
                <a:solidFill>
                  <a:srgbClr val="4C4C4C"/>
                </a:solidFill>
                <a:latin typeface="Helvetica Neue"/>
                <a:ea typeface="Helvetica Neue"/>
                <a:cs typeface="Helvetica Neue"/>
                <a:sym typeface="Helvetica Neue"/>
              </a:rPr>
              <a:t>Building Capacity for a Collaborative ENL </a:t>
            </a:r>
            <a:r>
              <a:rPr lang="en-US" sz="3500" b="1" dirty="0">
                <a:solidFill>
                  <a:srgbClr val="4C4C4C"/>
                </a:solidFill>
                <a:latin typeface="Helvetica Neue"/>
                <a:ea typeface="Helvetica Neue"/>
                <a:cs typeface="Helvetica Neue"/>
                <a:sym typeface="Helvetica Neue"/>
              </a:rPr>
              <a:t>&amp; General </a:t>
            </a:r>
            <a:r>
              <a:rPr lang="en-US" sz="3500" b="1" dirty="0" smtClean="0">
                <a:solidFill>
                  <a:srgbClr val="4C4C4C"/>
                </a:solidFill>
                <a:latin typeface="Helvetica Neue"/>
                <a:ea typeface="Helvetica Neue"/>
                <a:cs typeface="Helvetica Neue"/>
                <a:sym typeface="Helvetica Neue"/>
              </a:rPr>
              <a:t>Education Model: </a:t>
            </a:r>
            <a:r>
              <a:rPr lang="en-US" sz="3500" b="1" dirty="0">
                <a:solidFill>
                  <a:srgbClr val="4C4C4C"/>
                </a:solidFill>
                <a:latin typeface="Helvetica Neue"/>
                <a:ea typeface="Helvetica Neue"/>
                <a:cs typeface="Helvetica Neue"/>
                <a:sym typeface="Helvetica Neue"/>
              </a:rPr>
              <a:t/>
            </a:r>
            <a:br>
              <a:rPr lang="en-US" sz="3500" b="1" dirty="0">
                <a:solidFill>
                  <a:srgbClr val="4C4C4C"/>
                </a:solidFill>
                <a:latin typeface="Helvetica Neue"/>
                <a:ea typeface="Helvetica Neue"/>
                <a:cs typeface="Helvetica Neue"/>
                <a:sym typeface="Helvetica Neue"/>
              </a:rPr>
            </a:br>
            <a:r>
              <a:rPr lang="en-US" sz="2800" dirty="0">
                <a:solidFill>
                  <a:srgbClr val="4C4C4C"/>
                </a:solidFill>
                <a:latin typeface="Helvetica Neue"/>
                <a:ea typeface="Helvetica Neue"/>
                <a:cs typeface="Helvetica Neue"/>
                <a:sym typeface="Helvetica Neue"/>
              </a:rPr>
              <a:t>A </a:t>
            </a:r>
            <a:r>
              <a:rPr lang="en-US" sz="2800" dirty="0" smtClean="0">
                <a:solidFill>
                  <a:srgbClr val="4C4C4C"/>
                </a:solidFill>
                <a:latin typeface="Helvetica Neue"/>
                <a:ea typeface="Helvetica Neue"/>
                <a:cs typeface="Helvetica Neue"/>
                <a:sym typeface="Helvetica Neue"/>
              </a:rPr>
              <a:t>Five-Module Course for School-Based Teams</a:t>
            </a:r>
            <a:r>
              <a:rPr lang="en-US" sz="2800" b="1" dirty="0">
                <a:solidFill>
                  <a:srgbClr val="4C4C4C"/>
                </a:solidFill>
                <a:latin typeface="Helvetica Neue"/>
                <a:ea typeface="Helvetica Neue"/>
                <a:cs typeface="Helvetica Neue"/>
                <a:sym typeface="Helvetica Neue"/>
              </a:rPr>
              <a:t/>
            </a:r>
            <a:br>
              <a:rPr lang="en-US" sz="2800" b="1" dirty="0">
                <a:solidFill>
                  <a:srgbClr val="4C4C4C"/>
                </a:solidFill>
                <a:latin typeface="Helvetica Neue"/>
                <a:ea typeface="Helvetica Neue"/>
                <a:cs typeface="Helvetica Neue"/>
                <a:sym typeface="Helvetica Neue"/>
              </a:rPr>
            </a:br>
            <a:r>
              <a:rPr lang="en-US" sz="3000" b="1" dirty="0">
                <a:solidFill>
                  <a:srgbClr val="4C4C4C"/>
                </a:solidFill>
                <a:latin typeface="Helvetica Neue"/>
                <a:ea typeface="Helvetica Neue"/>
                <a:cs typeface="Helvetica Neue"/>
                <a:sym typeface="Helvetica Neue"/>
              </a:rPr>
              <a:t/>
            </a:r>
            <a:br>
              <a:rPr lang="en-US" sz="3000" b="1" dirty="0">
                <a:solidFill>
                  <a:srgbClr val="4C4C4C"/>
                </a:solidFill>
                <a:latin typeface="Helvetica Neue"/>
                <a:ea typeface="Helvetica Neue"/>
                <a:cs typeface="Helvetica Neue"/>
                <a:sym typeface="Helvetica Neue"/>
              </a:rPr>
            </a:br>
            <a:r>
              <a:rPr lang="en-US" sz="2800" b="1" dirty="0">
                <a:solidFill>
                  <a:srgbClr val="408000"/>
                </a:solidFill>
                <a:latin typeface="Helvetica Neue"/>
                <a:ea typeface="Helvetica Neue"/>
                <a:cs typeface="Helvetica Neue"/>
                <a:sym typeface="Helvetica Neue"/>
              </a:rPr>
              <a:t>Module 1</a:t>
            </a:r>
            <a:br>
              <a:rPr lang="en-US" sz="2800" b="1" dirty="0">
                <a:solidFill>
                  <a:srgbClr val="408000"/>
                </a:solidFill>
                <a:latin typeface="Helvetica Neue"/>
                <a:ea typeface="Helvetica Neue"/>
                <a:cs typeface="Helvetica Neue"/>
                <a:sym typeface="Helvetica Neue"/>
              </a:rPr>
            </a:br>
            <a:r>
              <a:rPr lang="en-US" sz="2200" dirty="0">
                <a:solidFill>
                  <a:srgbClr val="408000"/>
                </a:solidFill>
                <a:latin typeface="Helvetica Neue"/>
                <a:ea typeface="Helvetica Neue"/>
                <a:cs typeface="Helvetica Neue"/>
                <a:sym typeface="Helvetica Neue"/>
              </a:rPr>
              <a:t>An Introduction to the Standards-Based Lesson Tuning Protocol</a:t>
            </a:r>
          </a:p>
        </p:txBody>
      </p:sp>
      <p:pic>
        <p:nvPicPr>
          <p:cNvPr id="61" name="Shape 61"/>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4648200" y="5940700"/>
            <a:ext cx="4495800" cy="925512"/>
          </a:xfrm>
          <a:prstGeom prst="rect">
            <a:avLst/>
          </a:prstGeom>
          <a:noFill/>
          <a:ln>
            <a:noFill/>
          </a:ln>
        </p:spPr>
      </p:pic>
      <p:pic>
        <p:nvPicPr>
          <p:cNvPr id="62" name="Shape 62"/>
          <p:cNvPicPr preferRelativeResize="0"/>
          <p:nvPr/>
        </p:nvPicPr>
        <p:blipFill>
          <a:blip r:embed="rId4">
            <a:alphaModFix/>
          </a:blip>
          <a:stretch>
            <a:fillRect/>
          </a:stretch>
        </p:blipFill>
        <p:spPr>
          <a:xfrm>
            <a:off x="1702123" y="3679423"/>
            <a:ext cx="6456228" cy="2578198"/>
          </a:xfrm>
          <a:prstGeom prst="rect">
            <a:avLst/>
          </a:prstGeom>
          <a:noFill/>
          <a:ln>
            <a:noFill/>
          </a:ln>
        </p:spPr>
      </p:pic>
      <p:pic>
        <p:nvPicPr>
          <p:cNvPr id="2" name="Picture 1" descr="RIDE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3571" y="210311"/>
            <a:ext cx="2188029" cy="676959"/>
          </a:xfrm>
          <a:prstGeom prst="rect">
            <a:avLst/>
          </a:prstGeom>
        </p:spPr>
      </p:pic>
    </p:spTree>
    <p:extLst>
      <p:ext uri="{BB962C8B-B14F-4D97-AF65-F5344CB8AC3E}">
        <p14:creationId xmlns:p14="http://schemas.microsoft.com/office/powerpoint/2010/main" val="2474762544"/>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Establishing Group Norms Activity</a:t>
            </a:r>
          </a:p>
        </p:txBody>
      </p:sp>
      <p:sp>
        <p:nvSpPr>
          <p:cNvPr id="70" name="Shape 70"/>
          <p:cNvSpPr txBox="1">
            <a:spLocks noGrp="1"/>
          </p:cNvSpPr>
          <p:nvPr>
            <p:ph type="body" idx="4294967295"/>
          </p:nvPr>
        </p:nvSpPr>
        <p:spPr>
          <a:xfrm>
            <a:off x="495382" y="1093645"/>
            <a:ext cx="7906613" cy="4920513"/>
          </a:xfrm>
          <a:prstGeom prst="rect">
            <a:avLst/>
          </a:prstGeom>
          <a:noFill/>
          <a:ln>
            <a:noFill/>
          </a:ln>
        </p:spPr>
        <p:txBody>
          <a:bodyPr lIns="91425" tIns="45700" rIns="91425" bIns="45700" anchor="t" anchorCtr="0">
            <a:noAutofit/>
          </a:bodyPr>
          <a:lstStyle/>
          <a:p>
            <a:pPr marL="457200" indent="-457200">
              <a:spcBef>
                <a:spcPts val="0"/>
              </a:spcBef>
              <a:spcAft>
                <a:spcPts val="1800"/>
              </a:spcAft>
              <a:buFont typeface="+mj-lt"/>
              <a:buAutoNum type="arabicPeriod"/>
            </a:pPr>
            <a:r>
              <a:rPr lang="en-US" dirty="0" smtClean="0"/>
              <a:t>Review the </a:t>
            </a:r>
            <a:r>
              <a:rPr lang="en-US" i="1" dirty="0" smtClean="0"/>
              <a:t>Establishing Group Norms</a:t>
            </a:r>
            <a:r>
              <a:rPr lang="en-US" dirty="0" smtClean="0"/>
              <a:t> </a:t>
            </a:r>
            <a:r>
              <a:rPr lang="en-US" i="1" dirty="0" smtClean="0"/>
              <a:t>Activity</a:t>
            </a:r>
            <a:r>
              <a:rPr lang="en-US" dirty="0" smtClean="0"/>
              <a:t> in your booklet. </a:t>
            </a:r>
          </a:p>
          <a:p>
            <a:pPr marL="457200" indent="-457200">
              <a:spcBef>
                <a:spcPts val="0"/>
              </a:spcBef>
              <a:spcAft>
                <a:spcPts val="1800"/>
              </a:spcAft>
              <a:buFont typeface="+mj-lt"/>
              <a:buAutoNum type="arabicPeriod"/>
            </a:pPr>
            <a:r>
              <a:rPr lang="en-US" dirty="0" smtClean="0"/>
              <a:t>Review </a:t>
            </a:r>
            <a:r>
              <a:rPr lang="en-US" dirty="0"/>
              <a:t>the </a:t>
            </a:r>
            <a:r>
              <a:rPr lang="en-US" i="1" dirty="0"/>
              <a:t>Norms of Collaboration </a:t>
            </a:r>
            <a:r>
              <a:rPr lang="en-US" dirty="0"/>
              <a:t>from the Center for Adaptive </a:t>
            </a:r>
            <a:r>
              <a:rPr lang="en-US" dirty="0" smtClean="0"/>
              <a:t>Schools in your booklet.</a:t>
            </a:r>
            <a:endParaRPr lang="en-US" dirty="0"/>
          </a:p>
          <a:p>
            <a:pPr marL="800100" lvl="0"/>
            <a:r>
              <a:rPr lang="en-US" dirty="0"/>
              <a:t>What norms would you change, add or remove?</a:t>
            </a:r>
          </a:p>
          <a:p>
            <a:pPr marL="800100" lvl="0"/>
            <a:r>
              <a:rPr lang="en-US" dirty="0"/>
              <a:t>With your colleagues, create and record </a:t>
            </a:r>
            <a:r>
              <a:rPr lang="en-US" dirty="0" smtClean="0"/>
              <a:t>your own </a:t>
            </a:r>
            <a:r>
              <a:rPr lang="en-US" dirty="0"/>
              <a:t>set of group norms for the course.</a:t>
            </a:r>
          </a:p>
          <a:p>
            <a:pPr marL="800100" lvl="0"/>
            <a:r>
              <a:rPr lang="en-US" dirty="0"/>
              <a:t>Record </a:t>
            </a:r>
            <a:r>
              <a:rPr lang="en-US" dirty="0" smtClean="0"/>
              <a:t>your norms </a:t>
            </a:r>
            <a:r>
              <a:rPr lang="en-US" dirty="0"/>
              <a:t>on chart paper and in the space </a:t>
            </a:r>
            <a:r>
              <a:rPr lang="en-US" dirty="0" smtClean="0"/>
              <a:t>in your booklet so you can refer to them in the future.</a:t>
            </a:r>
          </a:p>
          <a:p>
            <a:pPr marL="800100" lvl="0"/>
            <a:r>
              <a:rPr lang="en-US" dirty="0" smtClean="0"/>
              <a:t>Bring the poster to each meeting.</a:t>
            </a: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TextBox 6"/>
          <p:cNvSpPr txBox="1"/>
          <p:nvPr/>
        </p:nvSpPr>
        <p:spPr>
          <a:xfrm>
            <a:off x="7834231" y="236292"/>
            <a:ext cx="1123169"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1-5b</a:t>
            </a:r>
          </a:p>
          <a:p>
            <a:r>
              <a:rPr lang="en-US" dirty="0" smtClean="0"/>
              <a:t>1-5c</a:t>
            </a:r>
            <a:endParaRPr lang="en-US" dirty="0"/>
          </a:p>
        </p:txBody>
      </p:sp>
    </p:spTree>
    <p:extLst>
      <p:ext uri="{BB962C8B-B14F-4D97-AF65-F5344CB8AC3E}">
        <p14:creationId xmlns:p14="http://schemas.microsoft.com/office/powerpoint/2010/main" val="2699892261"/>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We Welcome Your Feedback</a:t>
            </a:r>
            <a:endParaRPr lang="en-US" sz="3000" dirty="0"/>
          </a:p>
        </p:txBody>
      </p:sp>
      <p:sp>
        <p:nvSpPr>
          <p:cNvPr id="70" name="Shape 70"/>
          <p:cNvSpPr txBox="1">
            <a:spLocks noGrp="1"/>
          </p:cNvSpPr>
          <p:nvPr>
            <p:ph type="body" idx="4294967295"/>
          </p:nvPr>
        </p:nvSpPr>
        <p:spPr>
          <a:xfrm>
            <a:off x="495382" y="1093645"/>
            <a:ext cx="7906613" cy="4920513"/>
          </a:xfrm>
          <a:prstGeom prst="rect">
            <a:avLst/>
          </a:prstGeom>
          <a:noFill/>
          <a:ln>
            <a:noFill/>
          </a:ln>
        </p:spPr>
        <p:txBody>
          <a:bodyPr lIns="91425" tIns="45700" rIns="91425" bIns="45700" anchor="t" anchorCtr="0">
            <a:noAutofit/>
          </a:bodyPr>
          <a:lstStyle/>
          <a:p>
            <a:pPr marL="0" indent="0">
              <a:spcBef>
                <a:spcPts val="0"/>
              </a:spcBef>
              <a:spcAft>
                <a:spcPts val="1800"/>
              </a:spcAft>
              <a:buNone/>
            </a:pPr>
            <a:r>
              <a:rPr lang="en-US" dirty="0" smtClean="0"/>
              <a:t>This course is a new resource being provided by the Rhode Island Department of Education. As you take this course, you may have ideas about how to improve it. We welcome all suggestions, big and small.</a:t>
            </a:r>
          </a:p>
          <a:p>
            <a:pPr marL="0" indent="0">
              <a:spcBef>
                <a:spcPts val="0"/>
              </a:spcBef>
              <a:spcAft>
                <a:spcPts val="1800"/>
              </a:spcAft>
              <a:buNone/>
            </a:pPr>
            <a:r>
              <a:rPr lang="en-US" dirty="0" smtClean="0"/>
              <a:t>To expedite the giving of feedback, please use this link to access an electronic form where you can send us your thoughts. </a:t>
            </a: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2" name="TextBox 1"/>
          <p:cNvSpPr txBox="1"/>
          <p:nvPr/>
        </p:nvSpPr>
        <p:spPr>
          <a:xfrm>
            <a:off x="3298380" y="5004871"/>
            <a:ext cx="184666" cy="307777"/>
          </a:xfrm>
          <a:prstGeom prst="rect">
            <a:avLst/>
          </a:prstGeom>
          <a:noFill/>
        </p:spPr>
        <p:txBody>
          <a:bodyPr wrap="none" rtlCol="0">
            <a:spAutoFit/>
          </a:bodyPr>
          <a:lstStyle/>
          <a:p>
            <a:endParaRPr lang="en-US" dirty="0"/>
          </a:p>
        </p:txBody>
      </p:sp>
      <p:sp>
        <p:nvSpPr>
          <p:cNvPr id="3" name="TextBox 2">
            <a:hlinkClick r:id="rId4"/>
          </p:cNvPr>
          <p:cNvSpPr txBox="1"/>
          <p:nvPr/>
        </p:nvSpPr>
        <p:spPr>
          <a:xfrm>
            <a:off x="2113220" y="4377268"/>
            <a:ext cx="4804570"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4000" dirty="0"/>
              <a:t>https://</a:t>
            </a:r>
            <a:r>
              <a:rPr lang="en-US" sz="4000" dirty="0" err="1"/>
              <a:t>goo.gl</a:t>
            </a:r>
            <a:r>
              <a:rPr lang="en-US" sz="4000" dirty="0"/>
              <a:t>/2dst6a</a:t>
            </a:r>
          </a:p>
        </p:txBody>
      </p:sp>
    </p:spTree>
    <p:extLst>
      <p:ext uri="{BB962C8B-B14F-4D97-AF65-F5344CB8AC3E}">
        <p14:creationId xmlns:p14="http://schemas.microsoft.com/office/powerpoint/2010/main" val="258063810"/>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 Placeholder 2"/>
          <p:cNvSpPr>
            <a:spLocks noGrp="1"/>
          </p:cNvSpPr>
          <p:nvPr>
            <p:ph type="body" idx="1"/>
          </p:nvPr>
        </p:nvSpPr>
        <p:spPr/>
        <p:txBody>
          <a:bodyPr/>
          <a:lstStyle/>
          <a:p>
            <a:r>
              <a:rPr lang="en-US" dirty="0"/>
              <a:t>Module 1</a:t>
            </a:r>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spTree>
    <p:extLst>
      <p:ext uri="{BB962C8B-B14F-4D97-AF65-F5344CB8AC3E}">
        <p14:creationId xmlns:p14="http://schemas.microsoft.com/office/powerpoint/2010/main" val="3536947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Module 1 Intended Outcomes</a:t>
            </a:r>
          </a:p>
        </p:txBody>
      </p:sp>
      <p:sp>
        <p:nvSpPr>
          <p:cNvPr id="70" name="Shape 70"/>
          <p:cNvSpPr txBox="1">
            <a:spLocks noGrp="1"/>
          </p:cNvSpPr>
          <p:nvPr>
            <p:ph type="body" idx="4294967295"/>
          </p:nvPr>
        </p:nvSpPr>
        <p:spPr>
          <a:xfrm>
            <a:off x="505575" y="1625600"/>
            <a:ext cx="7925399" cy="3924300"/>
          </a:xfrm>
          <a:prstGeom prst="rect">
            <a:avLst/>
          </a:prstGeom>
          <a:noFill/>
          <a:ln>
            <a:noFill/>
          </a:ln>
        </p:spPr>
        <p:txBody>
          <a:bodyPr lIns="91425" tIns="45700" rIns="91425" bIns="45700" anchor="t" anchorCtr="0">
            <a:noAutofit/>
          </a:bodyPr>
          <a:lstStyle/>
          <a:p>
            <a:pPr marL="0" lvl="0" indent="0" rtl="0">
              <a:lnSpc>
                <a:spcPct val="150000"/>
              </a:lnSpc>
              <a:spcBef>
                <a:spcPts val="0"/>
              </a:spcBef>
              <a:buNone/>
            </a:pPr>
            <a:r>
              <a:rPr lang="en-US" sz="2400" b="1" dirty="0"/>
              <a:t>By the end of Module 1, participants will:</a:t>
            </a:r>
          </a:p>
          <a:p>
            <a:pPr marL="457200" indent="-457200">
              <a:lnSpc>
                <a:spcPct val="150000"/>
              </a:lnSpc>
              <a:spcBef>
                <a:spcPts val="0"/>
              </a:spcBef>
              <a:buFont typeface="+mj-lt"/>
              <a:buAutoNum type="arabicPeriod"/>
            </a:pPr>
            <a:r>
              <a:rPr lang="en-US" dirty="0"/>
              <a:t>Have an introductory understanding of the Standards-Based Lesson Tuning Protocol.</a:t>
            </a:r>
          </a:p>
          <a:p>
            <a:pPr marL="457200" indent="-457200">
              <a:lnSpc>
                <a:spcPct val="150000"/>
              </a:lnSpc>
              <a:spcBef>
                <a:spcPts val="0"/>
              </a:spcBef>
              <a:buFont typeface="+mj-lt"/>
              <a:buAutoNum type="arabicPeriod"/>
            </a:pPr>
            <a:r>
              <a:rPr lang="en-US" sz="2400" dirty="0"/>
              <a:t>Be prepared to use the protocol to begin the first round of lesson tuning as a team. </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017538401"/>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2" name="Picture 1" descr="bubble-150648_12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75" y="1082488"/>
            <a:ext cx="7844118" cy="5042217"/>
          </a:xfrm>
          <a:prstGeom prst="rect">
            <a:avLst/>
          </a:prstGeom>
        </p:spPr>
      </p:pic>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What Rhode Island Colleagues Have to Say</a:t>
            </a:r>
          </a:p>
        </p:txBody>
      </p:sp>
      <p:grpSp>
        <p:nvGrpSpPr>
          <p:cNvPr id="7" name="Group 6"/>
          <p:cNvGrpSpPr/>
          <p:nvPr/>
        </p:nvGrpSpPr>
        <p:grpSpPr>
          <a:xfrm>
            <a:off x="6379881" y="6124705"/>
            <a:ext cx="2577519" cy="60767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5303046" y="532606"/>
              <a:ext cx="2990054" cy="664456"/>
            </a:xfrm>
            <a:prstGeom prst="rect">
              <a:avLst/>
            </a:prstGeom>
          </p:spPr>
        </p:pic>
      </p:grpSp>
      <p:sp>
        <p:nvSpPr>
          <p:cNvPr id="3" name="Rectangle 2"/>
          <p:cNvSpPr/>
          <p:nvPr/>
        </p:nvSpPr>
        <p:spPr>
          <a:xfrm>
            <a:off x="956235" y="1320530"/>
            <a:ext cx="2898589" cy="1179810"/>
          </a:xfrm>
          <a:prstGeom prst="rect">
            <a:avLst/>
          </a:prstGeom>
        </p:spPr>
        <p:txBody>
          <a:bodyPr wrap="square">
            <a:spAutoFit/>
          </a:bodyPr>
          <a:lstStyle/>
          <a:p>
            <a:pPr indent="-342900" algn="ctr">
              <a:lnSpc>
                <a:spcPct val="150000"/>
              </a:lnSpc>
              <a:spcAft>
                <a:spcPts val="1200"/>
              </a:spcAft>
            </a:pPr>
            <a:r>
              <a:rPr lang="en-US" sz="1600" i="1" dirty="0">
                <a:solidFill>
                  <a:schemeClr val="bg1"/>
                </a:solidFill>
              </a:rPr>
              <a:t>The Standards-Based Lesson Tuning Protocol really helps me organize my lessons.</a:t>
            </a:r>
          </a:p>
        </p:txBody>
      </p:sp>
      <p:sp>
        <p:nvSpPr>
          <p:cNvPr id="4" name="Rectangle 3"/>
          <p:cNvSpPr/>
          <p:nvPr/>
        </p:nvSpPr>
        <p:spPr>
          <a:xfrm>
            <a:off x="5035177" y="1345412"/>
            <a:ext cx="2973294" cy="1192634"/>
          </a:xfrm>
          <a:prstGeom prst="rect">
            <a:avLst/>
          </a:prstGeom>
        </p:spPr>
        <p:txBody>
          <a:bodyPr wrap="square">
            <a:spAutoFit/>
          </a:bodyPr>
          <a:lstStyle/>
          <a:p>
            <a:pPr indent="-342900" algn="ctr">
              <a:lnSpc>
                <a:spcPct val="120000"/>
              </a:lnSpc>
              <a:spcAft>
                <a:spcPts val="600"/>
              </a:spcAft>
            </a:pPr>
            <a:r>
              <a:rPr lang="en-US" sz="1500" i="1" dirty="0">
                <a:solidFill>
                  <a:schemeClr val="accent3"/>
                </a:solidFill>
              </a:rPr>
              <a:t>Going through the protocols helps </a:t>
            </a:r>
            <a:r>
              <a:rPr lang="en-US" sz="1500" i="1" dirty="0" smtClean="0">
                <a:solidFill>
                  <a:schemeClr val="accent3"/>
                </a:solidFill>
              </a:rPr>
              <a:t>generate </a:t>
            </a:r>
            <a:r>
              <a:rPr lang="en-US" sz="1500" i="1" dirty="0">
                <a:solidFill>
                  <a:schemeClr val="accent3"/>
                </a:solidFill>
              </a:rPr>
              <a:t>ideas we can use to support all students, </a:t>
            </a:r>
            <a:r>
              <a:rPr lang="en-US" sz="1500" i="1" dirty="0" smtClean="0">
                <a:solidFill>
                  <a:schemeClr val="accent3"/>
                </a:solidFill>
              </a:rPr>
              <a:t>not </a:t>
            </a:r>
            <a:r>
              <a:rPr lang="en-US" sz="1500" i="1" dirty="0">
                <a:solidFill>
                  <a:schemeClr val="accent3"/>
                </a:solidFill>
              </a:rPr>
              <a:t>just English </a:t>
            </a:r>
            <a:r>
              <a:rPr lang="en-US" sz="1500" i="1" dirty="0" smtClean="0">
                <a:solidFill>
                  <a:schemeClr val="accent3"/>
                </a:solidFill>
              </a:rPr>
              <a:t>Learners</a:t>
            </a:r>
            <a:r>
              <a:rPr lang="en-US" sz="1500" i="1" dirty="0">
                <a:solidFill>
                  <a:schemeClr val="accent3"/>
                </a:solidFill>
              </a:rPr>
              <a:t>.</a:t>
            </a:r>
          </a:p>
        </p:txBody>
      </p:sp>
      <p:sp>
        <p:nvSpPr>
          <p:cNvPr id="5" name="Rectangle 4"/>
          <p:cNvSpPr/>
          <p:nvPr/>
        </p:nvSpPr>
        <p:spPr>
          <a:xfrm>
            <a:off x="1030941" y="3994998"/>
            <a:ext cx="2554941" cy="1179810"/>
          </a:xfrm>
          <a:prstGeom prst="rect">
            <a:avLst/>
          </a:prstGeom>
        </p:spPr>
        <p:txBody>
          <a:bodyPr wrap="square">
            <a:spAutoFit/>
          </a:bodyPr>
          <a:lstStyle/>
          <a:p>
            <a:pPr indent="-342900" algn="ctr">
              <a:lnSpc>
                <a:spcPct val="150000"/>
              </a:lnSpc>
              <a:spcAft>
                <a:spcPts val="1200"/>
              </a:spcAft>
            </a:pPr>
            <a:r>
              <a:rPr lang="en-US" sz="1600" i="1" dirty="0">
                <a:solidFill>
                  <a:srgbClr val="FFFFFF"/>
                </a:solidFill>
              </a:rPr>
              <a:t>It is so helpful to have a facilitator keep the conversation focused!</a:t>
            </a:r>
          </a:p>
        </p:txBody>
      </p:sp>
      <p:sp>
        <p:nvSpPr>
          <p:cNvPr id="6" name="Rectangle 5"/>
          <p:cNvSpPr/>
          <p:nvPr/>
        </p:nvSpPr>
        <p:spPr>
          <a:xfrm>
            <a:off x="4885764" y="3994998"/>
            <a:ext cx="3272118" cy="1281120"/>
          </a:xfrm>
          <a:prstGeom prst="rect">
            <a:avLst/>
          </a:prstGeom>
        </p:spPr>
        <p:txBody>
          <a:bodyPr wrap="square">
            <a:spAutoFit/>
          </a:bodyPr>
          <a:lstStyle/>
          <a:p>
            <a:pPr indent="-342900" algn="ctr">
              <a:lnSpc>
                <a:spcPct val="130000"/>
              </a:lnSpc>
            </a:pPr>
            <a:r>
              <a:rPr lang="en-US" sz="1500" i="1" dirty="0">
                <a:solidFill>
                  <a:srgbClr val="FFFFFF"/>
                </a:solidFill>
              </a:rPr>
              <a:t>I do not need to be an expert to participate in this protocol. It works for everyone, from novice to veteran teacher.</a:t>
            </a:r>
          </a:p>
        </p:txBody>
      </p:sp>
    </p:spTree>
    <p:extLst>
      <p:ext uri="{BB962C8B-B14F-4D97-AF65-F5344CB8AC3E}">
        <p14:creationId xmlns:p14="http://schemas.microsoft.com/office/powerpoint/2010/main" val="586491994"/>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2" name="Picture 1" descr="Screen Shot 2016-02-05 at 10.14.50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36776">
            <a:off x="242522" y="1442571"/>
            <a:ext cx="3666834" cy="4739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Goal Setting Activity</a:t>
            </a:r>
          </a:p>
        </p:txBody>
      </p:sp>
      <p:sp>
        <p:nvSpPr>
          <p:cNvPr id="70" name="Shape 70"/>
          <p:cNvSpPr txBox="1">
            <a:spLocks noGrp="1"/>
          </p:cNvSpPr>
          <p:nvPr>
            <p:ph type="body" idx="4294967295"/>
          </p:nvPr>
        </p:nvSpPr>
        <p:spPr>
          <a:xfrm>
            <a:off x="4185224" y="1800337"/>
            <a:ext cx="4624178" cy="3924300"/>
          </a:xfrm>
          <a:prstGeom prst="rect">
            <a:avLst/>
          </a:prstGeom>
          <a:noFill/>
          <a:ln>
            <a:noFill/>
          </a:ln>
        </p:spPr>
        <p:txBody>
          <a:bodyPr lIns="91425" tIns="45700" rIns="91425" bIns="45700" anchor="t" anchorCtr="0">
            <a:noAutofit/>
          </a:bodyPr>
          <a:lstStyle/>
          <a:p>
            <a:pPr marL="457200" indent="-457200">
              <a:lnSpc>
                <a:spcPct val="120000"/>
              </a:lnSpc>
              <a:spcBef>
                <a:spcPts val="0"/>
              </a:spcBef>
              <a:buFont typeface="+mj-lt"/>
              <a:buAutoNum type="arabicPeriod"/>
            </a:pPr>
            <a:r>
              <a:rPr lang="en-US" dirty="0"/>
              <a:t>Open your booklet to the </a:t>
            </a:r>
            <a:r>
              <a:rPr lang="en-US" i="1" dirty="0" smtClean="0"/>
              <a:t>Goal </a:t>
            </a:r>
            <a:r>
              <a:rPr lang="en-US" i="1" dirty="0"/>
              <a:t>S</a:t>
            </a:r>
            <a:r>
              <a:rPr lang="en-US" i="1" dirty="0" smtClean="0"/>
              <a:t>etting Activity </a:t>
            </a:r>
            <a:r>
              <a:rPr lang="en-US" dirty="0" smtClean="0"/>
              <a:t>sheet.</a:t>
            </a:r>
          </a:p>
          <a:p>
            <a:pPr marL="457200" indent="-457200">
              <a:lnSpc>
                <a:spcPct val="120000"/>
              </a:lnSpc>
              <a:spcBef>
                <a:spcPts val="0"/>
              </a:spcBef>
              <a:buFont typeface="+mj-lt"/>
              <a:buAutoNum type="arabicPeriod"/>
            </a:pPr>
            <a:r>
              <a:rPr lang="en-US" dirty="0" smtClean="0"/>
              <a:t>Consider </a:t>
            </a:r>
            <a:r>
              <a:rPr lang="en-US" dirty="0"/>
              <a:t>and record a personal learning goal for this </a:t>
            </a:r>
            <a:r>
              <a:rPr lang="en-US" dirty="0" smtClean="0"/>
              <a:t>course.</a:t>
            </a:r>
            <a:endParaRPr lang="en-US" dirty="0"/>
          </a:p>
          <a:p>
            <a:pPr marL="457200" indent="-457200">
              <a:lnSpc>
                <a:spcPct val="120000"/>
              </a:lnSpc>
              <a:spcBef>
                <a:spcPts val="0"/>
              </a:spcBef>
              <a:buFont typeface="+mj-lt"/>
              <a:buAutoNum type="arabicPeriod"/>
            </a:pPr>
            <a:r>
              <a:rPr lang="en-US" dirty="0"/>
              <a:t>Share your goals as a team.</a:t>
            </a:r>
          </a:p>
          <a:p>
            <a:pPr marL="457200" indent="-457200">
              <a:lnSpc>
                <a:spcPct val="120000"/>
              </a:lnSpc>
              <a:spcBef>
                <a:spcPts val="0"/>
              </a:spcBef>
              <a:buFont typeface="+mj-lt"/>
              <a:buAutoNum type="arabicPeriod"/>
            </a:pPr>
            <a:r>
              <a:rPr lang="en-US" dirty="0"/>
              <a:t>Discuss and record a team goal.</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a:stretch>
              <a:fillRect/>
            </a:stretch>
          </p:blipFill>
          <p:spPr>
            <a:xfrm>
              <a:off x="5303046" y="532606"/>
              <a:ext cx="2990054" cy="664456"/>
            </a:xfrm>
            <a:prstGeom prst="rect">
              <a:avLst/>
            </a:prstGeom>
          </p:spPr>
        </p:pic>
      </p:grpSp>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1-5d</a:t>
            </a:r>
          </a:p>
        </p:txBody>
      </p:sp>
    </p:spTree>
    <p:extLst>
      <p:ext uri="{BB962C8B-B14F-4D97-AF65-F5344CB8AC3E}">
        <p14:creationId xmlns:p14="http://schemas.microsoft.com/office/powerpoint/2010/main" val="476634607"/>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Module 1 Agenda</a:t>
            </a:r>
          </a:p>
        </p:txBody>
      </p:sp>
      <p:sp>
        <p:nvSpPr>
          <p:cNvPr id="70" name="Shape 70"/>
          <p:cNvSpPr txBox="1">
            <a:spLocks noGrp="1"/>
          </p:cNvSpPr>
          <p:nvPr>
            <p:ph type="body" idx="4294967295"/>
          </p:nvPr>
        </p:nvSpPr>
        <p:spPr>
          <a:xfrm>
            <a:off x="455448" y="1260039"/>
            <a:ext cx="7925399" cy="3924300"/>
          </a:xfrm>
          <a:prstGeom prst="rect">
            <a:avLst/>
          </a:prstGeom>
          <a:noFill/>
          <a:ln>
            <a:noFill/>
          </a:ln>
        </p:spPr>
        <p:txBody>
          <a:bodyPr lIns="91425" tIns="45700" rIns="91425" bIns="45700" anchor="t" anchorCtr="0">
            <a:noAutofit/>
          </a:bodyPr>
          <a:lstStyle/>
          <a:p>
            <a:pPr marL="457200" indent="-457200">
              <a:lnSpc>
                <a:spcPct val="150000"/>
              </a:lnSpc>
              <a:spcBef>
                <a:spcPts val="0"/>
              </a:spcBef>
              <a:buFont typeface="+mj-lt"/>
              <a:buAutoNum type="arabicPeriod"/>
            </a:pPr>
            <a:r>
              <a:rPr lang="en-US" dirty="0"/>
              <a:t>Set personal and team goals for this work</a:t>
            </a:r>
          </a:p>
          <a:p>
            <a:pPr marL="457200" indent="-457200">
              <a:lnSpc>
                <a:spcPct val="150000"/>
              </a:lnSpc>
              <a:spcBef>
                <a:spcPts val="0"/>
              </a:spcBef>
              <a:buFont typeface="+mj-lt"/>
              <a:buAutoNum type="arabicPeriod"/>
            </a:pPr>
            <a:r>
              <a:rPr lang="en-US" dirty="0"/>
              <a:t>Participate in </a:t>
            </a:r>
            <a:r>
              <a:rPr lang="en-US" dirty="0" smtClean="0"/>
              <a:t>a text-based </a:t>
            </a:r>
            <a:r>
              <a:rPr lang="en-US" dirty="0"/>
              <a:t>d</a:t>
            </a:r>
            <a:r>
              <a:rPr lang="en-US" dirty="0" smtClean="0"/>
              <a:t>iscussion</a:t>
            </a:r>
            <a:endParaRPr lang="en-US" dirty="0"/>
          </a:p>
          <a:p>
            <a:pPr marL="457200" indent="-457200">
              <a:lnSpc>
                <a:spcPct val="150000"/>
              </a:lnSpc>
              <a:spcBef>
                <a:spcPts val="0"/>
              </a:spcBef>
              <a:buFont typeface="+mj-lt"/>
              <a:buAutoNum type="arabicPeriod"/>
            </a:pPr>
            <a:r>
              <a:rPr lang="en-US" dirty="0"/>
              <a:t>Complete overview of the </a:t>
            </a:r>
            <a:r>
              <a:rPr lang="en-US" dirty="0" smtClean="0"/>
              <a:t>Standards-Based Lesson Tuning </a:t>
            </a:r>
            <a:r>
              <a:rPr lang="en-US" dirty="0"/>
              <a:t>Protocol</a:t>
            </a:r>
          </a:p>
          <a:p>
            <a:pPr marL="457200" indent="-457200">
              <a:lnSpc>
                <a:spcPct val="150000"/>
              </a:lnSpc>
              <a:spcBef>
                <a:spcPts val="0"/>
              </a:spcBef>
              <a:buFont typeface="+mj-lt"/>
              <a:buAutoNum type="arabicPeriod"/>
            </a:pPr>
            <a:r>
              <a:rPr lang="en-US" sz="2400" dirty="0"/>
              <a:t>Watch and discuss </a:t>
            </a:r>
            <a:r>
              <a:rPr lang="en-US" dirty="0"/>
              <a:t>d</a:t>
            </a:r>
            <a:r>
              <a:rPr lang="en-US" sz="2400" dirty="0" smtClean="0"/>
              <a:t>emonstration </a:t>
            </a:r>
            <a:r>
              <a:rPr lang="en-US" dirty="0"/>
              <a:t>v</a:t>
            </a:r>
            <a:r>
              <a:rPr lang="en-US" sz="2400" dirty="0" smtClean="0"/>
              <a:t>ideos</a:t>
            </a:r>
            <a:endParaRPr lang="en-US" sz="2400" dirty="0"/>
          </a:p>
          <a:p>
            <a:pPr marL="457200" indent="-457200">
              <a:lnSpc>
                <a:spcPct val="150000"/>
              </a:lnSpc>
              <a:spcBef>
                <a:spcPts val="0"/>
              </a:spcBef>
              <a:buFont typeface="+mj-lt"/>
              <a:buAutoNum type="arabicPeriod"/>
            </a:pPr>
            <a:r>
              <a:rPr lang="en-US" dirty="0"/>
              <a:t>Schedule 1</a:t>
            </a:r>
            <a:r>
              <a:rPr lang="en-US" baseline="30000" dirty="0"/>
              <a:t>st</a:t>
            </a:r>
            <a:r>
              <a:rPr lang="en-US" dirty="0"/>
              <a:t> </a:t>
            </a:r>
            <a:r>
              <a:rPr lang="en-US" dirty="0" smtClean="0"/>
              <a:t>round </a:t>
            </a:r>
            <a:r>
              <a:rPr lang="en-US" dirty="0"/>
              <a:t>of </a:t>
            </a:r>
            <a:r>
              <a:rPr lang="en-US" dirty="0" smtClean="0"/>
              <a:t>tuning practice</a:t>
            </a:r>
            <a:endParaRPr lang="en-US" sz="2400" dirty="0"/>
          </a:p>
          <a:p>
            <a:pPr marL="457200" indent="-457200">
              <a:lnSpc>
                <a:spcPct val="150000"/>
              </a:lnSpc>
              <a:spcBef>
                <a:spcPts val="0"/>
              </a:spcBef>
              <a:buFont typeface="+mj-lt"/>
              <a:buAutoNum type="arabicPeriod"/>
            </a:pPr>
            <a:r>
              <a:rPr lang="en-US" dirty="0"/>
              <a:t>Prepare for Module 2</a:t>
            </a:r>
            <a:endParaRPr lang="en-US" sz="2400"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213370646"/>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0" y="0"/>
            <a:ext cx="9144000" cy="6858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ctrTitle"/>
          </p:nvPr>
        </p:nvSpPr>
        <p:spPr>
          <a:xfrm>
            <a:off x="274958" y="1600200"/>
            <a:ext cx="8716642" cy="184353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000" b="1" dirty="0">
                <a:solidFill>
                  <a:srgbClr val="4C4C4C"/>
                </a:solidFill>
                <a:latin typeface="Helvetica Neue"/>
                <a:ea typeface="Helvetica Neue"/>
                <a:cs typeface="Helvetica Neue"/>
                <a:sym typeface="Helvetica Neue"/>
              </a:rPr>
              <a:t>The Standards-Based Lesson Tuning Protocol</a:t>
            </a:r>
            <a:br>
              <a:rPr lang="en-US" sz="3000" b="1" dirty="0">
                <a:solidFill>
                  <a:srgbClr val="4C4C4C"/>
                </a:solidFill>
                <a:latin typeface="Helvetica Neue"/>
                <a:ea typeface="Helvetica Neue"/>
                <a:cs typeface="Helvetica Neue"/>
                <a:sym typeface="Helvetica Neue"/>
              </a:rPr>
            </a:br>
            <a:r>
              <a:rPr lang="en-US" sz="3000" b="1" dirty="0">
                <a:solidFill>
                  <a:srgbClr val="4C4C4C"/>
                </a:solidFill>
                <a:latin typeface="Helvetica Neue"/>
                <a:ea typeface="Helvetica Neue"/>
                <a:cs typeface="Helvetica Neue"/>
                <a:sym typeface="Helvetica Neue"/>
              </a:rPr>
              <a:t/>
            </a:r>
            <a:br>
              <a:rPr lang="en-US" sz="3000" b="1" dirty="0">
                <a:solidFill>
                  <a:srgbClr val="4C4C4C"/>
                </a:solidFill>
                <a:latin typeface="Helvetica Neue"/>
                <a:ea typeface="Helvetica Neue"/>
                <a:cs typeface="Helvetica Neue"/>
                <a:sym typeface="Helvetica Neue"/>
              </a:rPr>
            </a:br>
            <a:r>
              <a:rPr lang="en-US" sz="2800" b="1" dirty="0">
                <a:solidFill>
                  <a:srgbClr val="408000"/>
                </a:solidFill>
                <a:latin typeface="Helvetica Neue"/>
                <a:ea typeface="Helvetica Neue"/>
                <a:cs typeface="Helvetica Neue"/>
                <a:sym typeface="Helvetica Neue"/>
              </a:rPr>
              <a:t>An Overview </a:t>
            </a:r>
            <a:br>
              <a:rPr lang="en-US" sz="2800" b="1" dirty="0">
                <a:solidFill>
                  <a:srgbClr val="408000"/>
                </a:solidFill>
                <a:latin typeface="Helvetica Neue"/>
                <a:ea typeface="Helvetica Neue"/>
                <a:cs typeface="Helvetica Neue"/>
                <a:sym typeface="Helvetica Neue"/>
              </a:rPr>
            </a:br>
            <a:endParaRPr lang="en-US" sz="2200" dirty="0">
              <a:solidFill>
                <a:srgbClr val="408000"/>
              </a:solidFill>
              <a:latin typeface="Helvetica Neue"/>
              <a:ea typeface="Helvetica Neue"/>
              <a:cs typeface="Helvetica Neue"/>
              <a:sym typeface="Helvetica Neue"/>
            </a:endParaRPr>
          </a:p>
        </p:txBody>
      </p:sp>
      <p:pic>
        <p:nvPicPr>
          <p:cNvPr id="61" name="Shape 61"/>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4648200" y="5940700"/>
            <a:ext cx="4495800" cy="925512"/>
          </a:xfrm>
          <a:prstGeom prst="rect">
            <a:avLst/>
          </a:prstGeom>
          <a:noFill/>
          <a:ln>
            <a:noFill/>
          </a:ln>
        </p:spPr>
      </p:pic>
      <p:pic>
        <p:nvPicPr>
          <p:cNvPr id="62" name="Shape 62"/>
          <p:cNvPicPr preferRelativeResize="0"/>
          <p:nvPr/>
        </p:nvPicPr>
        <p:blipFill>
          <a:blip r:embed="rId4">
            <a:alphaModFix/>
          </a:blip>
          <a:stretch>
            <a:fillRect/>
          </a:stretch>
        </p:blipFill>
        <p:spPr>
          <a:xfrm>
            <a:off x="1702123" y="3679423"/>
            <a:ext cx="6456228" cy="2578198"/>
          </a:xfrm>
          <a:prstGeom prst="rect">
            <a:avLst/>
          </a:prstGeom>
          <a:noFill/>
          <a:ln>
            <a:noFill/>
          </a:ln>
        </p:spPr>
      </p:pic>
      <p:grpSp>
        <p:nvGrpSpPr>
          <p:cNvPr id="5" name="Group 4"/>
          <p:cNvGrpSpPr/>
          <p:nvPr/>
        </p:nvGrpSpPr>
        <p:grpSpPr>
          <a:xfrm>
            <a:off x="5816600" y="132556"/>
            <a:ext cx="3175000" cy="800100"/>
            <a:chOff x="5270500" y="457200"/>
            <a:chExt cx="3175000" cy="800100"/>
          </a:xfrm>
        </p:grpSpPr>
        <p:sp>
          <p:nvSpPr>
            <p:cNvPr id="3" name="Rectangle 2"/>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5"/>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938001554"/>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 Text-Based Discussion</a:t>
            </a:r>
          </a:p>
        </p:txBody>
      </p:sp>
      <p:sp>
        <p:nvSpPr>
          <p:cNvPr id="70" name="Shape 70"/>
          <p:cNvSpPr txBox="1">
            <a:spLocks noGrp="1"/>
          </p:cNvSpPr>
          <p:nvPr>
            <p:ph type="body" idx="4294967295"/>
          </p:nvPr>
        </p:nvSpPr>
        <p:spPr>
          <a:xfrm>
            <a:off x="304801" y="1308100"/>
            <a:ext cx="8510010" cy="4706058"/>
          </a:xfrm>
          <a:prstGeom prst="rect">
            <a:avLst/>
          </a:prstGeom>
          <a:noFill/>
          <a:ln>
            <a:noFill/>
          </a:ln>
        </p:spPr>
        <p:txBody>
          <a:bodyPr lIns="91425" tIns="45700" rIns="91425" bIns="45700" anchor="t" anchorCtr="0">
            <a:noAutofit/>
          </a:bodyPr>
          <a:lstStyle/>
          <a:p>
            <a:pPr marL="0" indent="0">
              <a:lnSpc>
                <a:spcPct val="110000"/>
              </a:lnSpc>
              <a:spcBef>
                <a:spcPts val="0"/>
              </a:spcBef>
              <a:spcAft>
                <a:spcPts val="1200"/>
              </a:spcAft>
              <a:buNone/>
            </a:pPr>
            <a:r>
              <a:rPr lang="en-US" b="1" dirty="0"/>
              <a:t>As part of your pre-work for Module 1, you were asked to </a:t>
            </a:r>
          </a:p>
          <a:p>
            <a:pPr marL="857250" lvl="1" indent="-457200">
              <a:lnSpc>
                <a:spcPct val="110000"/>
              </a:lnSpc>
              <a:spcBef>
                <a:spcPts val="0"/>
              </a:spcBef>
              <a:spcAft>
                <a:spcPts val="1200"/>
              </a:spcAft>
              <a:buFont typeface="+mj-lt"/>
              <a:buAutoNum type="arabicPeriod"/>
            </a:pPr>
            <a:r>
              <a:rPr lang="en-US" dirty="0"/>
              <a:t>Read the article entitled: </a:t>
            </a:r>
            <a:r>
              <a:rPr lang="en-US" i="1" dirty="0"/>
              <a:t>Protocols: A Facilitator’s Best Friend, </a:t>
            </a:r>
            <a:r>
              <a:rPr lang="en-US" dirty="0"/>
              <a:t>and</a:t>
            </a:r>
          </a:p>
          <a:p>
            <a:pPr marL="857250" lvl="1" indent="-457200">
              <a:lnSpc>
                <a:spcPct val="110000"/>
              </a:lnSpc>
              <a:spcBef>
                <a:spcPts val="0"/>
              </a:spcBef>
              <a:spcAft>
                <a:spcPts val="2400"/>
              </a:spcAft>
              <a:buFont typeface="+mj-lt"/>
              <a:buAutoNum type="arabicPeriod"/>
            </a:pPr>
            <a:r>
              <a:rPr lang="en-US" dirty="0" smtClean="0"/>
              <a:t>Complete the </a:t>
            </a:r>
            <a:r>
              <a:rPr lang="en-US" dirty="0"/>
              <a:t>Active Reading Organizer</a:t>
            </a:r>
          </a:p>
          <a:p>
            <a:pPr marL="0" indent="0">
              <a:lnSpc>
                <a:spcPct val="110000"/>
              </a:lnSpc>
              <a:spcBef>
                <a:spcPts val="0"/>
              </a:spcBef>
              <a:spcAft>
                <a:spcPts val="1200"/>
              </a:spcAft>
              <a:buNone/>
            </a:pPr>
            <a:r>
              <a:rPr lang="en-US" b="1" dirty="0"/>
              <a:t>As a group, consider and discuss the following prompts:</a:t>
            </a:r>
          </a:p>
          <a:p>
            <a:pPr indent="-342900">
              <a:lnSpc>
                <a:spcPct val="110000"/>
              </a:lnSpc>
              <a:spcBef>
                <a:spcPts val="0"/>
              </a:spcBef>
              <a:spcAft>
                <a:spcPts val="1200"/>
              </a:spcAft>
            </a:pPr>
            <a:r>
              <a:rPr lang="en-US" dirty="0"/>
              <a:t>What were the big ideas you took from the reading?</a:t>
            </a:r>
          </a:p>
          <a:p>
            <a:pPr indent="-342900">
              <a:lnSpc>
                <a:spcPct val="110000"/>
              </a:lnSpc>
              <a:spcBef>
                <a:spcPts val="0"/>
              </a:spcBef>
              <a:spcAft>
                <a:spcPts val="1200"/>
              </a:spcAft>
            </a:pPr>
            <a:r>
              <a:rPr lang="en-US" dirty="0"/>
              <a:t>How can these ideas support progress towards your personal and team goals?</a:t>
            </a:r>
          </a:p>
          <a:p>
            <a:pPr indent="-342900">
              <a:lnSpc>
                <a:spcPct val="110000"/>
              </a:lnSpc>
              <a:spcBef>
                <a:spcPts val="0"/>
              </a:spcBef>
              <a:spcAft>
                <a:spcPts val="1200"/>
              </a:spcAft>
            </a:pPr>
            <a:r>
              <a:rPr lang="en-US" dirty="0" smtClean="0"/>
              <a:t>What experiences have you had using protocols?</a:t>
            </a:r>
          </a:p>
          <a:p>
            <a:pPr indent="-342900">
              <a:lnSpc>
                <a:spcPct val="110000"/>
              </a:lnSpc>
              <a:spcBef>
                <a:spcPts val="0"/>
              </a:spcBef>
              <a:spcAft>
                <a:spcPts val="1200"/>
              </a:spcAft>
            </a:pPr>
            <a:r>
              <a:rPr lang="en-US" dirty="0" smtClean="0"/>
              <a:t>What </a:t>
            </a:r>
            <a:r>
              <a:rPr lang="en-US" dirty="0"/>
              <a:t>questions are you left with?  </a:t>
            </a:r>
          </a:p>
          <a:p>
            <a:pPr indent="-342900">
              <a:lnSpc>
                <a:spcPct val="110000"/>
              </a:lnSpc>
              <a:spcBef>
                <a:spcPts val="0"/>
              </a:spcBef>
              <a:spcAft>
                <a:spcPts val="1200"/>
              </a:spcAft>
            </a:pP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TextBox 6"/>
          <p:cNvSpPr txBox="1"/>
          <p:nvPr/>
        </p:nvSpPr>
        <p:spPr>
          <a:xfrm>
            <a:off x="7834231" y="236292"/>
            <a:ext cx="1123169"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1-2c</a:t>
            </a:r>
          </a:p>
          <a:p>
            <a:r>
              <a:rPr lang="en-US" dirty="0" smtClean="0"/>
              <a:t>1-2d</a:t>
            </a:r>
          </a:p>
        </p:txBody>
      </p:sp>
    </p:spTree>
    <p:extLst>
      <p:ext uri="{BB962C8B-B14F-4D97-AF65-F5344CB8AC3E}">
        <p14:creationId xmlns:p14="http://schemas.microsoft.com/office/powerpoint/2010/main" val="2547400102"/>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7713273"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The Standards-Based Lesson Tuning Protocol</a:t>
            </a:r>
          </a:p>
        </p:txBody>
      </p:sp>
      <p:sp>
        <p:nvSpPr>
          <p:cNvPr id="70" name="Shape 70"/>
          <p:cNvSpPr txBox="1">
            <a:spLocks noGrp="1"/>
          </p:cNvSpPr>
          <p:nvPr>
            <p:ph type="body" idx="4294967295"/>
          </p:nvPr>
        </p:nvSpPr>
        <p:spPr>
          <a:xfrm>
            <a:off x="304802" y="1054100"/>
            <a:ext cx="4612360" cy="4457700"/>
          </a:xfrm>
          <a:prstGeom prst="rect">
            <a:avLst/>
          </a:prstGeom>
          <a:noFill/>
          <a:ln>
            <a:noFill/>
          </a:ln>
        </p:spPr>
        <p:txBody>
          <a:bodyPr lIns="91425" tIns="45700" rIns="91425" bIns="45700" anchor="t" anchorCtr="0">
            <a:noAutofit/>
          </a:bodyPr>
          <a:lstStyle/>
          <a:p>
            <a:pPr marL="457200" indent="-457200">
              <a:spcBef>
                <a:spcPts val="0"/>
              </a:spcBef>
              <a:spcAft>
                <a:spcPts val="1200"/>
              </a:spcAft>
              <a:buFont typeface="+mj-lt"/>
              <a:buAutoNum type="arabicPeriod"/>
            </a:pPr>
            <a:r>
              <a:rPr lang="en-US" dirty="0"/>
              <a:t>Determine Roles &amp; Set Norms</a:t>
            </a:r>
          </a:p>
          <a:p>
            <a:pPr marL="457200" indent="-457200">
              <a:spcBef>
                <a:spcPts val="0"/>
              </a:spcBef>
              <a:spcAft>
                <a:spcPts val="1200"/>
              </a:spcAft>
              <a:buFont typeface="+mj-lt"/>
              <a:buAutoNum type="arabicPeriod"/>
            </a:pPr>
            <a:r>
              <a:rPr lang="en-US" dirty="0"/>
              <a:t>Present Materials</a:t>
            </a:r>
          </a:p>
          <a:p>
            <a:pPr marL="457200" indent="-457200">
              <a:spcBef>
                <a:spcPts val="0"/>
              </a:spcBef>
              <a:spcAft>
                <a:spcPts val="1200"/>
              </a:spcAft>
              <a:buFont typeface="+mj-lt"/>
              <a:buAutoNum type="arabicPeriod"/>
            </a:pPr>
            <a:r>
              <a:rPr lang="en-US" dirty="0" smtClean="0"/>
              <a:t>Identify </a:t>
            </a:r>
            <a:r>
              <a:rPr lang="en-US" dirty="0"/>
              <a:t>Focus </a:t>
            </a:r>
            <a:r>
              <a:rPr lang="en-US" dirty="0" smtClean="0"/>
              <a:t>for Feedback</a:t>
            </a:r>
            <a:endParaRPr lang="en-US" dirty="0"/>
          </a:p>
          <a:p>
            <a:pPr marL="457200" indent="-457200">
              <a:spcBef>
                <a:spcPts val="0"/>
              </a:spcBef>
              <a:spcAft>
                <a:spcPts val="1200"/>
              </a:spcAft>
              <a:buFont typeface="+mj-lt"/>
              <a:buAutoNum type="arabicPeriod"/>
            </a:pPr>
            <a:r>
              <a:rPr lang="en-US" dirty="0"/>
              <a:t>Review and Clarify Materials</a:t>
            </a:r>
          </a:p>
          <a:p>
            <a:pPr marL="457200" indent="-457200">
              <a:spcBef>
                <a:spcPts val="0"/>
              </a:spcBef>
              <a:spcAft>
                <a:spcPts val="1200"/>
              </a:spcAft>
              <a:buFont typeface="+mj-lt"/>
              <a:buAutoNum type="arabicPeriod"/>
            </a:pPr>
            <a:r>
              <a:rPr lang="en-US" dirty="0" smtClean="0"/>
              <a:t>Analyze the </a:t>
            </a:r>
            <a:r>
              <a:rPr lang="en-US" dirty="0"/>
              <a:t>Focus Standard</a:t>
            </a:r>
          </a:p>
          <a:p>
            <a:pPr marL="457200" indent="-457200">
              <a:spcBef>
                <a:spcPts val="0"/>
              </a:spcBef>
              <a:spcAft>
                <a:spcPts val="1200"/>
              </a:spcAft>
              <a:buFont typeface="+mj-lt"/>
              <a:buAutoNum type="arabicPeriod"/>
            </a:pPr>
            <a:r>
              <a:rPr lang="en-US" dirty="0"/>
              <a:t>Tune the Lesson</a:t>
            </a:r>
          </a:p>
          <a:p>
            <a:pPr marL="457200" indent="-457200">
              <a:spcBef>
                <a:spcPts val="0"/>
              </a:spcBef>
              <a:spcAft>
                <a:spcPts val="1200"/>
              </a:spcAft>
              <a:buFont typeface="+mj-lt"/>
              <a:buAutoNum type="arabicPeriod"/>
            </a:pPr>
            <a:r>
              <a:rPr lang="en-US" dirty="0" smtClean="0"/>
              <a:t>Reflect and Debrief</a:t>
            </a:r>
            <a:endParaRPr lang="en-US" dirty="0"/>
          </a:p>
          <a:p>
            <a:pPr marL="457200" indent="-457200">
              <a:spcBef>
                <a:spcPts val="0"/>
              </a:spcBef>
              <a:spcAft>
                <a:spcPts val="1200"/>
              </a:spcAft>
              <a:buFont typeface="+mj-lt"/>
              <a:buAutoNum type="arabicPeriod"/>
            </a:pPr>
            <a:r>
              <a:rPr lang="en-US" dirty="0"/>
              <a:t>Prepare for Next Tuning Session</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2" name="TextBox 1"/>
          <p:cNvSpPr txBox="1"/>
          <p:nvPr/>
        </p:nvSpPr>
        <p:spPr>
          <a:xfrm>
            <a:off x="5035291" y="1219200"/>
            <a:ext cx="3779519" cy="415498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smtClean="0"/>
              <a:t>These are the main steps of the Standards-Based Lesson Tuning Protocol.  </a:t>
            </a:r>
          </a:p>
          <a:p>
            <a:endParaRPr lang="en-US" sz="2400" dirty="0"/>
          </a:p>
          <a:p>
            <a:pPr marL="342900" indent="-342900">
              <a:buFont typeface="Arial"/>
              <a:buChar char="•"/>
            </a:pPr>
            <a:r>
              <a:rPr lang="en-US" sz="2400" dirty="0" smtClean="0"/>
              <a:t>What do you think is the purpose of each step?</a:t>
            </a:r>
          </a:p>
          <a:p>
            <a:pPr marL="342900" indent="-342900">
              <a:buFont typeface="Arial"/>
              <a:buChar char="•"/>
            </a:pPr>
            <a:endParaRPr lang="en-US" sz="2400" dirty="0"/>
          </a:p>
          <a:p>
            <a:pPr marL="342900" indent="-342900">
              <a:buFont typeface="Arial"/>
              <a:buChar char="•"/>
            </a:pPr>
            <a:r>
              <a:rPr lang="en-US" sz="2400" dirty="0" smtClean="0"/>
              <a:t>How do you think each step prepares the group to provide kind and thoughtful feedback?</a:t>
            </a:r>
          </a:p>
        </p:txBody>
      </p:sp>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1-6a</a:t>
            </a:r>
          </a:p>
        </p:txBody>
      </p:sp>
    </p:spTree>
    <p:extLst>
      <p:ext uri="{BB962C8B-B14F-4D97-AF65-F5344CB8AC3E}">
        <p14:creationId xmlns:p14="http://schemas.microsoft.com/office/powerpoint/2010/main" val="2053776756"/>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327653"/>
            <a:ext cx="7772400" cy="1362075"/>
          </a:xfrm>
        </p:spPr>
        <p:txBody>
          <a:bodyPr/>
          <a:lstStyle/>
          <a:p>
            <a:r>
              <a:rPr lang="en-US" dirty="0"/>
              <a:t>Course Overview</a:t>
            </a:r>
          </a:p>
        </p:txBody>
      </p:sp>
      <p:pic>
        <p:nvPicPr>
          <p:cNvPr id="4" name="Shape 62"/>
          <p:cNvPicPr preferRelativeResize="0"/>
          <p:nvPr/>
        </p:nvPicPr>
        <p:blipFill>
          <a:blip r:embed="rId3">
            <a:alphaModFix/>
          </a:blip>
          <a:stretch>
            <a:fillRect/>
          </a:stretch>
        </p:blipFill>
        <p:spPr>
          <a:xfrm>
            <a:off x="2337065" y="454095"/>
            <a:ext cx="6456228" cy="2578198"/>
          </a:xfrm>
          <a:prstGeom prst="rect">
            <a:avLst/>
          </a:prstGeom>
          <a:noFill/>
          <a:ln>
            <a:noFill/>
          </a:ln>
        </p:spPr>
      </p:pic>
      <p:grpSp>
        <p:nvGrpSpPr>
          <p:cNvPr id="5" name="Group 4"/>
          <p:cNvGrpSpPr/>
          <p:nvPr/>
        </p:nvGrpSpPr>
        <p:grpSpPr>
          <a:xfrm>
            <a:off x="5986751" y="5939425"/>
            <a:ext cx="2970650" cy="792956"/>
            <a:chOff x="5270500" y="457200"/>
            <a:chExt cx="3175000" cy="800100"/>
          </a:xfrm>
        </p:grpSpPr>
        <p:sp>
          <p:nvSpPr>
            <p:cNvPr id="6" name="Rectangle 5"/>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6965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The Standards-Based Lesson </a:t>
            </a:r>
            <a:r>
              <a:rPr lang="en-US" sz="3000" dirty="0" smtClean="0"/>
              <a:t>Tuning </a:t>
            </a:r>
            <a:r>
              <a:rPr lang="en-US" sz="3000" dirty="0"/>
              <a:t>Protocol</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2" name="Left Brace 1"/>
          <p:cNvSpPr/>
          <p:nvPr/>
        </p:nvSpPr>
        <p:spPr>
          <a:xfrm>
            <a:off x="3189510" y="2426979"/>
            <a:ext cx="2563590" cy="2904355"/>
          </a:xfrm>
          <a:prstGeom prst="leftBrace">
            <a:avLst>
              <a:gd name="adj1" fmla="val 8333"/>
              <a:gd name="adj2" fmla="val 89857"/>
            </a:avLst>
          </a:prstGeom>
          <a:ln>
            <a:solidFill>
              <a:srgbClr val="00804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Shape 70"/>
          <p:cNvSpPr txBox="1">
            <a:spLocks/>
          </p:cNvSpPr>
          <p:nvPr/>
        </p:nvSpPr>
        <p:spPr>
          <a:xfrm>
            <a:off x="4826000" y="2595199"/>
            <a:ext cx="3966301" cy="2632660"/>
          </a:xfrm>
          <a:prstGeom prst="rect">
            <a:avLst/>
          </a:prstGeom>
          <a:ln/>
        </p:spPr>
        <p:style>
          <a:lnRef idx="3">
            <a:schemeClr val="lt1"/>
          </a:lnRef>
          <a:fillRef idx="1">
            <a:schemeClr val="accent1"/>
          </a:fillRef>
          <a:effectRef idx="1">
            <a:schemeClr val="accent1"/>
          </a:effectRef>
          <a:fontRef idx="minor">
            <a:schemeClr val="lt1"/>
          </a:fontRef>
        </p:style>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spcBef>
                <a:spcPts val="0"/>
              </a:spcBef>
              <a:spcAft>
                <a:spcPts val="1200"/>
              </a:spcAft>
              <a:buFont typeface="+mj-lt"/>
              <a:buAutoNum type="arabicPeriod"/>
            </a:pPr>
            <a:r>
              <a:rPr lang="en-US" sz="2000" dirty="0"/>
              <a:t>Select a Feedback Tool</a:t>
            </a:r>
          </a:p>
          <a:p>
            <a:pPr marL="457200" indent="-457200">
              <a:spcBef>
                <a:spcPts val="0"/>
              </a:spcBef>
              <a:spcAft>
                <a:spcPts val="1200"/>
              </a:spcAft>
              <a:buFont typeface="+mj-lt"/>
              <a:buAutoNum type="arabicPeriod"/>
            </a:pPr>
            <a:r>
              <a:rPr lang="en-US" sz="2000" dirty="0"/>
              <a:t>Silently Read, Analyze and Take Notes</a:t>
            </a:r>
          </a:p>
          <a:p>
            <a:pPr marL="457200" indent="-457200">
              <a:spcBef>
                <a:spcPts val="0"/>
              </a:spcBef>
              <a:spcAft>
                <a:spcPts val="1200"/>
              </a:spcAft>
              <a:buFont typeface="+mj-lt"/>
              <a:buAutoNum type="arabicPeriod"/>
            </a:pPr>
            <a:r>
              <a:rPr lang="en-US" sz="2000" dirty="0"/>
              <a:t>Share Observations of Effective </a:t>
            </a:r>
            <a:r>
              <a:rPr lang="en-US" sz="2000" dirty="0" smtClean="0"/>
              <a:t>Practice (Praise)</a:t>
            </a:r>
            <a:endParaRPr lang="en-US" sz="2000" dirty="0"/>
          </a:p>
          <a:p>
            <a:pPr marL="457200" indent="-457200">
              <a:spcBef>
                <a:spcPts val="0"/>
              </a:spcBef>
              <a:spcAft>
                <a:spcPts val="1200"/>
              </a:spcAft>
              <a:buFont typeface="+mj-lt"/>
              <a:buAutoNum type="arabicPeriod"/>
            </a:pPr>
            <a:r>
              <a:rPr lang="en-US" sz="2000" dirty="0"/>
              <a:t>Share </a:t>
            </a:r>
            <a:r>
              <a:rPr lang="en-US" sz="2000" dirty="0" smtClean="0"/>
              <a:t>and Discuss Feedback</a:t>
            </a:r>
            <a:endParaRPr lang="en-US" sz="2000" dirty="0"/>
          </a:p>
        </p:txBody>
      </p:sp>
      <p:sp>
        <p:nvSpPr>
          <p:cNvPr id="9" name="Shape 70"/>
          <p:cNvSpPr txBox="1">
            <a:spLocks/>
          </p:cNvSpPr>
          <p:nvPr/>
        </p:nvSpPr>
        <p:spPr>
          <a:xfrm>
            <a:off x="304801" y="1054099"/>
            <a:ext cx="3888814" cy="4040634"/>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spcBef>
                <a:spcPts val="0"/>
              </a:spcBef>
              <a:spcAft>
                <a:spcPts val="1200"/>
              </a:spcAft>
              <a:buFont typeface="+mj-lt"/>
              <a:buAutoNum type="arabicPeriod"/>
            </a:pPr>
            <a:r>
              <a:rPr lang="en-US" sz="2200" dirty="0"/>
              <a:t>Determine Roles &amp; Set Norms</a:t>
            </a:r>
          </a:p>
          <a:p>
            <a:pPr marL="457200" indent="-457200">
              <a:spcBef>
                <a:spcPts val="0"/>
              </a:spcBef>
              <a:spcAft>
                <a:spcPts val="1200"/>
              </a:spcAft>
              <a:buFont typeface="+mj-lt"/>
              <a:buAutoNum type="arabicPeriod"/>
            </a:pPr>
            <a:r>
              <a:rPr lang="en-US" sz="2200" dirty="0"/>
              <a:t>Present Materials</a:t>
            </a:r>
          </a:p>
          <a:p>
            <a:pPr marL="457200" indent="-457200">
              <a:spcBef>
                <a:spcPts val="0"/>
              </a:spcBef>
              <a:spcAft>
                <a:spcPts val="1200"/>
              </a:spcAft>
              <a:buFont typeface="+mj-lt"/>
              <a:buAutoNum type="arabicPeriod"/>
            </a:pPr>
            <a:r>
              <a:rPr lang="en-US" sz="2200" dirty="0"/>
              <a:t>Identify Focus for Feedback</a:t>
            </a:r>
          </a:p>
          <a:p>
            <a:pPr marL="457200" indent="-457200">
              <a:spcBef>
                <a:spcPts val="0"/>
              </a:spcBef>
              <a:spcAft>
                <a:spcPts val="1200"/>
              </a:spcAft>
              <a:buFont typeface="+mj-lt"/>
              <a:buAutoNum type="arabicPeriod"/>
            </a:pPr>
            <a:r>
              <a:rPr lang="en-US" sz="2200" dirty="0"/>
              <a:t>Review and Clarify Materials</a:t>
            </a:r>
          </a:p>
          <a:p>
            <a:pPr marL="457200" indent="-457200">
              <a:spcBef>
                <a:spcPts val="0"/>
              </a:spcBef>
              <a:spcAft>
                <a:spcPts val="1200"/>
              </a:spcAft>
              <a:buFont typeface="+mj-lt"/>
              <a:buAutoNum type="arabicPeriod"/>
            </a:pPr>
            <a:r>
              <a:rPr lang="en-US" sz="2200" dirty="0"/>
              <a:t>Analyze the Focus Standard</a:t>
            </a:r>
          </a:p>
          <a:p>
            <a:pPr marL="457200" indent="-457200">
              <a:spcBef>
                <a:spcPts val="0"/>
              </a:spcBef>
              <a:spcAft>
                <a:spcPts val="1200"/>
              </a:spcAft>
              <a:buFont typeface="+mj-lt"/>
              <a:buAutoNum type="arabicPeriod"/>
            </a:pPr>
            <a:r>
              <a:rPr lang="en-US" sz="2200" dirty="0"/>
              <a:t>Tune the Lesson</a:t>
            </a:r>
          </a:p>
          <a:p>
            <a:pPr marL="457200" indent="-457200">
              <a:spcBef>
                <a:spcPts val="0"/>
              </a:spcBef>
              <a:spcAft>
                <a:spcPts val="1200"/>
              </a:spcAft>
              <a:buFont typeface="+mj-lt"/>
              <a:buAutoNum type="arabicPeriod"/>
            </a:pPr>
            <a:r>
              <a:rPr lang="en-US" sz="2200" dirty="0"/>
              <a:t>Reflect and Debrief</a:t>
            </a:r>
          </a:p>
          <a:p>
            <a:pPr marL="457200" indent="-457200">
              <a:spcBef>
                <a:spcPts val="0"/>
              </a:spcBef>
              <a:spcAft>
                <a:spcPts val="1200"/>
              </a:spcAft>
              <a:buFont typeface="+mj-lt"/>
              <a:buAutoNum type="arabicPeriod"/>
            </a:pPr>
            <a:r>
              <a:rPr lang="en-US" sz="2200" dirty="0"/>
              <a:t>Prepare for Next Tuning Session</a:t>
            </a:r>
          </a:p>
        </p:txBody>
      </p:sp>
      <p:sp>
        <p:nvSpPr>
          <p:cNvPr id="13" name="TextBox 12"/>
          <p:cNvSpPr txBox="1"/>
          <p:nvPr/>
        </p:nvSpPr>
        <p:spPr>
          <a:xfrm>
            <a:off x="3868757" y="1041984"/>
            <a:ext cx="4946054" cy="140038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spcAft>
                <a:spcPts val="600"/>
              </a:spcAft>
            </a:pPr>
            <a:r>
              <a:rPr lang="en-US" sz="1500" dirty="0" smtClean="0"/>
              <a:t>Step 6 is the heart of the protocol. </a:t>
            </a:r>
            <a:endParaRPr lang="en-US" sz="1500" dirty="0"/>
          </a:p>
          <a:p>
            <a:pPr marL="177800" indent="-177800">
              <a:spcAft>
                <a:spcPts val="600"/>
              </a:spcAft>
              <a:buFont typeface="Arial"/>
              <a:buChar char="•"/>
            </a:pPr>
            <a:r>
              <a:rPr lang="en-US" sz="1500" dirty="0" smtClean="0"/>
              <a:t>What do you think is the purpose of each part of Step 6?</a:t>
            </a:r>
            <a:endParaRPr lang="en-US" sz="1500" dirty="0"/>
          </a:p>
          <a:p>
            <a:pPr marL="177800" indent="-177800">
              <a:spcAft>
                <a:spcPts val="600"/>
              </a:spcAft>
              <a:buFont typeface="Arial"/>
              <a:buChar char="•"/>
            </a:pPr>
            <a:r>
              <a:rPr lang="en-US" sz="1500" dirty="0" smtClean="0"/>
              <a:t>How do you think each part of Step 6 prepares the group to provide kind and thoughtful feedback?</a:t>
            </a:r>
          </a:p>
        </p:txBody>
      </p:sp>
    </p:spTree>
    <p:extLst>
      <p:ext uri="{BB962C8B-B14F-4D97-AF65-F5344CB8AC3E}">
        <p14:creationId xmlns:p14="http://schemas.microsoft.com/office/powerpoint/2010/main" val="294434368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 Read, Discuss, and Record</a:t>
            </a:r>
          </a:p>
        </p:txBody>
      </p:sp>
      <p:sp>
        <p:nvSpPr>
          <p:cNvPr id="70" name="Shape 70"/>
          <p:cNvSpPr txBox="1">
            <a:spLocks noGrp="1"/>
          </p:cNvSpPr>
          <p:nvPr>
            <p:ph type="body" idx="4294967295"/>
          </p:nvPr>
        </p:nvSpPr>
        <p:spPr>
          <a:xfrm>
            <a:off x="505575" y="1219200"/>
            <a:ext cx="8193925" cy="46101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Please read and review all of the following documents</a:t>
            </a:r>
          </a:p>
          <a:p>
            <a:pPr marL="857250" lvl="1" indent="-457200">
              <a:lnSpc>
                <a:spcPct val="110000"/>
              </a:lnSpc>
              <a:spcBef>
                <a:spcPts val="0"/>
              </a:spcBef>
              <a:spcAft>
                <a:spcPts val="1200"/>
              </a:spcAft>
            </a:pPr>
            <a:r>
              <a:rPr lang="en-US" dirty="0"/>
              <a:t>Standards-Based Lesson Tuning Protocol</a:t>
            </a:r>
          </a:p>
          <a:p>
            <a:pPr marL="857250" lvl="1" indent="-457200">
              <a:lnSpc>
                <a:spcPct val="110000"/>
              </a:lnSpc>
              <a:spcBef>
                <a:spcPts val="0"/>
              </a:spcBef>
              <a:spcAft>
                <a:spcPts val="1200"/>
              </a:spcAft>
            </a:pPr>
            <a:r>
              <a:rPr lang="en-US" dirty="0"/>
              <a:t>Focus Standard Unpacking Sheet</a:t>
            </a:r>
          </a:p>
          <a:p>
            <a:pPr marL="857250" lvl="1" indent="-457200">
              <a:lnSpc>
                <a:spcPct val="110000"/>
              </a:lnSpc>
              <a:spcBef>
                <a:spcPts val="0"/>
              </a:spcBef>
              <a:spcAft>
                <a:spcPts val="1200"/>
              </a:spcAft>
            </a:pPr>
            <a:r>
              <a:rPr lang="en-US" dirty="0"/>
              <a:t>Feedback Organizer 1 – Guided Questions</a:t>
            </a:r>
          </a:p>
          <a:p>
            <a:pPr marL="857250" lvl="1" indent="-457200">
              <a:lnSpc>
                <a:spcPct val="110000"/>
              </a:lnSpc>
              <a:spcBef>
                <a:spcPts val="0"/>
              </a:spcBef>
              <a:spcAft>
                <a:spcPts val="1200"/>
              </a:spcAft>
            </a:pPr>
            <a:r>
              <a:rPr lang="en-US" dirty="0"/>
              <a:t>Feedback Organizer 2 </a:t>
            </a:r>
            <a:r>
              <a:rPr lang="en-US" dirty="0" smtClean="0"/>
              <a:t>– Categories </a:t>
            </a:r>
            <a:endParaRPr lang="en-US" dirty="0"/>
          </a:p>
          <a:p>
            <a:pPr marL="857250" lvl="1" indent="-457200">
              <a:lnSpc>
                <a:spcPct val="110000"/>
              </a:lnSpc>
              <a:spcBef>
                <a:spcPts val="0"/>
              </a:spcBef>
              <a:spcAft>
                <a:spcPts val="1200"/>
              </a:spcAft>
            </a:pPr>
            <a:r>
              <a:rPr lang="en-US" dirty="0"/>
              <a:t>Feedback Organizer 3 – Praise, Probe Polish</a:t>
            </a:r>
          </a:p>
          <a:p>
            <a:pPr marL="857250" lvl="1" indent="-457200">
              <a:lnSpc>
                <a:spcPct val="110000"/>
              </a:lnSpc>
              <a:spcBef>
                <a:spcPts val="0"/>
              </a:spcBef>
              <a:spcAft>
                <a:spcPts val="1200"/>
              </a:spcAft>
            </a:pPr>
            <a:r>
              <a:rPr lang="en-US" dirty="0"/>
              <a:t>Presenting Teacher Prep Sheet</a:t>
            </a:r>
          </a:p>
          <a:p>
            <a:pPr marL="457200" indent="-457200">
              <a:lnSpc>
                <a:spcPct val="110000"/>
              </a:lnSpc>
              <a:spcBef>
                <a:spcPts val="0"/>
              </a:spcBef>
              <a:spcAft>
                <a:spcPts val="1200"/>
              </a:spcAft>
              <a:buFont typeface="+mj-lt"/>
              <a:buAutoNum type="arabicPeriod"/>
            </a:pPr>
            <a:r>
              <a:rPr lang="en-US" dirty="0"/>
              <a:t>After everyone has finished reading, share and discuss your observations.</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1-6a-f</a:t>
            </a:r>
          </a:p>
        </p:txBody>
      </p:sp>
    </p:spTree>
    <p:extLst>
      <p:ext uri="{BB962C8B-B14F-4D97-AF65-F5344CB8AC3E}">
        <p14:creationId xmlns:p14="http://schemas.microsoft.com/office/powerpoint/2010/main" val="910918517"/>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930" y="4406900"/>
            <a:ext cx="8235089" cy="1362075"/>
          </a:xfrm>
        </p:spPr>
        <p:txBody>
          <a:bodyPr/>
          <a:lstStyle/>
          <a:p>
            <a:r>
              <a:rPr lang="en-US" dirty="0"/>
              <a:t>The Tuning Protocol: Steps 1-4</a:t>
            </a:r>
          </a:p>
        </p:txBody>
      </p:sp>
      <p:sp>
        <p:nvSpPr>
          <p:cNvPr id="3" name="Text Placeholder 2"/>
          <p:cNvSpPr>
            <a:spLocks noGrp="1"/>
          </p:cNvSpPr>
          <p:nvPr>
            <p:ph type="body" idx="1"/>
          </p:nvPr>
        </p:nvSpPr>
        <p:spPr>
          <a:xfrm>
            <a:off x="638767" y="2906713"/>
            <a:ext cx="7772400" cy="1500187"/>
          </a:xfrm>
        </p:spPr>
        <p:txBody>
          <a:bodyPr/>
          <a:lstStyle/>
          <a:p>
            <a:r>
              <a:rPr lang="en-US" dirty="0"/>
              <a:t>Video Demonstrations</a:t>
            </a:r>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grpSp>
        <p:nvGrpSpPr>
          <p:cNvPr id="5" name="Group 4"/>
          <p:cNvGrpSpPr/>
          <p:nvPr/>
        </p:nvGrpSpPr>
        <p:grpSpPr>
          <a:xfrm>
            <a:off x="5986751" y="5939425"/>
            <a:ext cx="2970650" cy="792956"/>
            <a:chOff x="5270500" y="457200"/>
            <a:chExt cx="3175000" cy="800100"/>
          </a:xfrm>
        </p:grpSpPr>
        <p:sp>
          <p:nvSpPr>
            <p:cNvPr id="6" name="Rectangle 5"/>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1411488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Videos</a:t>
            </a:r>
          </a:p>
        </p:txBody>
      </p:sp>
      <p:sp>
        <p:nvSpPr>
          <p:cNvPr id="70" name="Shape 70"/>
          <p:cNvSpPr txBox="1">
            <a:spLocks noGrp="1"/>
          </p:cNvSpPr>
          <p:nvPr>
            <p:ph type="body" idx="4294967295"/>
          </p:nvPr>
        </p:nvSpPr>
        <p:spPr>
          <a:xfrm>
            <a:off x="254940" y="1114663"/>
            <a:ext cx="8559870" cy="4899495"/>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sz="2200" dirty="0"/>
              <a:t>During the next series of activities, you will </a:t>
            </a:r>
            <a:r>
              <a:rPr lang="en-US" sz="2200" dirty="0" smtClean="0"/>
              <a:t>be asked to watch short </a:t>
            </a:r>
            <a:r>
              <a:rPr lang="en-US" sz="2200" dirty="0"/>
              <a:t>videos demonstrating the initial steps of the tuning protocol.</a:t>
            </a:r>
          </a:p>
          <a:p>
            <a:pPr marL="457200" indent="-457200">
              <a:lnSpc>
                <a:spcPct val="110000"/>
              </a:lnSpc>
              <a:spcBef>
                <a:spcPts val="0"/>
              </a:spcBef>
              <a:spcAft>
                <a:spcPts val="1200"/>
              </a:spcAft>
              <a:buFont typeface="+mj-lt"/>
              <a:buAutoNum type="arabicPeriod"/>
            </a:pPr>
            <a:r>
              <a:rPr lang="en-US" sz="2200" dirty="0" smtClean="0"/>
              <a:t>Each video can be found on the course’s Youtube channel by clicking on the </a:t>
            </a:r>
            <a:r>
              <a:rPr lang="en-US" sz="2200" dirty="0"/>
              <a:t>following </a:t>
            </a:r>
            <a:r>
              <a:rPr lang="en-US" sz="2200" dirty="0" smtClean="0"/>
              <a:t>link: </a:t>
            </a:r>
            <a:r>
              <a:rPr lang="en-US" sz="2000" dirty="0">
                <a:hlinkClick r:id="rId3"/>
              </a:rPr>
              <a:t>https://goo.gl/</a:t>
            </a:r>
            <a:r>
              <a:rPr lang="en-US" sz="2000" dirty="0" smtClean="0">
                <a:hlinkClick r:id="rId3"/>
              </a:rPr>
              <a:t>oONSzI</a:t>
            </a:r>
            <a:endParaRPr lang="en-US" sz="2000" dirty="0" smtClean="0"/>
          </a:p>
          <a:p>
            <a:pPr marL="457200" indent="-457200">
              <a:lnSpc>
                <a:spcPct val="110000"/>
              </a:lnSpc>
              <a:spcBef>
                <a:spcPts val="0"/>
              </a:spcBef>
              <a:spcAft>
                <a:spcPts val="1200"/>
              </a:spcAft>
              <a:buFont typeface="+mj-lt"/>
              <a:buAutoNum type="arabicPeriod"/>
            </a:pPr>
            <a:r>
              <a:rPr lang="en-US" sz="2200" dirty="0" smtClean="0"/>
              <a:t>Use </a:t>
            </a:r>
            <a:r>
              <a:rPr lang="en-US" sz="2200" dirty="0"/>
              <a:t>the Video Observation Sheet to record your thoughts and observations.</a:t>
            </a:r>
          </a:p>
          <a:p>
            <a:pPr marL="457200" indent="-457200">
              <a:lnSpc>
                <a:spcPct val="110000"/>
              </a:lnSpc>
              <a:spcBef>
                <a:spcPts val="0"/>
              </a:spcBef>
              <a:spcAft>
                <a:spcPts val="1200"/>
              </a:spcAft>
              <a:buFont typeface="+mj-lt"/>
              <a:buAutoNum type="arabicPeriod"/>
            </a:pPr>
            <a:r>
              <a:rPr lang="en-US" sz="2200" dirty="0"/>
              <a:t>Be prepared to share and discuss your observations and thoughts after each video has finished.</a:t>
            </a:r>
          </a:p>
          <a:p>
            <a:pPr marL="857250" lvl="1" indent="-457200">
              <a:lnSpc>
                <a:spcPct val="110000"/>
              </a:lnSpc>
              <a:spcBef>
                <a:spcPts val="0"/>
              </a:spcBef>
              <a:spcAft>
                <a:spcPts val="1200"/>
              </a:spcAft>
            </a:pPr>
            <a:endParaRPr lang="en-US" sz="2200"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a:stretch>
              <a:fillRect/>
            </a:stretch>
          </p:blipFill>
          <p:spPr>
            <a:xfrm>
              <a:off x="5303046" y="532606"/>
              <a:ext cx="2990054" cy="664456"/>
            </a:xfrm>
            <a:prstGeom prst="rect">
              <a:avLst/>
            </a:prstGeom>
          </p:spPr>
        </p:pic>
      </p:gr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1-7</a:t>
            </a:r>
          </a:p>
        </p:txBody>
      </p:sp>
    </p:spTree>
    <p:extLst>
      <p:ext uri="{BB962C8B-B14F-4D97-AF65-F5344CB8AC3E}">
        <p14:creationId xmlns:p14="http://schemas.microsoft.com/office/powerpoint/2010/main" val="462333245"/>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Step 1 - Determine </a:t>
            </a:r>
            <a:r>
              <a:rPr lang="en-US" sz="3000" dirty="0"/>
              <a:t>Roles &amp; </a:t>
            </a:r>
            <a:r>
              <a:rPr lang="en-US" sz="3000" dirty="0" smtClean="0"/>
              <a:t>Norms</a:t>
            </a:r>
            <a:endParaRPr lang="en-US" sz="3000"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8" name="Picture 7" descr="Screen Shot 2016-03-29 at 4.38.37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15" y="1373345"/>
            <a:ext cx="7503757" cy="4265081"/>
          </a:xfrm>
          <a:prstGeom prst="rect">
            <a:avLst/>
          </a:prstGeom>
          <a:ln w="88900" cap="sq" cmpd="thickThin">
            <a:solidFill>
              <a:srgbClr val="000000"/>
            </a:solidFill>
            <a:prstDash val="solid"/>
            <a:miter lim="800000"/>
          </a:ln>
          <a:effectLst>
            <a:innerShdw blurRad="76200">
              <a:srgbClr val="000000"/>
            </a:innerShdw>
          </a:effectLst>
        </p:spPr>
      </p:pic>
      <p:sp>
        <p:nvSpPr>
          <p:cNvPr id="2" name="TextBox 1"/>
          <p:cNvSpPr txBox="1"/>
          <p:nvPr/>
        </p:nvSpPr>
        <p:spPr>
          <a:xfrm>
            <a:off x="693109" y="5801734"/>
            <a:ext cx="5182307" cy="523220"/>
          </a:xfrm>
          <a:prstGeom prst="rect">
            <a:avLst/>
          </a:prstGeom>
          <a:noFill/>
        </p:spPr>
        <p:txBody>
          <a:bodyPr wrap="square" rtlCol="0">
            <a:spAutoFit/>
          </a:bodyPr>
          <a:lstStyle/>
          <a:p>
            <a:r>
              <a:rPr lang="en-US" dirty="0" smtClean="0"/>
              <a:t>Clicking on the video will take you directly to the Youtube channel video.</a:t>
            </a:r>
            <a:endParaRPr lang="en-US" dirty="0"/>
          </a:p>
        </p:txBody>
      </p:sp>
      <p:sp>
        <p:nvSpPr>
          <p:cNvPr id="9" name="TextBox 8"/>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1-7</a:t>
            </a:r>
          </a:p>
        </p:txBody>
      </p:sp>
    </p:spTree>
    <p:extLst>
      <p:ext uri="{BB962C8B-B14F-4D97-AF65-F5344CB8AC3E}">
        <p14:creationId xmlns:p14="http://schemas.microsoft.com/office/powerpoint/2010/main" val="757400358"/>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Videos</a:t>
            </a:r>
          </a:p>
        </p:txBody>
      </p:sp>
      <p:sp>
        <p:nvSpPr>
          <p:cNvPr id="70" name="Shape 70"/>
          <p:cNvSpPr txBox="1">
            <a:spLocks noGrp="1"/>
          </p:cNvSpPr>
          <p:nvPr>
            <p:ph type="body" idx="4294967295"/>
          </p:nvPr>
        </p:nvSpPr>
        <p:spPr>
          <a:xfrm>
            <a:off x="505575" y="1219200"/>
            <a:ext cx="8193925" cy="20066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Share and Discuss</a:t>
            </a:r>
          </a:p>
          <a:p>
            <a:pPr marL="857250" lvl="1" indent="-457200">
              <a:lnSpc>
                <a:spcPct val="110000"/>
              </a:lnSpc>
              <a:spcBef>
                <a:spcPts val="0"/>
              </a:spcBef>
              <a:spcAft>
                <a:spcPts val="1200"/>
              </a:spcAft>
            </a:pPr>
            <a:r>
              <a:rPr lang="en-US" dirty="0"/>
              <a:t>Anything that stood out to you, and </a:t>
            </a:r>
          </a:p>
          <a:p>
            <a:pPr marL="857250" lvl="1" indent="-457200">
              <a:lnSpc>
                <a:spcPct val="110000"/>
              </a:lnSpc>
              <a:spcBef>
                <a:spcPts val="0"/>
              </a:spcBef>
              <a:spcAft>
                <a:spcPts val="1200"/>
              </a:spcAft>
            </a:pPr>
            <a:r>
              <a:rPr lang="en-US" dirty="0"/>
              <a:t>Anything that left you wondering.</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p:cNvPicPr>
            <a:picLocks noChangeAspect="1"/>
          </p:cNvPicPr>
          <p:nvPr/>
        </p:nvPicPr>
        <p:blipFill>
          <a:blip r:embed="rId4"/>
          <a:stretch>
            <a:fillRect/>
          </a:stretch>
        </p:blipFill>
        <p:spPr>
          <a:xfrm>
            <a:off x="1663700" y="2946400"/>
            <a:ext cx="6269002" cy="2463800"/>
          </a:xfrm>
          <a:prstGeom prst="rect">
            <a:avLst/>
          </a:prstGeom>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1-7</a:t>
            </a:r>
          </a:p>
        </p:txBody>
      </p:sp>
    </p:spTree>
    <p:extLst>
      <p:ext uri="{BB962C8B-B14F-4D97-AF65-F5344CB8AC3E}">
        <p14:creationId xmlns:p14="http://schemas.microsoft.com/office/powerpoint/2010/main" val="3322835265"/>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Step 2 - Presenting </a:t>
            </a:r>
            <a:r>
              <a:rPr lang="en-US" sz="3000" dirty="0"/>
              <a:t>the Lesson</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descr="Screen Shot 2016-03-29 at 4.40.29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15" y="1436835"/>
            <a:ext cx="7638439" cy="4182348"/>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693109" y="5801734"/>
            <a:ext cx="5182307" cy="523220"/>
          </a:xfrm>
          <a:prstGeom prst="rect">
            <a:avLst/>
          </a:prstGeom>
          <a:noFill/>
        </p:spPr>
        <p:txBody>
          <a:bodyPr wrap="square" rtlCol="0">
            <a:spAutoFit/>
          </a:bodyPr>
          <a:lstStyle/>
          <a:p>
            <a:r>
              <a:rPr lang="en-US" dirty="0" smtClean="0"/>
              <a:t>Clicking on the video will take you directly to the Youtube channel video.</a:t>
            </a:r>
            <a:endParaRPr lang="en-US" dirty="0"/>
          </a:p>
        </p:txBody>
      </p:sp>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1-7</a:t>
            </a:r>
          </a:p>
        </p:txBody>
      </p:sp>
    </p:spTree>
    <p:extLst>
      <p:ext uri="{BB962C8B-B14F-4D97-AF65-F5344CB8AC3E}">
        <p14:creationId xmlns:p14="http://schemas.microsoft.com/office/powerpoint/2010/main" val="4110875691"/>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Videos</a:t>
            </a:r>
          </a:p>
        </p:txBody>
      </p:sp>
      <p:sp>
        <p:nvSpPr>
          <p:cNvPr id="70" name="Shape 70"/>
          <p:cNvSpPr txBox="1">
            <a:spLocks noGrp="1"/>
          </p:cNvSpPr>
          <p:nvPr>
            <p:ph type="body" idx="4294967295"/>
          </p:nvPr>
        </p:nvSpPr>
        <p:spPr>
          <a:xfrm>
            <a:off x="505575" y="1219200"/>
            <a:ext cx="8193925" cy="20066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Share and Discuss</a:t>
            </a:r>
          </a:p>
          <a:p>
            <a:pPr marL="857250" lvl="1" indent="-457200">
              <a:lnSpc>
                <a:spcPct val="110000"/>
              </a:lnSpc>
              <a:spcBef>
                <a:spcPts val="0"/>
              </a:spcBef>
              <a:spcAft>
                <a:spcPts val="1200"/>
              </a:spcAft>
            </a:pPr>
            <a:r>
              <a:rPr lang="en-US" dirty="0"/>
              <a:t>Anything that stood out to you, and </a:t>
            </a:r>
          </a:p>
          <a:p>
            <a:pPr marL="857250" lvl="1" indent="-457200">
              <a:lnSpc>
                <a:spcPct val="110000"/>
              </a:lnSpc>
              <a:spcBef>
                <a:spcPts val="0"/>
              </a:spcBef>
              <a:spcAft>
                <a:spcPts val="1200"/>
              </a:spcAft>
            </a:pPr>
            <a:r>
              <a:rPr lang="en-US" dirty="0"/>
              <a:t>Anything that left you wondering.</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p:cNvPicPr>
            <a:picLocks noChangeAspect="1"/>
          </p:cNvPicPr>
          <p:nvPr/>
        </p:nvPicPr>
        <p:blipFill>
          <a:blip r:embed="rId4"/>
          <a:stretch>
            <a:fillRect/>
          </a:stretch>
        </p:blipFill>
        <p:spPr>
          <a:xfrm>
            <a:off x="1663700" y="2946400"/>
            <a:ext cx="6269002" cy="2463800"/>
          </a:xfrm>
          <a:prstGeom prst="rect">
            <a:avLst/>
          </a:prstGeom>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1-7</a:t>
            </a:r>
          </a:p>
        </p:txBody>
      </p:sp>
    </p:spTree>
    <p:extLst>
      <p:ext uri="{BB962C8B-B14F-4D97-AF65-F5344CB8AC3E}">
        <p14:creationId xmlns:p14="http://schemas.microsoft.com/office/powerpoint/2010/main" val="3464029170"/>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Step 3 - Identifying </a:t>
            </a:r>
            <a:r>
              <a:rPr lang="en-US" sz="3000" dirty="0"/>
              <a:t>Focus for Feedback</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descr="Screen Shot 2016-03-29 at 4.41.33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858" y="1375285"/>
            <a:ext cx="7484514" cy="4070703"/>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693109" y="5633445"/>
            <a:ext cx="5182307" cy="523220"/>
          </a:xfrm>
          <a:prstGeom prst="rect">
            <a:avLst/>
          </a:prstGeom>
          <a:noFill/>
        </p:spPr>
        <p:txBody>
          <a:bodyPr wrap="square" rtlCol="0">
            <a:spAutoFit/>
          </a:bodyPr>
          <a:lstStyle/>
          <a:p>
            <a:r>
              <a:rPr lang="en-US" dirty="0" smtClean="0"/>
              <a:t>Clicking on the video will take you directly to the Youtube channel video.</a:t>
            </a:r>
            <a:endParaRPr lang="en-US" dirty="0"/>
          </a:p>
        </p:txBody>
      </p:sp>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1-7</a:t>
            </a:r>
          </a:p>
        </p:txBody>
      </p:sp>
    </p:spTree>
    <p:extLst>
      <p:ext uri="{BB962C8B-B14F-4D97-AF65-F5344CB8AC3E}">
        <p14:creationId xmlns:p14="http://schemas.microsoft.com/office/powerpoint/2010/main" val="3930447429"/>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Videos</a:t>
            </a:r>
          </a:p>
        </p:txBody>
      </p:sp>
      <p:sp>
        <p:nvSpPr>
          <p:cNvPr id="70" name="Shape 70"/>
          <p:cNvSpPr txBox="1">
            <a:spLocks noGrp="1"/>
          </p:cNvSpPr>
          <p:nvPr>
            <p:ph type="body" idx="4294967295"/>
          </p:nvPr>
        </p:nvSpPr>
        <p:spPr>
          <a:xfrm>
            <a:off x="505575" y="1219200"/>
            <a:ext cx="8193925" cy="20066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Share and Discuss</a:t>
            </a:r>
          </a:p>
          <a:p>
            <a:pPr marL="857250" lvl="1" indent="-457200">
              <a:lnSpc>
                <a:spcPct val="110000"/>
              </a:lnSpc>
              <a:spcBef>
                <a:spcPts val="0"/>
              </a:spcBef>
              <a:spcAft>
                <a:spcPts val="1200"/>
              </a:spcAft>
            </a:pPr>
            <a:r>
              <a:rPr lang="en-US" dirty="0"/>
              <a:t>Anything that stood out to you, and </a:t>
            </a:r>
          </a:p>
          <a:p>
            <a:pPr marL="857250" lvl="1" indent="-457200">
              <a:lnSpc>
                <a:spcPct val="110000"/>
              </a:lnSpc>
              <a:spcBef>
                <a:spcPts val="0"/>
              </a:spcBef>
              <a:spcAft>
                <a:spcPts val="1200"/>
              </a:spcAft>
            </a:pPr>
            <a:r>
              <a:rPr lang="en-US" dirty="0"/>
              <a:t>Anything that left you wondering.</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p:cNvPicPr>
            <a:picLocks noChangeAspect="1"/>
          </p:cNvPicPr>
          <p:nvPr/>
        </p:nvPicPr>
        <p:blipFill>
          <a:blip r:embed="rId4"/>
          <a:stretch>
            <a:fillRect/>
          </a:stretch>
        </p:blipFill>
        <p:spPr>
          <a:xfrm>
            <a:off x="1663700" y="2946400"/>
            <a:ext cx="6269002" cy="2463800"/>
          </a:xfrm>
          <a:prstGeom prst="rect">
            <a:avLst/>
          </a:prstGeom>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1-7</a:t>
            </a:r>
          </a:p>
        </p:txBody>
      </p:sp>
    </p:spTree>
    <p:extLst>
      <p:ext uri="{BB962C8B-B14F-4D97-AF65-F5344CB8AC3E}">
        <p14:creationId xmlns:p14="http://schemas.microsoft.com/office/powerpoint/2010/main" val="1712055938"/>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a:buSzPct val="36666"/>
            </a:pPr>
            <a:r>
              <a:rPr lang="en-US" sz="3000" b="1" dirty="0"/>
              <a:t>Welcome</a:t>
            </a:r>
          </a:p>
        </p:txBody>
      </p:sp>
      <p:sp>
        <p:nvSpPr>
          <p:cNvPr id="70" name="Shape 70"/>
          <p:cNvSpPr txBox="1">
            <a:spLocks noGrp="1"/>
          </p:cNvSpPr>
          <p:nvPr>
            <p:ph type="body" idx="4294967295"/>
          </p:nvPr>
        </p:nvSpPr>
        <p:spPr>
          <a:xfrm>
            <a:off x="304800" y="1046629"/>
            <a:ext cx="8510010" cy="4989300"/>
          </a:xfrm>
          <a:prstGeom prst="rect">
            <a:avLst/>
          </a:prstGeom>
          <a:noFill/>
          <a:ln>
            <a:noFill/>
          </a:ln>
        </p:spPr>
        <p:txBody>
          <a:bodyPr lIns="91425" tIns="45700" rIns="91425" bIns="45700" anchor="t" anchorCtr="0">
            <a:noAutofit/>
          </a:bodyPr>
          <a:lstStyle/>
          <a:p>
            <a:pPr marL="0" lvl="0" indent="0" rtl="0">
              <a:spcBef>
                <a:spcPts val="0"/>
              </a:spcBef>
              <a:buNone/>
            </a:pPr>
            <a:r>
              <a:rPr lang="en-US" sz="2400" dirty="0">
                <a:solidFill>
                  <a:schemeClr val="tx1"/>
                </a:solidFill>
              </a:rPr>
              <a:t>On behalf of the staff at the Rhode Island Department of Education, </a:t>
            </a:r>
            <a:r>
              <a:rPr lang="en-US" sz="2400" dirty="0" smtClean="0">
                <a:solidFill>
                  <a:schemeClr val="tx1"/>
                </a:solidFill>
              </a:rPr>
              <a:t>we </a:t>
            </a:r>
            <a:r>
              <a:rPr lang="en-US" sz="2400" dirty="0">
                <a:solidFill>
                  <a:schemeClr val="tx1"/>
                </a:solidFill>
              </a:rPr>
              <a:t>would like to welcome you and your colleagues to this module-based online course for supporting Collaborative </a:t>
            </a:r>
            <a:r>
              <a:rPr lang="en-US" sz="2400" dirty="0" smtClean="0">
                <a:solidFill>
                  <a:schemeClr val="tx1"/>
                </a:solidFill>
              </a:rPr>
              <a:t>ENL </a:t>
            </a:r>
            <a:r>
              <a:rPr lang="en-US" sz="2400" dirty="0">
                <a:solidFill>
                  <a:schemeClr val="tx1"/>
                </a:solidFill>
              </a:rPr>
              <a:t>and General Education</a:t>
            </a:r>
            <a:r>
              <a:rPr lang="en-US" sz="2400" dirty="0" smtClean="0">
                <a:solidFill>
                  <a:schemeClr val="tx1"/>
                </a:solidFill>
              </a:rPr>
              <a:t>.</a:t>
            </a:r>
          </a:p>
          <a:p>
            <a:pPr marL="0" lvl="0" indent="0" rtl="0">
              <a:spcBef>
                <a:spcPts val="0"/>
              </a:spcBef>
              <a:buNone/>
            </a:pPr>
            <a:endParaRPr lang="en-US" sz="2400" dirty="0">
              <a:solidFill>
                <a:schemeClr val="tx1"/>
              </a:solidFill>
            </a:endParaRPr>
          </a:p>
          <a:p>
            <a:pPr marL="400050" lvl="1" indent="0">
              <a:spcBef>
                <a:spcPts val="0"/>
              </a:spcBef>
              <a:buNone/>
            </a:pPr>
            <a:r>
              <a:rPr lang="en-US" b="1" i="1" dirty="0">
                <a:solidFill>
                  <a:schemeClr val="tx1"/>
                </a:solidFill>
              </a:rPr>
              <a:t>J. David </a:t>
            </a:r>
            <a:r>
              <a:rPr lang="en-US" b="1" i="1" dirty="0" smtClean="0">
                <a:solidFill>
                  <a:schemeClr val="tx1"/>
                </a:solidFill>
              </a:rPr>
              <a:t>Sienko</a:t>
            </a:r>
            <a:endParaRPr lang="en-US" b="1" i="1" dirty="0">
              <a:solidFill>
                <a:schemeClr val="tx1"/>
              </a:solidFill>
            </a:endParaRPr>
          </a:p>
          <a:p>
            <a:pPr marL="400050" lvl="1" indent="0">
              <a:spcBef>
                <a:spcPts val="0"/>
              </a:spcBef>
              <a:buNone/>
            </a:pPr>
            <a:r>
              <a:rPr lang="en-US" i="1" dirty="0" smtClean="0">
                <a:solidFill>
                  <a:schemeClr val="tx1"/>
                </a:solidFill>
              </a:rPr>
              <a:t>Director </a:t>
            </a:r>
            <a:r>
              <a:rPr lang="en-US" i="1" dirty="0">
                <a:solidFill>
                  <a:schemeClr val="tx1"/>
                </a:solidFill>
              </a:rPr>
              <a:t>of the Office of Students, Community &amp; </a:t>
            </a:r>
            <a:r>
              <a:rPr lang="en-US" i="1" dirty="0" smtClean="0">
                <a:solidFill>
                  <a:schemeClr val="tx1"/>
                </a:solidFill>
              </a:rPr>
              <a:t>Academic Supports</a:t>
            </a:r>
          </a:p>
          <a:p>
            <a:pPr marL="400050" lvl="1" indent="0">
              <a:spcBef>
                <a:spcPts val="0"/>
              </a:spcBef>
              <a:buNone/>
            </a:pPr>
            <a:endParaRPr lang="en-US" i="1" dirty="0">
              <a:solidFill>
                <a:schemeClr val="tx1"/>
              </a:solidFill>
            </a:endParaRPr>
          </a:p>
          <a:p>
            <a:pPr marL="400050" lvl="1" indent="0">
              <a:spcBef>
                <a:spcPts val="0"/>
              </a:spcBef>
              <a:buNone/>
            </a:pPr>
            <a:r>
              <a:rPr lang="en-US" b="1" i="1" dirty="0">
                <a:solidFill>
                  <a:schemeClr val="tx1"/>
                </a:solidFill>
              </a:rPr>
              <a:t>Jillian </a:t>
            </a:r>
            <a:r>
              <a:rPr lang="en-US" b="1" i="1" dirty="0" smtClean="0">
                <a:solidFill>
                  <a:schemeClr val="tx1"/>
                </a:solidFill>
              </a:rPr>
              <a:t>Belanger</a:t>
            </a:r>
            <a:endParaRPr lang="en-US" b="1" i="1" dirty="0">
              <a:solidFill>
                <a:schemeClr val="tx1"/>
              </a:solidFill>
            </a:endParaRPr>
          </a:p>
          <a:p>
            <a:pPr marL="400050" lvl="1" indent="0">
              <a:spcBef>
                <a:spcPts val="0"/>
              </a:spcBef>
              <a:buNone/>
            </a:pPr>
            <a:r>
              <a:rPr lang="en-US" i="1" dirty="0" smtClean="0">
                <a:solidFill>
                  <a:schemeClr val="tx1"/>
                </a:solidFill>
              </a:rPr>
              <a:t>Coordinator </a:t>
            </a:r>
            <a:r>
              <a:rPr lang="en-US" i="1" dirty="0">
                <a:solidFill>
                  <a:schemeClr val="tx1"/>
                </a:solidFill>
              </a:rPr>
              <a:t>of English Learner </a:t>
            </a:r>
            <a:r>
              <a:rPr lang="en-US" i="1" dirty="0" smtClean="0">
                <a:solidFill>
                  <a:schemeClr val="tx1"/>
                </a:solidFill>
              </a:rPr>
              <a:t>Education</a:t>
            </a:r>
          </a:p>
          <a:p>
            <a:pPr marL="400050" lvl="1" indent="0">
              <a:spcBef>
                <a:spcPts val="0"/>
              </a:spcBef>
              <a:buNone/>
            </a:pPr>
            <a:endParaRPr lang="en-US" i="1" dirty="0">
              <a:solidFill>
                <a:schemeClr val="tx1"/>
              </a:solidFill>
            </a:endParaRPr>
          </a:p>
          <a:p>
            <a:pPr marL="400050" lvl="1" indent="0">
              <a:spcBef>
                <a:spcPts val="0"/>
              </a:spcBef>
              <a:buNone/>
            </a:pPr>
            <a:r>
              <a:rPr lang="en-US" b="1" i="1" dirty="0">
                <a:solidFill>
                  <a:schemeClr val="tx1"/>
                </a:solidFill>
              </a:rPr>
              <a:t>Emily</a:t>
            </a:r>
            <a:r>
              <a:rPr lang="en-US" i="1" dirty="0">
                <a:solidFill>
                  <a:schemeClr val="tx1"/>
                </a:solidFill>
              </a:rPr>
              <a:t> </a:t>
            </a:r>
            <a:r>
              <a:rPr lang="en-US" b="1" i="1" dirty="0" smtClean="0">
                <a:solidFill>
                  <a:schemeClr val="tx1"/>
                </a:solidFill>
              </a:rPr>
              <a:t>Klein</a:t>
            </a:r>
          </a:p>
          <a:p>
            <a:pPr marL="400050" lvl="1" indent="0">
              <a:spcBef>
                <a:spcPts val="0"/>
              </a:spcBef>
              <a:buNone/>
            </a:pPr>
            <a:r>
              <a:rPr lang="en-US" i="1" dirty="0" smtClean="0">
                <a:solidFill>
                  <a:schemeClr val="tx1"/>
                </a:solidFill>
              </a:rPr>
              <a:t>Education </a:t>
            </a:r>
            <a:r>
              <a:rPr lang="en-US" i="1" dirty="0">
                <a:solidFill>
                  <a:schemeClr val="tx1"/>
                </a:solidFill>
              </a:rPr>
              <a:t>Specialist</a:t>
            </a:r>
          </a:p>
        </p:txBody>
      </p:sp>
      <p:pic>
        <p:nvPicPr>
          <p:cNvPr id="3" name="Picture 2" descr="RIDE logo no 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705" y="5424714"/>
            <a:ext cx="3259105" cy="1433286"/>
          </a:xfrm>
          <a:prstGeom prst="rect">
            <a:avLst/>
          </a:prstGeom>
        </p:spPr>
      </p:pic>
    </p:spTree>
    <p:extLst>
      <p:ext uri="{BB962C8B-B14F-4D97-AF65-F5344CB8AC3E}">
        <p14:creationId xmlns:p14="http://schemas.microsoft.com/office/powerpoint/2010/main" val="3281771524"/>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Step 4 – Review and Clarify Materials</a:t>
            </a:r>
            <a:endParaRPr lang="en-US" sz="3000"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4" name="Picture 3" descr="Screen Shot 2016-03-29 at 4.38.37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15" y="1373345"/>
            <a:ext cx="7503757" cy="4265081"/>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693109" y="5817033"/>
            <a:ext cx="5182307" cy="523220"/>
          </a:xfrm>
          <a:prstGeom prst="rect">
            <a:avLst/>
          </a:prstGeom>
          <a:noFill/>
        </p:spPr>
        <p:txBody>
          <a:bodyPr wrap="square" rtlCol="0">
            <a:spAutoFit/>
          </a:bodyPr>
          <a:lstStyle/>
          <a:p>
            <a:r>
              <a:rPr lang="en-US" dirty="0" smtClean="0"/>
              <a:t>Clicking on the video will take you directly to the Youtube channel video.</a:t>
            </a:r>
            <a:endParaRPr lang="en-US" dirty="0"/>
          </a:p>
        </p:txBody>
      </p:sp>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1-7</a:t>
            </a:r>
          </a:p>
        </p:txBody>
      </p:sp>
    </p:spTree>
    <p:extLst>
      <p:ext uri="{BB962C8B-B14F-4D97-AF65-F5344CB8AC3E}">
        <p14:creationId xmlns:p14="http://schemas.microsoft.com/office/powerpoint/2010/main" val="2864015633"/>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Videos</a:t>
            </a:r>
          </a:p>
        </p:txBody>
      </p:sp>
      <p:sp>
        <p:nvSpPr>
          <p:cNvPr id="70" name="Shape 70"/>
          <p:cNvSpPr txBox="1">
            <a:spLocks noGrp="1"/>
          </p:cNvSpPr>
          <p:nvPr>
            <p:ph type="body" idx="4294967295"/>
          </p:nvPr>
        </p:nvSpPr>
        <p:spPr>
          <a:xfrm>
            <a:off x="304800" y="1041400"/>
            <a:ext cx="8193925" cy="20066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Share and Discuss</a:t>
            </a:r>
          </a:p>
          <a:p>
            <a:pPr marL="857250" lvl="1" indent="-457200">
              <a:lnSpc>
                <a:spcPct val="110000"/>
              </a:lnSpc>
              <a:spcBef>
                <a:spcPts val="0"/>
              </a:spcBef>
              <a:spcAft>
                <a:spcPts val="1200"/>
              </a:spcAft>
            </a:pPr>
            <a:r>
              <a:rPr lang="en-US" dirty="0"/>
              <a:t>Anything that stood out to you, and </a:t>
            </a:r>
          </a:p>
          <a:p>
            <a:pPr marL="857250" lvl="1" indent="-457200">
              <a:lnSpc>
                <a:spcPct val="110000"/>
              </a:lnSpc>
              <a:spcBef>
                <a:spcPts val="0"/>
              </a:spcBef>
              <a:spcAft>
                <a:spcPts val="1200"/>
              </a:spcAft>
            </a:pPr>
            <a:r>
              <a:rPr lang="en-US" dirty="0"/>
              <a:t>Anything that left you wondering.</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p:cNvPicPr>
            <a:picLocks noChangeAspect="1"/>
          </p:cNvPicPr>
          <p:nvPr/>
        </p:nvPicPr>
        <p:blipFill>
          <a:blip r:embed="rId4"/>
          <a:stretch>
            <a:fillRect/>
          </a:stretch>
        </p:blipFill>
        <p:spPr>
          <a:xfrm>
            <a:off x="1663700" y="2946400"/>
            <a:ext cx="6269002" cy="2463800"/>
          </a:xfrm>
          <a:prstGeom prst="rect">
            <a:avLst/>
          </a:prstGeom>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1-7</a:t>
            </a:r>
          </a:p>
        </p:txBody>
      </p:sp>
    </p:spTree>
    <p:extLst>
      <p:ext uri="{BB962C8B-B14F-4D97-AF65-F5344CB8AC3E}">
        <p14:creationId xmlns:p14="http://schemas.microsoft.com/office/powerpoint/2010/main" val="3464029170"/>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0" y="0"/>
            <a:ext cx="9144000" cy="6858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ctrTitle"/>
          </p:nvPr>
        </p:nvSpPr>
        <p:spPr>
          <a:xfrm>
            <a:off x="274958" y="1219199"/>
            <a:ext cx="8716642" cy="222453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500" b="1" dirty="0">
                <a:solidFill>
                  <a:srgbClr val="4C4C4C"/>
                </a:solidFill>
                <a:latin typeface="Helvetica Neue"/>
                <a:ea typeface="Helvetica Neue"/>
                <a:cs typeface="Helvetica Neue"/>
                <a:sym typeface="Helvetica Neue"/>
              </a:rPr>
              <a:t>Wrapping Up Module 1</a:t>
            </a:r>
            <a:endParaRPr lang="en-US" sz="2200" dirty="0">
              <a:solidFill>
                <a:srgbClr val="408000"/>
              </a:solidFill>
              <a:latin typeface="Helvetica Neue"/>
              <a:ea typeface="Helvetica Neue"/>
              <a:cs typeface="Helvetica Neue"/>
              <a:sym typeface="Helvetica Neue"/>
            </a:endParaRPr>
          </a:p>
        </p:txBody>
      </p:sp>
      <p:pic>
        <p:nvPicPr>
          <p:cNvPr id="61" name="Shape 61"/>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4648200" y="5940700"/>
            <a:ext cx="4495800" cy="925512"/>
          </a:xfrm>
          <a:prstGeom prst="rect">
            <a:avLst/>
          </a:prstGeom>
          <a:noFill/>
          <a:ln>
            <a:noFill/>
          </a:ln>
        </p:spPr>
      </p:pic>
      <p:pic>
        <p:nvPicPr>
          <p:cNvPr id="62" name="Shape 62"/>
          <p:cNvPicPr preferRelativeResize="0"/>
          <p:nvPr/>
        </p:nvPicPr>
        <p:blipFill>
          <a:blip r:embed="rId4">
            <a:alphaModFix/>
          </a:blip>
          <a:stretch>
            <a:fillRect/>
          </a:stretch>
        </p:blipFill>
        <p:spPr>
          <a:xfrm>
            <a:off x="1702123" y="3679423"/>
            <a:ext cx="6456228" cy="2578198"/>
          </a:xfrm>
          <a:prstGeom prst="rect">
            <a:avLst/>
          </a:prstGeom>
          <a:noFill/>
          <a:ln>
            <a:noFill/>
          </a:ln>
        </p:spPr>
      </p:pic>
      <p:grpSp>
        <p:nvGrpSpPr>
          <p:cNvPr id="5" name="Group 4"/>
          <p:cNvGrpSpPr/>
          <p:nvPr/>
        </p:nvGrpSpPr>
        <p:grpSpPr>
          <a:xfrm>
            <a:off x="5816600" y="132556"/>
            <a:ext cx="3175000" cy="800100"/>
            <a:chOff x="5270500" y="457200"/>
            <a:chExt cx="3175000" cy="800100"/>
          </a:xfrm>
        </p:grpSpPr>
        <p:sp>
          <p:nvSpPr>
            <p:cNvPr id="3" name="Rectangle 2"/>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5"/>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4002450995"/>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What was accomplished in Module 1</a:t>
            </a:r>
          </a:p>
        </p:txBody>
      </p:sp>
      <p:sp>
        <p:nvSpPr>
          <p:cNvPr id="70" name="Shape 70"/>
          <p:cNvSpPr txBox="1">
            <a:spLocks noGrp="1"/>
          </p:cNvSpPr>
          <p:nvPr>
            <p:ph type="body" idx="4294967295"/>
          </p:nvPr>
        </p:nvSpPr>
        <p:spPr>
          <a:xfrm>
            <a:off x="505575" y="1231900"/>
            <a:ext cx="7925399" cy="4707525"/>
          </a:xfrm>
          <a:prstGeom prst="rect">
            <a:avLst/>
          </a:prstGeom>
          <a:noFill/>
          <a:ln>
            <a:noFill/>
          </a:ln>
        </p:spPr>
        <p:txBody>
          <a:bodyPr lIns="91425" tIns="45700" rIns="91425" bIns="45700" anchor="t" anchorCtr="0">
            <a:noAutofit/>
          </a:bodyPr>
          <a:lstStyle/>
          <a:p>
            <a:pPr indent="-342900">
              <a:lnSpc>
                <a:spcPct val="150000"/>
              </a:lnSpc>
              <a:spcBef>
                <a:spcPts val="0"/>
              </a:spcBef>
            </a:pPr>
            <a:r>
              <a:rPr lang="en-US" dirty="0"/>
              <a:t>Overview of the course</a:t>
            </a:r>
          </a:p>
          <a:p>
            <a:pPr indent="-342900">
              <a:lnSpc>
                <a:spcPct val="150000"/>
              </a:lnSpc>
              <a:spcBef>
                <a:spcPts val="0"/>
              </a:spcBef>
            </a:pPr>
            <a:r>
              <a:rPr lang="en-US" dirty="0"/>
              <a:t>Discussion of the purpose of protocols</a:t>
            </a:r>
          </a:p>
          <a:p>
            <a:pPr indent="-342900">
              <a:lnSpc>
                <a:spcPct val="150000"/>
              </a:lnSpc>
              <a:spcBef>
                <a:spcPts val="0"/>
              </a:spcBef>
            </a:pPr>
            <a:r>
              <a:rPr lang="en-US" dirty="0"/>
              <a:t>Introduction to </a:t>
            </a:r>
            <a:r>
              <a:rPr lang="en-US" dirty="0" smtClean="0"/>
              <a:t>the Standards-Based Tuning </a:t>
            </a:r>
            <a:r>
              <a:rPr lang="en-US" dirty="0"/>
              <a:t>P</a:t>
            </a:r>
            <a:r>
              <a:rPr lang="en-US" dirty="0" smtClean="0"/>
              <a:t>rotocol</a:t>
            </a:r>
            <a:endParaRPr lang="en-US" dirty="0"/>
          </a:p>
          <a:p>
            <a:pPr indent="-342900">
              <a:lnSpc>
                <a:spcPct val="150000"/>
              </a:lnSpc>
              <a:spcBef>
                <a:spcPts val="0"/>
              </a:spcBef>
            </a:pPr>
            <a:r>
              <a:rPr lang="en-US" dirty="0"/>
              <a:t>Discussion of demonstrations for initial steps in the process of tuning.</a:t>
            </a:r>
            <a:endParaRPr lang="en-US" sz="1600" dirty="0"/>
          </a:p>
          <a:p>
            <a:pPr marL="400050" lvl="1" indent="0">
              <a:lnSpc>
                <a:spcPct val="150000"/>
              </a:lnSpc>
              <a:spcBef>
                <a:spcPts val="0"/>
              </a:spcBef>
              <a:buNone/>
            </a:pPr>
            <a:endParaRPr lang="en-US" sz="2000" dirty="0"/>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998358114"/>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a:t>
            </a:r>
          </a:p>
        </p:txBody>
      </p:sp>
      <p:sp>
        <p:nvSpPr>
          <p:cNvPr id="70" name="Shape 70"/>
          <p:cNvSpPr txBox="1">
            <a:spLocks noGrp="1"/>
          </p:cNvSpPr>
          <p:nvPr>
            <p:ph type="body" idx="4294967295"/>
          </p:nvPr>
        </p:nvSpPr>
        <p:spPr>
          <a:xfrm>
            <a:off x="505575" y="2146300"/>
            <a:ext cx="7925399" cy="3568700"/>
          </a:xfrm>
          <a:prstGeom prst="rect">
            <a:avLst/>
          </a:prstGeom>
          <a:ln/>
        </p:spPr>
        <p:style>
          <a:lnRef idx="1">
            <a:schemeClr val="accent4"/>
          </a:lnRef>
          <a:fillRef idx="2">
            <a:schemeClr val="accent4"/>
          </a:fillRef>
          <a:effectRef idx="1">
            <a:schemeClr val="accent4"/>
          </a:effectRef>
          <a:fontRef idx="minor">
            <a:schemeClr val="dk1"/>
          </a:fontRef>
        </p:style>
        <p:txBody>
          <a:bodyPr lIns="91425" tIns="45700" rIns="91425" bIns="45700" anchor="t" anchorCtr="0">
            <a:noAutofit/>
          </a:bodyPr>
          <a:lstStyle/>
          <a:p>
            <a:pPr marL="0" lvl="0" indent="0">
              <a:lnSpc>
                <a:spcPct val="150000"/>
              </a:lnSpc>
              <a:spcBef>
                <a:spcPts val="0"/>
              </a:spcBef>
              <a:buNone/>
            </a:pPr>
            <a:r>
              <a:rPr lang="en-US" b="1" dirty="0"/>
              <a:t>By the end of Module 1, participants will:</a:t>
            </a:r>
          </a:p>
          <a:p>
            <a:pPr marL="457200" indent="-457200">
              <a:lnSpc>
                <a:spcPct val="150000"/>
              </a:lnSpc>
              <a:spcBef>
                <a:spcPts val="0"/>
              </a:spcBef>
              <a:buFont typeface="+mj-lt"/>
              <a:buAutoNum type="arabicPeriod"/>
            </a:pPr>
            <a:r>
              <a:rPr lang="en-US" dirty="0"/>
              <a:t>Have an introductory understanding of the Standards-Based Lesson Tuning Protocol.</a:t>
            </a:r>
          </a:p>
          <a:p>
            <a:pPr marL="457200" indent="-457200">
              <a:lnSpc>
                <a:spcPct val="150000"/>
              </a:lnSpc>
              <a:spcBef>
                <a:spcPts val="0"/>
              </a:spcBef>
              <a:buFont typeface="+mj-lt"/>
              <a:buAutoNum type="arabicPeriod"/>
            </a:pPr>
            <a:r>
              <a:rPr lang="en-US" dirty="0"/>
              <a:t>Be prepared to use the protocol to begin the first round of lesson tuning as a team. </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Shape 70"/>
          <p:cNvSpPr txBox="1">
            <a:spLocks/>
          </p:cNvSpPr>
          <p:nvPr/>
        </p:nvSpPr>
        <p:spPr>
          <a:xfrm>
            <a:off x="505575" y="914401"/>
            <a:ext cx="7925399" cy="14097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0" indent="0">
              <a:lnSpc>
                <a:spcPct val="130000"/>
              </a:lnSpc>
              <a:spcBef>
                <a:spcPts val="0"/>
              </a:spcBef>
              <a:buNone/>
            </a:pPr>
            <a:r>
              <a:rPr lang="en-US" dirty="0"/>
              <a:t>Discuss the intended outcomes for Module 1.  To what extent do you feel they were met?</a:t>
            </a:r>
            <a:endParaRPr lang="en-US" sz="1600" dirty="0"/>
          </a:p>
        </p:txBody>
      </p:sp>
    </p:spTree>
    <p:extLst>
      <p:ext uri="{BB962C8B-B14F-4D97-AF65-F5344CB8AC3E}">
        <p14:creationId xmlns:p14="http://schemas.microsoft.com/office/powerpoint/2010/main" val="1249592006"/>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7831403" cy="11557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Preparing for Collaborative Practice - Round 1</a:t>
            </a:r>
          </a:p>
        </p:txBody>
      </p:sp>
      <p:sp>
        <p:nvSpPr>
          <p:cNvPr id="70" name="Shape 70"/>
          <p:cNvSpPr txBox="1">
            <a:spLocks noGrp="1"/>
          </p:cNvSpPr>
          <p:nvPr>
            <p:ph type="body" idx="4294967295"/>
          </p:nvPr>
        </p:nvSpPr>
        <p:spPr>
          <a:xfrm>
            <a:off x="505576" y="1231900"/>
            <a:ext cx="4485416" cy="5207051"/>
          </a:xfrm>
          <a:prstGeom prst="rect">
            <a:avLst/>
          </a:prstGeom>
          <a:noFill/>
          <a:ln>
            <a:noFill/>
          </a:ln>
        </p:spPr>
        <p:txBody>
          <a:bodyPr lIns="91425" tIns="45700" rIns="91425" bIns="45700" anchor="t" anchorCtr="0">
            <a:noAutofit/>
          </a:bodyPr>
          <a:lstStyle/>
          <a:p>
            <a:pPr marL="457200" indent="-457200">
              <a:spcBef>
                <a:spcPts val="0"/>
              </a:spcBef>
              <a:spcAft>
                <a:spcPts val="1200"/>
              </a:spcAft>
              <a:buFont typeface="+mj-lt"/>
              <a:buAutoNum type="arabicPeriod"/>
            </a:pPr>
            <a:r>
              <a:rPr lang="en-US" dirty="0"/>
              <a:t>Clarify </a:t>
            </a:r>
            <a:r>
              <a:rPr lang="en-US" dirty="0" smtClean="0"/>
              <a:t>the date </a:t>
            </a:r>
            <a:r>
              <a:rPr lang="en-US" dirty="0"/>
              <a:t>and time for </a:t>
            </a:r>
            <a:r>
              <a:rPr lang="en-US" dirty="0" smtClean="0"/>
              <a:t>practicing the tuning protocol.</a:t>
            </a:r>
            <a:endParaRPr lang="en-US" dirty="0"/>
          </a:p>
          <a:p>
            <a:pPr marL="457200" indent="-457200">
              <a:spcBef>
                <a:spcPts val="0"/>
              </a:spcBef>
              <a:spcAft>
                <a:spcPts val="1200"/>
              </a:spcAft>
              <a:buFont typeface="+mj-lt"/>
              <a:buAutoNum type="arabicPeriod"/>
            </a:pPr>
            <a:r>
              <a:rPr lang="en-US" dirty="0"/>
              <a:t>Determine who the presenting teacher will be to bring a lesson to tune.</a:t>
            </a:r>
          </a:p>
          <a:p>
            <a:pPr marL="457200" indent="-457200">
              <a:spcBef>
                <a:spcPts val="0"/>
              </a:spcBef>
              <a:spcAft>
                <a:spcPts val="1200"/>
              </a:spcAft>
              <a:buFont typeface="+mj-lt"/>
              <a:buAutoNum type="arabicPeriod"/>
            </a:pPr>
            <a:r>
              <a:rPr lang="en-US" dirty="0"/>
              <a:t>Determine who will volunteer to facilitate.</a:t>
            </a:r>
          </a:p>
          <a:p>
            <a:pPr marL="457200" indent="-457200">
              <a:spcBef>
                <a:spcPts val="0"/>
              </a:spcBef>
              <a:spcAft>
                <a:spcPts val="1200"/>
              </a:spcAft>
              <a:buFont typeface="+mj-lt"/>
              <a:buAutoNum type="arabicPeriod"/>
            </a:pPr>
            <a:r>
              <a:rPr lang="en-US" dirty="0"/>
              <a:t>Have the presenting teacher complete the prep sheet </a:t>
            </a:r>
            <a:r>
              <a:rPr lang="en-US" dirty="0" smtClean="0"/>
              <a:t>prior </a:t>
            </a:r>
            <a:r>
              <a:rPr lang="en-US" dirty="0"/>
              <a:t>to meeting.</a:t>
            </a:r>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pic>
        <p:nvPicPr>
          <p:cNvPr id="3" name="Picture 2" descr="Screen Shot 2016-03-24 at 11.58.59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9120" y="996045"/>
            <a:ext cx="3588199" cy="46952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1-6f</a:t>
            </a:r>
          </a:p>
        </p:txBody>
      </p:sp>
    </p:spTree>
    <p:extLst>
      <p:ext uri="{BB962C8B-B14F-4D97-AF65-F5344CB8AC3E}">
        <p14:creationId xmlns:p14="http://schemas.microsoft.com/office/powerpoint/2010/main" val="2837528208"/>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Preparing for Module 2</a:t>
            </a:r>
          </a:p>
        </p:txBody>
      </p:sp>
      <p:sp>
        <p:nvSpPr>
          <p:cNvPr id="70" name="Shape 70"/>
          <p:cNvSpPr txBox="1">
            <a:spLocks noGrp="1"/>
          </p:cNvSpPr>
          <p:nvPr>
            <p:ph type="body" idx="4294967295"/>
          </p:nvPr>
        </p:nvSpPr>
        <p:spPr>
          <a:xfrm>
            <a:off x="304800" y="1179340"/>
            <a:ext cx="8321507" cy="5331334"/>
          </a:xfrm>
          <a:prstGeom prst="rect">
            <a:avLst/>
          </a:prstGeom>
          <a:noFill/>
          <a:ln>
            <a:noFill/>
          </a:ln>
        </p:spPr>
        <p:txBody>
          <a:bodyPr lIns="91425" tIns="45700" rIns="91425" bIns="45700" anchor="t" anchorCtr="0">
            <a:noAutofit/>
          </a:bodyPr>
          <a:lstStyle/>
          <a:p>
            <a:pPr marL="457200" indent="-457200">
              <a:lnSpc>
                <a:spcPct val="130000"/>
              </a:lnSpc>
              <a:spcBef>
                <a:spcPts val="0"/>
              </a:spcBef>
              <a:buFont typeface="+mj-lt"/>
              <a:buAutoNum type="arabicPeriod"/>
            </a:pPr>
            <a:r>
              <a:rPr lang="en-US" b="1" dirty="0"/>
              <a:t>All</a:t>
            </a:r>
          </a:p>
          <a:p>
            <a:pPr marL="857250" lvl="1" indent="-457200">
              <a:lnSpc>
                <a:spcPct val="130000"/>
              </a:lnSpc>
              <a:spcBef>
                <a:spcPts val="0"/>
              </a:spcBef>
            </a:pPr>
            <a:r>
              <a:rPr lang="en-US" dirty="0"/>
              <a:t>Complete </a:t>
            </a:r>
            <a:r>
              <a:rPr lang="en-US" dirty="0" smtClean="0"/>
              <a:t>pre-work reading </a:t>
            </a:r>
            <a:r>
              <a:rPr lang="en-US" dirty="0"/>
              <a:t>assignments for Module 2.</a:t>
            </a:r>
          </a:p>
          <a:p>
            <a:pPr marL="457200" indent="-457200">
              <a:lnSpc>
                <a:spcPct val="130000"/>
              </a:lnSpc>
              <a:spcBef>
                <a:spcPts val="0"/>
              </a:spcBef>
              <a:buFont typeface="+mj-lt"/>
              <a:buAutoNum type="arabicPeriod"/>
            </a:pPr>
            <a:r>
              <a:rPr lang="en-US" b="1" dirty="0"/>
              <a:t>Clarify Date, Time and Location</a:t>
            </a:r>
          </a:p>
          <a:p>
            <a:pPr marL="857250" lvl="1" indent="-457200">
              <a:lnSpc>
                <a:spcPct val="130000"/>
              </a:lnSpc>
              <a:spcBef>
                <a:spcPts val="0"/>
              </a:spcBef>
            </a:pPr>
            <a:r>
              <a:rPr lang="en-US" dirty="0"/>
              <a:t>Collaborative Practice</a:t>
            </a:r>
          </a:p>
          <a:p>
            <a:pPr marL="857250" lvl="1" indent="-457200">
              <a:lnSpc>
                <a:spcPct val="130000"/>
              </a:lnSpc>
              <a:spcBef>
                <a:spcPts val="0"/>
              </a:spcBef>
            </a:pPr>
            <a:r>
              <a:rPr lang="en-US" dirty="0"/>
              <a:t>Guided Workshop for Module 2</a:t>
            </a:r>
          </a:p>
          <a:p>
            <a:pPr marL="457200" indent="-457200">
              <a:lnSpc>
                <a:spcPct val="130000"/>
              </a:lnSpc>
              <a:spcBef>
                <a:spcPts val="0"/>
              </a:spcBef>
              <a:buFont typeface="+mj-lt"/>
              <a:buAutoNum type="arabicPeriod"/>
            </a:pPr>
            <a:r>
              <a:rPr lang="en-US" b="1" dirty="0"/>
              <a:t>Materials to Bring</a:t>
            </a:r>
          </a:p>
          <a:p>
            <a:pPr marL="857250" lvl="1" indent="-457200">
              <a:lnSpc>
                <a:spcPct val="130000"/>
              </a:lnSpc>
              <a:spcBef>
                <a:spcPts val="0"/>
              </a:spcBef>
            </a:pPr>
            <a:r>
              <a:rPr lang="en-US" dirty="0"/>
              <a:t>Course Booklet, notes from Round 1 of the collaborative tuning practice.</a:t>
            </a:r>
          </a:p>
          <a:p>
            <a:pPr marL="857250" lvl="1" indent="-457200">
              <a:lnSpc>
                <a:spcPct val="130000"/>
              </a:lnSpc>
              <a:spcBef>
                <a:spcPts val="0"/>
              </a:spcBef>
            </a:pPr>
            <a:r>
              <a:rPr lang="en-US" i="1" dirty="0"/>
              <a:t>Bring copies of, or have access to, examples of national or state standards. You will spend time unpacking standards during Module 2.</a:t>
            </a:r>
          </a:p>
          <a:p>
            <a:pPr marL="857250" lvl="1" indent="-457200">
              <a:lnSpc>
                <a:spcPct val="130000"/>
              </a:lnSpc>
              <a:spcBef>
                <a:spcPts val="0"/>
              </a:spcBef>
            </a:pPr>
            <a:endParaRPr lang="en-US" b="1" dirty="0"/>
          </a:p>
          <a:p>
            <a:pPr marL="457200" indent="-457200">
              <a:lnSpc>
                <a:spcPct val="130000"/>
              </a:lnSpc>
              <a:spcBef>
                <a:spcPts val="0"/>
              </a:spcBef>
            </a:pPr>
            <a:endParaRPr lang="en-US" dirty="0"/>
          </a:p>
          <a:p>
            <a:pPr marL="457200" indent="-457200">
              <a:lnSpc>
                <a:spcPct val="130000"/>
              </a:lnSpc>
              <a:spcBef>
                <a:spcPts val="0"/>
              </a:spcBef>
              <a:buFont typeface="+mj-lt"/>
              <a:buAutoNum type="arabicPeriod"/>
            </a:pPr>
            <a:endParaRPr lang="en-US" b="1" dirty="0"/>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741629816"/>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a:blip r:embed="rId3">
            <a:alphaModFix/>
          </a:blip>
          <a:stretch>
            <a:fillRect/>
          </a:stretch>
        </p:blipFill>
        <p:spPr>
          <a:xfrm>
            <a:off x="0" y="0"/>
            <a:ext cx="9143999" cy="6858000"/>
          </a:xfrm>
          <a:prstGeom prst="rect">
            <a:avLst/>
          </a:prstGeom>
          <a:noFill/>
          <a:ln>
            <a:noFill/>
          </a:ln>
        </p:spPr>
      </p:pic>
      <p:sp>
        <p:nvSpPr>
          <p:cNvPr id="132" name="Shape 132"/>
          <p:cNvSpPr/>
          <p:nvPr/>
        </p:nvSpPr>
        <p:spPr>
          <a:xfrm>
            <a:off x="5943600" y="0"/>
            <a:ext cx="3200399" cy="6858000"/>
          </a:xfrm>
          <a:prstGeom prst="rect">
            <a:avLst/>
          </a:prstGeom>
          <a:solidFill>
            <a:srgbClr val="47377D">
              <a:alpha val="81568"/>
            </a:srgbClr>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1"/>
                </a:solidFill>
                <a:latin typeface="Arial"/>
                <a:ea typeface="Arial"/>
                <a:cs typeface="Arial"/>
                <a:sym typeface="Arial"/>
              </a:rPr>
              <a:t> </a:t>
            </a:r>
          </a:p>
        </p:txBody>
      </p:sp>
      <p:sp>
        <p:nvSpPr>
          <p:cNvPr id="133" name="Shape 133"/>
          <p:cNvSpPr txBox="1"/>
          <p:nvPr/>
        </p:nvSpPr>
        <p:spPr>
          <a:xfrm>
            <a:off x="6337066" y="604106"/>
            <a:ext cx="2438399" cy="4867499"/>
          </a:xfrm>
          <a:prstGeom prst="rect">
            <a:avLst/>
          </a:prstGeom>
          <a:noFill/>
          <a:ln>
            <a:noFill/>
          </a:ln>
        </p:spPr>
        <p:txBody>
          <a:bodyPr lIns="91425" tIns="45700" rIns="91425" bIns="45700" anchor="b" anchorCtr="0">
            <a:noAutofit/>
          </a:bodyPr>
          <a:lstStyle/>
          <a:p>
            <a:pPr marL="0" marR="0" lvl="0" indent="0" algn="ctr" rtl="0">
              <a:lnSpc>
                <a:spcPct val="90000"/>
              </a:lnSpc>
              <a:spcBef>
                <a:spcPts val="1200"/>
              </a:spcBef>
              <a:spcAft>
                <a:spcPts val="0"/>
              </a:spcAft>
              <a:buSzPct val="25000"/>
              <a:buNone/>
            </a:pPr>
            <a:r>
              <a:rPr lang="en-US" sz="2400" b="1" dirty="0">
                <a:solidFill>
                  <a:srgbClr val="CCC330"/>
                </a:solidFill>
                <a:latin typeface="Helvetica Neue"/>
                <a:ea typeface="Helvetica Neue"/>
                <a:cs typeface="Helvetica Neue"/>
                <a:sym typeface="Helvetica Neue"/>
              </a:rPr>
              <a:t>Summary Statement</a:t>
            </a:r>
          </a:p>
          <a:p>
            <a:pPr marL="0" marR="0" lvl="0" indent="0" algn="ctr" rtl="0">
              <a:lnSpc>
                <a:spcPct val="90000"/>
              </a:lnSpc>
              <a:spcBef>
                <a:spcPts val="1000"/>
              </a:spcBef>
              <a:spcAft>
                <a:spcPts val="0"/>
              </a:spcAft>
              <a:buSzPct val="25000"/>
              <a:buNone/>
            </a:pPr>
            <a:r>
              <a:rPr lang="en-US" sz="2000" dirty="0">
                <a:solidFill>
                  <a:schemeClr val="lt1"/>
                </a:solidFill>
                <a:latin typeface="Helvetica Neue"/>
                <a:ea typeface="Helvetica Neue"/>
                <a:cs typeface="Helvetica Neue"/>
                <a:sym typeface="Helvetica Neue"/>
              </a:rPr>
              <a:t>The heart of Rhode Island Collaborative </a:t>
            </a:r>
            <a:r>
              <a:rPr lang="en-US" sz="2000" dirty="0" smtClean="0">
                <a:solidFill>
                  <a:schemeClr val="lt1"/>
                </a:solidFill>
                <a:latin typeface="Helvetica Neue"/>
                <a:ea typeface="Helvetica Neue"/>
                <a:cs typeface="Helvetica Neue"/>
                <a:sym typeface="Helvetica Neue"/>
              </a:rPr>
              <a:t>ENL </a:t>
            </a:r>
            <a:r>
              <a:rPr lang="en-US" sz="2000" dirty="0">
                <a:solidFill>
                  <a:schemeClr val="lt1"/>
                </a:solidFill>
                <a:latin typeface="Helvetica Neue"/>
                <a:ea typeface="Helvetica Neue"/>
                <a:cs typeface="Helvetica Neue"/>
                <a:sym typeface="Helvetica Neue"/>
              </a:rPr>
              <a:t>and General Education model is for RIDE to provide districts and schools with resources to help build capacity to help all learners succeed – particularly including English Learners and students with disabilities.</a:t>
            </a:r>
          </a:p>
        </p:txBody>
      </p:sp>
      <p:pic>
        <p:nvPicPr>
          <p:cNvPr id="134" name="Shape 134"/>
          <p:cNvPicPr preferRelativeResize="0"/>
          <p:nvPr/>
        </p:nvPicPr>
        <p:blipFill>
          <a:blip cstate="screen">
            <a:alphaModFix/>
            <a:extLst>
              <a:ext uri="{28A0092B-C50C-407E-A947-70E740481C1C}">
                <a14:useLocalDpi xmlns:a14="http://schemas.microsoft.com/office/drawing/2010/main"/>
              </a:ext>
            </a:extLst>
          </a:blip>
          <a:stretch>
            <a:fillRect/>
          </a:stretch>
        </p:blipFill>
        <p:spPr>
          <a:xfrm>
            <a:off x="152400" y="152400"/>
            <a:ext cx="761999" cy="365126"/>
          </a:xfrm>
          <a:prstGeom prst="rect">
            <a:avLst/>
          </a:prstGeom>
          <a:noFill/>
          <a:ln>
            <a:noFill/>
          </a:ln>
        </p:spPr>
      </p:pic>
      <p:grpSp>
        <p:nvGrpSpPr>
          <p:cNvPr id="6" name="Group 5"/>
          <p:cNvGrpSpPr/>
          <p:nvPr/>
        </p:nvGrpSpPr>
        <p:grpSpPr>
          <a:xfrm>
            <a:off x="6032500" y="5961062"/>
            <a:ext cx="3035066" cy="800100"/>
            <a:chOff x="5270500" y="457200"/>
            <a:chExt cx="3175000" cy="800100"/>
          </a:xfrm>
        </p:grpSpPr>
        <p:sp>
          <p:nvSpPr>
            <p:cNvPr id="7" name="Rectangle 6"/>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5303046" y="532606"/>
              <a:ext cx="2990054" cy="664456"/>
            </a:xfrm>
            <a:prstGeom prst="rect">
              <a:avLst/>
            </a:prstGeom>
          </p:spPr>
        </p:pic>
      </p:gr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Purpose of the Course</a:t>
            </a:r>
          </a:p>
        </p:txBody>
      </p:sp>
      <p:sp>
        <p:nvSpPr>
          <p:cNvPr id="70" name="Shape 70"/>
          <p:cNvSpPr txBox="1">
            <a:spLocks noGrp="1"/>
          </p:cNvSpPr>
          <p:nvPr>
            <p:ph type="body" idx="4294967295"/>
          </p:nvPr>
        </p:nvSpPr>
        <p:spPr>
          <a:xfrm>
            <a:off x="505575" y="1625600"/>
            <a:ext cx="7925399" cy="4595600"/>
          </a:xfrm>
          <a:prstGeom prst="rect">
            <a:avLst/>
          </a:prstGeom>
          <a:noFill/>
          <a:ln>
            <a:noFill/>
          </a:ln>
        </p:spPr>
        <p:txBody>
          <a:bodyPr lIns="91425" tIns="45700" rIns="91425" bIns="45700" anchor="t" anchorCtr="0">
            <a:noAutofit/>
          </a:bodyPr>
          <a:lstStyle/>
          <a:p>
            <a:pPr marL="0" lvl="0" indent="0" rtl="0">
              <a:lnSpc>
                <a:spcPct val="150000"/>
              </a:lnSpc>
              <a:spcBef>
                <a:spcPts val="0"/>
              </a:spcBef>
              <a:buNone/>
            </a:pPr>
            <a:r>
              <a:rPr lang="en-US" sz="2400" i="1" dirty="0"/>
              <a:t>By the conclusion of </a:t>
            </a:r>
            <a:r>
              <a:rPr lang="en-US" sz="2400" i="1" dirty="0" smtClean="0"/>
              <a:t>this </a:t>
            </a:r>
            <a:r>
              <a:rPr lang="en-US" sz="2400" i="1" dirty="0"/>
              <a:t>course, school-level teams should be able to use </a:t>
            </a:r>
            <a:r>
              <a:rPr lang="en-US" i="1" dirty="0"/>
              <a:t>a </a:t>
            </a:r>
            <a:r>
              <a:rPr lang="en-US" sz="2400" b="1" i="1" dirty="0"/>
              <a:t>standards-based lesson tuning </a:t>
            </a:r>
            <a:r>
              <a:rPr lang="en-US" b="1" i="1" dirty="0"/>
              <a:t>protocol </a:t>
            </a:r>
            <a:r>
              <a:rPr lang="en-US" sz="2400" i="1" dirty="0"/>
              <a:t>to support high quality </a:t>
            </a:r>
            <a:r>
              <a:rPr lang="en-US" sz="2400" b="1" i="1" dirty="0"/>
              <a:t>integration</a:t>
            </a:r>
            <a:r>
              <a:rPr lang="en-US" sz="2400" i="1" dirty="0"/>
              <a:t> of the CCSS and WIDA </a:t>
            </a:r>
            <a:r>
              <a:rPr lang="en-US" sz="2400" b="1" i="1" dirty="0"/>
              <a:t>standards</a:t>
            </a:r>
            <a:r>
              <a:rPr lang="en-US" sz="2400" i="1" dirty="0"/>
              <a:t> into </a:t>
            </a:r>
            <a:r>
              <a:rPr lang="en-US" sz="2400" b="1" i="1" dirty="0"/>
              <a:t>general classroom instruction.</a:t>
            </a:r>
            <a:endParaRPr lang="en-US" sz="2400" i="1"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8603973"/>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Who Should Take This Course?</a:t>
            </a:r>
          </a:p>
        </p:txBody>
      </p:sp>
      <p:sp>
        <p:nvSpPr>
          <p:cNvPr id="70" name="Shape 70"/>
          <p:cNvSpPr txBox="1">
            <a:spLocks noGrp="1"/>
          </p:cNvSpPr>
          <p:nvPr>
            <p:ph type="body" idx="4294967295"/>
          </p:nvPr>
        </p:nvSpPr>
        <p:spPr>
          <a:xfrm>
            <a:off x="3330096" y="1905981"/>
            <a:ext cx="5556258" cy="3517103"/>
          </a:xfrm>
          <a:prstGeom prst="rect">
            <a:avLst/>
          </a:prstGeom>
          <a:noFill/>
          <a:ln>
            <a:noFill/>
          </a:ln>
        </p:spPr>
        <p:txBody>
          <a:bodyPr lIns="91425" tIns="45700" rIns="91425" bIns="45700" anchor="t" anchorCtr="0">
            <a:normAutofit fontScale="92500" lnSpcReduction="20000"/>
          </a:bodyPr>
          <a:lstStyle/>
          <a:p>
            <a:pPr lvl="1" indent="-342900">
              <a:lnSpc>
                <a:spcPct val="140000"/>
              </a:lnSpc>
              <a:spcBef>
                <a:spcPts val="0"/>
              </a:spcBef>
            </a:pPr>
            <a:r>
              <a:rPr lang="en-US" sz="2500" dirty="0" smtClean="0"/>
              <a:t>INTEGRATE </a:t>
            </a:r>
            <a:r>
              <a:rPr lang="en-US" sz="2500" dirty="0"/>
              <a:t>supports for </a:t>
            </a:r>
            <a:r>
              <a:rPr lang="en-US" sz="2500" dirty="0" smtClean="0"/>
              <a:t>ENL </a:t>
            </a:r>
            <a:r>
              <a:rPr lang="en-US" sz="2500" dirty="0"/>
              <a:t>students into daily instruction</a:t>
            </a:r>
            <a:r>
              <a:rPr lang="en-US" sz="2500" dirty="0" smtClean="0"/>
              <a:t>;</a:t>
            </a:r>
          </a:p>
          <a:p>
            <a:pPr lvl="1" indent="-342900">
              <a:lnSpc>
                <a:spcPct val="140000"/>
              </a:lnSpc>
              <a:spcBef>
                <a:spcPts val="0"/>
              </a:spcBef>
            </a:pPr>
            <a:r>
              <a:rPr lang="en-US" sz="2500" dirty="0"/>
              <a:t>ENHANCE their instructional practice</a:t>
            </a:r>
            <a:r>
              <a:rPr lang="en-US" sz="2500" dirty="0" smtClean="0"/>
              <a:t>;</a:t>
            </a:r>
            <a:endParaRPr lang="en-US" sz="2500" dirty="0"/>
          </a:p>
          <a:p>
            <a:pPr lvl="1" indent="-342900">
              <a:lnSpc>
                <a:spcPct val="140000"/>
              </a:lnSpc>
              <a:spcBef>
                <a:spcPts val="0"/>
              </a:spcBef>
            </a:pPr>
            <a:r>
              <a:rPr lang="en-US" sz="2500" dirty="0"/>
              <a:t>BUILD CAPACITY to support </a:t>
            </a:r>
            <a:r>
              <a:rPr lang="en-US" sz="2500" dirty="0" smtClean="0"/>
              <a:t>ENLs </a:t>
            </a:r>
            <a:r>
              <a:rPr lang="en-US" sz="2500" dirty="0"/>
              <a:t>across the school;</a:t>
            </a:r>
          </a:p>
          <a:p>
            <a:pPr lvl="1" indent="-342900">
              <a:lnSpc>
                <a:spcPct val="140000"/>
              </a:lnSpc>
              <a:spcBef>
                <a:spcPts val="0"/>
              </a:spcBef>
            </a:pPr>
            <a:r>
              <a:rPr lang="en-US" sz="2500" dirty="0"/>
              <a:t>FACILITATE collaborative conversations with colleagues.</a:t>
            </a:r>
          </a:p>
          <a:p>
            <a:pPr marL="400050" lvl="1" indent="0">
              <a:lnSpc>
                <a:spcPct val="140000"/>
              </a:lnSpc>
              <a:spcBef>
                <a:spcPts val="0"/>
              </a:spcBef>
              <a:buNone/>
            </a:pPr>
            <a:endParaRPr lang="en-US" sz="3000" dirty="0"/>
          </a:p>
          <a:p>
            <a:pPr marL="400050" lvl="1" indent="0">
              <a:lnSpc>
                <a:spcPct val="140000"/>
              </a:lnSpc>
              <a:spcBef>
                <a:spcPts val="0"/>
              </a:spcBef>
              <a:buNone/>
            </a:pPr>
            <a:endParaRPr lang="en-US" sz="3000" dirty="0"/>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descr="Joining hand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874" y="2069814"/>
            <a:ext cx="2998142" cy="2970034"/>
          </a:xfrm>
          <a:prstGeom prst="rect">
            <a:avLst/>
          </a:prstGeom>
          <a:ln>
            <a:noFill/>
          </a:ln>
          <a:effectLst>
            <a:outerShdw blurRad="292100" dist="139700" dir="2700000" algn="tl" rotWithShape="0">
              <a:srgbClr val="333333">
                <a:alpha val="65000"/>
              </a:srgbClr>
            </a:outerShdw>
          </a:effectLst>
        </p:spPr>
      </p:pic>
      <p:sp>
        <p:nvSpPr>
          <p:cNvPr id="10" name="Shape 70"/>
          <p:cNvSpPr txBox="1">
            <a:spLocks/>
          </p:cNvSpPr>
          <p:nvPr/>
        </p:nvSpPr>
        <p:spPr>
          <a:xfrm>
            <a:off x="304800" y="1010052"/>
            <a:ext cx="8510010" cy="860154"/>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0" indent="0">
              <a:lnSpc>
                <a:spcPct val="150000"/>
              </a:lnSpc>
              <a:spcBef>
                <a:spcPts val="0"/>
              </a:spcBef>
              <a:buFont typeface="Arial"/>
              <a:buNone/>
            </a:pPr>
            <a:r>
              <a:rPr lang="en-US" sz="3000" dirty="0"/>
              <a:t>Educators interested in learning how to</a:t>
            </a:r>
            <a:r>
              <a:rPr lang="is-IS" sz="2500" dirty="0"/>
              <a:t>…</a:t>
            </a:r>
            <a:endParaRPr lang="en-US" sz="3000" dirty="0"/>
          </a:p>
        </p:txBody>
      </p:sp>
    </p:spTree>
    <p:extLst>
      <p:ext uri="{BB962C8B-B14F-4D97-AF65-F5344CB8AC3E}">
        <p14:creationId xmlns:p14="http://schemas.microsoft.com/office/powerpoint/2010/main" val="4119629889"/>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330057" y="244811"/>
            <a:ext cx="558547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Who s</a:t>
            </a:r>
            <a:r>
              <a:rPr lang="en-US" sz="3000" dirty="0" smtClean="0"/>
              <a:t>hould be </a:t>
            </a:r>
            <a:r>
              <a:rPr lang="en-US" sz="3000" dirty="0"/>
              <a:t>on the </a:t>
            </a:r>
            <a:r>
              <a:rPr lang="en-US" sz="3000" dirty="0" smtClean="0"/>
              <a:t>team</a:t>
            </a:r>
            <a:r>
              <a:rPr lang="en-US" sz="3000" dirty="0"/>
              <a:t>?</a:t>
            </a:r>
          </a:p>
        </p:txBody>
      </p:sp>
      <p:sp>
        <p:nvSpPr>
          <p:cNvPr id="70" name="Shape 70"/>
          <p:cNvSpPr txBox="1">
            <a:spLocks noGrp="1"/>
          </p:cNvSpPr>
          <p:nvPr>
            <p:ph type="body" idx="4294967295"/>
          </p:nvPr>
        </p:nvSpPr>
        <p:spPr>
          <a:xfrm>
            <a:off x="273057" y="1501628"/>
            <a:ext cx="8642479" cy="4842995"/>
          </a:xfrm>
          <a:prstGeom prst="rect">
            <a:avLst/>
          </a:prstGeom>
          <a:noFill/>
          <a:ln>
            <a:noFill/>
          </a:ln>
        </p:spPr>
        <p:txBody>
          <a:bodyPr lIns="91425" tIns="45700" rIns="91425" bIns="45700" anchor="t" anchorCtr="0">
            <a:noAutofit/>
          </a:bodyPr>
          <a:lstStyle/>
          <a:p>
            <a:pPr indent="-342900">
              <a:spcBef>
                <a:spcPts val="0"/>
              </a:spcBef>
              <a:spcAft>
                <a:spcPts val="1800"/>
              </a:spcAft>
            </a:pPr>
            <a:r>
              <a:rPr lang="en-US" sz="2200" dirty="0"/>
              <a:t>Educators interested in developing skills to facilitate conversations designed to enhance instructional </a:t>
            </a:r>
            <a:r>
              <a:rPr lang="en-US" sz="2200" dirty="0" smtClean="0"/>
              <a:t>practices, particularly practices involved with supporting ENLs.</a:t>
            </a:r>
            <a:endParaRPr lang="en-US" sz="2200" dirty="0"/>
          </a:p>
          <a:p>
            <a:pPr indent="-342900">
              <a:spcBef>
                <a:spcPts val="0"/>
              </a:spcBef>
              <a:spcAft>
                <a:spcPts val="1200"/>
              </a:spcAft>
            </a:pPr>
            <a:r>
              <a:rPr lang="en-US" sz="2200" dirty="0"/>
              <a:t>Staff to consider</a:t>
            </a:r>
          </a:p>
          <a:p>
            <a:pPr lvl="1" indent="-342900">
              <a:spcBef>
                <a:spcPts val="0"/>
              </a:spcBef>
              <a:spcAft>
                <a:spcPts val="600"/>
              </a:spcAft>
            </a:pPr>
            <a:r>
              <a:rPr lang="en-US" sz="2200" dirty="0" smtClean="0"/>
              <a:t>ENL </a:t>
            </a:r>
            <a:r>
              <a:rPr lang="en-US" sz="2200" dirty="0"/>
              <a:t>coordinators</a:t>
            </a:r>
          </a:p>
          <a:p>
            <a:pPr lvl="1" indent="-342900">
              <a:spcBef>
                <a:spcPts val="0"/>
              </a:spcBef>
              <a:spcAft>
                <a:spcPts val="600"/>
              </a:spcAft>
            </a:pPr>
            <a:r>
              <a:rPr lang="en-US" sz="2200" dirty="0"/>
              <a:t>Instructional Coaches and Leaders</a:t>
            </a:r>
          </a:p>
          <a:p>
            <a:pPr lvl="1" indent="-342900">
              <a:spcBef>
                <a:spcPts val="0"/>
              </a:spcBef>
              <a:spcAft>
                <a:spcPts val="600"/>
              </a:spcAft>
            </a:pPr>
            <a:r>
              <a:rPr lang="en-US" sz="2200" dirty="0"/>
              <a:t>Classroom Teachers</a:t>
            </a:r>
          </a:p>
          <a:p>
            <a:pPr lvl="1" indent="-342900">
              <a:spcBef>
                <a:spcPts val="0"/>
              </a:spcBef>
              <a:spcAft>
                <a:spcPts val="600"/>
              </a:spcAft>
            </a:pPr>
            <a:r>
              <a:rPr lang="en-US" sz="2200" dirty="0"/>
              <a:t>Special Education Teachers</a:t>
            </a:r>
          </a:p>
          <a:p>
            <a:pPr lvl="1" indent="-342900">
              <a:spcBef>
                <a:spcPts val="0"/>
              </a:spcBef>
              <a:spcAft>
                <a:spcPts val="600"/>
              </a:spcAft>
            </a:pPr>
            <a:r>
              <a:rPr lang="en-US" sz="2200" dirty="0" smtClean="0"/>
              <a:t>ENL </a:t>
            </a:r>
            <a:r>
              <a:rPr lang="en-US" sz="2200" dirty="0"/>
              <a:t>Teachers</a:t>
            </a:r>
          </a:p>
          <a:p>
            <a:pPr lvl="1" indent="-342900">
              <a:spcBef>
                <a:spcPts val="0"/>
              </a:spcBef>
              <a:spcAft>
                <a:spcPts val="1800"/>
              </a:spcAft>
            </a:pPr>
            <a:r>
              <a:rPr lang="en-US" sz="2200" dirty="0" smtClean="0"/>
              <a:t>ENL </a:t>
            </a:r>
            <a:r>
              <a:rPr lang="en-US" sz="2200" dirty="0"/>
              <a:t>Coordinators</a:t>
            </a:r>
          </a:p>
          <a:p>
            <a:pPr indent="-342900">
              <a:spcBef>
                <a:spcPts val="0"/>
              </a:spcBef>
              <a:spcAft>
                <a:spcPts val="1200"/>
              </a:spcAft>
            </a:pPr>
            <a:r>
              <a:rPr lang="en-US" sz="2200" dirty="0"/>
              <a:t>Aim for 5-7 Individuals</a:t>
            </a:r>
          </a:p>
          <a:p>
            <a:pPr marL="400050" lvl="1" indent="0">
              <a:lnSpc>
                <a:spcPct val="110000"/>
              </a:lnSpc>
              <a:spcBef>
                <a:spcPts val="0"/>
              </a:spcBef>
              <a:spcAft>
                <a:spcPts val="600"/>
              </a:spcAft>
              <a:buNone/>
            </a:pPr>
            <a:endParaRPr lang="en-US" sz="2500" dirty="0"/>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pic>
        <p:nvPicPr>
          <p:cNvPr id="4" name="Picture 3" descr="teamwork.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7074" y="255845"/>
            <a:ext cx="2874661" cy="1104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8000157"/>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Overview of Modules</a:t>
            </a:r>
          </a:p>
        </p:txBody>
      </p:sp>
      <p:sp>
        <p:nvSpPr>
          <p:cNvPr id="70" name="Shape 70"/>
          <p:cNvSpPr txBox="1">
            <a:spLocks noGrp="1"/>
          </p:cNvSpPr>
          <p:nvPr>
            <p:ph type="body" idx="4294967295"/>
          </p:nvPr>
        </p:nvSpPr>
        <p:spPr>
          <a:xfrm>
            <a:off x="304800" y="942450"/>
            <a:ext cx="8510010" cy="5270500"/>
          </a:xfrm>
          <a:prstGeom prst="rect">
            <a:avLst/>
          </a:prstGeom>
          <a:noFill/>
          <a:ln>
            <a:noFill/>
          </a:ln>
        </p:spPr>
        <p:txBody>
          <a:bodyPr lIns="91425" tIns="45700" rIns="91425" bIns="45700" anchor="t" anchorCtr="0">
            <a:noAutofit/>
          </a:bodyPr>
          <a:lstStyle/>
          <a:p>
            <a:pPr marL="0" indent="0">
              <a:spcBef>
                <a:spcPts val="0"/>
              </a:spcBef>
              <a:spcAft>
                <a:spcPts val="1800"/>
              </a:spcAft>
              <a:buNone/>
            </a:pPr>
            <a:r>
              <a:rPr lang="en-US" dirty="0"/>
              <a:t>This course is </a:t>
            </a:r>
            <a:r>
              <a:rPr lang="en-US" dirty="0" smtClean="0"/>
              <a:t>designed to </a:t>
            </a:r>
            <a:r>
              <a:rPr lang="en-US" dirty="0"/>
              <a:t>support </a:t>
            </a:r>
            <a:r>
              <a:rPr lang="en-US" dirty="0" smtClean="0"/>
              <a:t>an inquiry </a:t>
            </a:r>
            <a:r>
              <a:rPr lang="en-US" dirty="0"/>
              <a:t>cycle that is divided into five learning modules</a:t>
            </a:r>
            <a:r>
              <a:rPr lang="en-US" dirty="0" smtClean="0"/>
              <a:t>. Over the course of five modules, teams will become increasingly proficient at using the </a:t>
            </a:r>
            <a:r>
              <a:rPr lang="en-US" i="1" dirty="0" smtClean="0"/>
              <a:t>Standards-Based Lesson Tuning Protocol. </a:t>
            </a:r>
            <a:endParaRPr lang="en-US" dirty="0"/>
          </a:p>
          <a:p>
            <a:pPr marL="0" indent="0">
              <a:lnSpc>
                <a:spcPct val="140000"/>
              </a:lnSpc>
              <a:spcBef>
                <a:spcPts val="0"/>
              </a:spcBef>
              <a:spcAft>
                <a:spcPts val="600"/>
              </a:spcAft>
              <a:buNone/>
            </a:pPr>
            <a:r>
              <a:rPr lang="en-US" b="1" dirty="0"/>
              <a:t>Module 1 </a:t>
            </a:r>
            <a:r>
              <a:rPr lang="en-US" dirty="0"/>
              <a:t>– Introduction to the </a:t>
            </a:r>
            <a:r>
              <a:rPr lang="en-US" dirty="0" smtClean="0"/>
              <a:t>Standards-Based Lesson Tuning </a:t>
            </a:r>
            <a:r>
              <a:rPr lang="en-US" dirty="0"/>
              <a:t>Protocol</a:t>
            </a:r>
          </a:p>
          <a:p>
            <a:pPr marL="0" indent="0">
              <a:lnSpc>
                <a:spcPct val="140000"/>
              </a:lnSpc>
              <a:spcBef>
                <a:spcPts val="0"/>
              </a:spcBef>
              <a:spcAft>
                <a:spcPts val="600"/>
              </a:spcAft>
              <a:buNone/>
            </a:pPr>
            <a:r>
              <a:rPr lang="en-US" b="1" dirty="0"/>
              <a:t>Module 2 </a:t>
            </a:r>
            <a:r>
              <a:rPr lang="en-US" dirty="0"/>
              <a:t>– Analyzing the Focus Standard of a Lesson</a:t>
            </a:r>
          </a:p>
          <a:p>
            <a:pPr marL="0" indent="0">
              <a:lnSpc>
                <a:spcPct val="140000"/>
              </a:lnSpc>
              <a:spcBef>
                <a:spcPts val="0"/>
              </a:spcBef>
              <a:spcAft>
                <a:spcPts val="600"/>
              </a:spcAft>
              <a:buNone/>
            </a:pPr>
            <a:r>
              <a:rPr lang="en-US" b="1" dirty="0"/>
              <a:t>Module 3 </a:t>
            </a:r>
            <a:r>
              <a:rPr lang="en-US" dirty="0"/>
              <a:t>–Tuning Lesson Elements</a:t>
            </a:r>
          </a:p>
          <a:p>
            <a:pPr marL="0" indent="0">
              <a:lnSpc>
                <a:spcPct val="140000"/>
              </a:lnSpc>
              <a:spcBef>
                <a:spcPts val="0"/>
              </a:spcBef>
              <a:spcAft>
                <a:spcPts val="600"/>
              </a:spcAft>
              <a:buNone/>
            </a:pPr>
            <a:r>
              <a:rPr lang="en-US" b="1" dirty="0"/>
              <a:t>Module 4 </a:t>
            </a:r>
            <a:r>
              <a:rPr lang="en-US" dirty="0"/>
              <a:t>– Integrating Supports for </a:t>
            </a:r>
            <a:r>
              <a:rPr lang="en-US" dirty="0" smtClean="0"/>
              <a:t>ENLs</a:t>
            </a:r>
            <a:endParaRPr lang="en-US" dirty="0"/>
          </a:p>
          <a:p>
            <a:pPr marL="0" indent="0">
              <a:lnSpc>
                <a:spcPct val="140000"/>
              </a:lnSpc>
              <a:spcBef>
                <a:spcPts val="0"/>
              </a:spcBef>
              <a:spcAft>
                <a:spcPts val="600"/>
              </a:spcAft>
              <a:buNone/>
            </a:pPr>
            <a:r>
              <a:rPr lang="en-US" b="1" dirty="0"/>
              <a:t>Module 5 </a:t>
            </a:r>
            <a:r>
              <a:rPr lang="en-US" dirty="0"/>
              <a:t>– Building Capacity for Routine Collaboration</a:t>
            </a:r>
          </a:p>
        </p:txBody>
      </p:sp>
      <p:grpSp>
        <p:nvGrpSpPr>
          <p:cNvPr id="10" name="Group 9"/>
          <p:cNvGrpSpPr/>
          <p:nvPr/>
        </p:nvGrpSpPr>
        <p:grpSpPr>
          <a:xfrm>
            <a:off x="6807241" y="6212949"/>
            <a:ext cx="2150160" cy="519431"/>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666080259"/>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Course Expectations</a:t>
            </a:r>
          </a:p>
        </p:txBody>
      </p:sp>
      <p:sp>
        <p:nvSpPr>
          <p:cNvPr id="70" name="Shape 70"/>
          <p:cNvSpPr txBox="1">
            <a:spLocks noGrp="1"/>
          </p:cNvSpPr>
          <p:nvPr>
            <p:ph type="body" idx="4294967295"/>
          </p:nvPr>
        </p:nvSpPr>
        <p:spPr>
          <a:xfrm>
            <a:off x="505575" y="1104900"/>
            <a:ext cx="8309235" cy="5270500"/>
          </a:xfrm>
          <a:prstGeom prst="rect">
            <a:avLst/>
          </a:prstGeom>
          <a:noFill/>
          <a:ln>
            <a:noFill/>
          </a:ln>
        </p:spPr>
        <p:txBody>
          <a:bodyPr lIns="91425" tIns="45700" rIns="91425" bIns="45700" anchor="t" anchorCtr="0">
            <a:noAutofit/>
          </a:bodyPr>
          <a:lstStyle/>
          <a:p>
            <a:pPr marL="0" indent="0">
              <a:spcBef>
                <a:spcPts val="0"/>
              </a:spcBef>
              <a:spcAft>
                <a:spcPts val="1200"/>
              </a:spcAft>
              <a:buNone/>
            </a:pPr>
            <a:r>
              <a:rPr lang="en-US" dirty="0"/>
              <a:t>We encourage participants and teams to agree to the following expectations to help ensure a successful experience.</a:t>
            </a:r>
          </a:p>
          <a:p>
            <a:pPr marL="457200" indent="-457200">
              <a:spcBef>
                <a:spcPts val="0"/>
              </a:spcBef>
              <a:spcAft>
                <a:spcPts val="600"/>
              </a:spcAft>
              <a:buFont typeface="+mj-lt"/>
              <a:buAutoNum type="arabicPeriod"/>
            </a:pPr>
            <a:r>
              <a:rPr lang="en-US" dirty="0"/>
              <a:t>Complete </a:t>
            </a:r>
            <a:r>
              <a:rPr lang="en-US" b="1" dirty="0"/>
              <a:t>all assigned pre-work </a:t>
            </a:r>
            <a:r>
              <a:rPr lang="en-US" dirty="0"/>
              <a:t>before each module.</a:t>
            </a:r>
          </a:p>
          <a:p>
            <a:pPr marL="457200" indent="-457200">
              <a:spcBef>
                <a:spcPts val="0"/>
              </a:spcBef>
              <a:spcAft>
                <a:spcPts val="600"/>
              </a:spcAft>
              <a:buFont typeface="+mj-lt"/>
              <a:buAutoNum type="arabicPeriod"/>
            </a:pPr>
            <a:r>
              <a:rPr lang="en-US" dirty="0"/>
              <a:t>Plan enough time for each phase of work. We encourage 60-90 minutes for each.</a:t>
            </a:r>
          </a:p>
          <a:p>
            <a:pPr marL="457200" indent="-457200">
              <a:spcBef>
                <a:spcPts val="0"/>
              </a:spcBef>
              <a:spcAft>
                <a:spcPts val="600"/>
              </a:spcAft>
              <a:buFont typeface="+mj-lt"/>
              <a:buAutoNum type="arabicPeriod"/>
            </a:pPr>
            <a:r>
              <a:rPr lang="en-US" dirty="0"/>
              <a:t>As a team, </a:t>
            </a:r>
            <a:r>
              <a:rPr lang="en-US" b="1" dirty="0"/>
              <a:t>participate</a:t>
            </a:r>
            <a:r>
              <a:rPr lang="en-US" dirty="0"/>
              <a:t> in all of the activities.</a:t>
            </a:r>
          </a:p>
          <a:p>
            <a:pPr marL="457200" indent="-457200">
              <a:spcBef>
                <a:spcPts val="0"/>
              </a:spcBef>
              <a:spcAft>
                <a:spcPts val="600"/>
              </a:spcAft>
              <a:buFont typeface="+mj-lt"/>
              <a:buAutoNum type="arabicPeriod"/>
            </a:pPr>
            <a:r>
              <a:rPr lang="en-US" dirty="0"/>
              <a:t>Be fully </a:t>
            </a:r>
            <a:r>
              <a:rPr lang="en-US" b="1" dirty="0"/>
              <a:t>present</a:t>
            </a:r>
            <a:r>
              <a:rPr lang="en-US" dirty="0"/>
              <a:t> during each module.</a:t>
            </a:r>
          </a:p>
          <a:p>
            <a:pPr marL="457200" indent="-457200">
              <a:spcBef>
                <a:spcPts val="0"/>
              </a:spcBef>
              <a:spcAft>
                <a:spcPts val="600"/>
              </a:spcAft>
              <a:buFont typeface="+mj-lt"/>
              <a:buAutoNum type="arabicPeriod"/>
            </a:pPr>
            <a:r>
              <a:rPr lang="en-US" dirty="0"/>
              <a:t>Engage in the </a:t>
            </a:r>
            <a:r>
              <a:rPr lang="en-US" b="1" dirty="0"/>
              <a:t>collaborative practice</a:t>
            </a:r>
            <a:r>
              <a:rPr lang="en-US" dirty="0"/>
              <a:t> between modules – this is the heart of the work!</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69733479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2" name="Picture 1" descr="Screen Shot 2015-10-20 at 11.12.01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87307" y="1779839"/>
            <a:ext cx="3646925" cy="45955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Making a Shared Commitment</a:t>
            </a:r>
          </a:p>
        </p:txBody>
      </p:sp>
      <p:sp>
        <p:nvSpPr>
          <p:cNvPr id="70" name="Shape 70"/>
          <p:cNvSpPr txBox="1">
            <a:spLocks noGrp="1"/>
          </p:cNvSpPr>
          <p:nvPr>
            <p:ph type="body" idx="4294967295"/>
          </p:nvPr>
        </p:nvSpPr>
        <p:spPr>
          <a:xfrm>
            <a:off x="393937" y="1104900"/>
            <a:ext cx="3542972" cy="5270500"/>
          </a:xfrm>
          <a:prstGeom prst="rect">
            <a:avLst/>
          </a:prstGeom>
          <a:noFill/>
          <a:ln>
            <a:noFill/>
          </a:ln>
        </p:spPr>
        <p:txBody>
          <a:bodyPr lIns="91425" tIns="45700" rIns="91425" bIns="45700" anchor="t" anchorCtr="0">
            <a:noAutofit/>
          </a:bodyPr>
          <a:lstStyle/>
          <a:p>
            <a:pPr marL="0" indent="0">
              <a:spcBef>
                <a:spcPts val="0"/>
              </a:spcBef>
              <a:spcAft>
                <a:spcPts val="1200"/>
              </a:spcAft>
              <a:buNone/>
            </a:pPr>
            <a:r>
              <a:rPr lang="en-US" dirty="0"/>
              <a:t>If you have not already done so, use the </a:t>
            </a:r>
            <a:r>
              <a:rPr lang="en-US" b="1" dirty="0"/>
              <a:t>PLC Collaborative Commitment</a:t>
            </a:r>
            <a:r>
              <a:rPr lang="en-US" dirty="0"/>
              <a:t> document </a:t>
            </a:r>
            <a:r>
              <a:rPr lang="en-US" dirty="0" smtClean="0"/>
              <a:t>in your booklet to </a:t>
            </a:r>
            <a:r>
              <a:rPr lang="en-US" dirty="0"/>
              <a:t>establish a shared commitment to the work</a:t>
            </a:r>
            <a:r>
              <a:rPr lang="en-US" dirty="0" smtClean="0"/>
              <a:t>.</a:t>
            </a:r>
          </a:p>
          <a:p>
            <a:pPr marL="0" indent="0">
              <a:spcBef>
                <a:spcPts val="0"/>
              </a:spcBef>
              <a:spcAft>
                <a:spcPts val="1200"/>
              </a:spcAft>
              <a:buNone/>
            </a:pPr>
            <a:endParaRPr lang="en-US" dirty="0"/>
          </a:p>
          <a:p>
            <a:pPr marL="0" indent="0">
              <a:spcBef>
                <a:spcPts val="0"/>
              </a:spcBef>
              <a:spcAft>
                <a:spcPts val="1200"/>
              </a:spcAft>
              <a:buNone/>
            </a:pPr>
            <a:endParaRPr lang="en-US" dirty="0"/>
          </a:p>
        </p:txBody>
      </p:sp>
      <p:sp>
        <p:nvSpPr>
          <p:cNvPr id="3" name="TextBox 2"/>
          <p:cNvSpPr txBox="1"/>
          <p:nvPr/>
        </p:nvSpPr>
        <p:spPr>
          <a:xfrm>
            <a:off x="7834232" y="236292"/>
            <a:ext cx="1013181"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Page 1-5a</a:t>
            </a:r>
            <a:endParaRPr lang="en-US" dirty="0"/>
          </a:p>
        </p:txBody>
      </p:sp>
    </p:spTree>
    <p:extLst>
      <p:ext uri="{BB962C8B-B14F-4D97-AF65-F5344CB8AC3E}">
        <p14:creationId xmlns:p14="http://schemas.microsoft.com/office/powerpoint/2010/main" val="3826032849"/>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2081</TotalTime>
  <Words>1662</Words>
  <Application>Microsoft Office PowerPoint</Application>
  <PresentationFormat>Letter Paper (8.5x11 in)</PresentationFormat>
  <Paragraphs>258</Paragraphs>
  <Slides>37</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Black</vt:lpstr>
      <vt:lpstr>Courier New</vt:lpstr>
      <vt:lpstr>Helvetica Neue</vt:lpstr>
      <vt:lpstr>Wingdings</vt:lpstr>
      <vt:lpstr>Custom Theme</vt:lpstr>
      <vt:lpstr>Building Capacity for a Collaborative ENL &amp; General Education Model:  A Five-Module Course for School-Based Teams  Module 1 An Introduction to the Standards-Based Lesson Tuning Protocol</vt:lpstr>
      <vt:lpstr>Course Overview</vt:lpstr>
      <vt:lpstr>Welcome</vt:lpstr>
      <vt:lpstr>Purpose of the Course</vt:lpstr>
      <vt:lpstr>Who Should Take This Course?</vt:lpstr>
      <vt:lpstr>Who should be on the team?</vt:lpstr>
      <vt:lpstr>Overview of Modules</vt:lpstr>
      <vt:lpstr>Course Expectations</vt:lpstr>
      <vt:lpstr>Making a Shared Commitment</vt:lpstr>
      <vt:lpstr>Establishing Group Norms Activity</vt:lpstr>
      <vt:lpstr>We Welcome Your Feedback</vt:lpstr>
      <vt:lpstr>Introduction</vt:lpstr>
      <vt:lpstr>Module 1 Intended Outcomes</vt:lpstr>
      <vt:lpstr>What Rhode Island Colleagues Have to Say</vt:lpstr>
      <vt:lpstr>Goal Setting Activity</vt:lpstr>
      <vt:lpstr>Module 1 Agenda</vt:lpstr>
      <vt:lpstr>The Standards-Based Lesson Tuning Protocol  An Overview  </vt:lpstr>
      <vt:lpstr>Activity: Text-Based Discussion</vt:lpstr>
      <vt:lpstr>The Standards-Based Lesson Tuning Protocol</vt:lpstr>
      <vt:lpstr>The Standards-Based Lesson Tuning Protocol</vt:lpstr>
      <vt:lpstr>Activity: Read, Discuss, and Record</vt:lpstr>
      <vt:lpstr>The Tuning Protocol: Steps 1-4</vt:lpstr>
      <vt:lpstr>Demonstration Videos</vt:lpstr>
      <vt:lpstr>Step 1 - Determine Roles &amp; Norms</vt:lpstr>
      <vt:lpstr>Demonstration Videos</vt:lpstr>
      <vt:lpstr>Step 2 - Presenting the Lesson</vt:lpstr>
      <vt:lpstr>Demonstration Videos</vt:lpstr>
      <vt:lpstr>Step 3 - Identifying Focus for Feedback</vt:lpstr>
      <vt:lpstr>Demonstration Videos</vt:lpstr>
      <vt:lpstr>Step 4 – Review and Clarify Materials</vt:lpstr>
      <vt:lpstr>Demonstration Videos</vt:lpstr>
      <vt:lpstr>Wrapping Up Module 1</vt:lpstr>
      <vt:lpstr>What was accomplished in Module 1</vt:lpstr>
      <vt:lpstr>Activity</vt:lpstr>
      <vt:lpstr>Preparing for Collaborative Practice - Round 1</vt:lpstr>
      <vt:lpstr>Preparing for Module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Rhode Island Curriculum Toolkit (RICT)</dc:title>
  <dc:creator>Germain, Sherry</dc:creator>
  <cp:lastModifiedBy>Germain, Sherry</cp:lastModifiedBy>
  <cp:revision>118</cp:revision>
  <cp:lastPrinted>2016-11-11T17:37:09Z</cp:lastPrinted>
  <dcterms:created xsi:type="dcterms:W3CDTF">2015-03-17T23:32:25Z</dcterms:created>
  <dcterms:modified xsi:type="dcterms:W3CDTF">2016-12-20T16:46:44Z</dcterms:modified>
</cp:coreProperties>
</file>