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handoutMasterIdLst>
    <p:handoutMasterId r:id="rId43"/>
  </p:handoutMasterIdLst>
  <p:sldIdLst>
    <p:sldId id="332" r:id="rId2"/>
    <p:sldId id="331" r:id="rId3"/>
    <p:sldId id="302" r:id="rId4"/>
    <p:sldId id="270" r:id="rId5"/>
    <p:sldId id="326" r:id="rId6"/>
    <p:sldId id="334" r:id="rId7"/>
    <p:sldId id="323" r:id="rId8"/>
    <p:sldId id="324" r:id="rId9"/>
    <p:sldId id="304" r:id="rId10"/>
    <p:sldId id="276" r:id="rId11"/>
    <p:sldId id="328" r:id="rId12"/>
    <p:sldId id="303" r:id="rId13"/>
    <p:sldId id="305" r:id="rId14"/>
    <p:sldId id="333" r:id="rId15"/>
    <p:sldId id="306" r:id="rId16"/>
    <p:sldId id="321" r:id="rId17"/>
    <p:sldId id="307" r:id="rId18"/>
    <p:sldId id="309" r:id="rId19"/>
    <p:sldId id="308" r:id="rId20"/>
    <p:sldId id="310" r:id="rId21"/>
    <p:sldId id="329" r:id="rId22"/>
    <p:sldId id="312" r:id="rId23"/>
    <p:sldId id="313" r:id="rId24"/>
    <p:sldId id="330" r:id="rId25"/>
    <p:sldId id="314" r:id="rId26"/>
    <p:sldId id="315" r:id="rId27"/>
    <p:sldId id="322" r:id="rId28"/>
    <p:sldId id="316" r:id="rId29"/>
    <p:sldId id="317" r:id="rId30"/>
    <p:sldId id="318" r:id="rId31"/>
    <p:sldId id="319" r:id="rId32"/>
    <p:sldId id="281" r:id="rId33"/>
    <p:sldId id="282" r:id="rId34"/>
    <p:sldId id="325" r:id="rId35"/>
    <p:sldId id="289" r:id="rId36"/>
    <p:sldId id="290" r:id="rId37"/>
    <p:sldId id="291" r:id="rId38"/>
    <p:sldId id="327" r:id="rId39"/>
    <p:sldId id="292" r:id="rId40"/>
    <p:sldId id="264" r:id="rId4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Gerzon" initials="N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23"/>
    <a:srgbClr val="408000"/>
    <a:srgbClr val="008040"/>
    <a:srgbClr val="37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20" autoAdjust="0"/>
  </p:normalViewPr>
  <p:slideViewPr>
    <p:cSldViewPr snapToGrid="0" snapToObjects="1">
      <p:cViewPr varScale="1">
        <p:scale>
          <a:sx n="88" d="100"/>
          <a:sy n="88" d="100"/>
        </p:scale>
        <p:origin x="16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04T17:26:50.629" idx="1">
    <p:pos x="10" y="10"/>
    <p:text>Note alignment to page number in workbook</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Module 2 PPT Slides</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smtClean="0"/>
              <a:t>2-4</a:t>
            </a:r>
            <a:endParaRPr lang="en-US" dirty="0"/>
          </a:p>
        </p:txBody>
      </p:sp>
    </p:spTree>
    <p:extLst>
      <p:ext uri="{BB962C8B-B14F-4D97-AF65-F5344CB8AC3E}">
        <p14:creationId xmlns:p14="http://schemas.microsoft.com/office/powerpoint/2010/main" val="197889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sz="1200" b="0" i="0" u="none" strike="noStrike" cap="none" baseline="0">
              <a:latin typeface="Arial"/>
              <a:ea typeface="Arial"/>
              <a:cs typeface="Arial"/>
              <a:sym typeface="Arial"/>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26968714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Edits:</a:t>
            </a:r>
            <a:r>
              <a:rPr lang="en-US" baseline="0" dirty="0"/>
              <a: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lang="en-US"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pic>
        <p:nvPicPr>
          <p:cNvPr id="20" name="Shape 2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21" name="Shape 21"/>
          <p:cNvSpPr/>
          <p:nvPr/>
        </p:nvSpPr>
        <p:spPr>
          <a:xfrm>
            <a:off x="8988425" y="1905000"/>
            <a:ext cx="152399" cy="4953000"/>
          </a:xfrm>
          <a:prstGeom prst="rect">
            <a:avLst/>
          </a:prstGeom>
          <a:solidFill>
            <a:srgbClr val="958E27"/>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ctrTitle"/>
          </p:nvPr>
        </p:nvSpPr>
        <p:spPr>
          <a:xfrm>
            <a:off x="685800" y="1600200"/>
            <a:ext cx="7772400" cy="1143000"/>
          </a:xfrm>
          <a:prstGeom prst="rect">
            <a:avLst/>
          </a:prstGeom>
          <a:noFill/>
          <a:ln>
            <a:noFill/>
          </a:ln>
        </p:spPr>
        <p:txBody>
          <a:bodyPr lIns="91425" tIns="91425" rIns="91425" bIns="91425" anchor="ctr" anchorCtr="0"/>
          <a:lstStyle>
            <a:lvl1pPr marL="0" marR="0" indent="0" algn="r" rtl="0">
              <a:spcBef>
                <a:spcPts val="0"/>
              </a:spcBef>
              <a:spcAft>
                <a:spcPts val="0"/>
              </a:spcAft>
              <a:defRPr sz="4000" b="0" i="0" u="none" strike="noStrike" cap="none" baseline="0">
                <a:solidFill>
                  <a:srgbClr val="3C3B37"/>
                </a:solidFill>
                <a:latin typeface="Arial Black"/>
                <a:ea typeface="Arial Black"/>
                <a:cs typeface="Arial Black"/>
                <a:sym typeface="Arial Black"/>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685800" y="2438400"/>
            <a:ext cx="7772400" cy="2438399"/>
          </a:xfrm>
          <a:prstGeom prst="rect">
            <a:avLst/>
          </a:prstGeom>
          <a:noFill/>
          <a:ln>
            <a:noFill/>
          </a:ln>
        </p:spPr>
        <p:txBody>
          <a:bodyPr lIns="91425" tIns="91425" rIns="91425" bIns="91425" anchor="t" anchorCtr="0"/>
          <a:lstStyle>
            <a:lvl1pPr marL="0" marR="0" indent="0" algn="r" rtl="0">
              <a:spcBef>
                <a:spcPts val="320"/>
              </a:spcBef>
              <a:spcAft>
                <a:spcPts val="0"/>
              </a:spcAft>
              <a:buClr>
                <a:srgbClr val="594599"/>
              </a:buClr>
              <a:buFont typeface="Arial"/>
              <a:buNone/>
              <a:defRPr sz="16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24600"/>
            <a:ext cx="2286000" cy="3810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1000" b="0" i="0" u="none" strike="noStrike" cap="none" baseline="0">
              <a:solidFill>
                <a:schemeClr val="lt2"/>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3" name="Shape 53"/>
          <p:cNvSpPr txBox="1">
            <a:spLocks noGrp="1"/>
          </p:cNvSpPr>
          <p:nvPr>
            <p:ph type="body" idx="1"/>
          </p:nvPr>
        </p:nvSpPr>
        <p:spPr>
          <a:xfrm rot="5400000">
            <a:off x="2514599" y="-76200"/>
            <a:ext cx="4114800" cy="77724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rot="5400000">
            <a:off x="5143500" y="1866900"/>
            <a:ext cx="5791200" cy="2209799"/>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6" name="Shape 56"/>
          <p:cNvSpPr txBox="1">
            <a:spLocks noGrp="1"/>
          </p:cNvSpPr>
          <p:nvPr>
            <p:ph type="body" idx="1"/>
          </p:nvPr>
        </p:nvSpPr>
        <p:spPr>
          <a:xfrm rot="5400000">
            <a:off x="647700" y="-266699"/>
            <a:ext cx="5791200" cy="6476999"/>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27" name="Shape 27"/>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None/>
              <a:defRPr sz="2000"/>
            </a:lvl1pPr>
            <a:lvl2pPr marL="457200" indent="0" rtl="0">
              <a:spcBef>
                <a:spcPts val="0"/>
              </a:spcBef>
              <a:buNone/>
              <a:defRPr sz="1800"/>
            </a:lvl2pPr>
            <a:lvl3pPr marL="914400" indent="0" rtl="0">
              <a:spcBef>
                <a:spcPts val="0"/>
              </a:spcBef>
              <a:buNone/>
              <a:defRPr sz="1600"/>
            </a:lvl3pPr>
            <a:lvl4pPr marL="1371600" indent="0" rtl="0">
              <a:spcBef>
                <a:spcPts val="0"/>
              </a:spcBef>
              <a:buNone/>
              <a:defRPr sz="1400"/>
            </a:lvl4pPr>
            <a:lvl5pPr marL="1828800" indent="0" rtl="0">
              <a:spcBef>
                <a:spcPts val="0"/>
              </a:spcBef>
              <a:buNone/>
              <a:defRPr sz="1400"/>
            </a:lvl5pPr>
            <a:lvl6pPr marL="2286000" indent="0" rtl="0">
              <a:spcBef>
                <a:spcPts val="0"/>
              </a:spcBef>
              <a:buNone/>
              <a:defRPr sz="1400"/>
            </a:lvl6pPr>
            <a:lvl7pPr marL="2743200" indent="0" rtl="0">
              <a:spcBef>
                <a:spcPts val="0"/>
              </a:spcBef>
              <a:buNone/>
              <a:defRPr sz="1400"/>
            </a:lvl7pPr>
            <a:lvl8pPr marL="3200400" indent="0" rtl="0">
              <a:spcBef>
                <a:spcPts val="0"/>
              </a:spcBef>
              <a:buNone/>
              <a:defRPr sz="1400"/>
            </a:lvl8pPr>
            <a:lvl9pPr marL="3657600" indent="0" rtl="0">
              <a:spcBef>
                <a:spcPts val="0"/>
              </a:spcBef>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33" name="Shape 33"/>
          <p:cNvSpPr txBox="1">
            <a:spLocks noGrp="1"/>
          </p:cNvSpPr>
          <p:nvPr>
            <p:ph type="body" idx="1"/>
          </p:nvPr>
        </p:nvSpPr>
        <p:spPr>
          <a:xfrm>
            <a:off x="6858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4" name="Shape 34"/>
          <p:cNvSpPr txBox="1">
            <a:spLocks noGrp="1"/>
          </p:cNvSpPr>
          <p:nvPr>
            <p:ph type="body" idx="2"/>
          </p:nvPr>
        </p:nvSpPr>
        <p:spPr>
          <a:xfrm>
            <a:off x="46482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7" name="Shape 4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10" name="Shape 10"/>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marR="0" indent="-288925" algn="l" rtl="0">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pic>
        <p:nvPicPr>
          <p:cNvPr id="11" name="Shape 11"/>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12" name="Shape 12"/>
          <p:cNvSpPr/>
          <p:nvPr/>
        </p:nvSpPr>
        <p:spPr>
          <a:xfrm>
            <a:off x="0" y="1295400"/>
            <a:ext cx="76199" cy="55626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a:off x="0" y="0"/>
            <a:ext cx="76199" cy="12954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9067800" y="0"/>
            <a:ext cx="76199" cy="1219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0" y="678180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8991600" y="1219200"/>
            <a:ext cx="152399" cy="5638800"/>
          </a:xfrm>
          <a:prstGeom prst="rect">
            <a:avLst/>
          </a:prstGeom>
          <a:solidFill>
            <a:srgbClr val="4D3988"/>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a:off x="0" y="1219200"/>
            <a:ext cx="228600" cy="152399"/>
          </a:xfrm>
          <a:prstGeom prst="rect">
            <a:avLst/>
          </a:prstGeom>
          <a:solidFill>
            <a:srgbClr val="E0E74B"/>
          </a:solidFill>
          <a:ln>
            <a:noFill/>
          </a:ln>
        </p:spPr>
        <p:txBody>
          <a:bodyPr lIns="91425" tIns="45700" rIns="91425" bIns="45700" anchor="ctr" anchorCtr="0">
            <a:noAutofit/>
          </a:bodyPr>
          <a:lstStyle/>
          <a:p>
            <a:pPr>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youtube.com/watch?v=deMBSK5CI4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goo.gl/2dst6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293904"/>
            <a:ext cx="8716642" cy="2224531"/>
          </a:xfrm>
          <a:prstGeom prst="rect">
            <a:avLst/>
          </a:prstGeom>
          <a:noFill/>
          <a:ln>
            <a:noFill/>
          </a:ln>
        </p:spPr>
        <p:txBody>
          <a:bodyPr lIns="91425" tIns="45700" rIns="91425" bIns="45700" anchor="ctr" anchorCtr="0">
            <a:noAutofit/>
          </a:bodyPr>
          <a:lstStyle/>
          <a:p>
            <a:pPr lvl="0" algn="l">
              <a:buSzPct val="25000"/>
            </a:pPr>
            <a:r>
              <a:rPr lang="en-US" sz="3500" b="1" dirty="0" smtClean="0">
                <a:solidFill>
                  <a:srgbClr val="4C4C4C"/>
                </a:solidFill>
                <a:latin typeface="Helvetica Neue"/>
                <a:ea typeface="Helvetica Neue"/>
                <a:cs typeface="Helvetica Neue"/>
                <a:sym typeface="Helvetica Neue"/>
              </a:rPr>
              <a:t>Building Capacity for a Collaborative ENL </a:t>
            </a:r>
            <a:r>
              <a:rPr lang="en-US" sz="3500" b="1" dirty="0">
                <a:solidFill>
                  <a:srgbClr val="4C4C4C"/>
                </a:solidFill>
                <a:latin typeface="Helvetica Neue"/>
                <a:ea typeface="Helvetica Neue"/>
                <a:cs typeface="Helvetica Neue"/>
                <a:sym typeface="Helvetica Neue"/>
              </a:rPr>
              <a:t>&amp; General </a:t>
            </a:r>
            <a:r>
              <a:rPr lang="en-US" sz="3500" b="1" dirty="0" smtClean="0">
                <a:solidFill>
                  <a:srgbClr val="4C4C4C"/>
                </a:solidFill>
                <a:latin typeface="Helvetica Neue"/>
                <a:ea typeface="Helvetica Neue"/>
                <a:cs typeface="Helvetica Neue"/>
                <a:sym typeface="Helvetica Neue"/>
              </a:rPr>
              <a:t>Education Model: </a:t>
            </a:r>
            <a:r>
              <a:rPr lang="en-US" sz="3500" b="1" dirty="0">
                <a:solidFill>
                  <a:srgbClr val="4C4C4C"/>
                </a:solidFill>
                <a:latin typeface="Helvetica Neue"/>
                <a:ea typeface="Helvetica Neue"/>
                <a:cs typeface="Helvetica Neue"/>
                <a:sym typeface="Helvetica Neue"/>
              </a:rPr>
              <a:t/>
            </a:r>
            <a:br>
              <a:rPr lang="en-US" sz="3500" b="1" dirty="0">
                <a:solidFill>
                  <a:srgbClr val="4C4C4C"/>
                </a:solidFill>
                <a:latin typeface="Helvetica Neue"/>
                <a:ea typeface="Helvetica Neue"/>
                <a:cs typeface="Helvetica Neue"/>
                <a:sym typeface="Helvetica Neue"/>
              </a:rPr>
            </a:br>
            <a:r>
              <a:rPr lang="en-US" sz="2800" dirty="0">
                <a:solidFill>
                  <a:srgbClr val="4C4C4C"/>
                </a:solidFill>
                <a:latin typeface="Helvetica Neue"/>
                <a:ea typeface="Helvetica Neue"/>
                <a:cs typeface="Helvetica Neue"/>
                <a:sym typeface="Helvetica Neue"/>
              </a:rPr>
              <a:t>A </a:t>
            </a:r>
            <a:r>
              <a:rPr lang="en-US" sz="2800" dirty="0" smtClean="0">
                <a:solidFill>
                  <a:srgbClr val="4C4C4C"/>
                </a:solidFill>
                <a:latin typeface="Helvetica Neue"/>
                <a:ea typeface="Helvetica Neue"/>
                <a:cs typeface="Helvetica Neue"/>
                <a:sym typeface="Helvetica Neue"/>
              </a:rPr>
              <a:t>Five-Module Course for School-Based Teams</a:t>
            </a:r>
            <a:r>
              <a:rPr lang="en-US" sz="2800" b="1" dirty="0">
                <a:solidFill>
                  <a:srgbClr val="4C4C4C"/>
                </a:solidFill>
                <a:latin typeface="Helvetica Neue"/>
                <a:ea typeface="Helvetica Neue"/>
                <a:cs typeface="Helvetica Neue"/>
                <a:sym typeface="Helvetica Neue"/>
              </a:rPr>
              <a:t/>
            </a:r>
            <a:br>
              <a:rPr lang="en-US" sz="2800" b="1" dirty="0">
                <a:solidFill>
                  <a:srgbClr val="4C4C4C"/>
                </a:solidFill>
                <a:latin typeface="Helvetica Neue"/>
                <a:ea typeface="Helvetica Neue"/>
                <a:cs typeface="Helvetica Neue"/>
                <a:sym typeface="Helvetica Neue"/>
              </a:rPr>
            </a:br>
            <a:r>
              <a:rPr lang="en-US" sz="3000" b="1" dirty="0">
                <a:solidFill>
                  <a:srgbClr val="4C4C4C"/>
                </a:solidFill>
                <a:latin typeface="Helvetica Neue"/>
                <a:ea typeface="Helvetica Neue"/>
                <a:cs typeface="Helvetica Neue"/>
                <a:sym typeface="Helvetica Neue"/>
              </a:rPr>
              <a:t/>
            </a:r>
            <a:br>
              <a:rPr lang="en-US" sz="3000" b="1" dirty="0">
                <a:solidFill>
                  <a:srgbClr val="4C4C4C"/>
                </a:solidFill>
                <a:latin typeface="Helvetica Neue"/>
                <a:ea typeface="Helvetica Neue"/>
                <a:cs typeface="Helvetica Neue"/>
                <a:sym typeface="Helvetica Neue"/>
              </a:rPr>
            </a:br>
            <a:r>
              <a:rPr lang="en-US" sz="3200" b="1" dirty="0">
                <a:solidFill>
                  <a:srgbClr val="408000"/>
                </a:solidFill>
                <a:latin typeface="Helvetica Neue"/>
                <a:ea typeface="Helvetica Neue"/>
                <a:cs typeface="Helvetica Neue"/>
                <a:sym typeface="Helvetica Neue"/>
              </a:rPr>
              <a:t>Module 2</a:t>
            </a:r>
            <a:br>
              <a:rPr lang="en-US" sz="3200" b="1" dirty="0">
                <a:solidFill>
                  <a:srgbClr val="408000"/>
                </a:solidFill>
                <a:latin typeface="Helvetica Neue"/>
                <a:ea typeface="Helvetica Neue"/>
                <a:cs typeface="Helvetica Neue"/>
                <a:sym typeface="Helvetica Neue"/>
              </a:rPr>
            </a:br>
            <a:r>
              <a:rPr lang="en-US" sz="2800" dirty="0">
                <a:solidFill>
                  <a:srgbClr val="408000"/>
                </a:solidFill>
                <a:latin typeface="Helvetica Neue"/>
                <a:ea typeface="Helvetica Neue"/>
                <a:cs typeface="Helvetica Neue"/>
                <a:sym typeface="Helvetica Neue"/>
              </a:rPr>
              <a:t>Analyzing the Focus Standard of a Lesson</a:t>
            </a: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702123" y="4168587"/>
            <a:ext cx="6456228" cy="2089033"/>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132834887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Text-Based Discussion</a:t>
            </a:r>
          </a:p>
        </p:txBody>
      </p:sp>
      <p:sp>
        <p:nvSpPr>
          <p:cNvPr id="70" name="Shape 70"/>
          <p:cNvSpPr txBox="1">
            <a:spLocks noGrp="1"/>
          </p:cNvSpPr>
          <p:nvPr>
            <p:ph type="body" idx="4294967295"/>
          </p:nvPr>
        </p:nvSpPr>
        <p:spPr>
          <a:xfrm>
            <a:off x="304801" y="1308100"/>
            <a:ext cx="8510010" cy="4706058"/>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b="1" dirty="0"/>
              <a:t>As part of your pre-work for Module 2, you were asked to </a:t>
            </a:r>
          </a:p>
          <a:p>
            <a:pPr marL="857250" lvl="1" indent="-457200">
              <a:lnSpc>
                <a:spcPct val="110000"/>
              </a:lnSpc>
              <a:spcBef>
                <a:spcPts val="0"/>
              </a:spcBef>
              <a:spcAft>
                <a:spcPts val="1200"/>
              </a:spcAft>
              <a:buFont typeface="+mj-lt"/>
              <a:buAutoNum type="arabicPeriod"/>
            </a:pPr>
            <a:r>
              <a:rPr lang="en-US" sz="2400" dirty="0"/>
              <a:t>Read the </a:t>
            </a:r>
            <a:r>
              <a:rPr lang="en-US" sz="2400" b="1" dirty="0"/>
              <a:t>Leadership in Action </a:t>
            </a:r>
            <a:r>
              <a:rPr lang="en-US" sz="2400" dirty="0"/>
              <a:t>briefs by the New England Secondary School Consortium </a:t>
            </a:r>
            <a:r>
              <a:rPr lang="en-US" sz="2400" dirty="0" smtClean="0"/>
              <a:t>entitled</a:t>
            </a:r>
            <a:r>
              <a:rPr lang="en-US" sz="2400" dirty="0"/>
              <a:t>: </a:t>
            </a:r>
            <a:r>
              <a:rPr lang="en-US" sz="2400" i="1" dirty="0"/>
              <a:t>What are learning standards</a:t>
            </a:r>
            <a:r>
              <a:rPr lang="en-US" sz="2400" i="1" dirty="0" smtClean="0"/>
              <a:t>? </a:t>
            </a:r>
            <a:r>
              <a:rPr lang="en-US" sz="2400" dirty="0" smtClean="0"/>
              <a:t>and </a:t>
            </a:r>
            <a:r>
              <a:rPr lang="en-US" sz="2400" i="1" dirty="0" smtClean="0"/>
              <a:t>I want to know more.</a:t>
            </a:r>
            <a:endParaRPr lang="en-US" sz="2400" dirty="0"/>
          </a:p>
          <a:p>
            <a:pPr marL="857250" lvl="1" indent="-457200">
              <a:lnSpc>
                <a:spcPct val="110000"/>
              </a:lnSpc>
              <a:spcBef>
                <a:spcPts val="0"/>
              </a:spcBef>
              <a:spcAft>
                <a:spcPts val="2400"/>
              </a:spcAft>
              <a:buFont typeface="+mj-lt"/>
              <a:buAutoNum type="arabicPeriod"/>
            </a:pPr>
            <a:r>
              <a:rPr lang="en-US" sz="2400" dirty="0"/>
              <a:t>Record your notes on the Active Reading </a:t>
            </a:r>
            <a:r>
              <a:rPr lang="en-US" sz="2400" dirty="0" smtClean="0"/>
              <a:t>Organizer.</a:t>
            </a:r>
            <a:endParaRPr lang="en-US" sz="2400" dirty="0"/>
          </a:p>
        </p:txBody>
      </p:sp>
      <p:grpSp>
        <p:nvGrpSpPr>
          <p:cNvPr id="10" name="Group 9"/>
          <p:cNvGrpSpPr/>
          <p:nvPr/>
        </p:nvGrpSpPr>
        <p:grpSpPr>
          <a:xfrm>
            <a:off x="6418235" y="6157741"/>
            <a:ext cx="2539166" cy="574640"/>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pic>
        <p:nvPicPr>
          <p:cNvPr id="3" name="Picture 2" descr="face-1430523_12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370" y="3683222"/>
            <a:ext cx="4901840" cy="275844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2-2a-c</a:t>
            </a:r>
          </a:p>
        </p:txBody>
      </p:sp>
    </p:spTree>
    <p:extLst>
      <p:ext uri="{BB962C8B-B14F-4D97-AF65-F5344CB8AC3E}">
        <p14:creationId xmlns:p14="http://schemas.microsoft.com/office/powerpoint/2010/main" val="254740010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Text-Based Discussion</a:t>
            </a:r>
          </a:p>
        </p:txBody>
      </p:sp>
      <p:sp>
        <p:nvSpPr>
          <p:cNvPr id="70" name="Shape 70"/>
          <p:cNvSpPr txBox="1">
            <a:spLocks noGrp="1"/>
          </p:cNvSpPr>
          <p:nvPr>
            <p:ph type="body" idx="4294967295"/>
          </p:nvPr>
        </p:nvSpPr>
        <p:spPr>
          <a:xfrm>
            <a:off x="304801" y="1308100"/>
            <a:ext cx="8510010" cy="4706058"/>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b="1" dirty="0"/>
              <a:t>As a </a:t>
            </a:r>
            <a:r>
              <a:rPr lang="en-US" b="1" dirty="0" smtClean="0"/>
              <a:t>team, </a:t>
            </a:r>
            <a:r>
              <a:rPr lang="en-US" b="1" dirty="0"/>
              <a:t>consider and discuss the following prompts:</a:t>
            </a:r>
          </a:p>
          <a:p>
            <a:pPr marL="860425" indent="-342900">
              <a:lnSpc>
                <a:spcPct val="110000"/>
              </a:lnSpc>
              <a:spcBef>
                <a:spcPts val="0"/>
              </a:spcBef>
              <a:spcAft>
                <a:spcPts val="1200"/>
              </a:spcAft>
              <a:buFont typeface="Arial"/>
              <a:buChar char="•"/>
            </a:pPr>
            <a:r>
              <a:rPr lang="en-US" dirty="0"/>
              <a:t>What were the big ideas you took from the reading?</a:t>
            </a:r>
          </a:p>
          <a:p>
            <a:pPr marL="860425" indent="-342900">
              <a:lnSpc>
                <a:spcPct val="110000"/>
              </a:lnSpc>
              <a:spcBef>
                <a:spcPts val="0"/>
              </a:spcBef>
              <a:spcAft>
                <a:spcPts val="1200"/>
              </a:spcAft>
              <a:buFont typeface="Arial"/>
              <a:buChar char="•"/>
            </a:pPr>
            <a:r>
              <a:rPr lang="en-US" dirty="0"/>
              <a:t>How can these ideas support progress towards your personal and team goals?</a:t>
            </a:r>
          </a:p>
          <a:p>
            <a:pPr marL="860425" indent="-342900">
              <a:lnSpc>
                <a:spcPct val="110000"/>
              </a:lnSpc>
              <a:spcBef>
                <a:spcPts val="0"/>
              </a:spcBef>
              <a:spcAft>
                <a:spcPts val="1200"/>
              </a:spcAft>
              <a:buFont typeface="Arial"/>
              <a:buChar char="•"/>
            </a:pPr>
            <a:r>
              <a:rPr lang="en-US" dirty="0"/>
              <a:t>What questions were you left with?  </a:t>
            </a:r>
          </a:p>
        </p:txBody>
      </p:sp>
      <p:grpSp>
        <p:nvGrpSpPr>
          <p:cNvPr id="10" name="Group 9"/>
          <p:cNvGrpSpPr/>
          <p:nvPr/>
        </p:nvGrpSpPr>
        <p:grpSpPr>
          <a:xfrm>
            <a:off x="6418235" y="6157741"/>
            <a:ext cx="2539166" cy="574640"/>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pic>
        <p:nvPicPr>
          <p:cNvPr id="7" name="Picture 6" descr="face-1430523_12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370" y="4042798"/>
            <a:ext cx="4901840" cy="2398863"/>
          </a:xfrm>
          <a:prstGeom prst="rect">
            <a:avLst/>
          </a:prstGeom>
        </p:spPr>
      </p:pic>
    </p:spTree>
    <p:extLst>
      <p:ext uri="{BB962C8B-B14F-4D97-AF65-F5344CB8AC3E}">
        <p14:creationId xmlns:p14="http://schemas.microsoft.com/office/powerpoint/2010/main" val="421356318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Process for </a:t>
            </a:r>
            <a:r>
              <a:rPr lang="en-US" dirty="0" smtClean="0"/>
              <a:t>Analyzing &amp; </a:t>
            </a:r>
            <a:r>
              <a:rPr lang="en-US" dirty="0"/>
              <a:t>Unpacking Standards</a:t>
            </a:r>
          </a:p>
        </p:txBody>
      </p:sp>
      <p:sp>
        <p:nvSpPr>
          <p:cNvPr id="3" name="Text Placeholder 2"/>
          <p:cNvSpPr>
            <a:spLocks noGrp="1"/>
          </p:cNvSpPr>
          <p:nvPr>
            <p:ph type="body" idx="1"/>
          </p:nvPr>
        </p:nvSpPr>
        <p:spPr/>
        <p:txBody>
          <a:bodyPr/>
          <a:lstStyle/>
          <a:p>
            <a:r>
              <a:rPr lang="en-US" dirty="0"/>
              <a:t>Mini-Presentation</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455411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385041" y="0"/>
            <a:ext cx="5601710" cy="7215762"/>
          </a:xfrm>
          <a:prstGeom prst="rect">
            <a:avLst/>
          </a:prstGeom>
        </p:spPr>
      </p:pic>
      <p:sp>
        <p:nvSpPr>
          <p:cNvPr id="70" name="Shape 70"/>
          <p:cNvSpPr txBox="1">
            <a:spLocks noGrp="1"/>
          </p:cNvSpPr>
          <p:nvPr>
            <p:ph type="body" idx="4294967295"/>
          </p:nvPr>
        </p:nvSpPr>
        <p:spPr>
          <a:xfrm rot="21425193">
            <a:off x="1084853" y="3047226"/>
            <a:ext cx="4188450" cy="298815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91425" tIns="45700" rIns="91425" bIns="45700" anchor="t" anchorCtr="0">
            <a:noAutofit/>
          </a:bodyPr>
          <a:lstStyle/>
          <a:p>
            <a:pPr marL="119063" indent="0">
              <a:spcBef>
                <a:spcPts val="0"/>
              </a:spcBef>
              <a:spcAft>
                <a:spcPts val="1200"/>
              </a:spcAft>
              <a:buNone/>
            </a:pPr>
            <a:r>
              <a:rPr lang="en-US" sz="2600" dirty="0" smtClean="0"/>
              <a:t>During this portion of the guided workshop, read and discuss each slide as a group. When the entire group is ready, advance to the next slide. </a:t>
            </a:r>
          </a:p>
        </p:txBody>
      </p:sp>
    </p:spTree>
    <p:extLst>
      <p:ext uri="{BB962C8B-B14F-4D97-AF65-F5344CB8AC3E}">
        <p14:creationId xmlns:p14="http://schemas.microsoft.com/office/powerpoint/2010/main" val="193722779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Why do we need a process for unpacking?</a:t>
            </a:r>
          </a:p>
        </p:txBody>
      </p:sp>
      <p:sp>
        <p:nvSpPr>
          <p:cNvPr id="70" name="Shape 70"/>
          <p:cNvSpPr txBox="1">
            <a:spLocks noGrp="1"/>
          </p:cNvSpPr>
          <p:nvPr>
            <p:ph type="body" idx="4294967295"/>
          </p:nvPr>
        </p:nvSpPr>
        <p:spPr>
          <a:xfrm>
            <a:off x="304801" y="1054101"/>
            <a:ext cx="8510010" cy="1603036"/>
          </a:xfrm>
          <a:prstGeom prst="rect">
            <a:avLst/>
          </a:prstGeom>
          <a:ln/>
        </p:spPr>
        <p:style>
          <a:lnRef idx="2">
            <a:schemeClr val="accent2"/>
          </a:lnRef>
          <a:fillRef idx="1">
            <a:schemeClr val="lt1"/>
          </a:fillRef>
          <a:effectRef idx="0">
            <a:schemeClr val="accent2"/>
          </a:effectRef>
          <a:fontRef idx="minor">
            <a:schemeClr val="dk1"/>
          </a:fontRef>
        </p:style>
        <p:txBody>
          <a:bodyPr lIns="91425" tIns="45700" rIns="91425" bIns="45700" anchor="t" anchorCtr="0">
            <a:noAutofit/>
          </a:bodyPr>
          <a:lstStyle/>
          <a:p>
            <a:pPr marL="0" indent="0">
              <a:spcBef>
                <a:spcPts val="0"/>
              </a:spcBef>
              <a:spcAft>
                <a:spcPts val="1200"/>
              </a:spcAft>
              <a:buNone/>
            </a:pPr>
            <a:r>
              <a:rPr lang="en-US" dirty="0"/>
              <a:t>In their original form, many standards are</a:t>
            </a:r>
            <a:r>
              <a:rPr lang="is-IS" dirty="0"/>
              <a:t>…</a:t>
            </a:r>
          </a:p>
          <a:p>
            <a:pPr marL="457200" indent="-457200">
              <a:spcBef>
                <a:spcPts val="0"/>
              </a:spcBef>
              <a:spcAft>
                <a:spcPts val="1200"/>
              </a:spcAft>
              <a:buFont typeface="+mj-lt"/>
              <a:buAutoNum type="arabicPeriod"/>
            </a:pPr>
            <a:r>
              <a:rPr lang="is-IS" dirty="0"/>
              <a:t>V</a:t>
            </a:r>
            <a:r>
              <a:rPr lang="en-US" dirty="0"/>
              <a:t>ague, and</a:t>
            </a:r>
          </a:p>
          <a:p>
            <a:pPr marL="457200" indent="-457200">
              <a:spcBef>
                <a:spcPts val="0"/>
              </a:spcBef>
              <a:spcAft>
                <a:spcPts val="1200"/>
              </a:spcAft>
              <a:buFont typeface="+mj-lt"/>
              <a:buAutoNum type="arabicPeriod"/>
            </a:pPr>
            <a:r>
              <a:rPr lang="en-US" dirty="0"/>
              <a:t>Dense</a:t>
            </a:r>
          </a:p>
          <a:p>
            <a:pPr marL="0" indent="0">
              <a:spcBef>
                <a:spcPts val="0"/>
              </a:spcBef>
              <a:spcAft>
                <a:spcPts val="1200"/>
              </a:spcAft>
              <a:buNone/>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423290502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Shape 70"/>
          <p:cNvSpPr txBox="1">
            <a:spLocks noGrp="1"/>
          </p:cNvSpPr>
          <p:nvPr>
            <p:ph type="body" idx="4294967295"/>
          </p:nvPr>
        </p:nvSpPr>
        <p:spPr>
          <a:xfrm>
            <a:off x="304801" y="1054101"/>
            <a:ext cx="8510010" cy="1603036"/>
          </a:xfrm>
          <a:prstGeom prst="rect">
            <a:avLst/>
          </a:prstGeom>
          <a:ln/>
        </p:spPr>
        <p:style>
          <a:lnRef idx="2">
            <a:schemeClr val="accent2"/>
          </a:lnRef>
          <a:fillRef idx="1">
            <a:schemeClr val="lt1"/>
          </a:fillRef>
          <a:effectRef idx="0">
            <a:schemeClr val="accent2"/>
          </a:effectRef>
          <a:fontRef idx="minor">
            <a:schemeClr val="dk1"/>
          </a:fontRef>
        </p:style>
        <p:txBody>
          <a:bodyPr lIns="91425" tIns="45700" rIns="91425" bIns="45700" anchor="t" anchorCtr="0">
            <a:noAutofit/>
          </a:bodyPr>
          <a:lstStyle/>
          <a:p>
            <a:pPr marL="0" indent="0">
              <a:spcBef>
                <a:spcPts val="0"/>
              </a:spcBef>
              <a:spcAft>
                <a:spcPts val="1200"/>
              </a:spcAft>
              <a:buNone/>
            </a:pPr>
            <a:r>
              <a:rPr lang="en-US" dirty="0"/>
              <a:t>In their original form, many standards are</a:t>
            </a:r>
            <a:r>
              <a:rPr lang="is-IS" dirty="0"/>
              <a:t>…</a:t>
            </a:r>
          </a:p>
          <a:p>
            <a:pPr marL="457200" indent="-457200">
              <a:spcBef>
                <a:spcPts val="0"/>
              </a:spcBef>
              <a:spcAft>
                <a:spcPts val="1200"/>
              </a:spcAft>
              <a:buFont typeface="+mj-lt"/>
              <a:buAutoNum type="arabicPeriod"/>
            </a:pPr>
            <a:r>
              <a:rPr lang="is-IS" b="1" dirty="0"/>
              <a:t>V</a:t>
            </a:r>
            <a:r>
              <a:rPr lang="en-US" b="1" dirty="0"/>
              <a:t>ague</a:t>
            </a:r>
            <a:r>
              <a:rPr lang="en-US" dirty="0"/>
              <a:t>, and</a:t>
            </a:r>
          </a:p>
          <a:p>
            <a:pPr marL="457200" indent="-457200">
              <a:spcBef>
                <a:spcPts val="0"/>
              </a:spcBef>
              <a:spcAft>
                <a:spcPts val="1200"/>
              </a:spcAft>
              <a:buFont typeface="+mj-lt"/>
              <a:buAutoNum type="arabicPeriod"/>
            </a:pPr>
            <a:r>
              <a:rPr lang="en-US" dirty="0"/>
              <a:t>Dense</a:t>
            </a:r>
          </a:p>
          <a:p>
            <a:pPr marL="0" indent="0">
              <a:spcBef>
                <a:spcPts val="0"/>
              </a:spcBef>
              <a:spcAft>
                <a:spcPts val="1200"/>
              </a:spcAft>
              <a:buNone/>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Shape 70"/>
          <p:cNvSpPr txBox="1">
            <a:spLocks/>
          </p:cNvSpPr>
          <p:nvPr/>
        </p:nvSpPr>
        <p:spPr>
          <a:xfrm>
            <a:off x="304800" y="2976651"/>
            <a:ext cx="8510010" cy="59961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spcBef>
                <a:spcPts val="0"/>
              </a:spcBef>
              <a:spcAft>
                <a:spcPts val="1200"/>
              </a:spcAft>
              <a:buFont typeface="Arial"/>
              <a:buNone/>
            </a:pPr>
            <a:r>
              <a:rPr lang="en-US" b="1" dirty="0"/>
              <a:t>For example, </a:t>
            </a:r>
            <a:r>
              <a:rPr lang="en-US" b="1" dirty="0" smtClean="0"/>
              <a:t>consider and compare </a:t>
            </a:r>
            <a:r>
              <a:rPr lang="en-US" b="1" dirty="0"/>
              <a:t>the following math standards.</a:t>
            </a:r>
            <a:endParaRPr lang="is-IS" b="1" dirty="0"/>
          </a:p>
        </p:txBody>
      </p:sp>
      <p:graphicFrame>
        <p:nvGraphicFramePr>
          <p:cNvPr id="2" name="Table 1"/>
          <p:cNvGraphicFramePr>
            <a:graphicFrameLocks noGrp="1"/>
          </p:cNvGraphicFramePr>
          <p:nvPr>
            <p:extLst>
              <p:ext uri="{D42A27DB-BD31-4B8C-83A1-F6EECF244321}">
                <p14:modId xmlns:p14="http://schemas.microsoft.com/office/powerpoint/2010/main" val="1421902742"/>
              </p:ext>
            </p:extLst>
          </p:nvPr>
        </p:nvGraphicFramePr>
        <p:xfrm>
          <a:off x="304799" y="4040970"/>
          <a:ext cx="8510010" cy="1638117"/>
        </p:xfrm>
        <a:graphic>
          <a:graphicData uri="http://schemas.openxmlformats.org/drawingml/2006/table">
            <a:tbl>
              <a:tblPr firstRow="1" bandRow="1">
                <a:tableStyleId>{69012ECD-51FC-41F1-AA8D-1B2483CD663E}</a:tableStyleId>
              </a:tblPr>
              <a:tblGrid>
                <a:gridCol w="4255005">
                  <a:extLst>
                    <a:ext uri="{9D8B030D-6E8A-4147-A177-3AD203B41FA5}">
                      <a16:colId xmlns:a16="http://schemas.microsoft.com/office/drawing/2014/main" val="20000"/>
                    </a:ext>
                  </a:extLst>
                </a:gridCol>
                <a:gridCol w="4255005">
                  <a:extLst>
                    <a:ext uri="{9D8B030D-6E8A-4147-A177-3AD203B41FA5}">
                      <a16:colId xmlns:a16="http://schemas.microsoft.com/office/drawing/2014/main" val="20001"/>
                    </a:ext>
                  </a:extLst>
                </a:gridCol>
              </a:tblGrid>
              <a:tr h="518058">
                <a:tc>
                  <a:txBody>
                    <a:bodyPr/>
                    <a:lstStyle/>
                    <a:p>
                      <a:pPr algn="ctr"/>
                      <a:r>
                        <a:rPr lang="en-US" sz="2000" dirty="0">
                          <a:solidFill>
                            <a:schemeClr val="tx1"/>
                          </a:solidFill>
                        </a:rPr>
                        <a:t>3.OA.A.3</a:t>
                      </a:r>
                      <a:endParaRPr lang="en-US" sz="20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3.OA.B.6</a:t>
                      </a:r>
                      <a:endParaRPr lang="en-US" sz="2000" b="1" dirty="0">
                        <a:solidFill>
                          <a:srgbClr val="000000"/>
                        </a:solidFill>
                      </a:endParaRPr>
                    </a:p>
                  </a:txBody>
                  <a:tcPr anchor="ctr"/>
                </a:tc>
                <a:extLst>
                  <a:ext uri="{0D108BD9-81ED-4DB2-BD59-A6C34878D82A}">
                    <a16:rowId xmlns:a16="http://schemas.microsoft.com/office/drawing/2014/main" val="10000"/>
                  </a:ext>
                </a:extLst>
              </a:tr>
              <a:tr h="1120059">
                <a:tc>
                  <a:txBody>
                    <a:bodyPr/>
                    <a:lstStyle/>
                    <a:p>
                      <a:r>
                        <a:rPr lang="en-US" sz="2000" dirty="0"/>
                        <a:t>Use multiplication and division within 100 to solve word problems in situations involving equal groups.</a:t>
                      </a:r>
                    </a:p>
                  </a:txBody>
                  <a:tcPr/>
                </a:tc>
                <a:tc>
                  <a:txBody>
                    <a:bodyPr/>
                    <a:lstStyle/>
                    <a:p>
                      <a:r>
                        <a:rPr lang="en-US" sz="2000" dirty="0"/>
                        <a:t>Understand division</a:t>
                      </a:r>
                      <a:r>
                        <a:rPr lang="en-US" sz="2000" baseline="0" dirty="0"/>
                        <a:t> as an unknown factor problem</a:t>
                      </a:r>
                      <a:endParaRPr lang="en-US" sz="2000" dirty="0"/>
                    </a:p>
                  </a:txBody>
                  <a:tcPr>
                    <a:noFill/>
                  </a:tcPr>
                </a:tc>
                <a:extLst>
                  <a:ext uri="{0D108BD9-81ED-4DB2-BD59-A6C34878D82A}">
                    <a16:rowId xmlns:a16="http://schemas.microsoft.com/office/drawing/2014/main" val="10001"/>
                  </a:ext>
                </a:extLst>
              </a:tr>
            </a:tbl>
          </a:graphicData>
        </a:graphic>
      </p:graphicFrame>
      <p:sp>
        <p:nvSpPr>
          <p:cNvPr id="9" name="Shape 68"/>
          <p:cNvSpPr txBox="1">
            <a:spLocks/>
          </p:cNvSpPr>
          <p:nvPr/>
        </p:nvSpPr>
        <p:spPr>
          <a:xfrm>
            <a:off x="304800" y="76200"/>
            <a:ext cx="8839199"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1" i="0" u="none" strike="noStrike" cap="none" baseline="0">
                <a:solidFill>
                  <a:srgbClr val="4C4C4C"/>
                </a:solidFill>
                <a:latin typeface="Arial"/>
                <a:ea typeface="Arial"/>
                <a:cs typeface="Arial"/>
                <a:sym typeface="Arial"/>
              </a:defRPr>
            </a:lvl1pPr>
            <a:lvl2pPr marL="0" marR="0" indent="0" algn="l" rtl="0">
              <a:lnSpc>
                <a:spcPct val="100000"/>
              </a:lnSpc>
              <a:spcBef>
                <a:spcPts val="0"/>
              </a:spcBef>
              <a:spcAft>
                <a:spcPts val="0"/>
              </a:spcAft>
              <a:buNone/>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pPr>
              <a:buSzPct val="36666"/>
            </a:pPr>
            <a:r>
              <a:rPr lang="en-US" sz="3000" dirty="0"/>
              <a:t>Why do we need a process for unpacking?</a:t>
            </a:r>
          </a:p>
        </p:txBody>
      </p:sp>
    </p:spTree>
    <p:extLst>
      <p:ext uri="{BB962C8B-B14F-4D97-AF65-F5344CB8AC3E}">
        <p14:creationId xmlns:p14="http://schemas.microsoft.com/office/powerpoint/2010/main" val="380197172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Shape 70"/>
          <p:cNvSpPr txBox="1">
            <a:spLocks noGrp="1"/>
          </p:cNvSpPr>
          <p:nvPr>
            <p:ph type="body" idx="4294967295"/>
          </p:nvPr>
        </p:nvSpPr>
        <p:spPr>
          <a:xfrm>
            <a:off x="304801" y="1054101"/>
            <a:ext cx="8510010" cy="1603036"/>
          </a:xfrm>
          <a:prstGeom prst="rect">
            <a:avLst/>
          </a:prstGeom>
          <a:ln/>
        </p:spPr>
        <p:style>
          <a:lnRef idx="2">
            <a:schemeClr val="accent2"/>
          </a:lnRef>
          <a:fillRef idx="1">
            <a:schemeClr val="lt1"/>
          </a:fillRef>
          <a:effectRef idx="0">
            <a:schemeClr val="accent2"/>
          </a:effectRef>
          <a:fontRef idx="minor">
            <a:schemeClr val="dk1"/>
          </a:fontRef>
        </p:style>
        <p:txBody>
          <a:bodyPr lIns="91425" tIns="45700" rIns="91425" bIns="45700" anchor="t" anchorCtr="0">
            <a:noAutofit/>
          </a:bodyPr>
          <a:lstStyle/>
          <a:p>
            <a:pPr marL="0" indent="0">
              <a:spcBef>
                <a:spcPts val="0"/>
              </a:spcBef>
              <a:spcAft>
                <a:spcPts val="1200"/>
              </a:spcAft>
              <a:buNone/>
            </a:pPr>
            <a:r>
              <a:rPr lang="en-US" dirty="0"/>
              <a:t>In their original form, many standards are</a:t>
            </a:r>
            <a:r>
              <a:rPr lang="is-IS" dirty="0"/>
              <a:t>…</a:t>
            </a:r>
          </a:p>
          <a:p>
            <a:pPr marL="457200" indent="-457200">
              <a:spcBef>
                <a:spcPts val="0"/>
              </a:spcBef>
              <a:spcAft>
                <a:spcPts val="1200"/>
              </a:spcAft>
              <a:buFont typeface="+mj-lt"/>
              <a:buAutoNum type="arabicPeriod"/>
            </a:pPr>
            <a:r>
              <a:rPr lang="is-IS" b="1" dirty="0"/>
              <a:t>V</a:t>
            </a:r>
            <a:r>
              <a:rPr lang="en-US" b="1" dirty="0"/>
              <a:t>ague</a:t>
            </a:r>
            <a:r>
              <a:rPr lang="en-US" dirty="0"/>
              <a:t>, and</a:t>
            </a:r>
          </a:p>
          <a:p>
            <a:pPr marL="457200" indent="-457200">
              <a:spcBef>
                <a:spcPts val="0"/>
              </a:spcBef>
              <a:spcAft>
                <a:spcPts val="1200"/>
              </a:spcAft>
              <a:buFont typeface="+mj-lt"/>
              <a:buAutoNum type="arabicPeriod"/>
            </a:pPr>
            <a:r>
              <a:rPr lang="en-US" dirty="0"/>
              <a:t>Dense</a:t>
            </a:r>
          </a:p>
          <a:p>
            <a:pPr marL="0" indent="0">
              <a:spcBef>
                <a:spcPts val="0"/>
              </a:spcBef>
              <a:spcAft>
                <a:spcPts val="1200"/>
              </a:spcAft>
              <a:buNone/>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Shape 70"/>
          <p:cNvSpPr txBox="1">
            <a:spLocks/>
          </p:cNvSpPr>
          <p:nvPr/>
        </p:nvSpPr>
        <p:spPr>
          <a:xfrm>
            <a:off x="304800" y="2855386"/>
            <a:ext cx="8510010" cy="111078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spcBef>
                <a:spcPts val="0"/>
              </a:spcBef>
              <a:spcAft>
                <a:spcPts val="1200"/>
              </a:spcAft>
              <a:buFont typeface="Arial"/>
              <a:buNone/>
            </a:pPr>
            <a:r>
              <a:rPr lang="en-US" b="1" dirty="0" smtClean="0"/>
              <a:t>Standard 3.OA.B.6 is much vaguer than 3.OA.A.3. For example, how would a teacher know whether or not a student understands? </a:t>
            </a:r>
            <a:endParaRPr lang="is-IS" b="1" dirty="0"/>
          </a:p>
        </p:txBody>
      </p:sp>
      <p:graphicFrame>
        <p:nvGraphicFramePr>
          <p:cNvPr id="2" name="Table 1"/>
          <p:cNvGraphicFramePr>
            <a:graphicFrameLocks noGrp="1"/>
          </p:cNvGraphicFramePr>
          <p:nvPr>
            <p:extLst>
              <p:ext uri="{D42A27DB-BD31-4B8C-83A1-F6EECF244321}">
                <p14:modId xmlns:p14="http://schemas.microsoft.com/office/powerpoint/2010/main" val="3393526453"/>
              </p:ext>
            </p:extLst>
          </p:nvPr>
        </p:nvGraphicFramePr>
        <p:xfrm>
          <a:off x="304799" y="4133910"/>
          <a:ext cx="8510010" cy="1638117"/>
        </p:xfrm>
        <a:graphic>
          <a:graphicData uri="http://schemas.openxmlformats.org/drawingml/2006/table">
            <a:tbl>
              <a:tblPr firstRow="1" bandRow="1">
                <a:tableStyleId>{69012ECD-51FC-41F1-AA8D-1B2483CD663E}</a:tableStyleId>
              </a:tblPr>
              <a:tblGrid>
                <a:gridCol w="4255005">
                  <a:extLst>
                    <a:ext uri="{9D8B030D-6E8A-4147-A177-3AD203B41FA5}">
                      <a16:colId xmlns:a16="http://schemas.microsoft.com/office/drawing/2014/main" val="20000"/>
                    </a:ext>
                  </a:extLst>
                </a:gridCol>
                <a:gridCol w="4255005">
                  <a:extLst>
                    <a:ext uri="{9D8B030D-6E8A-4147-A177-3AD203B41FA5}">
                      <a16:colId xmlns:a16="http://schemas.microsoft.com/office/drawing/2014/main" val="20001"/>
                    </a:ext>
                  </a:extLst>
                </a:gridCol>
              </a:tblGrid>
              <a:tr h="518058">
                <a:tc>
                  <a:txBody>
                    <a:bodyPr/>
                    <a:lstStyle/>
                    <a:p>
                      <a:pPr algn="ctr"/>
                      <a:r>
                        <a:rPr lang="en-US" sz="2000" dirty="0">
                          <a:solidFill>
                            <a:schemeClr val="tx1"/>
                          </a:solidFill>
                        </a:rPr>
                        <a:t>3.OA.A.3</a:t>
                      </a:r>
                      <a:endParaRPr lang="en-US" sz="20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3.OA.B.6</a:t>
                      </a:r>
                      <a:endParaRPr lang="en-US" sz="2000" b="1" dirty="0">
                        <a:solidFill>
                          <a:srgbClr val="000000"/>
                        </a:solidFill>
                      </a:endParaRPr>
                    </a:p>
                  </a:txBody>
                  <a:tcPr anchor="ctr"/>
                </a:tc>
                <a:extLst>
                  <a:ext uri="{0D108BD9-81ED-4DB2-BD59-A6C34878D82A}">
                    <a16:rowId xmlns:a16="http://schemas.microsoft.com/office/drawing/2014/main" val="10000"/>
                  </a:ext>
                </a:extLst>
              </a:tr>
              <a:tr h="1120059">
                <a:tc>
                  <a:txBody>
                    <a:bodyPr/>
                    <a:lstStyle/>
                    <a:p>
                      <a:r>
                        <a:rPr lang="en-US" sz="2000" dirty="0"/>
                        <a:t>Use multiplication and division within 100 to solve word problems in situations involving equal groups.</a:t>
                      </a:r>
                    </a:p>
                  </a:txBody>
                  <a:tcPr/>
                </a:tc>
                <a:tc>
                  <a:txBody>
                    <a:bodyPr/>
                    <a:lstStyle/>
                    <a:p>
                      <a:r>
                        <a:rPr lang="en-US" sz="2000" dirty="0"/>
                        <a:t>Understand division</a:t>
                      </a:r>
                      <a:r>
                        <a:rPr lang="en-US" sz="2000" baseline="0" dirty="0"/>
                        <a:t> as an unknown factor problem</a:t>
                      </a:r>
                      <a:endParaRPr lang="en-US" sz="2000" dirty="0"/>
                    </a:p>
                  </a:txBody>
                  <a:tcPr>
                    <a:solidFill>
                      <a:srgbClr val="FFFF00"/>
                    </a:solidFill>
                  </a:tcPr>
                </a:tc>
                <a:extLst>
                  <a:ext uri="{0D108BD9-81ED-4DB2-BD59-A6C34878D82A}">
                    <a16:rowId xmlns:a16="http://schemas.microsoft.com/office/drawing/2014/main" val="10001"/>
                  </a:ext>
                </a:extLst>
              </a:tr>
            </a:tbl>
          </a:graphicData>
        </a:graphic>
      </p:graphicFrame>
      <p:sp>
        <p:nvSpPr>
          <p:cNvPr id="9" name="Shape 68"/>
          <p:cNvSpPr txBox="1">
            <a:spLocks/>
          </p:cNvSpPr>
          <p:nvPr/>
        </p:nvSpPr>
        <p:spPr>
          <a:xfrm>
            <a:off x="304800" y="76200"/>
            <a:ext cx="8839199"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1" i="0" u="none" strike="noStrike" cap="none" baseline="0">
                <a:solidFill>
                  <a:srgbClr val="4C4C4C"/>
                </a:solidFill>
                <a:latin typeface="Arial"/>
                <a:ea typeface="Arial"/>
                <a:cs typeface="Arial"/>
                <a:sym typeface="Arial"/>
              </a:defRPr>
            </a:lvl1pPr>
            <a:lvl2pPr marL="0" marR="0" indent="0" algn="l" rtl="0">
              <a:lnSpc>
                <a:spcPct val="100000"/>
              </a:lnSpc>
              <a:spcBef>
                <a:spcPts val="0"/>
              </a:spcBef>
              <a:spcAft>
                <a:spcPts val="0"/>
              </a:spcAft>
              <a:buNone/>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pPr>
              <a:buSzPct val="36666"/>
            </a:pPr>
            <a:r>
              <a:rPr lang="en-US" sz="3000" dirty="0"/>
              <a:t>Why do we need a process for unpacking?</a:t>
            </a:r>
          </a:p>
        </p:txBody>
      </p:sp>
    </p:spTree>
    <p:extLst>
      <p:ext uri="{BB962C8B-B14F-4D97-AF65-F5344CB8AC3E}">
        <p14:creationId xmlns:p14="http://schemas.microsoft.com/office/powerpoint/2010/main" val="488194606"/>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Shape 70"/>
          <p:cNvSpPr txBox="1">
            <a:spLocks noGrp="1"/>
          </p:cNvSpPr>
          <p:nvPr>
            <p:ph type="body" idx="4294967295"/>
          </p:nvPr>
        </p:nvSpPr>
        <p:spPr>
          <a:xfrm>
            <a:off x="304801" y="1054101"/>
            <a:ext cx="8510010" cy="1603036"/>
          </a:xfrm>
          <a:prstGeom prst="rect">
            <a:avLst/>
          </a:prstGeom>
          <a:ln/>
        </p:spPr>
        <p:style>
          <a:lnRef idx="2">
            <a:schemeClr val="accent2"/>
          </a:lnRef>
          <a:fillRef idx="1">
            <a:schemeClr val="lt1"/>
          </a:fillRef>
          <a:effectRef idx="0">
            <a:schemeClr val="accent2"/>
          </a:effectRef>
          <a:fontRef idx="minor">
            <a:schemeClr val="dk1"/>
          </a:fontRef>
        </p:style>
        <p:txBody>
          <a:bodyPr lIns="91425" tIns="45700" rIns="91425" bIns="45700" anchor="t" anchorCtr="0">
            <a:noAutofit/>
          </a:bodyPr>
          <a:lstStyle/>
          <a:p>
            <a:pPr marL="0" indent="0">
              <a:spcBef>
                <a:spcPts val="0"/>
              </a:spcBef>
              <a:spcAft>
                <a:spcPts val="1200"/>
              </a:spcAft>
              <a:buNone/>
            </a:pPr>
            <a:r>
              <a:rPr lang="en-US" dirty="0"/>
              <a:t>In their original form, many standards are</a:t>
            </a:r>
            <a:r>
              <a:rPr lang="is-IS" dirty="0"/>
              <a:t>…</a:t>
            </a:r>
          </a:p>
          <a:p>
            <a:pPr marL="457200" indent="-457200">
              <a:spcBef>
                <a:spcPts val="0"/>
              </a:spcBef>
              <a:spcAft>
                <a:spcPts val="1200"/>
              </a:spcAft>
              <a:buFont typeface="+mj-lt"/>
              <a:buAutoNum type="arabicPeriod"/>
            </a:pPr>
            <a:r>
              <a:rPr lang="is-IS" dirty="0"/>
              <a:t>V</a:t>
            </a:r>
            <a:r>
              <a:rPr lang="en-US" dirty="0"/>
              <a:t>ague, and</a:t>
            </a:r>
          </a:p>
          <a:p>
            <a:pPr marL="457200" indent="-457200">
              <a:spcBef>
                <a:spcPts val="0"/>
              </a:spcBef>
              <a:spcAft>
                <a:spcPts val="1200"/>
              </a:spcAft>
              <a:buFont typeface="+mj-lt"/>
              <a:buAutoNum type="arabicPeriod"/>
            </a:pPr>
            <a:r>
              <a:rPr lang="en-US" b="1" dirty="0"/>
              <a:t>Dense</a:t>
            </a:r>
          </a:p>
          <a:p>
            <a:pPr marL="0" indent="0">
              <a:spcBef>
                <a:spcPts val="0"/>
              </a:spcBef>
              <a:spcAft>
                <a:spcPts val="1200"/>
              </a:spcAft>
              <a:buNone/>
            </a:pPr>
            <a:endParaRPr lang="en-US" dirty="0"/>
          </a:p>
          <a:p>
            <a:pPr marL="0" indent="0">
              <a:spcBef>
                <a:spcPts val="0"/>
              </a:spcBef>
              <a:spcAft>
                <a:spcPts val="1200"/>
              </a:spcAft>
              <a:buNone/>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2" name="Rectangle 1"/>
          <p:cNvSpPr/>
          <p:nvPr/>
        </p:nvSpPr>
        <p:spPr>
          <a:xfrm>
            <a:off x="304800" y="3811149"/>
            <a:ext cx="8510009" cy="1938992"/>
          </a:xfrm>
          <a:prstGeom prst="rect">
            <a:avLst/>
          </a:prstGeom>
        </p:spPr>
        <p:txBody>
          <a:bodyPr wrap="square">
            <a:spAutoFit/>
          </a:bodyPr>
          <a:lstStyle/>
          <a:p>
            <a:r>
              <a:rPr lang="en-US" sz="2400" b="1" dirty="0"/>
              <a:t>CCSS.ELA-LITERACY.RL.6.4</a:t>
            </a:r>
          </a:p>
          <a:p>
            <a:r>
              <a:rPr lang="en-US" sz="2400" dirty="0"/>
              <a:t>Determine the meaning of words and phrases as they are used in a text, including figurative and connotative meanings; analyze the impact of a specific word choice on meaning and tone</a:t>
            </a:r>
          </a:p>
        </p:txBody>
      </p:sp>
      <p:sp>
        <p:nvSpPr>
          <p:cNvPr id="8" name="Shape 68"/>
          <p:cNvSpPr txBox="1">
            <a:spLocks/>
          </p:cNvSpPr>
          <p:nvPr/>
        </p:nvSpPr>
        <p:spPr>
          <a:xfrm>
            <a:off x="304800" y="76200"/>
            <a:ext cx="8839199"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1" i="0" u="none" strike="noStrike" cap="none" baseline="0">
                <a:solidFill>
                  <a:srgbClr val="4C4C4C"/>
                </a:solidFill>
                <a:latin typeface="Arial"/>
                <a:ea typeface="Arial"/>
                <a:cs typeface="Arial"/>
                <a:sym typeface="Arial"/>
              </a:defRPr>
            </a:lvl1pPr>
            <a:lvl2pPr marL="0" marR="0" indent="0" algn="l" rtl="0">
              <a:lnSpc>
                <a:spcPct val="100000"/>
              </a:lnSpc>
              <a:spcBef>
                <a:spcPts val="0"/>
              </a:spcBef>
              <a:spcAft>
                <a:spcPts val="0"/>
              </a:spcAft>
              <a:buNone/>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pPr>
              <a:buSzPct val="36666"/>
            </a:pPr>
            <a:r>
              <a:rPr lang="en-US" sz="3000" dirty="0"/>
              <a:t>Why do we need a process for unpacking?</a:t>
            </a:r>
          </a:p>
        </p:txBody>
      </p:sp>
      <p:sp>
        <p:nvSpPr>
          <p:cNvPr id="3" name="TextBox 2"/>
          <p:cNvSpPr txBox="1"/>
          <p:nvPr/>
        </p:nvSpPr>
        <p:spPr>
          <a:xfrm>
            <a:off x="850351" y="3022477"/>
            <a:ext cx="7421473" cy="461665"/>
          </a:xfrm>
          <a:prstGeom prst="rect">
            <a:avLst/>
          </a:prstGeom>
          <a:noFill/>
        </p:spPr>
        <p:txBody>
          <a:bodyPr wrap="none" rtlCol="0">
            <a:spAutoFit/>
          </a:bodyPr>
          <a:lstStyle/>
          <a:p>
            <a:r>
              <a:rPr lang="en-US" sz="2400" b="1" dirty="0" smtClean="0">
                <a:solidFill>
                  <a:schemeClr val="tx1"/>
                </a:solidFill>
              </a:rPr>
              <a:t>Discuss</a:t>
            </a:r>
            <a:r>
              <a:rPr lang="en-US" sz="2400" dirty="0" smtClean="0">
                <a:solidFill>
                  <a:schemeClr val="tx1"/>
                </a:solidFill>
              </a:rPr>
              <a:t>: What makes the following standard dense?</a:t>
            </a:r>
            <a:endParaRPr lang="en-US" sz="2400" dirty="0">
              <a:solidFill>
                <a:schemeClr val="tx1"/>
              </a:solidFill>
            </a:endParaRPr>
          </a:p>
        </p:txBody>
      </p:sp>
    </p:spTree>
    <p:extLst>
      <p:ext uri="{BB962C8B-B14F-4D97-AF65-F5344CB8AC3E}">
        <p14:creationId xmlns:p14="http://schemas.microsoft.com/office/powerpoint/2010/main" val="421574987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Shape 70"/>
          <p:cNvSpPr txBox="1">
            <a:spLocks noGrp="1"/>
          </p:cNvSpPr>
          <p:nvPr>
            <p:ph type="body" idx="4294967295"/>
          </p:nvPr>
        </p:nvSpPr>
        <p:spPr>
          <a:xfrm>
            <a:off x="304801" y="1301940"/>
            <a:ext cx="8510010" cy="4214353"/>
          </a:xfrm>
          <a:prstGeom prst="rect">
            <a:avLst/>
          </a:prstGeom>
          <a:ln>
            <a:noFill/>
          </a:ln>
        </p:spPr>
        <p:style>
          <a:lnRef idx="2">
            <a:schemeClr val="accent1"/>
          </a:lnRef>
          <a:fillRef idx="1">
            <a:schemeClr val="lt1"/>
          </a:fillRef>
          <a:effectRef idx="0">
            <a:schemeClr val="accent1"/>
          </a:effectRef>
          <a:fontRef idx="minor">
            <a:schemeClr val="dk1"/>
          </a:fontRef>
        </p:style>
        <p:txBody>
          <a:bodyPr lIns="91425" tIns="45700" rIns="91425" bIns="45700" anchor="t" anchorCtr="0">
            <a:noAutofit/>
          </a:bodyPr>
          <a:lstStyle/>
          <a:p>
            <a:pPr marL="0" indent="0">
              <a:spcBef>
                <a:spcPts val="0"/>
              </a:spcBef>
              <a:spcAft>
                <a:spcPts val="1200"/>
              </a:spcAft>
              <a:buNone/>
            </a:pPr>
            <a:r>
              <a:rPr lang="en-US" dirty="0"/>
              <a:t>A process helps to ensure that</a:t>
            </a:r>
            <a:r>
              <a:rPr lang="is-IS" dirty="0"/>
              <a:t>…</a:t>
            </a:r>
            <a:endParaRPr lang="en-US" dirty="0"/>
          </a:p>
          <a:p>
            <a:pPr marL="457200" indent="-457200">
              <a:spcBef>
                <a:spcPts val="0"/>
              </a:spcBef>
              <a:spcAft>
                <a:spcPts val="1200"/>
              </a:spcAft>
              <a:buFont typeface="+mj-lt"/>
              <a:buAutoNum type="arabicPeriod"/>
            </a:pPr>
            <a:r>
              <a:rPr lang="en-US" dirty="0"/>
              <a:t>teachers have a common understanding of the focus standard for a lesson, </a:t>
            </a:r>
            <a:endParaRPr lang="en-US" dirty="0" smtClean="0"/>
          </a:p>
          <a:p>
            <a:pPr marL="457200" indent="-457200">
              <a:spcBef>
                <a:spcPts val="0"/>
              </a:spcBef>
              <a:spcAft>
                <a:spcPts val="1200"/>
              </a:spcAft>
              <a:buFont typeface="+mj-lt"/>
              <a:buAutoNum type="arabicPeriod"/>
            </a:pPr>
            <a:r>
              <a:rPr lang="en-US" dirty="0"/>
              <a:t>t</a:t>
            </a:r>
            <a:r>
              <a:rPr lang="en-US" dirty="0" smtClean="0"/>
              <a:t>he lesson teaches the knowledge and skills defined by the standard, and</a:t>
            </a:r>
            <a:endParaRPr lang="en-US" dirty="0"/>
          </a:p>
          <a:p>
            <a:pPr marL="457200" indent="-457200">
              <a:spcBef>
                <a:spcPts val="0"/>
              </a:spcBef>
              <a:spcAft>
                <a:spcPts val="1200"/>
              </a:spcAft>
              <a:buFont typeface="+mj-lt"/>
              <a:buAutoNum type="arabicPeriod"/>
            </a:pPr>
            <a:r>
              <a:rPr lang="en-US" dirty="0"/>
              <a:t>teachers involved in </a:t>
            </a:r>
            <a:r>
              <a:rPr lang="en-US" dirty="0" smtClean="0"/>
              <a:t>tuning a lesson </a:t>
            </a:r>
            <a:r>
              <a:rPr lang="en-US" dirty="0"/>
              <a:t>will give accurate and consistent feedback.</a:t>
            </a:r>
          </a:p>
          <a:p>
            <a:pPr marL="0" indent="0">
              <a:spcBef>
                <a:spcPts val="0"/>
              </a:spcBef>
              <a:spcAft>
                <a:spcPts val="1200"/>
              </a:spcAft>
              <a:buNone/>
            </a:pPr>
            <a:endParaRPr lang="en-US" dirty="0"/>
          </a:p>
          <a:p>
            <a:pPr marL="0" indent="0">
              <a:spcBef>
                <a:spcPts val="0"/>
              </a:spcBef>
              <a:spcAft>
                <a:spcPts val="1200"/>
              </a:spcAft>
              <a:buNone/>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Shape 68"/>
          <p:cNvSpPr txBox="1">
            <a:spLocks/>
          </p:cNvSpPr>
          <p:nvPr/>
        </p:nvSpPr>
        <p:spPr>
          <a:xfrm>
            <a:off x="304800" y="76200"/>
            <a:ext cx="8839199"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1" i="0" u="none" strike="noStrike" cap="none" baseline="0">
                <a:solidFill>
                  <a:srgbClr val="4C4C4C"/>
                </a:solidFill>
                <a:latin typeface="Arial"/>
                <a:ea typeface="Arial"/>
                <a:cs typeface="Arial"/>
                <a:sym typeface="Arial"/>
              </a:defRPr>
            </a:lvl1pPr>
            <a:lvl2pPr marL="0" marR="0" indent="0" algn="l" rtl="0">
              <a:lnSpc>
                <a:spcPct val="100000"/>
              </a:lnSpc>
              <a:spcBef>
                <a:spcPts val="0"/>
              </a:spcBef>
              <a:spcAft>
                <a:spcPts val="0"/>
              </a:spcAft>
              <a:buNone/>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pPr>
              <a:buSzPct val="36666"/>
            </a:pPr>
            <a:r>
              <a:rPr lang="en-US" sz="3000" dirty="0"/>
              <a:t>Why do we need a process for </a:t>
            </a:r>
            <a:r>
              <a:rPr lang="en-US" sz="3000" dirty="0" smtClean="0"/>
              <a:t>analyzing a standard?</a:t>
            </a:r>
            <a:endParaRPr lang="en-US" sz="3000" dirty="0"/>
          </a:p>
        </p:txBody>
      </p:sp>
    </p:spTree>
    <p:extLst>
      <p:ext uri="{BB962C8B-B14F-4D97-AF65-F5344CB8AC3E}">
        <p14:creationId xmlns:p14="http://schemas.microsoft.com/office/powerpoint/2010/main" val="3704188990"/>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Purpose of </a:t>
            </a:r>
            <a:r>
              <a:rPr lang="en-US" sz="3000" dirty="0" smtClean="0"/>
              <a:t>Analyzing Standards</a:t>
            </a:r>
            <a:endParaRPr lang="en-US" sz="3000"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8" name="Shape 70"/>
          <p:cNvSpPr txBox="1">
            <a:spLocks/>
          </p:cNvSpPr>
          <p:nvPr/>
        </p:nvSpPr>
        <p:spPr>
          <a:xfrm>
            <a:off x="505575" y="1190725"/>
            <a:ext cx="7925399" cy="39243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lnSpc>
                <a:spcPct val="150000"/>
              </a:lnSpc>
              <a:spcBef>
                <a:spcPts val="0"/>
              </a:spcBef>
              <a:buFont typeface="Arial"/>
              <a:buNone/>
            </a:pPr>
            <a:r>
              <a:rPr lang="en-US" b="1" dirty="0">
                <a:solidFill>
                  <a:srgbClr val="000000"/>
                </a:solidFill>
              </a:rPr>
              <a:t>The purpose of </a:t>
            </a:r>
            <a:r>
              <a:rPr lang="en-US" b="1" dirty="0" smtClean="0">
                <a:solidFill>
                  <a:srgbClr val="000000"/>
                </a:solidFill>
              </a:rPr>
              <a:t>analyzing the </a:t>
            </a:r>
            <a:r>
              <a:rPr lang="en-US" b="1" dirty="0">
                <a:solidFill>
                  <a:srgbClr val="000000"/>
                </a:solidFill>
              </a:rPr>
              <a:t>focus standard of a lesson is to clarify the following:</a:t>
            </a:r>
          </a:p>
          <a:p>
            <a:pPr marL="457200" indent="-457200">
              <a:lnSpc>
                <a:spcPct val="150000"/>
              </a:lnSpc>
              <a:spcBef>
                <a:spcPts val="0"/>
              </a:spcBef>
            </a:pPr>
            <a:r>
              <a:rPr lang="en-US" dirty="0">
                <a:solidFill>
                  <a:srgbClr val="000000"/>
                </a:solidFill>
              </a:rPr>
              <a:t>What students need to be able to DO, and</a:t>
            </a:r>
          </a:p>
          <a:p>
            <a:pPr marL="457200" indent="-457200">
              <a:lnSpc>
                <a:spcPct val="150000"/>
              </a:lnSpc>
              <a:spcBef>
                <a:spcPts val="0"/>
              </a:spcBef>
            </a:pPr>
            <a:r>
              <a:rPr lang="en-US" dirty="0">
                <a:solidFill>
                  <a:srgbClr val="000000"/>
                </a:solidFill>
              </a:rPr>
              <a:t>What they need to KNOW in order to do it.</a:t>
            </a:r>
          </a:p>
          <a:p>
            <a:pPr marL="0" indent="0">
              <a:lnSpc>
                <a:spcPct val="150000"/>
              </a:lnSpc>
              <a:spcBef>
                <a:spcPts val="0"/>
              </a:spcBef>
              <a:buNone/>
            </a:pPr>
            <a:endParaRPr lang="en-US" dirty="0">
              <a:solidFill>
                <a:srgbClr val="000000"/>
              </a:solidFill>
            </a:endParaRPr>
          </a:p>
        </p:txBody>
      </p:sp>
    </p:spTree>
    <p:extLst>
      <p:ext uri="{BB962C8B-B14F-4D97-AF65-F5344CB8AC3E}">
        <p14:creationId xmlns:p14="http://schemas.microsoft.com/office/powerpoint/2010/main" val="350115955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Review of Course Modules</a:t>
            </a:r>
          </a:p>
        </p:txBody>
      </p:sp>
      <p:sp>
        <p:nvSpPr>
          <p:cNvPr id="70" name="Shape 70"/>
          <p:cNvSpPr txBox="1">
            <a:spLocks noGrp="1"/>
          </p:cNvSpPr>
          <p:nvPr>
            <p:ph type="body" idx="4294967295"/>
          </p:nvPr>
        </p:nvSpPr>
        <p:spPr>
          <a:xfrm>
            <a:off x="505575" y="1104900"/>
            <a:ext cx="8309235" cy="5270500"/>
          </a:xfrm>
          <a:prstGeom prst="rect">
            <a:avLst/>
          </a:prstGeom>
          <a:noFill/>
          <a:ln>
            <a:noFill/>
          </a:ln>
        </p:spPr>
        <p:txBody>
          <a:bodyPr lIns="91425" tIns="45700" rIns="91425" bIns="45700" anchor="t" anchorCtr="0">
            <a:noAutofit/>
          </a:bodyPr>
          <a:lstStyle/>
          <a:p>
            <a:pPr marL="0" indent="0">
              <a:lnSpc>
                <a:spcPct val="140000"/>
              </a:lnSpc>
              <a:spcBef>
                <a:spcPts val="0"/>
              </a:spcBef>
              <a:spcAft>
                <a:spcPts val="600"/>
              </a:spcAft>
              <a:buNone/>
            </a:pPr>
            <a:r>
              <a:rPr lang="en-US" b="1" dirty="0"/>
              <a:t>Module 1 </a:t>
            </a:r>
            <a:r>
              <a:rPr lang="en-US" dirty="0"/>
              <a:t>– Introduction to the </a:t>
            </a:r>
            <a:r>
              <a:rPr lang="en-US" dirty="0" smtClean="0"/>
              <a:t>Standards-Based Lesson Tuning </a:t>
            </a:r>
            <a:r>
              <a:rPr lang="en-US" dirty="0"/>
              <a:t>Protocol</a:t>
            </a:r>
          </a:p>
          <a:p>
            <a:pPr marL="0" indent="0">
              <a:lnSpc>
                <a:spcPct val="140000"/>
              </a:lnSpc>
              <a:spcBef>
                <a:spcPts val="0"/>
              </a:spcBef>
              <a:spcAft>
                <a:spcPts val="600"/>
              </a:spcAft>
              <a:buNone/>
            </a:pPr>
            <a:r>
              <a:rPr lang="en-US" b="1" dirty="0"/>
              <a:t>Module 2 </a:t>
            </a:r>
            <a:r>
              <a:rPr lang="en-US" dirty="0"/>
              <a:t>– Analyzing the Focus Standard of a Lesson</a:t>
            </a:r>
          </a:p>
          <a:p>
            <a:pPr marL="0" indent="0">
              <a:lnSpc>
                <a:spcPct val="140000"/>
              </a:lnSpc>
              <a:spcBef>
                <a:spcPts val="0"/>
              </a:spcBef>
              <a:spcAft>
                <a:spcPts val="600"/>
              </a:spcAft>
              <a:buNone/>
            </a:pPr>
            <a:r>
              <a:rPr lang="en-US" b="1" dirty="0"/>
              <a:t>Module 3 </a:t>
            </a:r>
            <a:r>
              <a:rPr lang="en-US" dirty="0"/>
              <a:t>–Tuning Lesson Elements</a:t>
            </a:r>
          </a:p>
          <a:p>
            <a:pPr marL="0" indent="0">
              <a:lnSpc>
                <a:spcPct val="140000"/>
              </a:lnSpc>
              <a:spcBef>
                <a:spcPts val="0"/>
              </a:spcBef>
              <a:spcAft>
                <a:spcPts val="600"/>
              </a:spcAft>
              <a:buNone/>
            </a:pPr>
            <a:r>
              <a:rPr lang="en-US" b="1" dirty="0"/>
              <a:t>Module 4 </a:t>
            </a:r>
            <a:r>
              <a:rPr lang="en-US" dirty="0"/>
              <a:t>– Integrating Supports for </a:t>
            </a:r>
            <a:r>
              <a:rPr lang="en-US" dirty="0" smtClean="0"/>
              <a:t>ENLs</a:t>
            </a:r>
            <a:endParaRPr lang="en-US" dirty="0"/>
          </a:p>
          <a:p>
            <a:pPr marL="0" indent="0">
              <a:lnSpc>
                <a:spcPct val="140000"/>
              </a:lnSpc>
              <a:spcBef>
                <a:spcPts val="0"/>
              </a:spcBef>
              <a:spcAft>
                <a:spcPts val="600"/>
              </a:spcAft>
              <a:buNone/>
            </a:pPr>
            <a:r>
              <a:rPr lang="en-US" b="1" dirty="0"/>
              <a:t>Module 5 </a:t>
            </a:r>
            <a:r>
              <a:rPr lang="en-US" dirty="0"/>
              <a:t>– Building Capacity for Routine Collaboration</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17759811"/>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a:t>
            </a:r>
            <a:r>
              <a:rPr lang="en-US" sz="3000" dirty="0" smtClean="0"/>
              <a:t>Analyzing a </a:t>
            </a:r>
            <a:r>
              <a:rPr lang="en-US" sz="3000" dirty="0"/>
              <a:t>Standard</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8" name="Shape 70"/>
          <p:cNvSpPr txBox="1">
            <a:spLocks/>
          </p:cNvSpPr>
          <p:nvPr/>
        </p:nvSpPr>
        <p:spPr>
          <a:xfrm>
            <a:off x="273824" y="822161"/>
            <a:ext cx="8510010" cy="4998212"/>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50000"/>
              </a:lnSpc>
              <a:spcBef>
                <a:spcPts val="0"/>
              </a:spcBef>
              <a:buFont typeface="+mj-lt"/>
              <a:buAutoNum type="arabicPeriod"/>
            </a:pPr>
            <a:r>
              <a:rPr lang="en-US" dirty="0">
                <a:solidFill>
                  <a:srgbClr val="000000"/>
                </a:solidFill>
              </a:rPr>
              <a:t>Identify and record the focus standard in its complete and original form.</a:t>
            </a:r>
          </a:p>
          <a:p>
            <a:pPr marL="457200" indent="-457200">
              <a:lnSpc>
                <a:spcPct val="150000"/>
              </a:lnSpc>
              <a:spcBef>
                <a:spcPts val="0"/>
              </a:spcBef>
              <a:buFont typeface="+mj-lt"/>
              <a:buAutoNum type="arabicPeriod"/>
            </a:pPr>
            <a:r>
              <a:rPr lang="en-US" dirty="0">
                <a:solidFill>
                  <a:srgbClr val="000000"/>
                </a:solidFill>
              </a:rPr>
              <a:t>Identify the stated and implied knowledge</a:t>
            </a:r>
          </a:p>
          <a:p>
            <a:pPr marL="457200" indent="-457200">
              <a:lnSpc>
                <a:spcPct val="150000"/>
              </a:lnSpc>
              <a:spcBef>
                <a:spcPts val="0"/>
              </a:spcBef>
              <a:buFont typeface="+mj-lt"/>
              <a:buAutoNum type="arabicPeriod"/>
            </a:pPr>
            <a:r>
              <a:rPr lang="en-US" dirty="0">
                <a:solidFill>
                  <a:srgbClr val="000000"/>
                </a:solidFill>
              </a:rPr>
              <a:t>Identify the stated and implied skills</a:t>
            </a:r>
          </a:p>
          <a:p>
            <a:pPr marL="457200" indent="-457200">
              <a:lnSpc>
                <a:spcPct val="150000"/>
              </a:lnSpc>
              <a:spcBef>
                <a:spcPts val="0"/>
              </a:spcBef>
              <a:buFont typeface="+mj-lt"/>
              <a:buAutoNum type="arabicPeriod"/>
            </a:pPr>
            <a:r>
              <a:rPr lang="en-US" dirty="0">
                <a:solidFill>
                  <a:srgbClr val="000000"/>
                </a:solidFill>
              </a:rPr>
              <a:t>Determine which knowledge and skills </a:t>
            </a:r>
            <a:r>
              <a:rPr lang="en-US" dirty="0" smtClean="0">
                <a:solidFill>
                  <a:srgbClr val="000000"/>
                </a:solidFill>
              </a:rPr>
              <a:t>should </a:t>
            </a:r>
            <a:r>
              <a:rPr lang="en-US" dirty="0">
                <a:solidFill>
                  <a:srgbClr val="000000"/>
                </a:solidFill>
              </a:rPr>
              <a:t>be </a:t>
            </a:r>
            <a:r>
              <a:rPr lang="en-US" dirty="0" smtClean="0">
                <a:solidFill>
                  <a:srgbClr val="000000"/>
                </a:solidFill>
              </a:rPr>
              <a:t>taught, and which should have already been mastered.</a:t>
            </a:r>
            <a:endParaRPr lang="en-US" dirty="0">
              <a:solidFill>
                <a:srgbClr val="000000"/>
              </a:solidFill>
            </a:endParaRPr>
          </a:p>
          <a:p>
            <a:pPr marL="457200" indent="-457200">
              <a:lnSpc>
                <a:spcPct val="150000"/>
              </a:lnSpc>
              <a:spcBef>
                <a:spcPts val="0"/>
              </a:spcBef>
              <a:buFont typeface="+mj-lt"/>
              <a:buAutoNum type="arabicPeriod"/>
            </a:pPr>
            <a:r>
              <a:rPr lang="en-US" dirty="0">
                <a:solidFill>
                  <a:srgbClr val="000000"/>
                </a:solidFill>
              </a:rPr>
              <a:t>Consider implications for instruction and </a:t>
            </a:r>
            <a:r>
              <a:rPr lang="en-US" dirty="0" smtClean="0">
                <a:solidFill>
                  <a:srgbClr val="000000"/>
                </a:solidFill>
              </a:rPr>
              <a:t>assessment.</a:t>
            </a:r>
          </a:p>
          <a:p>
            <a:pPr marL="457200" indent="-457200">
              <a:lnSpc>
                <a:spcPct val="150000"/>
              </a:lnSpc>
              <a:spcBef>
                <a:spcPts val="0"/>
              </a:spcBef>
              <a:buFont typeface="+mj-lt"/>
              <a:buAutoNum type="arabicPeriod"/>
            </a:pPr>
            <a:endParaRPr lang="en-US" dirty="0" smtClean="0">
              <a:solidFill>
                <a:srgbClr val="000000"/>
              </a:solidFill>
            </a:endParaRPr>
          </a:p>
          <a:p>
            <a:pPr marL="0" indent="0">
              <a:lnSpc>
                <a:spcPct val="150000"/>
              </a:lnSpc>
              <a:spcBef>
                <a:spcPts val="0"/>
              </a:spcBef>
              <a:buNone/>
            </a:pPr>
            <a:r>
              <a:rPr lang="en-US" dirty="0" smtClean="0">
                <a:solidFill>
                  <a:srgbClr val="000000"/>
                </a:solidFill>
              </a:rPr>
              <a:t>Note: Use the Focus Standard Unpacking Sheet to record your thoughts and discussion.</a:t>
            </a:r>
            <a:endParaRPr lang="en-US" dirty="0">
              <a:solidFill>
                <a:srgbClr val="000000"/>
              </a:solidFill>
            </a:endParaRPr>
          </a:p>
          <a:p>
            <a:pPr marL="0" indent="0">
              <a:lnSpc>
                <a:spcPct val="150000"/>
              </a:lnSpc>
              <a:spcBef>
                <a:spcPts val="0"/>
              </a:spcBef>
              <a:buNone/>
            </a:pPr>
            <a:endParaRPr lang="en-US" dirty="0">
              <a:solidFill>
                <a:srgbClr val="000000"/>
              </a:solidFill>
            </a:endParaRPr>
          </a:p>
        </p:txBody>
      </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2-6a-b</a:t>
            </a:r>
          </a:p>
        </p:txBody>
      </p:sp>
    </p:spTree>
    <p:extLst>
      <p:ext uri="{BB962C8B-B14F-4D97-AF65-F5344CB8AC3E}">
        <p14:creationId xmlns:p14="http://schemas.microsoft.com/office/powerpoint/2010/main" val="315826988"/>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A Guided Walk Through</a:t>
            </a:r>
            <a:endParaRPr lang="en-US" sz="3000"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8" name="Shape 70"/>
          <p:cNvSpPr txBox="1">
            <a:spLocks/>
          </p:cNvSpPr>
          <p:nvPr/>
        </p:nvSpPr>
        <p:spPr>
          <a:xfrm>
            <a:off x="505575" y="1190725"/>
            <a:ext cx="7925399" cy="39243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lnSpc>
                <a:spcPct val="150000"/>
              </a:lnSpc>
              <a:spcBef>
                <a:spcPts val="0"/>
              </a:spcBef>
              <a:buFont typeface="Arial"/>
              <a:buNone/>
            </a:pPr>
            <a:r>
              <a:rPr lang="en-US" dirty="0" smtClean="0">
                <a:solidFill>
                  <a:srgbClr val="000000"/>
                </a:solidFill>
              </a:rPr>
              <a:t>The following slides provide a sample step-by-step analysis of a focus standard. The thoughts recorded were generated by a group of educators like you. This information is also found on page 2-6a in your booklet.</a:t>
            </a:r>
          </a:p>
          <a:p>
            <a:pPr marL="0" indent="0">
              <a:lnSpc>
                <a:spcPct val="150000"/>
              </a:lnSpc>
              <a:spcBef>
                <a:spcPts val="0"/>
              </a:spcBef>
              <a:buFont typeface="Arial"/>
              <a:buNone/>
            </a:pPr>
            <a:endParaRPr lang="en-US" dirty="0">
              <a:solidFill>
                <a:srgbClr val="000000"/>
              </a:solidFill>
            </a:endParaRPr>
          </a:p>
          <a:p>
            <a:pPr marL="0" indent="0">
              <a:lnSpc>
                <a:spcPct val="150000"/>
              </a:lnSpc>
              <a:spcBef>
                <a:spcPts val="0"/>
              </a:spcBef>
              <a:buFont typeface="Arial"/>
              <a:buNone/>
            </a:pPr>
            <a:r>
              <a:rPr lang="en-US" dirty="0" smtClean="0">
                <a:solidFill>
                  <a:srgbClr val="000000"/>
                </a:solidFill>
              </a:rPr>
              <a:t>Take a few minutes to read each slide and discuss the decisions that were made. It is okay to disagree. The objective of this activity is to understand the process of analyzing the standard.</a:t>
            </a:r>
            <a:endParaRPr lang="en-US" dirty="0">
              <a:solidFill>
                <a:srgbClr val="000000"/>
              </a:solidFill>
            </a:endParaRPr>
          </a:p>
          <a:p>
            <a:pPr marL="0" indent="0">
              <a:lnSpc>
                <a:spcPct val="150000"/>
              </a:lnSpc>
              <a:spcBef>
                <a:spcPts val="0"/>
              </a:spcBef>
              <a:buNone/>
            </a:pPr>
            <a:endParaRPr lang="en-US" dirty="0">
              <a:solidFill>
                <a:srgbClr val="000000"/>
              </a:solidFill>
            </a:endParaRPr>
          </a:p>
        </p:txBody>
      </p:sp>
    </p:spTree>
    <p:extLst>
      <p:ext uri="{BB962C8B-B14F-4D97-AF65-F5344CB8AC3E}">
        <p14:creationId xmlns:p14="http://schemas.microsoft.com/office/powerpoint/2010/main" val="642148906"/>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grpSp>
        <p:nvGrpSpPr>
          <p:cNvPr id="10" name="Group 9"/>
          <p:cNvGrpSpPr/>
          <p:nvPr/>
        </p:nvGrpSpPr>
        <p:grpSpPr>
          <a:xfrm>
            <a:off x="7002819" y="6307959"/>
            <a:ext cx="1954581" cy="424422"/>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Shape 70"/>
          <p:cNvSpPr txBox="1">
            <a:spLocks/>
          </p:cNvSpPr>
          <p:nvPr/>
        </p:nvSpPr>
        <p:spPr>
          <a:xfrm>
            <a:off x="304800" y="1070597"/>
            <a:ext cx="8558780" cy="799961"/>
          </a:xfrm>
          <a:prstGeom prst="rect">
            <a:avLst/>
          </a:prstGeom>
          <a:solidFill>
            <a:srgbClr val="DAEDEF"/>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spcBef>
                <a:spcPts val="0"/>
              </a:spcBef>
              <a:buNone/>
            </a:pPr>
            <a:r>
              <a:rPr lang="en-US" sz="2200" dirty="0">
                <a:solidFill>
                  <a:srgbClr val="000000"/>
                </a:solidFill>
              </a:rPr>
              <a:t>The </a:t>
            </a:r>
            <a:r>
              <a:rPr lang="en-US" sz="2200" dirty="0" smtClean="0">
                <a:solidFill>
                  <a:srgbClr val="000000"/>
                </a:solidFill>
              </a:rPr>
              <a:t>following </a:t>
            </a:r>
            <a:r>
              <a:rPr lang="en-US" sz="2200" dirty="0">
                <a:solidFill>
                  <a:srgbClr val="000000"/>
                </a:solidFill>
              </a:rPr>
              <a:t>graphic organizer </a:t>
            </a:r>
            <a:r>
              <a:rPr lang="en-US" sz="2200" dirty="0" smtClean="0">
                <a:solidFill>
                  <a:srgbClr val="000000"/>
                </a:solidFill>
              </a:rPr>
              <a:t>helps record </a:t>
            </a:r>
            <a:r>
              <a:rPr lang="en-US" sz="2200" dirty="0">
                <a:solidFill>
                  <a:srgbClr val="000000"/>
                </a:solidFill>
              </a:rPr>
              <a:t>information as </a:t>
            </a:r>
            <a:r>
              <a:rPr lang="en-US" sz="2200" dirty="0" smtClean="0">
                <a:solidFill>
                  <a:srgbClr val="000000"/>
                </a:solidFill>
              </a:rPr>
              <a:t>a team reads </a:t>
            </a:r>
            <a:r>
              <a:rPr lang="en-US" sz="2200" dirty="0">
                <a:solidFill>
                  <a:srgbClr val="000000"/>
                </a:solidFill>
              </a:rPr>
              <a:t>and </a:t>
            </a:r>
            <a:r>
              <a:rPr lang="en-US" sz="2200" dirty="0" smtClean="0">
                <a:solidFill>
                  <a:srgbClr val="000000"/>
                </a:solidFill>
              </a:rPr>
              <a:t>analyzes a </a:t>
            </a:r>
            <a:r>
              <a:rPr lang="en-US" sz="2200" dirty="0">
                <a:solidFill>
                  <a:srgbClr val="000000"/>
                </a:solidFill>
              </a:rPr>
              <a:t>standard</a:t>
            </a:r>
            <a:r>
              <a:rPr lang="en-US" sz="2200" dirty="0" smtClean="0">
                <a:solidFill>
                  <a:srgbClr val="000000"/>
                </a:solidFill>
              </a:rPr>
              <a:t>. You have copies in your booklet.</a:t>
            </a:r>
            <a:endParaRPr lang="en-US" sz="2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25255193"/>
              </p:ext>
            </p:extLst>
          </p:nvPr>
        </p:nvGraphicFramePr>
        <p:xfrm>
          <a:off x="304800" y="1990688"/>
          <a:ext cx="8558780" cy="4144413"/>
        </p:xfrm>
        <a:graphic>
          <a:graphicData uri="http://schemas.openxmlformats.org/drawingml/2006/table">
            <a:tbl>
              <a:tblPr firstRow="1" bandRow="1"/>
              <a:tblGrid>
                <a:gridCol w="4279390">
                  <a:extLst>
                    <a:ext uri="{9D8B030D-6E8A-4147-A177-3AD203B41FA5}">
                      <a16:colId xmlns:a16="http://schemas.microsoft.com/office/drawing/2014/main" val="20000"/>
                    </a:ext>
                  </a:extLst>
                </a:gridCol>
                <a:gridCol w="4279390">
                  <a:extLst>
                    <a:ext uri="{9D8B030D-6E8A-4147-A177-3AD203B41FA5}">
                      <a16:colId xmlns:a16="http://schemas.microsoft.com/office/drawing/2014/main" val="20001"/>
                    </a:ext>
                  </a:extLst>
                </a:gridCol>
              </a:tblGrid>
              <a:tr h="1114778">
                <a:tc gridSpan="2">
                  <a:txBody>
                    <a:bodyPr/>
                    <a:lstStyle/>
                    <a:p>
                      <a:r>
                        <a:rPr lang="en-US" sz="1400" b="1" dirty="0"/>
                        <a:t>Focus</a:t>
                      </a:r>
                      <a:r>
                        <a:rPr lang="en-US" sz="1400" b="1" baseline="0" dirty="0"/>
                        <a:t> Standard</a:t>
                      </a:r>
                      <a:endParaRPr lang="en-US" sz="1400"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316295">
                <a:tc>
                  <a:txBody>
                    <a:bodyPr/>
                    <a:lstStyle/>
                    <a:p>
                      <a:pPr marL="0" indent="0">
                        <a:buFont typeface="Arial"/>
                        <a:buNone/>
                      </a:pPr>
                      <a:r>
                        <a:rPr lang="en-US" b="1" dirty="0"/>
                        <a:t>Knowledge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1" dirty="0"/>
                        <a:t>Skills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867349">
                <a:tc gridSpan="2">
                  <a:txBody>
                    <a:bodyPr/>
                    <a:lstStyle/>
                    <a:p>
                      <a:r>
                        <a:rPr lang="en-US" b="1" dirty="0"/>
                        <a:t>Implications for Instruction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84599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Implications for Assessment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a:t>
            </a:r>
          </a:p>
        </p:txBody>
      </p:sp>
    </p:spTree>
    <p:extLst>
      <p:ext uri="{BB962C8B-B14F-4D97-AF65-F5344CB8AC3E}">
        <p14:creationId xmlns:p14="http://schemas.microsoft.com/office/powerpoint/2010/main" val="3314235517"/>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grpSp>
        <p:nvGrpSpPr>
          <p:cNvPr id="10" name="Group 9"/>
          <p:cNvGrpSpPr/>
          <p:nvPr/>
        </p:nvGrpSpPr>
        <p:grpSpPr>
          <a:xfrm>
            <a:off x="7002819" y="6307959"/>
            <a:ext cx="1954581" cy="424422"/>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Shape 70"/>
          <p:cNvSpPr txBox="1">
            <a:spLocks/>
          </p:cNvSpPr>
          <p:nvPr/>
        </p:nvSpPr>
        <p:spPr>
          <a:xfrm>
            <a:off x="304800" y="917970"/>
            <a:ext cx="8558780" cy="1101563"/>
          </a:xfrm>
          <a:prstGeom prst="rect">
            <a:avLst/>
          </a:prstGeom>
          <a:solidFill>
            <a:schemeClr val="accent5"/>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spcBef>
                <a:spcPts val="0"/>
              </a:spcBef>
              <a:buFont typeface="+mj-lt"/>
              <a:buAutoNum type="arabicPeriod"/>
            </a:pPr>
            <a:r>
              <a:rPr lang="en-US" sz="2200" dirty="0">
                <a:solidFill>
                  <a:srgbClr val="000000"/>
                </a:solidFill>
              </a:rPr>
              <a:t>Identify and record the focus </a:t>
            </a:r>
            <a:r>
              <a:rPr lang="en-US" sz="2200" dirty="0" smtClean="0">
                <a:solidFill>
                  <a:srgbClr val="000000"/>
                </a:solidFill>
              </a:rPr>
              <a:t>standard of a lesson </a:t>
            </a:r>
            <a:r>
              <a:rPr lang="en-US" sz="2200" dirty="0">
                <a:solidFill>
                  <a:srgbClr val="000000"/>
                </a:solidFill>
              </a:rPr>
              <a:t>in its complete and original form</a:t>
            </a:r>
            <a:r>
              <a:rPr lang="en-US" sz="2200" dirty="0" smtClean="0">
                <a:solidFill>
                  <a:srgbClr val="000000"/>
                </a:solidFill>
              </a:rPr>
              <a:t>. The focus standard is the standard a lesson targets or teaches.</a:t>
            </a:r>
            <a:endParaRPr lang="en-US" sz="2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49700146"/>
              </p:ext>
            </p:extLst>
          </p:nvPr>
        </p:nvGraphicFramePr>
        <p:xfrm>
          <a:off x="304800" y="2141929"/>
          <a:ext cx="8558780" cy="4513266"/>
        </p:xfrm>
        <a:graphic>
          <a:graphicData uri="http://schemas.openxmlformats.org/drawingml/2006/table">
            <a:tbl>
              <a:tblPr firstRow="1" bandRow="1"/>
              <a:tblGrid>
                <a:gridCol w="4279390">
                  <a:extLst>
                    <a:ext uri="{9D8B030D-6E8A-4147-A177-3AD203B41FA5}">
                      <a16:colId xmlns:a16="http://schemas.microsoft.com/office/drawing/2014/main" val="20000"/>
                    </a:ext>
                  </a:extLst>
                </a:gridCol>
                <a:gridCol w="4279390">
                  <a:extLst>
                    <a:ext uri="{9D8B030D-6E8A-4147-A177-3AD203B41FA5}">
                      <a16:colId xmlns:a16="http://schemas.microsoft.com/office/drawing/2014/main" val="20001"/>
                    </a:ext>
                  </a:extLst>
                </a:gridCol>
              </a:tblGrid>
              <a:tr h="1212077">
                <a:tc gridSpan="2">
                  <a:txBody>
                    <a:bodyPr/>
                    <a:lstStyle/>
                    <a:p>
                      <a:r>
                        <a:rPr lang="en-US" sz="2000" b="1" dirty="0"/>
                        <a:t>CCSS.ELA-LITERACY.RL.6.4</a:t>
                      </a:r>
                    </a:p>
                    <a:p>
                      <a:r>
                        <a:rPr lang="en-US" sz="1800" dirty="0"/>
                        <a:t>Determine the meaning of words and phrases as they are used in a text, including figurative and connotative meanings; </a:t>
                      </a:r>
                      <a:r>
                        <a:rPr lang="en-US" sz="1800" strike="sngStrike" dirty="0"/>
                        <a:t>analyze the impact of a specific word choice on meaning and tone.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CCFFCC"/>
                    </a:solidFill>
                  </a:tcPr>
                </a:tc>
                <a:tc hMerge="1">
                  <a:txBody>
                    <a:bodyPr/>
                    <a:lstStyle/>
                    <a:p>
                      <a:endParaRPr lang="en-US" dirty="0"/>
                    </a:p>
                  </a:txBody>
                  <a:tcPr/>
                </a:tc>
                <a:extLst>
                  <a:ext uri="{0D108BD9-81ED-4DB2-BD59-A6C34878D82A}">
                    <a16:rowId xmlns:a16="http://schemas.microsoft.com/office/drawing/2014/main" val="10000"/>
                  </a:ext>
                </a:extLst>
              </a:tr>
              <a:tr h="1431183">
                <a:tc>
                  <a:txBody>
                    <a:bodyPr/>
                    <a:lstStyle/>
                    <a:p>
                      <a:pPr marL="0" indent="0">
                        <a:buFont typeface="Arial"/>
                        <a:buNone/>
                      </a:pPr>
                      <a:r>
                        <a:rPr lang="en-US" b="1" dirty="0"/>
                        <a:t>Knowledge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1" dirty="0"/>
                        <a:t>Skills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43053">
                <a:tc gridSpan="2">
                  <a:txBody>
                    <a:bodyPr/>
                    <a:lstStyle/>
                    <a:p>
                      <a:r>
                        <a:rPr lang="en-US" b="1" dirty="0"/>
                        <a:t>Implications for Instruction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91983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Implications for Assessment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a:t>
            </a:r>
          </a:p>
        </p:txBody>
      </p:sp>
    </p:spTree>
    <p:extLst>
      <p:ext uri="{BB962C8B-B14F-4D97-AF65-F5344CB8AC3E}">
        <p14:creationId xmlns:p14="http://schemas.microsoft.com/office/powerpoint/2010/main" val="2757043980"/>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grpSp>
        <p:nvGrpSpPr>
          <p:cNvPr id="10" name="Group 9"/>
          <p:cNvGrpSpPr/>
          <p:nvPr/>
        </p:nvGrpSpPr>
        <p:grpSpPr>
          <a:xfrm>
            <a:off x="7002819" y="6307959"/>
            <a:ext cx="1954581" cy="424422"/>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Shape 70"/>
          <p:cNvSpPr txBox="1">
            <a:spLocks/>
          </p:cNvSpPr>
          <p:nvPr/>
        </p:nvSpPr>
        <p:spPr>
          <a:xfrm>
            <a:off x="304800" y="917970"/>
            <a:ext cx="8558780" cy="1101563"/>
          </a:xfrm>
          <a:prstGeom prst="rect">
            <a:avLst/>
          </a:prstGeom>
          <a:solidFill>
            <a:schemeClr val="accent5"/>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spcBef>
                <a:spcPts val="0"/>
              </a:spcBef>
              <a:buFont typeface="+mj-lt"/>
              <a:buAutoNum type="arabicPeriod"/>
            </a:pPr>
            <a:r>
              <a:rPr lang="en-US" sz="2200" dirty="0" smtClean="0">
                <a:solidFill>
                  <a:srgbClr val="000000"/>
                </a:solidFill>
              </a:rPr>
              <a:t>When writing the standard on a lesson, it is recommended to write the standard in its complete form. </a:t>
            </a:r>
            <a:r>
              <a:rPr lang="en-US" sz="2200" strike="sngStrike" dirty="0" smtClean="0">
                <a:solidFill>
                  <a:srgbClr val="000000"/>
                </a:solidFill>
              </a:rPr>
              <a:t>Strike through</a:t>
            </a:r>
            <a:r>
              <a:rPr lang="en-US" sz="2200" dirty="0" smtClean="0">
                <a:solidFill>
                  <a:srgbClr val="000000"/>
                </a:solidFill>
              </a:rPr>
              <a:t> parts of the standard that the lesson is NOT teaching. </a:t>
            </a:r>
            <a:endParaRPr lang="en-US" sz="2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68998013"/>
              </p:ext>
            </p:extLst>
          </p:nvPr>
        </p:nvGraphicFramePr>
        <p:xfrm>
          <a:off x="304800" y="2141929"/>
          <a:ext cx="8558780" cy="4513266"/>
        </p:xfrm>
        <a:graphic>
          <a:graphicData uri="http://schemas.openxmlformats.org/drawingml/2006/table">
            <a:tbl>
              <a:tblPr firstRow="1" bandRow="1"/>
              <a:tblGrid>
                <a:gridCol w="4279390">
                  <a:extLst>
                    <a:ext uri="{9D8B030D-6E8A-4147-A177-3AD203B41FA5}">
                      <a16:colId xmlns:a16="http://schemas.microsoft.com/office/drawing/2014/main" val="20000"/>
                    </a:ext>
                  </a:extLst>
                </a:gridCol>
                <a:gridCol w="4279390">
                  <a:extLst>
                    <a:ext uri="{9D8B030D-6E8A-4147-A177-3AD203B41FA5}">
                      <a16:colId xmlns:a16="http://schemas.microsoft.com/office/drawing/2014/main" val="20001"/>
                    </a:ext>
                  </a:extLst>
                </a:gridCol>
              </a:tblGrid>
              <a:tr h="1212077">
                <a:tc gridSpan="2">
                  <a:txBody>
                    <a:bodyPr/>
                    <a:lstStyle/>
                    <a:p>
                      <a:r>
                        <a:rPr lang="en-US" sz="2000" b="1" dirty="0"/>
                        <a:t>CCSS.ELA-LITERACY.RL.6.4</a:t>
                      </a:r>
                    </a:p>
                    <a:p>
                      <a:r>
                        <a:rPr lang="en-US" sz="1800" dirty="0"/>
                        <a:t>Determine the meaning of words and phrases as they are used in a text, including figurative and connotative meanings; </a:t>
                      </a:r>
                      <a:r>
                        <a:rPr lang="en-US" sz="1800" strike="sngStrike" dirty="0"/>
                        <a:t>analyze the impact of a specific word choice on meaning and tone.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CCFFCC"/>
                    </a:solidFill>
                  </a:tcPr>
                </a:tc>
                <a:tc hMerge="1">
                  <a:txBody>
                    <a:bodyPr/>
                    <a:lstStyle/>
                    <a:p>
                      <a:endParaRPr lang="en-US" dirty="0"/>
                    </a:p>
                  </a:txBody>
                  <a:tcPr/>
                </a:tc>
                <a:extLst>
                  <a:ext uri="{0D108BD9-81ED-4DB2-BD59-A6C34878D82A}">
                    <a16:rowId xmlns:a16="http://schemas.microsoft.com/office/drawing/2014/main" val="10000"/>
                  </a:ext>
                </a:extLst>
              </a:tr>
              <a:tr h="1431183">
                <a:tc>
                  <a:txBody>
                    <a:bodyPr/>
                    <a:lstStyle/>
                    <a:p>
                      <a:pPr marL="0" indent="0">
                        <a:buFont typeface="Arial"/>
                        <a:buNone/>
                      </a:pPr>
                      <a:r>
                        <a:rPr lang="en-US" b="1" dirty="0"/>
                        <a:t>Knowledge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1" dirty="0"/>
                        <a:t>Skills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43053">
                <a:tc gridSpan="2">
                  <a:txBody>
                    <a:bodyPr/>
                    <a:lstStyle/>
                    <a:p>
                      <a:r>
                        <a:rPr lang="en-US" b="1" dirty="0"/>
                        <a:t>Implications for Instruction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91983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Implications for Assessment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a:t>
            </a:r>
          </a:p>
        </p:txBody>
      </p:sp>
    </p:spTree>
    <p:extLst>
      <p:ext uri="{BB962C8B-B14F-4D97-AF65-F5344CB8AC3E}">
        <p14:creationId xmlns:p14="http://schemas.microsoft.com/office/powerpoint/2010/main" val="3079137930"/>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grpSp>
        <p:nvGrpSpPr>
          <p:cNvPr id="10" name="Group 9"/>
          <p:cNvGrpSpPr/>
          <p:nvPr/>
        </p:nvGrpSpPr>
        <p:grpSpPr>
          <a:xfrm>
            <a:off x="7002819" y="6307959"/>
            <a:ext cx="1954581" cy="424422"/>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Shape 70"/>
          <p:cNvSpPr txBox="1">
            <a:spLocks/>
          </p:cNvSpPr>
          <p:nvPr/>
        </p:nvSpPr>
        <p:spPr>
          <a:xfrm>
            <a:off x="304800" y="1070597"/>
            <a:ext cx="8558780" cy="799961"/>
          </a:xfrm>
          <a:prstGeom prst="rect">
            <a:avLst/>
          </a:prstGeom>
          <a:solidFill>
            <a:srgbClr val="DAEDEF"/>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50000"/>
              </a:lnSpc>
              <a:spcBef>
                <a:spcPts val="0"/>
              </a:spcBef>
              <a:buFont typeface="+mj-lt"/>
              <a:buAutoNum type="arabicPeriod" startAt="2"/>
            </a:pPr>
            <a:r>
              <a:rPr lang="en-US" dirty="0">
                <a:solidFill>
                  <a:srgbClr val="000000"/>
                </a:solidFill>
              </a:rPr>
              <a:t>Identify the stated and implied </a:t>
            </a:r>
            <a:r>
              <a:rPr lang="en-US" dirty="0" smtClean="0">
                <a:solidFill>
                  <a:srgbClr val="000000"/>
                </a:solidFill>
              </a:rPr>
              <a:t>knowledge in the standard.</a:t>
            </a:r>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78489739"/>
              </p:ext>
            </p:extLst>
          </p:nvPr>
        </p:nvGraphicFramePr>
        <p:xfrm>
          <a:off x="304800" y="1990687"/>
          <a:ext cx="8558780" cy="4657386"/>
        </p:xfrm>
        <a:graphic>
          <a:graphicData uri="http://schemas.openxmlformats.org/drawingml/2006/table">
            <a:tbl>
              <a:tblPr firstRow="1" bandRow="1"/>
              <a:tblGrid>
                <a:gridCol w="4279390">
                  <a:extLst>
                    <a:ext uri="{9D8B030D-6E8A-4147-A177-3AD203B41FA5}">
                      <a16:colId xmlns:a16="http://schemas.microsoft.com/office/drawing/2014/main" val="20000"/>
                    </a:ext>
                  </a:extLst>
                </a:gridCol>
                <a:gridCol w="4279390">
                  <a:extLst>
                    <a:ext uri="{9D8B030D-6E8A-4147-A177-3AD203B41FA5}">
                      <a16:colId xmlns:a16="http://schemas.microsoft.com/office/drawing/2014/main" val="20001"/>
                    </a:ext>
                  </a:extLst>
                </a:gridCol>
              </a:tblGrid>
              <a:tr h="1252759">
                <a:tc gridSpan="2">
                  <a:txBody>
                    <a:bodyPr/>
                    <a:lstStyle/>
                    <a:p>
                      <a:r>
                        <a:rPr lang="en-US" sz="2000" b="1" dirty="0"/>
                        <a:t>CCSS.ELA-LITERACY.RL.6.4</a:t>
                      </a:r>
                    </a:p>
                    <a:p>
                      <a:r>
                        <a:rPr lang="en-US" sz="1800" dirty="0"/>
                        <a:t>Determine the meaning of words and phrases as they are used in a text, including figurative and connotative meanings; </a:t>
                      </a:r>
                      <a:r>
                        <a:rPr lang="en-US" sz="1800" strike="sngStrike" dirty="0"/>
                        <a:t>analyze the impact of a specific word choice on meaning and tone.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479219">
                <a:tc>
                  <a:txBody>
                    <a:bodyPr/>
                    <a:lstStyle/>
                    <a:p>
                      <a:pPr marL="0" indent="0">
                        <a:buFont typeface="Arial"/>
                        <a:buNone/>
                      </a:pPr>
                      <a:r>
                        <a:rPr lang="en-US" b="1" dirty="0"/>
                        <a:t>Knowledge</a:t>
                      </a:r>
                    </a:p>
                    <a:p>
                      <a:pPr marL="0" indent="0">
                        <a:buFont typeface="Arial"/>
                        <a:buNone/>
                      </a:pPr>
                      <a:r>
                        <a:rPr lang="en-US" b="0" u="sng" dirty="0"/>
                        <a:t>Figurative</a:t>
                      </a:r>
                      <a:r>
                        <a:rPr lang="en-US" b="0" u="sng" baseline="0" dirty="0"/>
                        <a:t> Language</a:t>
                      </a:r>
                    </a:p>
                    <a:p>
                      <a:pPr marL="285750" lvl="1" indent="-285750">
                        <a:buFont typeface="Arial"/>
                        <a:buChar char="•"/>
                      </a:pPr>
                      <a:r>
                        <a:rPr lang="en-US" b="0" baseline="0" dirty="0"/>
                        <a:t>Simile, metaphor, symbolism, foreshadowing</a:t>
                      </a:r>
                    </a:p>
                    <a:p>
                      <a:pPr marL="0" indent="0">
                        <a:buFont typeface="Arial"/>
                        <a:buNone/>
                      </a:pPr>
                      <a:r>
                        <a:rPr lang="en-US" b="0" u="sng" baseline="0" dirty="0"/>
                        <a:t>Connotative Language</a:t>
                      </a:r>
                    </a:p>
                    <a:p>
                      <a:pPr marL="285750" indent="-285750">
                        <a:buFont typeface="Arial"/>
                        <a:buChar char="•"/>
                      </a:pPr>
                      <a:r>
                        <a:rPr lang="en-US" b="0" u="none" dirty="0"/>
                        <a:t>Positive –</a:t>
                      </a:r>
                      <a:r>
                        <a:rPr lang="en-US" b="0" u="none" baseline="0" dirty="0"/>
                        <a:t> e.g. youthful, stunning, etc.</a:t>
                      </a:r>
                    </a:p>
                    <a:p>
                      <a:pPr marL="285750" indent="-285750">
                        <a:buFont typeface="Arial"/>
                        <a:buChar char="•"/>
                      </a:pPr>
                      <a:r>
                        <a:rPr lang="en-US" b="0" u="none" baseline="0" dirty="0"/>
                        <a:t>Negative – e.g. cheap, immature, etc.</a:t>
                      </a:r>
                      <a:endParaRPr lang="en-US" b="0" u="none"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CCFFCC"/>
                    </a:solidFill>
                  </a:tcPr>
                </a:tc>
                <a:tc>
                  <a:txBody>
                    <a:bodyPr/>
                    <a:lstStyle/>
                    <a:p>
                      <a:r>
                        <a:rPr lang="en-US" b="1" dirty="0"/>
                        <a:t>Skills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74705">
                <a:tc gridSpan="2">
                  <a:txBody>
                    <a:bodyPr/>
                    <a:lstStyle/>
                    <a:p>
                      <a:r>
                        <a:rPr lang="en-US" b="1" dirty="0"/>
                        <a:t>Implications for Instruction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9507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Implications for Assessment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a:t>
            </a:r>
          </a:p>
        </p:txBody>
      </p:sp>
    </p:spTree>
    <p:extLst>
      <p:ext uri="{BB962C8B-B14F-4D97-AF65-F5344CB8AC3E}">
        <p14:creationId xmlns:p14="http://schemas.microsoft.com/office/powerpoint/2010/main" val="2757043980"/>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grpSp>
        <p:nvGrpSpPr>
          <p:cNvPr id="10" name="Group 9"/>
          <p:cNvGrpSpPr/>
          <p:nvPr/>
        </p:nvGrpSpPr>
        <p:grpSpPr>
          <a:xfrm>
            <a:off x="7002819" y="6307959"/>
            <a:ext cx="1954581" cy="424422"/>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Shape 70"/>
          <p:cNvSpPr txBox="1">
            <a:spLocks/>
          </p:cNvSpPr>
          <p:nvPr/>
        </p:nvSpPr>
        <p:spPr>
          <a:xfrm>
            <a:off x="304800" y="1070597"/>
            <a:ext cx="8558780" cy="799961"/>
          </a:xfrm>
          <a:prstGeom prst="rect">
            <a:avLst/>
          </a:prstGeom>
          <a:solidFill>
            <a:srgbClr val="DAEDEF"/>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50000"/>
              </a:lnSpc>
              <a:spcBef>
                <a:spcPts val="0"/>
              </a:spcBef>
              <a:buFont typeface="+mj-lt"/>
              <a:buAutoNum type="arabicPeriod" startAt="3"/>
            </a:pPr>
            <a:r>
              <a:rPr lang="en-US" dirty="0">
                <a:solidFill>
                  <a:srgbClr val="000000"/>
                </a:solidFill>
              </a:rPr>
              <a:t>Identify the stated and implied </a:t>
            </a:r>
            <a:r>
              <a:rPr lang="en-US" dirty="0" smtClean="0">
                <a:solidFill>
                  <a:srgbClr val="000000"/>
                </a:solidFill>
              </a:rPr>
              <a:t>skills in the standard.</a:t>
            </a:r>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04488457"/>
              </p:ext>
            </p:extLst>
          </p:nvPr>
        </p:nvGraphicFramePr>
        <p:xfrm>
          <a:off x="304800" y="1990687"/>
          <a:ext cx="8558780" cy="4657386"/>
        </p:xfrm>
        <a:graphic>
          <a:graphicData uri="http://schemas.openxmlformats.org/drawingml/2006/table">
            <a:tbl>
              <a:tblPr firstRow="1" bandRow="1"/>
              <a:tblGrid>
                <a:gridCol w="4279390">
                  <a:extLst>
                    <a:ext uri="{9D8B030D-6E8A-4147-A177-3AD203B41FA5}">
                      <a16:colId xmlns:a16="http://schemas.microsoft.com/office/drawing/2014/main" val="20000"/>
                    </a:ext>
                  </a:extLst>
                </a:gridCol>
                <a:gridCol w="4279390">
                  <a:extLst>
                    <a:ext uri="{9D8B030D-6E8A-4147-A177-3AD203B41FA5}">
                      <a16:colId xmlns:a16="http://schemas.microsoft.com/office/drawing/2014/main" val="20001"/>
                    </a:ext>
                  </a:extLst>
                </a:gridCol>
              </a:tblGrid>
              <a:tr h="1252759">
                <a:tc gridSpan="2">
                  <a:txBody>
                    <a:bodyPr/>
                    <a:lstStyle/>
                    <a:p>
                      <a:r>
                        <a:rPr lang="en-US" sz="2000" b="1" dirty="0"/>
                        <a:t>CCSS.ELA-LITERACY.RL.6.4</a:t>
                      </a:r>
                    </a:p>
                    <a:p>
                      <a:r>
                        <a:rPr lang="en-US" sz="1800" dirty="0"/>
                        <a:t>Determine the meaning of words and phrases as they are used in a text, including figurative and connotative meanings; </a:t>
                      </a:r>
                      <a:r>
                        <a:rPr lang="en-US" sz="1800" strike="sngStrike" dirty="0"/>
                        <a:t>analyze the impact of a specific word choice on meaning and tone.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479219">
                <a:tc>
                  <a:txBody>
                    <a:bodyPr/>
                    <a:lstStyle/>
                    <a:p>
                      <a:pPr marL="0" indent="0">
                        <a:buFont typeface="Arial"/>
                        <a:buNone/>
                      </a:pPr>
                      <a:r>
                        <a:rPr lang="en-US" b="1" dirty="0"/>
                        <a:t>Knowledge</a:t>
                      </a:r>
                    </a:p>
                    <a:p>
                      <a:pPr marL="0" indent="0">
                        <a:buFont typeface="Arial"/>
                        <a:buNone/>
                      </a:pPr>
                      <a:r>
                        <a:rPr lang="en-US" b="0" u="sng" dirty="0"/>
                        <a:t>Figurative</a:t>
                      </a:r>
                      <a:r>
                        <a:rPr lang="en-US" b="0" u="sng" baseline="0" dirty="0"/>
                        <a:t> Language</a:t>
                      </a:r>
                    </a:p>
                    <a:p>
                      <a:pPr marL="285750" lvl="1" indent="-285750">
                        <a:buFont typeface="Arial"/>
                        <a:buChar char="•"/>
                      </a:pPr>
                      <a:r>
                        <a:rPr lang="en-US" b="0" baseline="0" dirty="0"/>
                        <a:t>Simile, metaphor, symbolism, foreshadowing</a:t>
                      </a:r>
                    </a:p>
                    <a:p>
                      <a:pPr marL="0" indent="0">
                        <a:buFont typeface="Arial"/>
                        <a:buNone/>
                      </a:pPr>
                      <a:r>
                        <a:rPr lang="en-US" b="0" u="sng" baseline="0" dirty="0"/>
                        <a:t>Connotative Language</a:t>
                      </a:r>
                    </a:p>
                    <a:p>
                      <a:pPr marL="285750" indent="-285750">
                        <a:buFont typeface="Arial"/>
                        <a:buChar char="•"/>
                      </a:pPr>
                      <a:r>
                        <a:rPr lang="en-US" b="0" u="none" dirty="0"/>
                        <a:t>Positive –</a:t>
                      </a:r>
                      <a:r>
                        <a:rPr lang="en-US" b="0" u="none" baseline="0" dirty="0"/>
                        <a:t> e.g. youthful, stunning, etc.</a:t>
                      </a:r>
                    </a:p>
                    <a:p>
                      <a:pPr marL="285750" indent="-285750">
                        <a:buFont typeface="Arial"/>
                        <a:buChar char="•"/>
                      </a:pPr>
                      <a:r>
                        <a:rPr lang="en-US" b="0" u="none" baseline="0" dirty="0"/>
                        <a:t>Negative – e.g. cheap, immature, etc.</a:t>
                      </a:r>
                      <a:endParaRPr lang="en-US" b="0" u="none"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1" dirty="0"/>
                        <a:t>Skills</a:t>
                      </a:r>
                    </a:p>
                    <a:p>
                      <a:pPr marL="0" indent="0">
                        <a:buFont typeface="Arial"/>
                        <a:buNone/>
                      </a:pPr>
                      <a:r>
                        <a:rPr lang="en-US" b="0" u="sng" dirty="0"/>
                        <a:t>Determine meaning of words and phrases</a:t>
                      </a:r>
                    </a:p>
                    <a:p>
                      <a:pPr marL="285750" indent="-285750">
                        <a:buFont typeface="Arial"/>
                        <a:buChar char="•"/>
                      </a:pPr>
                      <a:r>
                        <a:rPr lang="en-US" b="0" dirty="0"/>
                        <a:t>Identify figurative language</a:t>
                      </a:r>
                      <a:r>
                        <a:rPr lang="en-US" b="0" baseline="0" dirty="0"/>
                        <a:t> &amp; </a:t>
                      </a:r>
                      <a:r>
                        <a:rPr lang="en-US" b="0" dirty="0"/>
                        <a:t>interpret</a:t>
                      </a:r>
                      <a:r>
                        <a:rPr lang="en-US" b="0" baseline="0" dirty="0"/>
                        <a:t> </a:t>
                      </a:r>
                      <a:r>
                        <a:rPr lang="en-US" b="0" dirty="0"/>
                        <a:t>it</a:t>
                      </a:r>
                    </a:p>
                    <a:p>
                      <a:pPr marL="285750" indent="-285750">
                        <a:buFont typeface="Arial"/>
                        <a:buChar char="•"/>
                      </a:pPr>
                      <a:r>
                        <a:rPr lang="en-US" b="0" dirty="0"/>
                        <a:t>Identify</a:t>
                      </a:r>
                      <a:r>
                        <a:rPr lang="en-US" b="0" baseline="0" dirty="0"/>
                        <a:t> connotative language</a:t>
                      </a:r>
                    </a:p>
                    <a:p>
                      <a:pPr marL="560388" indent="-285750">
                        <a:buFont typeface="Arial"/>
                        <a:buChar char="•"/>
                      </a:pPr>
                      <a:r>
                        <a:rPr lang="en-US" b="0" dirty="0"/>
                        <a:t>Determine if</a:t>
                      </a:r>
                      <a:r>
                        <a:rPr lang="en-US" b="0" baseline="0" dirty="0"/>
                        <a:t> positive or negative and interpret it.</a:t>
                      </a:r>
                      <a:endParaRPr lang="en-US" b="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974705">
                <a:tc gridSpan="2">
                  <a:txBody>
                    <a:bodyPr/>
                    <a:lstStyle/>
                    <a:p>
                      <a:r>
                        <a:rPr lang="en-US" b="1" dirty="0"/>
                        <a:t>Implications for Instruction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9507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Implications for Assessment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a:t>
            </a:r>
          </a:p>
        </p:txBody>
      </p:sp>
    </p:spTree>
    <p:extLst>
      <p:ext uri="{BB962C8B-B14F-4D97-AF65-F5344CB8AC3E}">
        <p14:creationId xmlns:p14="http://schemas.microsoft.com/office/powerpoint/2010/main" val="2757043980"/>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grpSp>
        <p:nvGrpSpPr>
          <p:cNvPr id="10" name="Group 9"/>
          <p:cNvGrpSpPr/>
          <p:nvPr/>
        </p:nvGrpSpPr>
        <p:grpSpPr>
          <a:xfrm>
            <a:off x="7002819" y="6307959"/>
            <a:ext cx="1954581" cy="424422"/>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Shape 70"/>
          <p:cNvSpPr txBox="1">
            <a:spLocks/>
          </p:cNvSpPr>
          <p:nvPr/>
        </p:nvSpPr>
        <p:spPr>
          <a:xfrm>
            <a:off x="304800" y="887371"/>
            <a:ext cx="8558780" cy="1103316"/>
          </a:xfrm>
          <a:prstGeom prst="rect">
            <a:avLst/>
          </a:prstGeom>
          <a:solidFill>
            <a:srgbClr val="DAEDEF"/>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spcBef>
                <a:spcPts val="0"/>
              </a:spcBef>
              <a:buFont typeface="+mj-lt"/>
              <a:buAutoNum type="arabicPeriod" startAt="4"/>
            </a:pPr>
            <a:r>
              <a:rPr lang="en-US" sz="2000" dirty="0">
                <a:solidFill>
                  <a:srgbClr val="000000"/>
                </a:solidFill>
              </a:rPr>
              <a:t>Determine which knowledge and skills should be background and which should be taught</a:t>
            </a:r>
            <a:r>
              <a:rPr lang="en-US" sz="2000" dirty="0" smtClean="0">
                <a:solidFill>
                  <a:srgbClr val="000000"/>
                </a:solidFill>
              </a:rPr>
              <a:t>. In this example, the </a:t>
            </a:r>
            <a:r>
              <a:rPr lang="en-US" sz="2000" b="1" dirty="0" smtClean="0">
                <a:solidFill>
                  <a:srgbClr val="000000"/>
                </a:solidFill>
              </a:rPr>
              <a:t>bolded </a:t>
            </a:r>
            <a:r>
              <a:rPr lang="en-US" sz="2000" dirty="0" smtClean="0">
                <a:solidFill>
                  <a:srgbClr val="000000"/>
                </a:solidFill>
              </a:rPr>
              <a:t>text refers to knowledge and skills a teacher decided students should already have.</a:t>
            </a:r>
            <a:endParaRPr lang="en-US" sz="20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33837659"/>
              </p:ext>
            </p:extLst>
          </p:nvPr>
        </p:nvGraphicFramePr>
        <p:xfrm>
          <a:off x="304800" y="1990687"/>
          <a:ext cx="8558780" cy="4657386"/>
        </p:xfrm>
        <a:graphic>
          <a:graphicData uri="http://schemas.openxmlformats.org/drawingml/2006/table">
            <a:tbl>
              <a:tblPr firstRow="1" bandRow="1"/>
              <a:tblGrid>
                <a:gridCol w="4279390">
                  <a:extLst>
                    <a:ext uri="{9D8B030D-6E8A-4147-A177-3AD203B41FA5}">
                      <a16:colId xmlns:a16="http://schemas.microsoft.com/office/drawing/2014/main" val="20000"/>
                    </a:ext>
                  </a:extLst>
                </a:gridCol>
                <a:gridCol w="4279390">
                  <a:extLst>
                    <a:ext uri="{9D8B030D-6E8A-4147-A177-3AD203B41FA5}">
                      <a16:colId xmlns:a16="http://schemas.microsoft.com/office/drawing/2014/main" val="20001"/>
                    </a:ext>
                  </a:extLst>
                </a:gridCol>
              </a:tblGrid>
              <a:tr h="1252759">
                <a:tc gridSpan="2">
                  <a:txBody>
                    <a:bodyPr/>
                    <a:lstStyle/>
                    <a:p>
                      <a:r>
                        <a:rPr lang="en-US" sz="2000" b="1" dirty="0"/>
                        <a:t>CCSS.ELA-LITERACY.RL.6.4</a:t>
                      </a:r>
                    </a:p>
                    <a:p>
                      <a:r>
                        <a:rPr lang="en-US" sz="1800" dirty="0"/>
                        <a:t>Determine the meaning of words and phrases as they are used in a text, including figurative and connotative meanings; </a:t>
                      </a:r>
                      <a:r>
                        <a:rPr lang="en-US" sz="1800" strike="sngStrike" dirty="0"/>
                        <a:t>analyze the impact of a specific word choice on meaning and tone.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479219">
                <a:tc>
                  <a:txBody>
                    <a:bodyPr/>
                    <a:lstStyle/>
                    <a:p>
                      <a:pPr marL="0" indent="0">
                        <a:buFont typeface="Arial"/>
                        <a:buNone/>
                      </a:pPr>
                      <a:r>
                        <a:rPr lang="en-US" b="1" dirty="0"/>
                        <a:t>Knowledge</a:t>
                      </a:r>
                    </a:p>
                    <a:p>
                      <a:pPr marL="0" indent="0">
                        <a:buFont typeface="Arial"/>
                        <a:buNone/>
                      </a:pPr>
                      <a:r>
                        <a:rPr lang="en-US" b="1" u="sng" dirty="0"/>
                        <a:t>Figurative</a:t>
                      </a:r>
                      <a:r>
                        <a:rPr lang="en-US" b="1" u="sng" baseline="0" dirty="0"/>
                        <a:t> Language</a:t>
                      </a:r>
                    </a:p>
                    <a:p>
                      <a:pPr marL="285750" lvl="1" indent="-285750">
                        <a:buFont typeface="Arial"/>
                        <a:buChar char="•"/>
                      </a:pPr>
                      <a:r>
                        <a:rPr lang="en-US" b="0" baseline="0" dirty="0"/>
                        <a:t>Simile, metaphor, </a:t>
                      </a:r>
                      <a:r>
                        <a:rPr lang="en-US" b="1" baseline="0" dirty="0"/>
                        <a:t>symbolism, foreshadowing</a:t>
                      </a:r>
                    </a:p>
                    <a:p>
                      <a:pPr marL="0" indent="0">
                        <a:buFont typeface="Arial"/>
                        <a:buNone/>
                      </a:pPr>
                      <a:r>
                        <a:rPr lang="en-US" b="0" u="sng" baseline="0" dirty="0"/>
                        <a:t>Connotative Language</a:t>
                      </a:r>
                    </a:p>
                    <a:p>
                      <a:pPr marL="285750" indent="-285750">
                        <a:buFont typeface="Arial"/>
                        <a:buChar char="•"/>
                      </a:pPr>
                      <a:r>
                        <a:rPr lang="en-US" b="0" u="none" dirty="0"/>
                        <a:t>Positive –</a:t>
                      </a:r>
                      <a:r>
                        <a:rPr lang="en-US" b="0" u="none" baseline="0" dirty="0"/>
                        <a:t> e.g. youthful, stunning, etc.</a:t>
                      </a:r>
                    </a:p>
                    <a:p>
                      <a:pPr marL="285750" indent="-285750">
                        <a:buFont typeface="Arial"/>
                        <a:buChar char="•"/>
                      </a:pPr>
                      <a:r>
                        <a:rPr lang="en-US" b="0" u="none" baseline="0" dirty="0"/>
                        <a:t>Negative – e.g. cheap, immature, etc.</a:t>
                      </a:r>
                      <a:endParaRPr lang="en-US" b="0" u="none"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1" dirty="0"/>
                        <a:t>Skills</a:t>
                      </a:r>
                    </a:p>
                    <a:p>
                      <a:pPr marL="0" indent="0">
                        <a:buFont typeface="Arial"/>
                        <a:buNone/>
                      </a:pPr>
                      <a:r>
                        <a:rPr lang="en-US" b="0" u="sng" dirty="0"/>
                        <a:t>Determine meaning of words and phrases</a:t>
                      </a:r>
                    </a:p>
                    <a:p>
                      <a:pPr marL="285750" indent="-285750">
                        <a:buFont typeface="Arial"/>
                        <a:buChar char="•"/>
                      </a:pPr>
                      <a:r>
                        <a:rPr lang="en-US" b="1" dirty="0"/>
                        <a:t>Identify figurative language</a:t>
                      </a:r>
                      <a:r>
                        <a:rPr lang="en-US" b="1" baseline="0" dirty="0"/>
                        <a:t> &amp; </a:t>
                      </a:r>
                      <a:r>
                        <a:rPr lang="en-US" b="1" dirty="0"/>
                        <a:t>interpret</a:t>
                      </a:r>
                      <a:r>
                        <a:rPr lang="en-US" b="1" baseline="0" dirty="0"/>
                        <a:t> </a:t>
                      </a:r>
                      <a:r>
                        <a:rPr lang="en-US" b="1" dirty="0"/>
                        <a:t>it</a:t>
                      </a:r>
                    </a:p>
                    <a:p>
                      <a:pPr marL="285750" indent="-285750">
                        <a:buFont typeface="Arial"/>
                        <a:buChar char="•"/>
                      </a:pPr>
                      <a:r>
                        <a:rPr lang="en-US" b="0" dirty="0"/>
                        <a:t>Identify</a:t>
                      </a:r>
                      <a:r>
                        <a:rPr lang="en-US" b="0" baseline="0" dirty="0"/>
                        <a:t> connotative language</a:t>
                      </a:r>
                    </a:p>
                    <a:p>
                      <a:pPr marL="560388" indent="-285750">
                        <a:buFont typeface="Arial"/>
                        <a:buChar char="•"/>
                      </a:pPr>
                      <a:r>
                        <a:rPr lang="en-US" b="0" dirty="0"/>
                        <a:t>Determine if</a:t>
                      </a:r>
                      <a:r>
                        <a:rPr lang="en-US" b="0" baseline="0" dirty="0"/>
                        <a:t> positive or negative and interpret it.</a:t>
                      </a:r>
                      <a:endParaRPr lang="en-US" b="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4705">
                <a:tc gridSpan="2">
                  <a:txBody>
                    <a:bodyPr/>
                    <a:lstStyle/>
                    <a:p>
                      <a:r>
                        <a:rPr lang="en-US" b="1" dirty="0"/>
                        <a:t>Implications for Instruction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9507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Implications for Assessment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a:t>
            </a:r>
          </a:p>
        </p:txBody>
      </p:sp>
    </p:spTree>
    <p:extLst>
      <p:ext uri="{BB962C8B-B14F-4D97-AF65-F5344CB8AC3E}">
        <p14:creationId xmlns:p14="http://schemas.microsoft.com/office/powerpoint/2010/main" val="1835913375"/>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grpSp>
        <p:nvGrpSpPr>
          <p:cNvPr id="10" name="Group 9"/>
          <p:cNvGrpSpPr/>
          <p:nvPr/>
        </p:nvGrpSpPr>
        <p:grpSpPr>
          <a:xfrm>
            <a:off x="7002819" y="6307959"/>
            <a:ext cx="1954581" cy="424422"/>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Shape 70"/>
          <p:cNvSpPr txBox="1">
            <a:spLocks/>
          </p:cNvSpPr>
          <p:nvPr/>
        </p:nvSpPr>
        <p:spPr>
          <a:xfrm>
            <a:off x="304800" y="1070597"/>
            <a:ext cx="8558780" cy="799961"/>
          </a:xfrm>
          <a:prstGeom prst="rect">
            <a:avLst/>
          </a:prstGeom>
          <a:solidFill>
            <a:srgbClr val="DAEDEF"/>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50000"/>
              </a:lnSpc>
              <a:spcBef>
                <a:spcPts val="0"/>
              </a:spcBef>
              <a:buFont typeface="+mj-lt"/>
              <a:buAutoNum type="arabicPeriod" startAt="5"/>
            </a:pPr>
            <a:r>
              <a:rPr lang="en-US" dirty="0">
                <a:solidFill>
                  <a:srgbClr val="000000"/>
                </a:solidFill>
              </a:rPr>
              <a:t>Consider implications for instruction and assessment</a:t>
            </a:r>
          </a:p>
        </p:txBody>
      </p:sp>
      <p:graphicFrame>
        <p:nvGraphicFramePr>
          <p:cNvPr id="2" name="Table 1"/>
          <p:cNvGraphicFramePr>
            <a:graphicFrameLocks noGrp="1"/>
          </p:cNvGraphicFramePr>
          <p:nvPr>
            <p:extLst>
              <p:ext uri="{D42A27DB-BD31-4B8C-83A1-F6EECF244321}">
                <p14:modId xmlns:p14="http://schemas.microsoft.com/office/powerpoint/2010/main" val="532921091"/>
              </p:ext>
            </p:extLst>
          </p:nvPr>
        </p:nvGraphicFramePr>
        <p:xfrm>
          <a:off x="304800" y="1990687"/>
          <a:ext cx="8558780" cy="4466902"/>
        </p:xfrm>
        <a:graphic>
          <a:graphicData uri="http://schemas.openxmlformats.org/drawingml/2006/table">
            <a:tbl>
              <a:tblPr firstRow="1" bandRow="1"/>
              <a:tblGrid>
                <a:gridCol w="4279390">
                  <a:extLst>
                    <a:ext uri="{9D8B030D-6E8A-4147-A177-3AD203B41FA5}">
                      <a16:colId xmlns:a16="http://schemas.microsoft.com/office/drawing/2014/main" val="20000"/>
                    </a:ext>
                  </a:extLst>
                </a:gridCol>
                <a:gridCol w="4279390">
                  <a:extLst>
                    <a:ext uri="{9D8B030D-6E8A-4147-A177-3AD203B41FA5}">
                      <a16:colId xmlns:a16="http://schemas.microsoft.com/office/drawing/2014/main" val="20001"/>
                    </a:ext>
                  </a:extLst>
                </a:gridCol>
              </a:tblGrid>
              <a:tr h="945941">
                <a:tc gridSpan="2">
                  <a:txBody>
                    <a:bodyPr/>
                    <a:lstStyle/>
                    <a:p>
                      <a:r>
                        <a:rPr lang="en-US" sz="2000" b="1" dirty="0"/>
                        <a:t>CCSS.ELA-LITERACY.RL.6.4</a:t>
                      </a:r>
                    </a:p>
                    <a:p>
                      <a:r>
                        <a:rPr lang="en-US" sz="1800" dirty="0"/>
                        <a:t>Determine the meaning of words and phrases as they are used in a text, including figurative and connotative meanings; </a:t>
                      </a:r>
                      <a:r>
                        <a:rPr lang="en-US" sz="1800" strike="sngStrike" dirty="0"/>
                        <a:t>analyze the impact of a specific word choice on meaning and tone.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116938">
                <a:tc>
                  <a:txBody>
                    <a:bodyPr/>
                    <a:lstStyle/>
                    <a:p>
                      <a:pPr marL="0" indent="0">
                        <a:buFont typeface="Arial"/>
                        <a:buNone/>
                      </a:pPr>
                      <a:r>
                        <a:rPr lang="en-US" b="1" dirty="0"/>
                        <a:t>Knowledge</a:t>
                      </a:r>
                    </a:p>
                    <a:p>
                      <a:pPr marL="0" indent="0">
                        <a:buFont typeface="Arial"/>
                        <a:buNone/>
                      </a:pPr>
                      <a:r>
                        <a:rPr lang="en-US" b="0" u="sng" dirty="0"/>
                        <a:t>Figurative</a:t>
                      </a:r>
                      <a:r>
                        <a:rPr lang="en-US" b="0" u="sng" baseline="0" dirty="0"/>
                        <a:t> Language</a:t>
                      </a:r>
                    </a:p>
                    <a:p>
                      <a:pPr marL="285750" lvl="1" indent="-285750">
                        <a:buFont typeface="Arial"/>
                        <a:buChar char="•"/>
                      </a:pPr>
                      <a:r>
                        <a:rPr lang="en-US" b="0" baseline="0" dirty="0"/>
                        <a:t>Simile, metaphor, symbolism, foreshadowing</a:t>
                      </a:r>
                    </a:p>
                    <a:p>
                      <a:pPr marL="0" indent="0">
                        <a:buFont typeface="Arial"/>
                        <a:buNone/>
                      </a:pPr>
                      <a:r>
                        <a:rPr lang="en-US" b="0" u="sng" baseline="0" dirty="0"/>
                        <a:t>Connotative Language</a:t>
                      </a:r>
                    </a:p>
                    <a:p>
                      <a:pPr marL="285750" indent="-285750">
                        <a:buFont typeface="Arial"/>
                        <a:buChar char="•"/>
                      </a:pPr>
                      <a:r>
                        <a:rPr lang="en-US" b="0" u="none" dirty="0"/>
                        <a:t>Positive –</a:t>
                      </a:r>
                      <a:r>
                        <a:rPr lang="en-US" b="0" u="none" baseline="0" dirty="0"/>
                        <a:t> e.g. youthful, stunning, etc.</a:t>
                      </a:r>
                    </a:p>
                    <a:p>
                      <a:pPr marL="285750" indent="-285750">
                        <a:buFont typeface="Arial"/>
                        <a:buChar char="•"/>
                      </a:pPr>
                      <a:r>
                        <a:rPr lang="en-US" b="0" u="none" baseline="0" dirty="0"/>
                        <a:t>Negative – e.g. cheap, immature, etc.</a:t>
                      </a:r>
                      <a:endParaRPr lang="en-US" b="0" u="none"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1" dirty="0"/>
                        <a:t>Skills</a:t>
                      </a:r>
                    </a:p>
                    <a:p>
                      <a:pPr marL="0" indent="0">
                        <a:buFont typeface="Arial"/>
                        <a:buNone/>
                      </a:pPr>
                      <a:r>
                        <a:rPr lang="en-US" b="0" u="sng" dirty="0"/>
                        <a:t>Determine meaning of words and phrases</a:t>
                      </a:r>
                    </a:p>
                    <a:p>
                      <a:pPr marL="285750" indent="-285750">
                        <a:buFont typeface="Arial"/>
                        <a:buChar char="•"/>
                      </a:pPr>
                      <a:r>
                        <a:rPr lang="en-US" b="0" dirty="0"/>
                        <a:t>Identify figurative language</a:t>
                      </a:r>
                      <a:r>
                        <a:rPr lang="en-US" b="0" baseline="0" dirty="0"/>
                        <a:t> &amp; </a:t>
                      </a:r>
                      <a:r>
                        <a:rPr lang="en-US" b="0" dirty="0"/>
                        <a:t>interpret</a:t>
                      </a:r>
                      <a:r>
                        <a:rPr lang="en-US" b="0" baseline="0" dirty="0"/>
                        <a:t> </a:t>
                      </a:r>
                      <a:r>
                        <a:rPr lang="en-US" b="0" dirty="0"/>
                        <a:t>it</a:t>
                      </a:r>
                    </a:p>
                    <a:p>
                      <a:pPr marL="285750" indent="-285750">
                        <a:buFont typeface="Arial"/>
                        <a:buChar char="•"/>
                      </a:pPr>
                      <a:r>
                        <a:rPr lang="en-US" b="0" dirty="0"/>
                        <a:t>Identify</a:t>
                      </a:r>
                      <a:r>
                        <a:rPr lang="en-US" b="0" baseline="0" dirty="0"/>
                        <a:t> connotative language</a:t>
                      </a:r>
                    </a:p>
                    <a:p>
                      <a:pPr marL="560388" indent="-285750">
                        <a:buFont typeface="Arial"/>
                        <a:buChar char="•"/>
                      </a:pPr>
                      <a:r>
                        <a:rPr lang="en-US" b="0" dirty="0"/>
                        <a:t>Determine if</a:t>
                      </a:r>
                      <a:r>
                        <a:rPr lang="en-US" b="0" baseline="0" dirty="0"/>
                        <a:t> positive or negative and interpret it.</a:t>
                      </a:r>
                      <a:endParaRPr lang="en-US" b="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874571">
                <a:tc gridSpan="2">
                  <a:txBody>
                    <a:bodyPr/>
                    <a:lstStyle/>
                    <a:p>
                      <a:r>
                        <a:rPr lang="en-US" b="1" dirty="0"/>
                        <a:t>Implications for Instruction</a:t>
                      </a:r>
                    </a:p>
                    <a:p>
                      <a:pPr marL="285750" indent="-285750">
                        <a:buFont typeface="Arial"/>
                        <a:buChar char="•"/>
                      </a:pPr>
                      <a:r>
                        <a:rPr lang="en-US" b="0" dirty="0"/>
                        <a:t>Pre-teach</a:t>
                      </a:r>
                      <a:r>
                        <a:rPr lang="en-US" b="0" baseline="0" dirty="0"/>
                        <a:t> types of figurative and connotative language with examples</a:t>
                      </a:r>
                    </a:p>
                    <a:p>
                      <a:pPr marL="285750" indent="-285750">
                        <a:buFont typeface="Arial"/>
                        <a:buChar char="•"/>
                      </a:pPr>
                      <a:r>
                        <a:rPr lang="en-US" b="0" baseline="0" dirty="0"/>
                        <a:t>Students may need a strategy for gathering info and taking notes.</a:t>
                      </a:r>
                    </a:p>
                    <a:p>
                      <a:pPr marL="285750" indent="-285750">
                        <a:buFont typeface="Arial"/>
                        <a:buChar char="•"/>
                      </a:pPr>
                      <a:r>
                        <a:rPr lang="en-US" sz="1400" b="0" i="0" u="none" strike="noStrike" cap="none" baseline="0" dirty="0" smtClean="0">
                          <a:solidFill>
                            <a:schemeClr val="tx1"/>
                          </a:solidFill>
                          <a:effectLst/>
                          <a:latin typeface="+mn-lt"/>
                          <a:ea typeface="+mn-ea"/>
                          <a:cs typeface="+mn-cs"/>
                          <a:sym typeface="Arial"/>
                        </a:rPr>
                        <a:t>ENLs </a:t>
                      </a:r>
                      <a:r>
                        <a:rPr lang="en-US" sz="1400" b="0" i="0" u="none" strike="noStrike" cap="none" baseline="0" dirty="0">
                          <a:solidFill>
                            <a:schemeClr val="tx1"/>
                          </a:solidFill>
                          <a:effectLst/>
                          <a:latin typeface="+mn-lt"/>
                          <a:ea typeface="+mn-ea"/>
                          <a:cs typeface="+mn-cs"/>
                          <a:sym typeface="Arial"/>
                        </a:rPr>
                        <a:t>may need additional supports, e.g. word banks, example word lists with translations, texts with passages already highlighted, etc.</a:t>
                      </a:r>
                      <a:endParaRPr lang="en-US" b="0" baseline="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CCFFCC"/>
                    </a:solidFill>
                  </a:tcPr>
                </a:tc>
                <a:tc hMerge="1">
                  <a:txBody>
                    <a:bodyPr/>
                    <a:lstStyle/>
                    <a:p>
                      <a:endParaRPr lang="en-US" dirty="0"/>
                    </a:p>
                  </a:txBody>
                  <a:tcPr/>
                </a:tc>
                <a:extLst>
                  <a:ext uri="{0D108BD9-81ED-4DB2-BD59-A6C34878D82A}">
                    <a16:rowId xmlns:a16="http://schemas.microsoft.com/office/drawing/2014/main" val="10002"/>
                  </a:ext>
                </a:extLst>
              </a:tr>
              <a:tr h="71786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Implications for Assessment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a:t>
            </a:r>
          </a:p>
        </p:txBody>
      </p:sp>
    </p:spTree>
    <p:extLst>
      <p:ext uri="{BB962C8B-B14F-4D97-AF65-F5344CB8AC3E}">
        <p14:creationId xmlns:p14="http://schemas.microsoft.com/office/powerpoint/2010/main" val="227766809"/>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grpSp>
        <p:nvGrpSpPr>
          <p:cNvPr id="10" name="Group 9"/>
          <p:cNvGrpSpPr/>
          <p:nvPr/>
        </p:nvGrpSpPr>
        <p:grpSpPr>
          <a:xfrm>
            <a:off x="7002819" y="6307959"/>
            <a:ext cx="1954581" cy="424422"/>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046" y="532606"/>
              <a:ext cx="2990054" cy="664456"/>
            </a:xfrm>
            <a:prstGeom prst="rect">
              <a:avLst/>
            </a:prstGeom>
          </p:spPr>
        </p:pic>
      </p:grpSp>
      <p:sp>
        <p:nvSpPr>
          <p:cNvPr id="8" name="Shape 70"/>
          <p:cNvSpPr txBox="1">
            <a:spLocks/>
          </p:cNvSpPr>
          <p:nvPr/>
        </p:nvSpPr>
        <p:spPr>
          <a:xfrm>
            <a:off x="304800" y="1070597"/>
            <a:ext cx="8558780" cy="799961"/>
          </a:xfrm>
          <a:prstGeom prst="rect">
            <a:avLst/>
          </a:prstGeom>
          <a:solidFill>
            <a:srgbClr val="DAEDEF"/>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50000"/>
              </a:lnSpc>
              <a:spcBef>
                <a:spcPts val="0"/>
              </a:spcBef>
              <a:buFont typeface="+mj-lt"/>
              <a:buAutoNum type="arabicPeriod" startAt="5"/>
            </a:pPr>
            <a:r>
              <a:rPr lang="en-US" dirty="0">
                <a:solidFill>
                  <a:srgbClr val="000000"/>
                </a:solidFill>
              </a:rPr>
              <a:t>Consider implications for instruction and assessment</a:t>
            </a:r>
          </a:p>
        </p:txBody>
      </p:sp>
      <p:graphicFrame>
        <p:nvGraphicFramePr>
          <p:cNvPr id="2" name="Table 1"/>
          <p:cNvGraphicFramePr>
            <a:graphicFrameLocks noGrp="1"/>
          </p:cNvGraphicFramePr>
          <p:nvPr>
            <p:extLst>
              <p:ext uri="{D42A27DB-BD31-4B8C-83A1-F6EECF244321}">
                <p14:modId xmlns:p14="http://schemas.microsoft.com/office/powerpoint/2010/main" val="1131383465"/>
              </p:ext>
            </p:extLst>
          </p:nvPr>
        </p:nvGraphicFramePr>
        <p:xfrm>
          <a:off x="304800" y="1990688"/>
          <a:ext cx="8558780" cy="4480559"/>
        </p:xfrm>
        <a:graphic>
          <a:graphicData uri="http://schemas.openxmlformats.org/drawingml/2006/table">
            <a:tbl>
              <a:tblPr firstRow="1" bandRow="1"/>
              <a:tblGrid>
                <a:gridCol w="4279390">
                  <a:extLst>
                    <a:ext uri="{9D8B030D-6E8A-4147-A177-3AD203B41FA5}">
                      <a16:colId xmlns:a16="http://schemas.microsoft.com/office/drawing/2014/main" val="20000"/>
                    </a:ext>
                  </a:extLst>
                </a:gridCol>
                <a:gridCol w="4279390">
                  <a:extLst>
                    <a:ext uri="{9D8B030D-6E8A-4147-A177-3AD203B41FA5}">
                      <a16:colId xmlns:a16="http://schemas.microsoft.com/office/drawing/2014/main" val="20001"/>
                    </a:ext>
                  </a:extLst>
                </a:gridCol>
              </a:tblGrid>
              <a:tr h="979783">
                <a:tc gridSpan="2">
                  <a:txBody>
                    <a:bodyPr/>
                    <a:lstStyle/>
                    <a:p>
                      <a:r>
                        <a:rPr lang="en-US" sz="2000" b="1" dirty="0"/>
                        <a:t>CCSS.ELA-LITERACY.RL.6.4</a:t>
                      </a:r>
                    </a:p>
                    <a:p>
                      <a:r>
                        <a:rPr lang="en-US" sz="1800" dirty="0"/>
                        <a:t>Determine the meaning of words and phrases as they are used in a text, including figurative and connotative meanings; </a:t>
                      </a:r>
                      <a:r>
                        <a:rPr lang="en-US" sz="1800" strike="sngStrike" dirty="0"/>
                        <a:t>analyze the impact of a specific word choice on meaning and tone.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102255">
                <a:tc>
                  <a:txBody>
                    <a:bodyPr/>
                    <a:lstStyle/>
                    <a:p>
                      <a:pPr marL="0" indent="0">
                        <a:buFont typeface="Arial"/>
                        <a:buNone/>
                      </a:pPr>
                      <a:r>
                        <a:rPr lang="en-US" b="1" dirty="0"/>
                        <a:t>Knowledge</a:t>
                      </a:r>
                    </a:p>
                    <a:p>
                      <a:pPr marL="0" indent="0">
                        <a:buFont typeface="Arial"/>
                        <a:buNone/>
                      </a:pPr>
                      <a:r>
                        <a:rPr lang="en-US" b="0" u="sng" dirty="0"/>
                        <a:t>Figurative</a:t>
                      </a:r>
                      <a:r>
                        <a:rPr lang="en-US" b="0" u="sng" baseline="0" dirty="0"/>
                        <a:t> Language</a:t>
                      </a:r>
                    </a:p>
                    <a:p>
                      <a:pPr marL="285750" lvl="1" indent="-285750">
                        <a:buFont typeface="Arial"/>
                        <a:buChar char="•"/>
                      </a:pPr>
                      <a:r>
                        <a:rPr lang="en-US" b="0" baseline="0" dirty="0"/>
                        <a:t>Simile, metaphor, symbolism, foreshadowing</a:t>
                      </a:r>
                    </a:p>
                    <a:p>
                      <a:pPr marL="0" indent="0">
                        <a:buFont typeface="Arial"/>
                        <a:buNone/>
                      </a:pPr>
                      <a:r>
                        <a:rPr lang="en-US" b="0" u="sng" baseline="0" dirty="0"/>
                        <a:t>Connotative Language</a:t>
                      </a:r>
                    </a:p>
                    <a:p>
                      <a:pPr marL="285750" indent="-285750">
                        <a:buFont typeface="Arial"/>
                        <a:buChar char="•"/>
                      </a:pPr>
                      <a:r>
                        <a:rPr lang="en-US" b="0" u="none" dirty="0"/>
                        <a:t>Positive –</a:t>
                      </a:r>
                      <a:r>
                        <a:rPr lang="en-US" b="0" u="none" baseline="0" dirty="0"/>
                        <a:t> e.g. youthful, stunning, etc.</a:t>
                      </a:r>
                    </a:p>
                    <a:p>
                      <a:pPr marL="285750" indent="-285750">
                        <a:buFont typeface="Arial"/>
                        <a:buChar char="•"/>
                      </a:pPr>
                      <a:r>
                        <a:rPr lang="en-US" b="0" u="none" baseline="0" dirty="0"/>
                        <a:t>Negative – e.g. cheap, immature, etc.</a:t>
                      </a:r>
                      <a:endParaRPr lang="en-US" b="0" u="none"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b="1" dirty="0"/>
                        <a:t>Skills</a:t>
                      </a:r>
                    </a:p>
                    <a:p>
                      <a:pPr marL="0" indent="0">
                        <a:buFont typeface="Arial"/>
                        <a:buNone/>
                      </a:pPr>
                      <a:r>
                        <a:rPr lang="en-US" b="0" u="sng" dirty="0"/>
                        <a:t>Determine meaning of words and phrases</a:t>
                      </a:r>
                    </a:p>
                    <a:p>
                      <a:pPr marL="285750" indent="-285750">
                        <a:buFont typeface="Arial"/>
                        <a:buChar char="•"/>
                      </a:pPr>
                      <a:r>
                        <a:rPr lang="en-US" b="0" dirty="0"/>
                        <a:t>Identify figurative language</a:t>
                      </a:r>
                      <a:r>
                        <a:rPr lang="en-US" b="0" baseline="0" dirty="0"/>
                        <a:t> &amp; </a:t>
                      </a:r>
                      <a:r>
                        <a:rPr lang="en-US" b="0" dirty="0"/>
                        <a:t>interpret</a:t>
                      </a:r>
                      <a:r>
                        <a:rPr lang="en-US" b="0" baseline="0" dirty="0"/>
                        <a:t> </a:t>
                      </a:r>
                      <a:r>
                        <a:rPr lang="en-US" b="0" dirty="0"/>
                        <a:t>it</a:t>
                      </a:r>
                    </a:p>
                    <a:p>
                      <a:pPr marL="285750" indent="-285750">
                        <a:buFont typeface="Arial"/>
                        <a:buChar char="•"/>
                      </a:pPr>
                      <a:r>
                        <a:rPr lang="en-US" b="0" dirty="0"/>
                        <a:t>Identify</a:t>
                      </a:r>
                      <a:r>
                        <a:rPr lang="en-US" b="0" baseline="0" dirty="0"/>
                        <a:t> connotative language</a:t>
                      </a:r>
                    </a:p>
                    <a:p>
                      <a:pPr marL="560388" indent="-285750">
                        <a:buFont typeface="Arial"/>
                        <a:buChar char="•"/>
                      </a:pPr>
                      <a:r>
                        <a:rPr lang="en-US" b="0" dirty="0"/>
                        <a:t>Determine if</a:t>
                      </a:r>
                      <a:r>
                        <a:rPr lang="en-US" b="0" baseline="0" dirty="0"/>
                        <a:t> positive or negative and interpret it.</a:t>
                      </a:r>
                      <a:endParaRPr lang="en-US" b="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30793">
                <a:tc gridSpan="2">
                  <a:txBody>
                    <a:bodyPr/>
                    <a:lstStyle/>
                    <a:p>
                      <a:r>
                        <a:rPr lang="en-US" b="1" dirty="0"/>
                        <a:t>Implications for Instruction</a:t>
                      </a:r>
                    </a:p>
                    <a:p>
                      <a:pPr marL="285750" indent="-285750">
                        <a:buFont typeface="Arial"/>
                        <a:buChar char="•"/>
                      </a:pPr>
                      <a:r>
                        <a:rPr lang="en-US" b="0" dirty="0"/>
                        <a:t>Pre-teach</a:t>
                      </a:r>
                      <a:r>
                        <a:rPr lang="en-US" b="0" baseline="0" dirty="0"/>
                        <a:t> types of figurative and connotative language with examples</a:t>
                      </a:r>
                    </a:p>
                    <a:p>
                      <a:pPr marL="285750" indent="-285750">
                        <a:buFont typeface="Arial"/>
                        <a:buChar char="•"/>
                      </a:pPr>
                      <a:r>
                        <a:rPr lang="en-US" b="0" baseline="0" dirty="0"/>
                        <a:t>Students may need a strategy for gathering info and taking notes.</a:t>
                      </a:r>
                    </a:p>
                    <a:p>
                      <a:pPr marL="285750" indent="-285750">
                        <a:buFont typeface="Arial"/>
                        <a:buChar char="•"/>
                      </a:pPr>
                      <a:r>
                        <a:rPr lang="en-US" sz="1400" b="0" i="0" u="none" strike="noStrike" cap="none" baseline="0" dirty="0" smtClean="0">
                          <a:solidFill>
                            <a:schemeClr val="tx1"/>
                          </a:solidFill>
                          <a:effectLst/>
                          <a:latin typeface="+mn-lt"/>
                          <a:ea typeface="+mn-ea"/>
                          <a:cs typeface="+mn-cs"/>
                          <a:sym typeface="Arial"/>
                        </a:rPr>
                        <a:t>ENLs </a:t>
                      </a:r>
                      <a:r>
                        <a:rPr lang="en-US" sz="1400" b="0" i="0" u="none" strike="noStrike" cap="none" baseline="0" dirty="0">
                          <a:solidFill>
                            <a:schemeClr val="tx1"/>
                          </a:solidFill>
                          <a:effectLst/>
                          <a:latin typeface="+mn-lt"/>
                          <a:ea typeface="+mn-ea"/>
                          <a:cs typeface="+mn-cs"/>
                          <a:sym typeface="Arial"/>
                        </a:rPr>
                        <a:t>may need additional supports, e.g. word banks, example word lists with translations, texts with passages already highlighted, etc.</a:t>
                      </a:r>
                      <a:endParaRPr lang="en-US" b="0" baseline="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2"/>
                  </a:ext>
                </a:extLst>
              </a:tr>
              <a:tr h="67680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Implications for Assessment</a:t>
                      </a:r>
                    </a:p>
                    <a:p>
                      <a:pPr marL="285750" indent="-285750">
                        <a:buFont typeface="Arial"/>
                        <a:buChar char="•"/>
                      </a:pPr>
                      <a:r>
                        <a:rPr lang="en-US" b="0" dirty="0"/>
                        <a:t>Students will need to show they can identify AND</a:t>
                      </a:r>
                      <a:r>
                        <a:rPr lang="en-US" b="0" baseline="0" dirty="0"/>
                        <a:t> interpret figurative and connotative language independently.</a:t>
                      </a:r>
                      <a:endParaRPr lang="en-US" b="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CCFFCC"/>
                    </a:solidFill>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2-6a</a:t>
            </a:r>
          </a:p>
        </p:txBody>
      </p:sp>
    </p:spTree>
    <p:extLst>
      <p:ext uri="{BB962C8B-B14F-4D97-AF65-F5344CB8AC3E}">
        <p14:creationId xmlns:p14="http://schemas.microsoft.com/office/powerpoint/2010/main" val="227766809"/>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Module 2 Intended Outcomes</a:t>
            </a:r>
          </a:p>
        </p:txBody>
      </p:sp>
      <p:sp>
        <p:nvSpPr>
          <p:cNvPr id="70" name="Shape 70"/>
          <p:cNvSpPr txBox="1">
            <a:spLocks noGrp="1"/>
          </p:cNvSpPr>
          <p:nvPr>
            <p:ph type="body" idx="4294967295"/>
          </p:nvPr>
        </p:nvSpPr>
        <p:spPr>
          <a:xfrm>
            <a:off x="505575" y="1190725"/>
            <a:ext cx="7925399" cy="3924300"/>
          </a:xfrm>
          <a:prstGeom prst="rect">
            <a:avLst/>
          </a:prstGeom>
          <a:noFill/>
          <a:ln>
            <a:noFill/>
          </a:ln>
        </p:spPr>
        <p:txBody>
          <a:bodyPr lIns="91425" tIns="45700" rIns="91425" bIns="45700" anchor="t" anchorCtr="0">
            <a:noAutofit/>
          </a:bodyPr>
          <a:lstStyle/>
          <a:p>
            <a:pPr marL="0" lvl="0" indent="0" rtl="0">
              <a:lnSpc>
                <a:spcPct val="150000"/>
              </a:lnSpc>
              <a:spcBef>
                <a:spcPts val="0"/>
              </a:spcBef>
              <a:buNone/>
            </a:pPr>
            <a:r>
              <a:rPr lang="en-US" sz="2400" b="1" dirty="0"/>
              <a:t>By the end of Module 2, participants will:</a:t>
            </a:r>
          </a:p>
          <a:p>
            <a:pPr marL="457200" indent="-457200">
              <a:lnSpc>
                <a:spcPct val="150000"/>
              </a:lnSpc>
              <a:spcBef>
                <a:spcPts val="0"/>
              </a:spcBef>
              <a:buFont typeface="+mj-lt"/>
              <a:buAutoNum type="arabicPeriod"/>
            </a:pPr>
            <a:r>
              <a:rPr lang="en-US" dirty="0"/>
              <a:t>Have a deeper understanding of the importance of reviewing and discussing the focus standard of a lesson prior to tuning, and</a:t>
            </a:r>
          </a:p>
          <a:p>
            <a:pPr marL="457200" indent="-457200">
              <a:lnSpc>
                <a:spcPct val="150000"/>
              </a:lnSpc>
              <a:spcBef>
                <a:spcPts val="0"/>
              </a:spcBef>
              <a:buFont typeface="+mj-lt"/>
              <a:buAutoNum type="arabicPeriod"/>
            </a:pPr>
            <a:r>
              <a:rPr lang="en-US" sz="2400" dirty="0"/>
              <a:t>Become familiar with a simple process for </a:t>
            </a:r>
            <a:r>
              <a:rPr lang="en-US" sz="2400" dirty="0" smtClean="0"/>
              <a:t>analyzing and </a:t>
            </a:r>
            <a:r>
              <a:rPr lang="en-US" sz="2400" dirty="0"/>
              <a:t>‘unpacking’ a standard collaboratively.</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017538401"/>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Process for Reviewing a Standard</a:t>
            </a:r>
          </a:p>
        </p:txBody>
      </p:sp>
      <p:sp>
        <p:nvSpPr>
          <p:cNvPr id="8" name="Shape 70"/>
          <p:cNvSpPr txBox="1">
            <a:spLocks/>
          </p:cNvSpPr>
          <p:nvPr/>
        </p:nvSpPr>
        <p:spPr>
          <a:xfrm>
            <a:off x="304800" y="1070597"/>
            <a:ext cx="8558780" cy="3142562"/>
          </a:xfrm>
          <a:prstGeom prst="rect">
            <a:avLst/>
          </a:prstGeom>
          <a:solidFill>
            <a:srgbClr val="DAEDEF"/>
          </a:solidFill>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spcBef>
                <a:spcPts val="0"/>
              </a:spcBef>
              <a:spcAft>
                <a:spcPts val="1200"/>
              </a:spcAft>
              <a:buNone/>
            </a:pPr>
            <a:r>
              <a:rPr lang="en-US" b="1" dirty="0" smtClean="0">
                <a:solidFill>
                  <a:srgbClr val="000000"/>
                </a:solidFill>
              </a:rPr>
              <a:t>Now it is your turn. </a:t>
            </a:r>
          </a:p>
          <a:p>
            <a:pPr marL="457200" indent="-457200">
              <a:spcBef>
                <a:spcPts val="0"/>
              </a:spcBef>
              <a:spcAft>
                <a:spcPts val="1200"/>
              </a:spcAft>
              <a:buFont typeface="+mj-lt"/>
              <a:buAutoNum type="arabicPeriod"/>
            </a:pPr>
            <a:r>
              <a:rPr lang="en-US" dirty="0" smtClean="0">
                <a:solidFill>
                  <a:srgbClr val="000000"/>
                </a:solidFill>
              </a:rPr>
              <a:t>Using a standard of your choosing, collaboratively read and analyze it. </a:t>
            </a:r>
          </a:p>
          <a:p>
            <a:pPr marL="457200" indent="-457200">
              <a:spcBef>
                <a:spcPts val="0"/>
              </a:spcBef>
              <a:spcAft>
                <a:spcPts val="1200"/>
              </a:spcAft>
              <a:buFont typeface="+mj-lt"/>
              <a:buAutoNum type="arabicPeriod"/>
            </a:pPr>
            <a:r>
              <a:rPr lang="en-US" dirty="0" smtClean="0">
                <a:solidFill>
                  <a:srgbClr val="000000"/>
                </a:solidFill>
              </a:rPr>
              <a:t>Use a blank </a:t>
            </a:r>
            <a:r>
              <a:rPr lang="en-US" i="1" dirty="0" smtClean="0">
                <a:solidFill>
                  <a:srgbClr val="000000"/>
                </a:solidFill>
              </a:rPr>
              <a:t>Focus Standard Unpacking Sheet </a:t>
            </a:r>
            <a:r>
              <a:rPr lang="en-US" dirty="0" smtClean="0">
                <a:solidFill>
                  <a:srgbClr val="000000"/>
                </a:solidFill>
              </a:rPr>
              <a:t>in your booklet </a:t>
            </a:r>
            <a:r>
              <a:rPr lang="is-IS" dirty="0" smtClean="0">
                <a:solidFill>
                  <a:srgbClr val="000000"/>
                </a:solidFill>
              </a:rPr>
              <a:t>to record your thoughts.</a:t>
            </a:r>
          </a:p>
          <a:p>
            <a:pPr marL="457200" indent="-457200">
              <a:spcBef>
                <a:spcPts val="0"/>
              </a:spcBef>
              <a:spcAft>
                <a:spcPts val="1200"/>
              </a:spcAft>
              <a:buFont typeface="+mj-lt"/>
              <a:buAutoNum type="arabicPeriod"/>
            </a:pPr>
            <a:r>
              <a:rPr lang="is-IS" dirty="0" smtClean="0">
                <a:solidFill>
                  <a:srgbClr val="000000"/>
                </a:solidFill>
              </a:rPr>
              <a:t>Y</a:t>
            </a:r>
            <a:r>
              <a:rPr lang="en-US" dirty="0" smtClean="0">
                <a:solidFill>
                  <a:srgbClr val="000000"/>
                </a:solidFill>
              </a:rPr>
              <a:t>o</a:t>
            </a:r>
            <a:r>
              <a:rPr lang="is-IS" dirty="0" smtClean="0">
                <a:solidFill>
                  <a:srgbClr val="000000"/>
                </a:solidFill>
              </a:rPr>
              <a:t>u may want to record your team’s ideas on a piece of chart paper as well.</a:t>
            </a:r>
            <a:endParaRPr lang="en-US" dirty="0">
              <a:solidFill>
                <a:srgbClr val="000000"/>
              </a:solidFill>
            </a:endParaRPr>
          </a:p>
        </p:txBody>
      </p:sp>
      <p:pic>
        <p:nvPicPr>
          <p:cNvPr id="5" name="Picture 4" descr="Screen Shot 2016-03-01 at 11.13.35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2949" y="3729751"/>
            <a:ext cx="5068909" cy="29113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2-6b</a:t>
            </a:r>
          </a:p>
        </p:txBody>
      </p:sp>
    </p:spTree>
    <p:extLst>
      <p:ext uri="{BB962C8B-B14F-4D97-AF65-F5344CB8AC3E}">
        <p14:creationId xmlns:p14="http://schemas.microsoft.com/office/powerpoint/2010/main" val="4164680402"/>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a:t>
            </a:r>
            <a:r>
              <a:rPr lang="en-US" dirty="0" smtClean="0"/>
              <a:t>Analyzing a </a:t>
            </a:r>
            <a:r>
              <a:rPr lang="en-US" dirty="0"/>
              <a:t>Standard in Action</a:t>
            </a:r>
          </a:p>
        </p:txBody>
      </p:sp>
      <p:sp>
        <p:nvSpPr>
          <p:cNvPr id="3" name="Text Placeholder 2"/>
          <p:cNvSpPr>
            <a:spLocks noGrp="1"/>
          </p:cNvSpPr>
          <p:nvPr>
            <p:ph type="body" idx="1"/>
          </p:nvPr>
        </p:nvSpPr>
        <p:spPr/>
        <p:txBody>
          <a:bodyPr/>
          <a:lstStyle/>
          <a:p>
            <a:r>
              <a:rPr lang="en-US" dirty="0"/>
              <a:t>Video Demonstration</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204808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a:t>
            </a:r>
          </a:p>
        </p:txBody>
      </p:sp>
      <p:sp>
        <p:nvSpPr>
          <p:cNvPr id="70" name="Shape 70"/>
          <p:cNvSpPr txBox="1">
            <a:spLocks noGrp="1"/>
          </p:cNvSpPr>
          <p:nvPr>
            <p:ph type="body" idx="4294967295"/>
          </p:nvPr>
        </p:nvSpPr>
        <p:spPr>
          <a:xfrm>
            <a:off x="505575" y="1219200"/>
            <a:ext cx="8193925" cy="46101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Next, you will watch a video demonstrating </a:t>
            </a:r>
            <a:r>
              <a:rPr lang="en-US" dirty="0" smtClean="0"/>
              <a:t>the analysis and unpacking of </a:t>
            </a:r>
            <a:r>
              <a:rPr lang="en-US" dirty="0"/>
              <a:t>a standard.</a:t>
            </a:r>
          </a:p>
          <a:p>
            <a:pPr marL="457200" indent="-457200">
              <a:lnSpc>
                <a:spcPct val="110000"/>
              </a:lnSpc>
              <a:spcBef>
                <a:spcPts val="0"/>
              </a:spcBef>
              <a:spcAft>
                <a:spcPts val="1200"/>
              </a:spcAft>
              <a:buFont typeface="+mj-lt"/>
              <a:buAutoNum type="arabicPeriod"/>
            </a:pPr>
            <a:r>
              <a:rPr lang="en-US" dirty="0"/>
              <a:t>As you watch the video, use the Video Observation Sheet to record the following:</a:t>
            </a:r>
          </a:p>
          <a:p>
            <a:pPr marL="857250" lvl="1" indent="-457200">
              <a:lnSpc>
                <a:spcPct val="110000"/>
              </a:lnSpc>
              <a:spcBef>
                <a:spcPts val="0"/>
              </a:spcBef>
              <a:spcAft>
                <a:spcPts val="1200"/>
              </a:spcAft>
            </a:pPr>
            <a:r>
              <a:rPr lang="en-US" dirty="0"/>
              <a:t>Observations</a:t>
            </a:r>
          </a:p>
          <a:p>
            <a:pPr marL="857250" lvl="1" indent="-457200">
              <a:lnSpc>
                <a:spcPct val="110000"/>
              </a:lnSpc>
              <a:spcBef>
                <a:spcPts val="0"/>
              </a:spcBef>
              <a:spcAft>
                <a:spcPts val="1200"/>
              </a:spcAft>
            </a:pPr>
            <a:r>
              <a:rPr lang="en-US" dirty="0"/>
              <a:t>Implications / Interpretations</a:t>
            </a:r>
          </a:p>
          <a:p>
            <a:pPr marL="857250" lvl="1" indent="-457200">
              <a:lnSpc>
                <a:spcPct val="110000"/>
              </a:lnSpc>
              <a:spcBef>
                <a:spcPts val="0"/>
              </a:spcBef>
              <a:spcAft>
                <a:spcPts val="1200"/>
              </a:spcAft>
            </a:pPr>
            <a:r>
              <a:rPr lang="en-US" dirty="0"/>
              <a:t>Questions</a:t>
            </a:r>
          </a:p>
          <a:p>
            <a:pPr marL="857250" lvl="1" indent="-457200">
              <a:lnSpc>
                <a:spcPct val="110000"/>
              </a:lnSpc>
              <a:spcBef>
                <a:spcPts val="0"/>
              </a:spcBef>
              <a:spcAft>
                <a:spcPts val="1200"/>
              </a:spcAft>
            </a:pPr>
            <a:r>
              <a:rPr lang="en-US" dirty="0"/>
              <a:t>Connections to Your Own Work</a:t>
            </a:r>
          </a:p>
          <a:p>
            <a:pPr marL="457200" indent="-457200">
              <a:lnSpc>
                <a:spcPct val="110000"/>
              </a:lnSpc>
              <a:spcBef>
                <a:spcPts val="0"/>
              </a:spcBef>
              <a:spcAft>
                <a:spcPts val="1200"/>
              </a:spcAft>
              <a:buFont typeface="+mj-lt"/>
              <a:buAutoNum type="arabicPeriod"/>
            </a:pPr>
            <a:r>
              <a:rPr lang="en-US" dirty="0"/>
              <a:t>Be prepared to share and discuss your notes afterwards.</a:t>
            </a:r>
          </a:p>
          <a:p>
            <a:pPr marL="857250" lvl="1" indent="-457200">
              <a:lnSpc>
                <a:spcPct val="110000"/>
              </a:lnSpc>
              <a:spcBef>
                <a:spcPts val="0"/>
              </a:spcBef>
              <a:spcAft>
                <a:spcPts val="1200"/>
              </a:spcAft>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2-7</a:t>
            </a:r>
          </a:p>
        </p:txBody>
      </p:sp>
    </p:spTree>
    <p:extLst>
      <p:ext uri="{BB962C8B-B14F-4D97-AF65-F5344CB8AC3E}">
        <p14:creationId xmlns:p14="http://schemas.microsoft.com/office/powerpoint/2010/main" val="462333245"/>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 5 – Analyzing the Focus </a:t>
            </a:r>
            <a:r>
              <a:rPr lang="en-US" sz="3000" dirty="0"/>
              <a:t>Standard</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Screen Shot 2016-03-29 at 4.41.33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970" y="1377038"/>
            <a:ext cx="8061729" cy="4242144"/>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448293" y="5771136"/>
            <a:ext cx="5182307" cy="523220"/>
          </a:xfrm>
          <a:prstGeom prst="rect">
            <a:avLst/>
          </a:prstGeom>
          <a:noFill/>
        </p:spPr>
        <p:txBody>
          <a:bodyPr wrap="square" rtlCol="0">
            <a:spAutoFit/>
          </a:bodyPr>
          <a:lstStyle/>
          <a:p>
            <a:r>
              <a:rPr lang="en-US" dirty="0" smtClean="0"/>
              <a:t>Clicking on the video will take you directly to the Youtube channel video.</a:t>
            </a:r>
            <a:endParaRPr lang="en-US" dirty="0"/>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2-7</a:t>
            </a:r>
          </a:p>
        </p:txBody>
      </p:sp>
    </p:spTree>
    <p:extLst>
      <p:ext uri="{BB962C8B-B14F-4D97-AF65-F5344CB8AC3E}">
        <p14:creationId xmlns:p14="http://schemas.microsoft.com/office/powerpoint/2010/main" val="757400358"/>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that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2-7</a:t>
            </a:r>
          </a:p>
        </p:txBody>
      </p:sp>
    </p:spTree>
    <p:extLst>
      <p:ext uri="{BB962C8B-B14F-4D97-AF65-F5344CB8AC3E}">
        <p14:creationId xmlns:p14="http://schemas.microsoft.com/office/powerpoint/2010/main" val="3165342674"/>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219199"/>
            <a:ext cx="8716642" cy="222453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500" b="1" dirty="0">
                <a:solidFill>
                  <a:srgbClr val="4C4C4C"/>
                </a:solidFill>
                <a:latin typeface="Helvetica Neue"/>
                <a:ea typeface="Helvetica Neue"/>
                <a:cs typeface="Helvetica Neue"/>
                <a:sym typeface="Helvetica Neue"/>
              </a:rPr>
              <a:t>Wrapping Up Module 2</a:t>
            </a: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702123" y="3679423"/>
            <a:ext cx="6456228" cy="2578198"/>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4002450995"/>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What was accomplished in Module 2</a:t>
            </a:r>
          </a:p>
        </p:txBody>
      </p:sp>
      <p:sp>
        <p:nvSpPr>
          <p:cNvPr id="70" name="Shape 70"/>
          <p:cNvSpPr txBox="1">
            <a:spLocks noGrp="1"/>
          </p:cNvSpPr>
          <p:nvPr>
            <p:ph type="body" idx="4294967295"/>
          </p:nvPr>
        </p:nvSpPr>
        <p:spPr>
          <a:xfrm>
            <a:off x="505575" y="1231900"/>
            <a:ext cx="7925399" cy="4707525"/>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Review Group Norms</a:t>
            </a:r>
          </a:p>
          <a:p>
            <a:pPr marL="457200" indent="-457200">
              <a:lnSpc>
                <a:spcPct val="150000"/>
              </a:lnSpc>
              <a:spcBef>
                <a:spcPts val="0"/>
              </a:spcBef>
              <a:buFont typeface="+mj-lt"/>
              <a:buAutoNum type="arabicPeriod"/>
            </a:pPr>
            <a:r>
              <a:rPr lang="en-US" dirty="0"/>
              <a:t>Debrief the 1</a:t>
            </a:r>
            <a:r>
              <a:rPr lang="en-US" baseline="30000" dirty="0"/>
              <a:t>st</a:t>
            </a:r>
            <a:r>
              <a:rPr lang="en-US" dirty="0"/>
              <a:t> Round of Collaborative Practice</a:t>
            </a:r>
          </a:p>
          <a:p>
            <a:pPr marL="457200" indent="-457200">
              <a:lnSpc>
                <a:spcPct val="150000"/>
              </a:lnSpc>
              <a:spcBef>
                <a:spcPts val="0"/>
              </a:spcBef>
              <a:buFont typeface="+mj-lt"/>
              <a:buAutoNum type="arabicPeriod"/>
            </a:pPr>
            <a:r>
              <a:rPr lang="en-US" dirty="0"/>
              <a:t>Participate in Text-Based Discussion</a:t>
            </a:r>
          </a:p>
          <a:p>
            <a:pPr marL="457200" indent="-457200">
              <a:lnSpc>
                <a:spcPct val="150000"/>
              </a:lnSpc>
              <a:spcBef>
                <a:spcPts val="0"/>
              </a:spcBef>
              <a:buFont typeface="+mj-lt"/>
              <a:buAutoNum type="arabicPeriod"/>
            </a:pPr>
            <a:r>
              <a:rPr lang="en-US" dirty="0"/>
              <a:t>Engage in Mini-Presentation</a:t>
            </a:r>
          </a:p>
          <a:p>
            <a:pPr marL="457200" indent="-457200">
              <a:lnSpc>
                <a:spcPct val="150000"/>
              </a:lnSpc>
              <a:spcBef>
                <a:spcPts val="0"/>
              </a:spcBef>
              <a:buFont typeface="+mj-lt"/>
              <a:buAutoNum type="arabicPeriod"/>
            </a:pPr>
            <a:r>
              <a:rPr lang="en-US" dirty="0"/>
              <a:t>Watch and Discuss Demonstration Video</a:t>
            </a:r>
          </a:p>
          <a:p>
            <a:pPr marL="457200" indent="-457200">
              <a:lnSpc>
                <a:spcPct val="150000"/>
              </a:lnSpc>
              <a:spcBef>
                <a:spcPts val="0"/>
              </a:spcBef>
              <a:buFont typeface="+mj-lt"/>
              <a:buAutoNum type="arabicPeriod"/>
            </a:pPr>
            <a:r>
              <a:rPr lang="en-US" dirty="0"/>
              <a:t>Schedule 2</a:t>
            </a:r>
            <a:r>
              <a:rPr lang="en-US" baseline="30000" dirty="0"/>
              <a:t>nd</a:t>
            </a:r>
            <a:r>
              <a:rPr lang="en-US" dirty="0"/>
              <a:t> Round of Tuning Practice</a:t>
            </a:r>
          </a:p>
          <a:p>
            <a:pPr marL="457200" indent="-457200">
              <a:lnSpc>
                <a:spcPct val="150000"/>
              </a:lnSpc>
              <a:spcBef>
                <a:spcPts val="0"/>
              </a:spcBef>
              <a:buFont typeface="+mj-lt"/>
              <a:buAutoNum type="arabicPeriod"/>
            </a:pPr>
            <a:r>
              <a:rPr lang="en-US" dirty="0"/>
              <a:t>Prepare for Module 3</a:t>
            </a:r>
          </a:p>
          <a:p>
            <a:pPr marL="400050" lvl="1" indent="0">
              <a:lnSpc>
                <a:spcPct val="150000"/>
              </a:lnSpc>
              <a:spcBef>
                <a:spcPts val="0"/>
              </a:spcBef>
              <a:buNone/>
            </a:pPr>
            <a:endParaRPr lang="en-US" sz="2000" dirty="0"/>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998358114"/>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a:t>
            </a:r>
          </a:p>
        </p:txBody>
      </p:sp>
      <p:sp>
        <p:nvSpPr>
          <p:cNvPr id="70" name="Shape 70"/>
          <p:cNvSpPr txBox="1">
            <a:spLocks noGrp="1"/>
          </p:cNvSpPr>
          <p:nvPr>
            <p:ph type="body" idx="4294967295"/>
          </p:nvPr>
        </p:nvSpPr>
        <p:spPr>
          <a:xfrm>
            <a:off x="505575" y="2146300"/>
            <a:ext cx="7925399" cy="3568700"/>
          </a:xfrm>
          <a:prstGeom prst="rect">
            <a:avLst/>
          </a:prstGeom>
          <a:ln/>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0" lvl="0" indent="0">
              <a:lnSpc>
                <a:spcPct val="150000"/>
              </a:lnSpc>
              <a:spcBef>
                <a:spcPts val="0"/>
              </a:spcBef>
              <a:buNone/>
            </a:pPr>
            <a:r>
              <a:rPr lang="en-US" b="1" dirty="0"/>
              <a:t>By the end of Module 2, participants will:</a:t>
            </a:r>
          </a:p>
          <a:p>
            <a:pPr marL="457200" indent="-457200">
              <a:lnSpc>
                <a:spcPct val="150000"/>
              </a:lnSpc>
              <a:spcBef>
                <a:spcPts val="0"/>
              </a:spcBef>
              <a:buFont typeface="+mj-lt"/>
              <a:buAutoNum type="arabicPeriod"/>
            </a:pPr>
            <a:r>
              <a:rPr lang="en-US" dirty="0"/>
              <a:t>Have a deeper understanding of the importance of reviewing and discussing the focus standard of a lesson prior to tuning, and</a:t>
            </a:r>
          </a:p>
          <a:p>
            <a:pPr marL="457200" indent="-457200">
              <a:lnSpc>
                <a:spcPct val="150000"/>
              </a:lnSpc>
              <a:spcBef>
                <a:spcPts val="0"/>
              </a:spcBef>
              <a:buFont typeface="+mj-lt"/>
              <a:buAutoNum type="arabicPeriod"/>
            </a:pPr>
            <a:r>
              <a:rPr lang="en-US" dirty="0"/>
              <a:t>Have become familiar with a simple process for reading and ‘unpacking’ a standard collaboratively.</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Shape 70"/>
          <p:cNvSpPr txBox="1">
            <a:spLocks/>
          </p:cNvSpPr>
          <p:nvPr/>
        </p:nvSpPr>
        <p:spPr>
          <a:xfrm>
            <a:off x="505575" y="914401"/>
            <a:ext cx="7925399" cy="14097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lnSpc>
                <a:spcPct val="130000"/>
              </a:lnSpc>
              <a:spcBef>
                <a:spcPts val="0"/>
              </a:spcBef>
              <a:buNone/>
            </a:pPr>
            <a:r>
              <a:rPr lang="en-US" dirty="0"/>
              <a:t>Discuss the intended outcomes for Module 2.  To what extent </a:t>
            </a:r>
            <a:r>
              <a:rPr lang="en-US" dirty="0" smtClean="0"/>
              <a:t>do </a:t>
            </a:r>
            <a:r>
              <a:rPr lang="en-US" dirty="0"/>
              <a:t>you feel they were met?</a:t>
            </a:r>
            <a:endParaRPr lang="en-US" sz="1600" dirty="0"/>
          </a:p>
        </p:txBody>
      </p:sp>
    </p:spTree>
    <p:extLst>
      <p:ext uri="{BB962C8B-B14F-4D97-AF65-F5344CB8AC3E}">
        <p14:creationId xmlns:p14="http://schemas.microsoft.com/office/powerpoint/2010/main" val="1249592006"/>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1" y="76200"/>
            <a:ext cx="6700804"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Preparing for Collaborative Practice - Round 2</a:t>
            </a:r>
          </a:p>
        </p:txBody>
      </p:sp>
      <p:sp>
        <p:nvSpPr>
          <p:cNvPr id="70" name="Shape 70"/>
          <p:cNvSpPr txBox="1">
            <a:spLocks noGrp="1"/>
          </p:cNvSpPr>
          <p:nvPr>
            <p:ph type="body" idx="4294967295"/>
          </p:nvPr>
        </p:nvSpPr>
        <p:spPr>
          <a:xfrm>
            <a:off x="505576" y="1231900"/>
            <a:ext cx="4485416" cy="5207051"/>
          </a:xfrm>
          <a:prstGeom prst="rect">
            <a:avLst/>
          </a:prstGeom>
          <a:noFill/>
          <a:ln>
            <a:noFill/>
          </a:ln>
        </p:spPr>
        <p:txBody>
          <a:bodyPr lIns="91425" tIns="45700" rIns="91425" bIns="45700" anchor="t" anchorCtr="0">
            <a:noAutofit/>
          </a:bodyPr>
          <a:lstStyle/>
          <a:p>
            <a:pPr marL="457200" indent="-457200">
              <a:spcBef>
                <a:spcPts val="0"/>
              </a:spcBef>
              <a:spcAft>
                <a:spcPts val="1200"/>
              </a:spcAft>
              <a:buFont typeface="+mj-lt"/>
              <a:buAutoNum type="arabicPeriod"/>
            </a:pPr>
            <a:r>
              <a:rPr lang="en-US" dirty="0"/>
              <a:t>Clarify date and time for the collaborative practice.</a:t>
            </a:r>
          </a:p>
          <a:p>
            <a:pPr marL="457200" indent="-457200">
              <a:spcBef>
                <a:spcPts val="0"/>
              </a:spcBef>
              <a:spcAft>
                <a:spcPts val="1200"/>
              </a:spcAft>
              <a:buFont typeface="+mj-lt"/>
              <a:buAutoNum type="arabicPeriod"/>
            </a:pPr>
            <a:r>
              <a:rPr lang="en-US" dirty="0"/>
              <a:t>Determine who the presenting teacher will be to bring a lesson to tune.</a:t>
            </a:r>
          </a:p>
          <a:p>
            <a:pPr marL="457200" indent="-457200">
              <a:spcBef>
                <a:spcPts val="0"/>
              </a:spcBef>
              <a:spcAft>
                <a:spcPts val="1200"/>
              </a:spcAft>
              <a:buFont typeface="+mj-lt"/>
              <a:buAutoNum type="arabicPeriod"/>
            </a:pPr>
            <a:r>
              <a:rPr lang="en-US" dirty="0"/>
              <a:t>Determine who will volunteer to facilitate.</a:t>
            </a:r>
          </a:p>
          <a:p>
            <a:pPr marL="457200" indent="-457200">
              <a:spcBef>
                <a:spcPts val="0"/>
              </a:spcBef>
              <a:spcAft>
                <a:spcPts val="1200"/>
              </a:spcAft>
              <a:buFont typeface="+mj-lt"/>
              <a:buAutoNum type="arabicPeriod"/>
            </a:pPr>
            <a:r>
              <a:rPr lang="en-US" dirty="0"/>
              <a:t>Have the presenting teacher complete the prep sheet for presenting teachers prior to meeting.</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4 at 11.58.59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9120" y="996045"/>
            <a:ext cx="3588199" cy="4695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2-8a</a:t>
            </a:r>
          </a:p>
        </p:txBody>
      </p:sp>
    </p:spTree>
    <p:extLst>
      <p:ext uri="{BB962C8B-B14F-4D97-AF65-F5344CB8AC3E}">
        <p14:creationId xmlns:p14="http://schemas.microsoft.com/office/powerpoint/2010/main" val="407099234"/>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Preparing for Module 3</a:t>
            </a:r>
          </a:p>
        </p:txBody>
      </p:sp>
      <p:sp>
        <p:nvSpPr>
          <p:cNvPr id="70" name="Shape 70"/>
          <p:cNvSpPr txBox="1">
            <a:spLocks noGrp="1"/>
          </p:cNvSpPr>
          <p:nvPr>
            <p:ph type="body" idx="4294967295"/>
          </p:nvPr>
        </p:nvSpPr>
        <p:spPr>
          <a:xfrm>
            <a:off x="505575" y="1231900"/>
            <a:ext cx="7925399" cy="4707525"/>
          </a:xfrm>
          <a:prstGeom prst="rect">
            <a:avLst/>
          </a:prstGeom>
          <a:noFill/>
          <a:ln>
            <a:noFill/>
          </a:ln>
        </p:spPr>
        <p:txBody>
          <a:bodyPr lIns="91425" tIns="45700" rIns="91425" bIns="45700" anchor="t" anchorCtr="0">
            <a:noAutofit/>
          </a:bodyPr>
          <a:lstStyle/>
          <a:p>
            <a:pPr marL="457200" indent="-457200">
              <a:lnSpc>
                <a:spcPct val="130000"/>
              </a:lnSpc>
              <a:spcBef>
                <a:spcPts val="0"/>
              </a:spcBef>
              <a:buFont typeface="+mj-lt"/>
              <a:buAutoNum type="arabicPeriod"/>
            </a:pPr>
            <a:r>
              <a:rPr lang="en-US" b="1" dirty="0"/>
              <a:t>All</a:t>
            </a:r>
          </a:p>
          <a:p>
            <a:pPr marL="857250" lvl="1" indent="-457200">
              <a:lnSpc>
                <a:spcPct val="130000"/>
              </a:lnSpc>
              <a:spcBef>
                <a:spcPts val="0"/>
              </a:spcBef>
            </a:pPr>
            <a:r>
              <a:rPr lang="en-US" dirty="0"/>
              <a:t>Complete reading assignments for Module 3.</a:t>
            </a:r>
          </a:p>
          <a:p>
            <a:pPr marL="457200" indent="-457200">
              <a:lnSpc>
                <a:spcPct val="130000"/>
              </a:lnSpc>
              <a:spcBef>
                <a:spcPts val="0"/>
              </a:spcBef>
              <a:buFont typeface="+mj-lt"/>
              <a:buAutoNum type="arabicPeriod"/>
            </a:pPr>
            <a:r>
              <a:rPr lang="en-US" b="1" dirty="0"/>
              <a:t>Clarify Date, Time and Location</a:t>
            </a:r>
          </a:p>
          <a:p>
            <a:pPr marL="857250" lvl="1" indent="-457200">
              <a:lnSpc>
                <a:spcPct val="130000"/>
              </a:lnSpc>
              <a:spcBef>
                <a:spcPts val="0"/>
              </a:spcBef>
            </a:pPr>
            <a:r>
              <a:rPr lang="en-US" dirty="0"/>
              <a:t>Collaborative Practice</a:t>
            </a:r>
          </a:p>
          <a:p>
            <a:pPr marL="857250" lvl="1" indent="-457200">
              <a:lnSpc>
                <a:spcPct val="130000"/>
              </a:lnSpc>
              <a:spcBef>
                <a:spcPts val="0"/>
              </a:spcBef>
            </a:pPr>
            <a:r>
              <a:rPr lang="en-US" dirty="0"/>
              <a:t>Guided Workshop for Module 3</a:t>
            </a:r>
          </a:p>
          <a:p>
            <a:pPr marL="457200" indent="-457200">
              <a:lnSpc>
                <a:spcPct val="130000"/>
              </a:lnSpc>
              <a:spcBef>
                <a:spcPts val="0"/>
              </a:spcBef>
              <a:buFont typeface="+mj-lt"/>
              <a:buAutoNum type="arabicPeriod"/>
            </a:pPr>
            <a:r>
              <a:rPr lang="en-US" b="1" dirty="0"/>
              <a:t>Materials to Bring</a:t>
            </a:r>
          </a:p>
          <a:p>
            <a:pPr marL="857250" lvl="1" indent="-457200">
              <a:lnSpc>
                <a:spcPct val="130000"/>
              </a:lnSpc>
              <a:spcBef>
                <a:spcPts val="0"/>
              </a:spcBef>
            </a:pPr>
            <a:r>
              <a:rPr lang="en-US" dirty="0"/>
              <a:t>Course Booklet, notes from Round 2 of the collaborative tuning practice.</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837528208"/>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Module 2 Agenda</a:t>
            </a:r>
          </a:p>
        </p:txBody>
      </p:sp>
      <p:sp>
        <p:nvSpPr>
          <p:cNvPr id="70" name="Shape 70"/>
          <p:cNvSpPr txBox="1">
            <a:spLocks noGrp="1"/>
          </p:cNvSpPr>
          <p:nvPr>
            <p:ph type="body" idx="4294967295"/>
          </p:nvPr>
        </p:nvSpPr>
        <p:spPr>
          <a:xfrm>
            <a:off x="505575" y="1124736"/>
            <a:ext cx="7925399" cy="3924300"/>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Review Group Norms</a:t>
            </a:r>
          </a:p>
          <a:p>
            <a:pPr marL="457200" indent="-457200">
              <a:lnSpc>
                <a:spcPct val="150000"/>
              </a:lnSpc>
              <a:spcBef>
                <a:spcPts val="0"/>
              </a:spcBef>
              <a:buFont typeface="+mj-lt"/>
              <a:buAutoNum type="arabicPeriod"/>
            </a:pPr>
            <a:r>
              <a:rPr lang="en-US" dirty="0"/>
              <a:t>Debrief the 1</a:t>
            </a:r>
            <a:r>
              <a:rPr lang="en-US" baseline="30000" dirty="0"/>
              <a:t>st</a:t>
            </a:r>
            <a:r>
              <a:rPr lang="en-US" dirty="0"/>
              <a:t> Round of Collaborative Practice</a:t>
            </a:r>
          </a:p>
          <a:p>
            <a:pPr marL="457200" indent="-457200">
              <a:lnSpc>
                <a:spcPct val="150000"/>
              </a:lnSpc>
              <a:spcBef>
                <a:spcPts val="0"/>
              </a:spcBef>
              <a:buFont typeface="+mj-lt"/>
              <a:buAutoNum type="arabicPeriod"/>
            </a:pPr>
            <a:r>
              <a:rPr lang="en-US" dirty="0"/>
              <a:t>Participate in Text-Based </a:t>
            </a:r>
            <a:r>
              <a:rPr lang="en-US" dirty="0" smtClean="0"/>
              <a:t>Discussions</a:t>
            </a:r>
            <a:endParaRPr lang="en-US" dirty="0"/>
          </a:p>
          <a:p>
            <a:pPr marL="457200" indent="-457200">
              <a:lnSpc>
                <a:spcPct val="150000"/>
              </a:lnSpc>
              <a:spcBef>
                <a:spcPts val="0"/>
              </a:spcBef>
              <a:buFont typeface="+mj-lt"/>
              <a:buAutoNum type="arabicPeriod"/>
            </a:pPr>
            <a:r>
              <a:rPr lang="en-US" dirty="0"/>
              <a:t>Engage in Mini-Presentation</a:t>
            </a:r>
          </a:p>
          <a:p>
            <a:pPr marL="457200" indent="-457200">
              <a:lnSpc>
                <a:spcPct val="150000"/>
              </a:lnSpc>
              <a:spcBef>
                <a:spcPts val="0"/>
              </a:spcBef>
              <a:buFont typeface="+mj-lt"/>
              <a:buAutoNum type="arabicPeriod"/>
            </a:pPr>
            <a:r>
              <a:rPr lang="en-US" dirty="0"/>
              <a:t>Watch and Discuss Demonstration Video</a:t>
            </a:r>
          </a:p>
          <a:p>
            <a:pPr marL="457200" indent="-457200">
              <a:lnSpc>
                <a:spcPct val="150000"/>
              </a:lnSpc>
              <a:spcBef>
                <a:spcPts val="0"/>
              </a:spcBef>
              <a:buFont typeface="+mj-lt"/>
              <a:buAutoNum type="arabicPeriod"/>
            </a:pPr>
            <a:r>
              <a:rPr lang="en-US" dirty="0"/>
              <a:t>Schedule 2</a:t>
            </a:r>
            <a:r>
              <a:rPr lang="en-US" baseline="30000" dirty="0"/>
              <a:t>nd</a:t>
            </a:r>
            <a:r>
              <a:rPr lang="en-US" dirty="0"/>
              <a:t> Round of Tuning Practice</a:t>
            </a:r>
          </a:p>
          <a:p>
            <a:pPr marL="457200" indent="-457200">
              <a:lnSpc>
                <a:spcPct val="150000"/>
              </a:lnSpc>
              <a:spcBef>
                <a:spcPts val="0"/>
              </a:spcBef>
              <a:buFont typeface="+mj-lt"/>
              <a:buAutoNum type="arabicPeriod"/>
            </a:pPr>
            <a:r>
              <a:rPr lang="en-US" dirty="0"/>
              <a:t>Prepare for Module 3</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213370646"/>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0" y="0"/>
            <a:ext cx="9143999" cy="6858000"/>
          </a:xfrm>
          <a:prstGeom prst="rect">
            <a:avLst/>
          </a:prstGeom>
          <a:noFill/>
          <a:ln>
            <a:noFill/>
          </a:ln>
        </p:spPr>
      </p:pic>
      <p:sp>
        <p:nvSpPr>
          <p:cNvPr id="132" name="Shape 132"/>
          <p:cNvSpPr/>
          <p:nvPr/>
        </p:nvSpPr>
        <p:spPr>
          <a:xfrm>
            <a:off x="5943600" y="0"/>
            <a:ext cx="3200399" cy="6858000"/>
          </a:xfrm>
          <a:prstGeom prst="rect">
            <a:avLst/>
          </a:prstGeom>
          <a:solidFill>
            <a:srgbClr val="47377D">
              <a:alpha val="81568"/>
            </a:srgbClr>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1"/>
                </a:solidFill>
                <a:latin typeface="Arial"/>
                <a:ea typeface="Arial"/>
                <a:cs typeface="Arial"/>
                <a:sym typeface="Arial"/>
              </a:rPr>
              <a:t> </a:t>
            </a:r>
          </a:p>
        </p:txBody>
      </p:sp>
      <p:sp>
        <p:nvSpPr>
          <p:cNvPr id="133" name="Shape 133"/>
          <p:cNvSpPr txBox="1"/>
          <p:nvPr/>
        </p:nvSpPr>
        <p:spPr>
          <a:xfrm>
            <a:off x="6337066" y="604106"/>
            <a:ext cx="2438399" cy="4867499"/>
          </a:xfrm>
          <a:prstGeom prst="rect">
            <a:avLst/>
          </a:prstGeom>
          <a:noFill/>
          <a:ln>
            <a:noFill/>
          </a:ln>
        </p:spPr>
        <p:txBody>
          <a:bodyPr lIns="91425" tIns="45700" rIns="91425" bIns="45700" anchor="b" anchorCtr="0">
            <a:noAutofit/>
          </a:bodyPr>
          <a:lstStyle/>
          <a:p>
            <a:pPr marL="0" marR="0" lvl="0" indent="0" algn="ctr" rtl="0">
              <a:lnSpc>
                <a:spcPct val="90000"/>
              </a:lnSpc>
              <a:spcBef>
                <a:spcPts val="1200"/>
              </a:spcBef>
              <a:spcAft>
                <a:spcPts val="0"/>
              </a:spcAft>
              <a:buSzPct val="25000"/>
              <a:buNone/>
            </a:pPr>
            <a:r>
              <a:rPr lang="en-US" sz="2400" b="1" dirty="0">
                <a:solidFill>
                  <a:srgbClr val="CCC330"/>
                </a:solidFill>
                <a:latin typeface="Helvetica Neue"/>
                <a:ea typeface="Helvetica Neue"/>
                <a:cs typeface="Helvetica Neue"/>
                <a:sym typeface="Helvetica Neue"/>
              </a:rPr>
              <a:t>Summary Statement</a:t>
            </a:r>
          </a:p>
          <a:p>
            <a:pPr marL="0" marR="0" lvl="0" indent="0" algn="ctr" rtl="0">
              <a:lnSpc>
                <a:spcPct val="90000"/>
              </a:lnSpc>
              <a:spcBef>
                <a:spcPts val="1000"/>
              </a:spcBef>
              <a:spcAft>
                <a:spcPts val="0"/>
              </a:spcAft>
              <a:buSzPct val="25000"/>
              <a:buNone/>
            </a:pPr>
            <a:r>
              <a:rPr lang="en-US" sz="2000" dirty="0">
                <a:solidFill>
                  <a:schemeClr val="lt1"/>
                </a:solidFill>
                <a:latin typeface="Helvetica Neue"/>
                <a:ea typeface="Helvetica Neue"/>
                <a:cs typeface="Helvetica Neue"/>
                <a:sym typeface="Helvetica Neue"/>
              </a:rPr>
              <a:t>The heart of Rhode Island Collaborative </a:t>
            </a:r>
            <a:r>
              <a:rPr lang="en-US" sz="2000" dirty="0" smtClean="0">
                <a:solidFill>
                  <a:schemeClr val="lt1"/>
                </a:solidFill>
                <a:latin typeface="Helvetica Neue"/>
                <a:ea typeface="Helvetica Neue"/>
                <a:cs typeface="Helvetica Neue"/>
                <a:sym typeface="Helvetica Neue"/>
              </a:rPr>
              <a:t>ENL </a:t>
            </a:r>
            <a:r>
              <a:rPr lang="en-US" sz="2000" dirty="0">
                <a:solidFill>
                  <a:schemeClr val="lt1"/>
                </a:solidFill>
                <a:latin typeface="Helvetica Neue"/>
                <a:ea typeface="Helvetica Neue"/>
                <a:cs typeface="Helvetica Neue"/>
                <a:sym typeface="Helvetica Neue"/>
              </a:rPr>
              <a:t>and General Education model is for RIDE to provide districts and schools with resources to help build capacity to help all learners succeed – particularly including English Learners and students with disabilities.</a:t>
            </a:r>
          </a:p>
        </p:txBody>
      </p:sp>
      <p:pic>
        <p:nvPicPr>
          <p:cNvPr id="134" name="Shape 1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400" y="152400"/>
            <a:ext cx="761999" cy="365126"/>
          </a:xfrm>
          <a:prstGeom prst="rect">
            <a:avLst/>
          </a:prstGeom>
          <a:noFill/>
          <a:ln>
            <a:noFill/>
          </a:ln>
        </p:spPr>
      </p:pic>
      <p:grpSp>
        <p:nvGrpSpPr>
          <p:cNvPr id="6" name="Group 5"/>
          <p:cNvGrpSpPr/>
          <p:nvPr/>
        </p:nvGrpSpPr>
        <p:grpSpPr>
          <a:xfrm>
            <a:off x="6032500" y="5961062"/>
            <a:ext cx="3035066" cy="800100"/>
            <a:chOff x="5270500" y="457200"/>
            <a:chExt cx="3175000" cy="800100"/>
          </a:xfrm>
        </p:grpSpPr>
        <p:sp>
          <p:nvSpPr>
            <p:cNvPr id="7" name="Rectangle 6"/>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a:stretch>
              <a:fillRect/>
            </a:stretch>
          </p:blipFill>
          <p:spPr>
            <a:xfrm>
              <a:off x="5303046" y="532606"/>
              <a:ext cx="2990054" cy="664456"/>
            </a:xfrm>
            <a:prstGeom prst="rect">
              <a:avLst/>
            </a:prstGeom>
          </p:spPr>
        </p:pic>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Review Group Norms</a:t>
            </a:r>
          </a:p>
        </p:txBody>
      </p:sp>
      <p:sp>
        <p:nvSpPr>
          <p:cNvPr id="70" name="Shape 70"/>
          <p:cNvSpPr txBox="1">
            <a:spLocks noGrp="1"/>
          </p:cNvSpPr>
          <p:nvPr>
            <p:ph type="body" idx="4294967295"/>
          </p:nvPr>
        </p:nvSpPr>
        <p:spPr>
          <a:xfrm>
            <a:off x="3964339" y="1043999"/>
            <a:ext cx="4640796" cy="4387253"/>
          </a:xfrm>
          <a:prstGeom prst="rect">
            <a:avLst/>
          </a:prstGeom>
          <a:ln/>
          <a:effectLst>
            <a:outerShdw blurRad="152400" dist="317500" dir="5400000" sx="90000" sy="-19000" rotWithShape="0">
              <a:prstClr val="black">
                <a:alpha val="15000"/>
              </a:prstClr>
            </a:outerShdw>
          </a:effectLst>
          <a:scene3d>
            <a:camera prst="perspectiveLef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685800" indent="-519113">
              <a:lnSpc>
                <a:spcPct val="150000"/>
              </a:lnSpc>
              <a:spcBef>
                <a:spcPts val="0"/>
              </a:spcBef>
              <a:buNone/>
            </a:pPr>
            <a:r>
              <a:rPr lang="en-US" sz="2200" b="1" dirty="0">
                <a:solidFill>
                  <a:srgbClr val="000000"/>
                </a:solidFill>
              </a:rPr>
              <a:t>Norms of Collaboration</a:t>
            </a:r>
          </a:p>
          <a:p>
            <a:pPr marL="685800" indent="-519113">
              <a:lnSpc>
                <a:spcPct val="150000"/>
              </a:lnSpc>
              <a:spcBef>
                <a:spcPts val="0"/>
              </a:spcBef>
              <a:buFont typeface="+mj-lt"/>
              <a:buAutoNum type="arabicPeriod"/>
            </a:pPr>
            <a:r>
              <a:rPr lang="en-US" sz="2200" dirty="0">
                <a:solidFill>
                  <a:srgbClr val="000000"/>
                </a:solidFill>
              </a:rPr>
              <a:t>Pay Attention to Self &amp; Others</a:t>
            </a:r>
          </a:p>
          <a:p>
            <a:pPr marL="685800" indent="-519113">
              <a:lnSpc>
                <a:spcPct val="150000"/>
              </a:lnSpc>
              <a:spcBef>
                <a:spcPts val="0"/>
              </a:spcBef>
              <a:buFont typeface="+mj-lt"/>
              <a:buAutoNum type="arabicPeriod"/>
            </a:pPr>
            <a:r>
              <a:rPr lang="en-US" sz="2200" dirty="0">
                <a:solidFill>
                  <a:srgbClr val="000000"/>
                </a:solidFill>
              </a:rPr>
              <a:t>Pause</a:t>
            </a:r>
          </a:p>
          <a:p>
            <a:pPr marL="685800" indent="-519113">
              <a:lnSpc>
                <a:spcPct val="150000"/>
              </a:lnSpc>
              <a:spcBef>
                <a:spcPts val="0"/>
              </a:spcBef>
              <a:buFont typeface="+mj-lt"/>
              <a:buAutoNum type="arabicPeriod"/>
            </a:pPr>
            <a:r>
              <a:rPr lang="en-US" sz="2200" dirty="0">
                <a:solidFill>
                  <a:srgbClr val="000000"/>
                </a:solidFill>
              </a:rPr>
              <a:t>Paraphrase</a:t>
            </a:r>
          </a:p>
          <a:p>
            <a:pPr marL="685800" indent="-519113">
              <a:lnSpc>
                <a:spcPct val="150000"/>
              </a:lnSpc>
              <a:spcBef>
                <a:spcPts val="0"/>
              </a:spcBef>
              <a:buFont typeface="+mj-lt"/>
              <a:buAutoNum type="arabicPeriod"/>
            </a:pPr>
            <a:r>
              <a:rPr lang="en-US" sz="2200" dirty="0">
                <a:solidFill>
                  <a:srgbClr val="000000"/>
                </a:solidFill>
              </a:rPr>
              <a:t>Put Ideas on the Table </a:t>
            </a:r>
          </a:p>
          <a:p>
            <a:pPr marL="685800" indent="-519113">
              <a:lnSpc>
                <a:spcPct val="150000"/>
              </a:lnSpc>
              <a:spcBef>
                <a:spcPts val="0"/>
              </a:spcBef>
              <a:buFont typeface="+mj-lt"/>
              <a:buAutoNum type="arabicPeriod"/>
            </a:pPr>
            <a:r>
              <a:rPr lang="en-US" sz="2200" dirty="0">
                <a:solidFill>
                  <a:srgbClr val="000000"/>
                </a:solidFill>
              </a:rPr>
              <a:t>Provide Data</a:t>
            </a:r>
          </a:p>
          <a:p>
            <a:pPr marL="685800" indent="-519113">
              <a:lnSpc>
                <a:spcPct val="150000"/>
              </a:lnSpc>
              <a:spcBef>
                <a:spcPts val="0"/>
              </a:spcBef>
              <a:buFont typeface="+mj-lt"/>
              <a:buAutoNum type="arabicPeriod"/>
            </a:pPr>
            <a:r>
              <a:rPr lang="en-US" sz="2200" dirty="0">
                <a:solidFill>
                  <a:srgbClr val="000000"/>
                </a:solidFill>
              </a:rPr>
              <a:t>Probe</a:t>
            </a:r>
          </a:p>
          <a:p>
            <a:pPr marL="685800" indent="-519113">
              <a:lnSpc>
                <a:spcPct val="150000"/>
              </a:lnSpc>
              <a:spcBef>
                <a:spcPts val="0"/>
              </a:spcBef>
              <a:buFont typeface="+mj-lt"/>
              <a:buAutoNum type="arabicPeriod"/>
            </a:pPr>
            <a:r>
              <a:rPr lang="en-US" sz="2200" dirty="0">
                <a:solidFill>
                  <a:srgbClr val="000000"/>
                </a:solidFill>
              </a:rPr>
              <a:t>Place inquiry at the Center</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8" name="Shape 70"/>
          <p:cNvSpPr txBox="1">
            <a:spLocks/>
          </p:cNvSpPr>
          <p:nvPr/>
        </p:nvSpPr>
        <p:spPr>
          <a:xfrm>
            <a:off x="505576" y="1227826"/>
            <a:ext cx="3320786" cy="39243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14000"/>
              </a:lnSpc>
              <a:spcBef>
                <a:spcPts val="0"/>
              </a:spcBef>
              <a:spcAft>
                <a:spcPts val="1200"/>
              </a:spcAft>
              <a:buFont typeface="+mj-lt"/>
              <a:buAutoNum type="arabicPeriod"/>
            </a:pPr>
            <a:r>
              <a:rPr lang="en-US" dirty="0"/>
              <a:t>Review the Norms of Collaboration or </a:t>
            </a:r>
            <a:r>
              <a:rPr lang="en-US" dirty="0" smtClean="0"/>
              <a:t>your team’s group norms</a:t>
            </a:r>
            <a:r>
              <a:rPr lang="en-US" dirty="0"/>
              <a:t>.</a:t>
            </a:r>
          </a:p>
          <a:p>
            <a:pPr marL="457200" indent="-457200">
              <a:lnSpc>
                <a:spcPct val="114000"/>
              </a:lnSpc>
              <a:spcBef>
                <a:spcPts val="0"/>
              </a:spcBef>
              <a:spcAft>
                <a:spcPts val="1200"/>
              </a:spcAft>
              <a:buFont typeface="+mj-lt"/>
              <a:buAutoNum type="arabicPeriod"/>
            </a:pPr>
            <a:r>
              <a:rPr lang="en-US" dirty="0"/>
              <a:t>Select a norm to focus on for the day.</a:t>
            </a:r>
          </a:p>
        </p:txBody>
      </p:sp>
    </p:spTree>
    <p:extLst>
      <p:ext uri="{BB962C8B-B14F-4D97-AF65-F5344CB8AC3E}">
        <p14:creationId xmlns:p14="http://schemas.microsoft.com/office/powerpoint/2010/main" val="296889581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495382"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Reminder: We Welcome Your Feedback</a:t>
            </a:r>
            <a:endParaRPr lang="en-US" sz="3000" dirty="0"/>
          </a:p>
        </p:txBody>
      </p:sp>
      <p:sp>
        <p:nvSpPr>
          <p:cNvPr id="70" name="Shape 70"/>
          <p:cNvSpPr txBox="1">
            <a:spLocks noGrp="1"/>
          </p:cNvSpPr>
          <p:nvPr>
            <p:ph type="body" idx="4294967295"/>
          </p:nvPr>
        </p:nvSpPr>
        <p:spPr>
          <a:xfrm>
            <a:off x="495382" y="1093645"/>
            <a:ext cx="7906613" cy="4920513"/>
          </a:xfrm>
          <a:prstGeom prst="rect">
            <a:avLst/>
          </a:prstGeom>
          <a:noFill/>
          <a:ln>
            <a:noFill/>
          </a:ln>
        </p:spPr>
        <p:txBody>
          <a:bodyPr lIns="91425" tIns="45700" rIns="91425" bIns="45700" anchor="t" anchorCtr="0">
            <a:noAutofit/>
          </a:bodyPr>
          <a:lstStyle/>
          <a:p>
            <a:pPr marL="0" indent="0">
              <a:spcBef>
                <a:spcPts val="0"/>
              </a:spcBef>
              <a:spcAft>
                <a:spcPts val="1800"/>
              </a:spcAft>
              <a:buNone/>
            </a:pPr>
            <a:r>
              <a:rPr lang="en-US" dirty="0" smtClean="0"/>
              <a:t>As mentioned in Module 1, this course is a new resource being provided by the Rhode Island Department of Education. As you take this course, you may have ideas about how to improve it. We welcome all suggestions, big and small.</a:t>
            </a:r>
          </a:p>
          <a:p>
            <a:pPr marL="0" indent="0">
              <a:spcBef>
                <a:spcPts val="0"/>
              </a:spcBef>
              <a:spcAft>
                <a:spcPts val="1800"/>
              </a:spcAft>
              <a:buNone/>
            </a:pPr>
            <a:r>
              <a:rPr lang="en-US" dirty="0" smtClean="0"/>
              <a:t>To expedite the giving of feedback, please use this link to access an electronic form where you can send us your thoughts. </a:t>
            </a: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2" name="TextBox 1"/>
          <p:cNvSpPr txBox="1"/>
          <p:nvPr/>
        </p:nvSpPr>
        <p:spPr>
          <a:xfrm>
            <a:off x="3298380" y="5004871"/>
            <a:ext cx="184666" cy="307777"/>
          </a:xfrm>
          <a:prstGeom prst="rect">
            <a:avLst/>
          </a:prstGeom>
          <a:noFill/>
        </p:spPr>
        <p:txBody>
          <a:bodyPr wrap="none" rtlCol="0">
            <a:spAutoFit/>
          </a:bodyPr>
          <a:lstStyle/>
          <a:p>
            <a:endParaRPr lang="en-US" dirty="0"/>
          </a:p>
        </p:txBody>
      </p:sp>
      <p:sp>
        <p:nvSpPr>
          <p:cNvPr id="3" name="TextBox 2">
            <a:hlinkClick r:id="rId4"/>
          </p:cNvPr>
          <p:cNvSpPr txBox="1"/>
          <p:nvPr/>
        </p:nvSpPr>
        <p:spPr>
          <a:xfrm>
            <a:off x="2113220" y="4377268"/>
            <a:ext cx="4804570"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4000" dirty="0"/>
              <a:t>https://</a:t>
            </a:r>
            <a:r>
              <a:rPr lang="en-US" sz="4000" dirty="0" err="1"/>
              <a:t>goo.gl</a:t>
            </a:r>
            <a:r>
              <a:rPr lang="en-US" sz="4000" dirty="0"/>
              <a:t>/2dst6a</a:t>
            </a:r>
          </a:p>
        </p:txBody>
      </p:sp>
    </p:spTree>
    <p:extLst>
      <p:ext uri="{BB962C8B-B14F-4D97-AF65-F5344CB8AC3E}">
        <p14:creationId xmlns:p14="http://schemas.microsoft.com/office/powerpoint/2010/main" val="2547069470"/>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Debriefing the Tuning Process</a:t>
            </a:r>
          </a:p>
        </p:txBody>
      </p:sp>
      <p:sp>
        <p:nvSpPr>
          <p:cNvPr id="3" name="Text Placeholder 2"/>
          <p:cNvSpPr>
            <a:spLocks noGrp="1"/>
          </p:cNvSpPr>
          <p:nvPr>
            <p:ph type="body" idx="1"/>
          </p:nvPr>
        </p:nvSpPr>
        <p:spPr/>
        <p:txBody>
          <a:bodyPr/>
          <a:lstStyle/>
          <a:p>
            <a:r>
              <a:rPr lang="en-US" dirty="0"/>
              <a:t>Reflection</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spTree>
    <p:extLst>
      <p:ext uri="{BB962C8B-B14F-4D97-AF65-F5344CB8AC3E}">
        <p14:creationId xmlns:p14="http://schemas.microsoft.com/office/powerpoint/2010/main" val="14943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Debriefing the Tuning Process</a:t>
            </a:r>
          </a:p>
        </p:txBody>
      </p:sp>
      <p:sp>
        <p:nvSpPr>
          <p:cNvPr id="70" name="Shape 70"/>
          <p:cNvSpPr txBox="1">
            <a:spLocks noGrp="1"/>
          </p:cNvSpPr>
          <p:nvPr>
            <p:ph type="body" idx="4294967295"/>
          </p:nvPr>
        </p:nvSpPr>
        <p:spPr>
          <a:xfrm>
            <a:off x="304801" y="1066167"/>
            <a:ext cx="4559903" cy="4775826"/>
          </a:xfrm>
          <a:prstGeom prst="rect">
            <a:avLst/>
          </a:prstGeom>
          <a:noFill/>
          <a:ln>
            <a:noFill/>
          </a:ln>
        </p:spPr>
        <p:txBody>
          <a:bodyPr lIns="91425" tIns="45700" rIns="91425" bIns="45700" anchor="t" anchorCtr="0">
            <a:noAutofit/>
          </a:bodyPr>
          <a:lstStyle/>
          <a:p>
            <a:pPr marL="53975" indent="0">
              <a:lnSpc>
                <a:spcPct val="130000"/>
              </a:lnSpc>
              <a:buNone/>
            </a:pPr>
            <a:r>
              <a:rPr lang="en-US" b="1" dirty="0"/>
              <a:t>Directions</a:t>
            </a:r>
            <a:endParaRPr lang="en-US" dirty="0"/>
          </a:p>
          <a:p>
            <a:pPr lvl="0">
              <a:lnSpc>
                <a:spcPct val="130000"/>
              </a:lnSpc>
            </a:pPr>
            <a:r>
              <a:rPr lang="en-US" dirty="0" smtClean="0"/>
              <a:t>Use the </a:t>
            </a:r>
            <a:r>
              <a:rPr lang="en-US" i="1" dirty="0" smtClean="0"/>
              <a:t>Debriefing Tool to </a:t>
            </a:r>
            <a:r>
              <a:rPr lang="en-US" dirty="0" smtClean="0"/>
              <a:t>reflect on your last tuning session. </a:t>
            </a:r>
            <a:endParaRPr lang="en-US" dirty="0"/>
          </a:p>
          <a:p>
            <a:pPr lvl="0">
              <a:lnSpc>
                <a:spcPct val="130000"/>
              </a:lnSpc>
            </a:pPr>
            <a:r>
              <a:rPr lang="en-US" dirty="0"/>
              <a:t>I</a:t>
            </a:r>
            <a:r>
              <a:rPr lang="en-US" dirty="0" smtClean="0"/>
              <a:t>dentify </a:t>
            </a:r>
            <a:r>
              <a:rPr lang="en-US" dirty="0"/>
              <a:t>what HELPED or HINDERED the </a:t>
            </a:r>
            <a:r>
              <a:rPr lang="en-US" dirty="0" smtClean="0"/>
              <a:t>process.</a:t>
            </a:r>
            <a:endParaRPr lang="en-US" dirty="0"/>
          </a:p>
          <a:p>
            <a:pPr lvl="0">
              <a:lnSpc>
                <a:spcPct val="130000"/>
              </a:lnSpc>
            </a:pPr>
            <a:r>
              <a:rPr lang="en-US" dirty="0"/>
              <a:t>Share and </a:t>
            </a:r>
            <a:r>
              <a:rPr lang="en-US" dirty="0" smtClean="0"/>
              <a:t>discuss.</a:t>
            </a:r>
            <a:endParaRPr lang="en-US" dirty="0"/>
          </a:p>
          <a:p>
            <a:pPr lvl="0">
              <a:lnSpc>
                <a:spcPct val="130000"/>
              </a:lnSpc>
            </a:pPr>
            <a:r>
              <a:rPr lang="en-US" dirty="0"/>
              <a:t>Revise process for next time.</a:t>
            </a:r>
          </a:p>
          <a:p>
            <a:pPr lvl="0">
              <a:lnSpc>
                <a:spcPct val="130000"/>
              </a:lnSpc>
            </a:pPr>
            <a:r>
              <a:rPr lang="en-US" dirty="0"/>
              <a:t>Record </a:t>
            </a:r>
            <a:r>
              <a:rPr lang="en-US" dirty="0" smtClean="0"/>
              <a:t>changes.</a:t>
            </a: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5 at 10.16.1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525081">
            <a:off x="4542383" y="1260254"/>
            <a:ext cx="4107675" cy="34521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2-5</a:t>
            </a:r>
          </a:p>
        </p:txBody>
      </p:sp>
    </p:spTree>
    <p:extLst>
      <p:ext uri="{BB962C8B-B14F-4D97-AF65-F5344CB8AC3E}">
        <p14:creationId xmlns:p14="http://schemas.microsoft.com/office/powerpoint/2010/main" val="2817810404"/>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1" y="4406900"/>
            <a:ext cx="8070981" cy="1362075"/>
          </a:xfrm>
        </p:spPr>
        <p:txBody>
          <a:bodyPr/>
          <a:lstStyle/>
          <a:p>
            <a:r>
              <a:rPr lang="en-US" dirty="0"/>
              <a:t>What are Learning Standards?</a:t>
            </a:r>
          </a:p>
        </p:txBody>
      </p:sp>
      <p:sp>
        <p:nvSpPr>
          <p:cNvPr id="3" name="Text Placeholder 2"/>
          <p:cNvSpPr>
            <a:spLocks noGrp="1"/>
          </p:cNvSpPr>
          <p:nvPr>
            <p:ph type="body" idx="1"/>
          </p:nvPr>
        </p:nvSpPr>
        <p:spPr/>
        <p:txBody>
          <a:bodyPr/>
          <a:lstStyle/>
          <a:p>
            <a:r>
              <a:rPr lang="en-US" dirty="0"/>
              <a:t>Text-Based Discussion</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spTree>
    <p:extLst>
      <p:ext uri="{BB962C8B-B14F-4D97-AF65-F5344CB8AC3E}">
        <p14:creationId xmlns:p14="http://schemas.microsoft.com/office/powerpoint/2010/main" val="3743619975"/>
      </p:ext>
    </p:extLst>
  </p:cSld>
  <p:clrMapOvr>
    <a:masterClrMapping/>
  </p:clrMapOvr>
</p:sld>
</file>

<file path=ppt/theme/theme1.xml><?xml version="1.0" encoding="utf-8"?>
<a:theme xmlns:a="http://schemas.openxmlformats.org/drawingml/2006/main" name="Custom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3157</TotalTime>
  <Words>2271</Words>
  <Application>Microsoft Office PowerPoint</Application>
  <PresentationFormat>On-screen Show (4:3)</PresentationFormat>
  <Paragraphs>337</Paragraphs>
  <Slides>40</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Black</vt:lpstr>
      <vt:lpstr>Courier New</vt:lpstr>
      <vt:lpstr>Helvetica Neue</vt:lpstr>
      <vt:lpstr>Wingdings</vt:lpstr>
      <vt:lpstr>Custom Theme</vt:lpstr>
      <vt:lpstr>Building Capacity for a Collaborative ENL &amp; General Education Model:  A Five-Module Course for School-Based Teams  Module 2 Analyzing the Focus Standard of a Lesson</vt:lpstr>
      <vt:lpstr>Review of Course Modules</vt:lpstr>
      <vt:lpstr>Module 2 Intended Outcomes</vt:lpstr>
      <vt:lpstr>Module 2 Agenda</vt:lpstr>
      <vt:lpstr>Review Group Norms</vt:lpstr>
      <vt:lpstr>Reminder: We Welcome Your Feedback</vt:lpstr>
      <vt:lpstr>Debriefing the Tuning Process</vt:lpstr>
      <vt:lpstr>Debriefing the Tuning Process</vt:lpstr>
      <vt:lpstr>What are Learning Standards?</vt:lpstr>
      <vt:lpstr>Activity: Text-Based Discussion</vt:lpstr>
      <vt:lpstr>Activity: Text-Based Discussion</vt:lpstr>
      <vt:lpstr>A Process for Analyzing &amp; Unpacking Standards</vt:lpstr>
      <vt:lpstr>PowerPoint Presentation</vt:lpstr>
      <vt:lpstr>Why do we need a process for unpacking?</vt:lpstr>
      <vt:lpstr>PowerPoint Presentation</vt:lpstr>
      <vt:lpstr>PowerPoint Presentation</vt:lpstr>
      <vt:lpstr>PowerPoint Presentation</vt:lpstr>
      <vt:lpstr>PowerPoint Presentation</vt:lpstr>
      <vt:lpstr>The Purpose of Analyzing Standards</vt:lpstr>
      <vt:lpstr>The Process for Analyzing a Standard</vt:lpstr>
      <vt:lpstr>A Guided Walk Through</vt:lpstr>
      <vt:lpstr>The Process for Reviewing a Standard</vt:lpstr>
      <vt:lpstr>The Process for Reviewing a Standard</vt:lpstr>
      <vt:lpstr>The Process for Reviewing a Standard</vt:lpstr>
      <vt:lpstr>The Process for Reviewing a Standard</vt:lpstr>
      <vt:lpstr>The Process for Reviewing a Standard</vt:lpstr>
      <vt:lpstr>The Process for Reviewing a Standard</vt:lpstr>
      <vt:lpstr>The Process for Reviewing a Standard</vt:lpstr>
      <vt:lpstr>The Process for Reviewing a Standard</vt:lpstr>
      <vt:lpstr>The Process for Reviewing a Standard</vt:lpstr>
      <vt:lpstr>The Process of Analyzing a Standard in Action</vt:lpstr>
      <vt:lpstr>Demonstration Video</vt:lpstr>
      <vt:lpstr>Step 5 – Analyzing the Focus Standard</vt:lpstr>
      <vt:lpstr>Demonstration Videos</vt:lpstr>
      <vt:lpstr>Wrapping Up Module 2</vt:lpstr>
      <vt:lpstr>What was accomplished in Module 2</vt:lpstr>
      <vt:lpstr>Activity</vt:lpstr>
      <vt:lpstr>Preparing for Collaborative Practice - Round 2</vt:lpstr>
      <vt:lpstr>Preparing for Module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Rhode Island Curriculum Toolkit (RICT)</dc:title>
  <dc:creator>Germain, Sherry</dc:creator>
  <cp:lastModifiedBy>Germain, Sherry</cp:lastModifiedBy>
  <cp:revision>100</cp:revision>
  <cp:lastPrinted>2016-11-14T01:03:23Z</cp:lastPrinted>
  <dcterms:created xsi:type="dcterms:W3CDTF">2015-03-17T23:32:25Z</dcterms:created>
  <dcterms:modified xsi:type="dcterms:W3CDTF">2016-12-20T16:49:04Z</dcterms:modified>
</cp:coreProperties>
</file>