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0" r:id="rId3"/>
    <p:sldId id="258" r:id="rId4"/>
    <p:sldId id="263"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p:cViewPr varScale="1">
        <p:scale>
          <a:sx n="115" d="100"/>
          <a:sy n="115" d="100"/>
        </p:scale>
        <p:origin x="25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CF238-F120-4810-AC67-8CD1A0B96990}"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A3920-40E6-4DBF-9A11-F3288356DCE2}" type="slidenum">
              <a:rPr lang="en-US" smtClean="0"/>
              <a:t>‹#›</a:t>
            </a:fld>
            <a:endParaRPr lang="en-US"/>
          </a:p>
        </p:txBody>
      </p:sp>
    </p:spTree>
    <p:extLst>
      <p:ext uri="{BB962C8B-B14F-4D97-AF65-F5344CB8AC3E}">
        <p14:creationId xmlns:p14="http://schemas.microsoft.com/office/powerpoint/2010/main" val="300532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phase we will understand challenges and ways to improve:  </a:t>
            </a:r>
          </a:p>
          <a:p>
            <a:pPr marL="291179" indent="-291179"/>
            <a:r>
              <a:rPr lang="en-US" dirty="0"/>
              <a:t>Delivery </a:t>
            </a:r>
          </a:p>
          <a:p>
            <a:pPr marL="570711" lvl="1" indent="-291179"/>
            <a:r>
              <a:rPr lang="en-US" dirty="0"/>
              <a:t>Paper</a:t>
            </a:r>
          </a:p>
          <a:p>
            <a:pPr marL="570711" lvl="1" indent="-291179"/>
            <a:r>
              <a:rPr lang="en-US" dirty="0"/>
              <a:t>Text capacity</a:t>
            </a:r>
          </a:p>
          <a:p>
            <a:pPr marL="291179" indent="-291179"/>
            <a:r>
              <a:rPr lang="en-US" dirty="0"/>
              <a:t>Parent reaction</a:t>
            </a:r>
          </a:p>
          <a:p>
            <a:pPr marL="291179" indent="-291179"/>
            <a:r>
              <a:rPr lang="en-US" dirty="0"/>
              <a:t>Student reaction</a:t>
            </a:r>
          </a:p>
          <a:p>
            <a:pPr marL="291179" indent="-291179"/>
            <a:r>
              <a:rPr lang="en-US" dirty="0"/>
              <a:t>LEA/Community reaction</a:t>
            </a:r>
          </a:p>
          <a:p>
            <a:pPr marL="291179" indent="-291179"/>
            <a:r>
              <a:rPr lang="en-US" dirty="0"/>
              <a:t>Impact  </a:t>
            </a:r>
          </a:p>
          <a:p>
            <a:endParaRPr lang="en-US" dirty="0"/>
          </a:p>
        </p:txBody>
      </p:sp>
      <p:sp>
        <p:nvSpPr>
          <p:cNvPr id="4" name="Slide Number Placeholder 3"/>
          <p:cNvSpPr>
            <a:spLocks noGrp="1"/>
          </p:cNvSpPr>
          <p:nvPr>
            <p:ph type="sldNum" sz="quarter" idx="10"/>
          </p:nvPr>
        </p:nvSpPr>
        <p:spPr/>
        <p:txBody>
          <a:bodyPr/>
          <a:lstStyle/>
          <a:p>
            <a:pPr defTabSz="465887">
              <a:defRPr/>
            </a:pPr>
            <a:fld id="{9A617CAC-DBC1-4E72-B303-5D2AA73DC2E6}"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28842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E9FDB6-7A26-4DBB-9BB0-088C0534314D}" type="datetimeFigureOut">
              <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9/20/2019</a:t>
            </a:fld>
            <a:endPar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spTree>
    <p:extLst>
      <p:ext uri="{BB962C8B-B14F-4D97-AF65-F5344CB8AC3E}">
        <p14:creationId xmlns:p14="http://schemas.microsoft.com/office/powerpoint/2010/main" val="108476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936D4-0671-4B70-A95D-BFBC9A35DA5B}" type="datetimeFigureOut">
              <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9/20/2019</a:t>
            </a:fld>
            <a:endPar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spTree>
    <p:extLst>
      <p:ext uri="{BB962C8B-B14F-4D97-AF65-F5344CB8AC3E}">
        <p14:creationId xmlns:p14="http://schemas.microsoft.com/office/powerpoint/2010/main" val="587349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48A1663-7765-4EF4-B97F-A02E70C6265E}" type="datetimeFigureOut">
              <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9/20/2019</a:t>
            </a:fld>
            <a:endPar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14949"/>
              </a:solidFill>
              <a:effectLst/>
              <a:uLnTx/>
              <a:uFillTx/>
              <a:latin typeface="Arial" panose="020B0604020202020204"/>
              <a:ea typeface="+mn-ea"/>
              <a:cs typeface="+mn-cs"/>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spTree>
    <p:extLst>
      <p:ext uri="{BB962C8B-B14F-4D97-AF65-F5344CB8AC3E}">
        <p14:creationId xmlns:p14="http://schemas.microsoft.com/office/powerpoint/2010/main" val="710145959"/>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lnSpc>
          <a:spcPct val="90000"/>
        </a:lnSpc>
        <a:spcBef>
          <a:spcPct val="0"/>
        </a:spcBef>
        <a:buNone/>
        <a:defRPr sz="4800"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4" y="1409253"/>
            <a:ext cx="10988322" cy="942509"/>
          </a:xfrm>
        </p:spPr>
        <p:txBody>
          <a:bodyPr>
            <a:normAutofit/>
          </a:bodyPr>
          <a:lstStyle/>
          <a:p>
            <a:r>
              <a:rPr lang="en-US" sz="2400" dirty="0"/>
              <a:t>How might we reduce chronic absenteeism with </a:t>
            </a:r>
            <a:r>
              <a:rPr lang="en-US" sz="2400" u="sng" dirty="0"/>
              <a:t>behavioral science</a:t>
            </a:r>
            <a:r>
              <a:rPr lang="en-US" sz="2400" dirty="0"/>
              <a:t>?</a:t>
            </a:r>
          </a:p>
        </p:txBody>
      </p:sp>
      <p:sp>
        <p:nvSpPr>
          <p:cNvPr id="3" name="Text Placeholder 2"/>
          <p:cNvSpPr>
            <a:spLocks noGrp="1"/>
          </p:cNvSpPr>
          <p:nvPr>
            <p:ph type="body" idx="1"/>
          </p:nvPr>
        </p:nvSpPr>
        <p:spPr>
          <a:xfrm>
            <a:off x="4090923" y="2534412"/>
            <a:ext cx="3625850" cy="640080"/>
          </a:xfrm>
        </p:spPr>
        <p:txBody>
          <a:bodyPr/>
          <a:lstStyle/>
          <a:p>
            <a:r>
              <a:rPr lang="en-US" dirty="0"/>
              <a:t>2. Nudges to Families </a:t>
            </a:r>
          </a:p>
        </p:txBody>
      </p:sp>
      <p:sp>
        <p:nvSpPr>
          <p:cNvPr id="4" name="Content Placeholder 3"/>
          <p:cNvSpPr>
            <a:spLocks noGrp="1"/>
          </p:cNvSpPr>
          <p:nvPr>
            <p:ph sz="half" idx="2"/>
          </p:nvPr>
        </p:nvSpPr>
        <p:spPr>
          <a:xfrm>
            <a:off x="4090924" y="3183636"/>
            <a:ext cx="3108960" cy="2377440"/>
          </a:xfrm>
        </p:spPr>
        <p:txBody>
          <a:bodyPr>
            <a:normAutofit/>
          </a:bodyPr>
          <a:lstStyle/>
          <a:p>
            <a:pPr>
              <a:spcBef>
                <a:spcPts val="0"/>
              </a:spcBef>
            </a:pPr>
            <a:r>
              <a:rPr lang="en-US" dirty="0"/>
              <a:t>Reminders that raise awareness </a:t>
            </a:r>
          </a:p>
          <a:p>
            <a:pPr>
              <a:spcBef>
                <a:spcPts val="0"/>
              </a:spcBef>
            </a:pPr>
            <a:endParaRPr lang="en-US" dirty="0"/>
          </a:p>
          <a:p>
            <a:pPr>
              <a:spcBef>
                <a:spcPts val="0"/>
              </a:spcBef>
            </a:pPr>
            <a:r>
              <a:rPr lang="en-US" dirty="0"/>
              <a:t>Proven effective</a:t>
            </a:r>
          </a:p>
          <a:p>
            <a:pPr>
              <a:spcBef>
                <a:spcPts val="0"/>
              </a:spcBef>
            </a:pPr>
            <a:endParaRPr lang="en-US" dirty="0"/>
          </a:p>
          <a:p>
            <a:pPr>
              <a:spcBef>
                <a:spcPts val="0"/>
              </a:spcBef>
            </a:pPr>
            <a:r>
              <a:rPr lang="en-US" dirty="0"/>
              <a:t>Targets parental misunderstanding of absences</a:t>
            </a:r>
          </a:p>
          <a:p>
            <a:pPr>
              <a:spcBef>
                <a:spcPts val="0"/>
              </a:spcBef>
            </a:pPr>
            <a:endParaRPr lang="en-US" dirty="0"/>
          </a:p>
        </p:txBody>
      </p:sp>
      <p:sp>
        <p:nvSpPr>
          <p:cNvPr id="5" name="Text Placeholder 4"/>
          <p:cNvSpPr>
            <a:spLocks noGrp="1"/>
          </p:cNvSpPr>
          <p:nvPr>
            <p:ph type="body" sz="quarter" idx="3"/>
          </p:nvPr>
        </p:nvSpPr>
        <p:spPr>
          <a:xfrm>
            <a:off x="7648448" y="2543556"/>
            <a:ext cx="3680080" cy="640080"/>
          </a:xfrm>
        </p:spPr>
        <p:txBody>
          <a:bodyPr/>
          <a:lstStyle/>
          <a:p>
            <a:r>
              <a:rPr lang="en-US" dirty="0"/>
              <a:t>3. State Leaderboard</a:t>
            </a:r>
          </a:p>
        </p:txBody>
      </p:sp>
      <p:sp>
        <p:nvSpPr>
          <p:cNvPr id="6" name="Content Placeholder 5"/>
          <p:cNvSpPr>
            <a:spLocks noGrp="1"/>
          </p:cNvSpPr>
          <p:nvPr>
            <p:ph sz="quarter" idx="4"/>
          </p:nvPr>
        </p:nvSpPr>
        <p:spPr>
          <a:xfrm>
            <a:off x="7716773" y="3174492"/>
            <a:ext cx="3108960" cy="2377440"/>
          </a:xfrm>
        </p:spPr>
        <p:txBody>
          <a:bodyPr>
            <a:noAutofit/>
          </a:bodyPr>
          <a:lstStyle/>
          <a:p>
            <a:pPr>
              <a:lnSpc>
                <a:spcPct val="100000"/>
              </a:lnSpc>
              <a:spcBef>
                <a:spcPts val="0"/>
              </a:spcBef>
            </a:pPr>
            <a:r>
              <a:rPr lang="en-US" dirty="0"/>
              <a:t>Introduces competition </a:t>
            </a:r>
          </a:p>
          <a:p>
            <a:pPr>
              <a:lnSpc>
                <a:spcPct val="100000"/>
              </a:lnSpc>
              <a:spcBef>
                <a:spcPts val="0"/>
              </a:spcBef>
            </a:pPr>
            <a:endParaRPr lang="en-US" dirty="0"/>
          </a:p>
          <a:p>
            <a:pPr>
              <a:lnSpc>
                <a:spcPct val="100000"/>
              </a:lnSpc>
              <a:spcBef>
                <a:spcPts val="0"/>
              </a:spcBef>
            </a:pPr>
            <a:r>
              <a:rPr lang="en-US" dirty="0"/>
              <a:t>School comparison to state mean and top 10% of schools</a:t>
            </a:r>
          </a:p>
          <a:p>
            <a:pPr>
              <a:lnSpc>
                <a:spcPct val="100000"/>
              </a:lnSpc>
              <a:spcBef>
                <a:spcPts val="0"/>
              </a:spcBef>
            </a:pPr>
            <a:endParaRPr lang="en-US" dirty="0"/>
          </a:p>
          <a:p>
            <a:pPr>
              <a:spcBef>
                <a:spcPts val="0"/>
              </a:spcBef>
            </a:pPr>
            <a:r>
              <a:rPr lang="en-US" dirty="0"/>
              <a:t>Sortable statewide listing of absence rates</a:t>
            </a:r>
          </a:p>
          <a:p>
            <a:pPr marL="0" indent="0">
              <a:lnSpc>
                <a:spcPct val="100000"/>
              </a:lnSpc>
              <a:spcBef>
                <a:spcPts val="0"/>
              </a:spcBef>
              <a:buNone/>
            </a:pPr>
            <a:endParaRPr lang="en-US" dirty="0"/>
          </a:p>
          <a:p>
            <a:pPr>
              <a:spcBef>
                <a:spcPts val="0"/>
              </a:spcBef>
            </a:pPr>
            <a:endParaRPr lang="en-US" dirty="0"/>
          </a:p>
        </p:txBody>
      </p:sp>
      <p:sp>
        <p:nvSpPr>
          <p:cNvPr id="7" name="Text Placeholder 4"/>
          <p:cNvSpPr txBox="1">
            <a:spLocks/>
          </p:cNvSpPr>
          <p:nvPr/>
        </p:nvSpPr>
        <p:spPr>
          <a:xfrm>
            <a:off x="533399" y="2534412"/>
            <a:ext cx="2924175" cy="6400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9DBFBE">
                  <a:lumMod val="75000"/>
                </a:srgbClr>
              </a:buClr>
              <a:buSzPct val="85000"/>
              <a:buFont typeface="Wingdings" pitchFamily="2" charset="2"/>
              <a:buNone/>
              <a:tabLst/>
              <a:defRPr/>
            </a:pPr>
            <a:r>
              <a:rPr kumimoji="0" lang="en-US" sz="2000" b="1" i="0" u="none" strike="noStrike" kern="1200" cap="none" spc="0" normalizeH="0" baseline="0" noProof="0" dirty="0">
                <a:ln>
                  <a:noFill/>
                </a:ln>
                <a:solidFill>
                  <a:srgbClr val="9DBFBE">
                    <a:lumMod val="75000"/>
                  </a:srgbClr>
                </a:solidFill>
                <a:effectLst/>
                <a:uLnTx/>
                <a:uFillTx/>
                <a:latin typeface="Arial" panose="020B0604020202020204"/>
                <a:ea typeface="+mn-ea"/>
                <a:cs typeface="+mn-cs"/>
              </a:rPr>
              <a:t>1. School Dashboard</a:t>
            </a:r>
          </a:p>
        </p:txBody>
      </p:sp>
      <p:sp>
        <p:nvSpPr>
          <p:cNvPr id="8" name="Content Placeholder 3"/>
          <p:cNvSpPr txBox="1">
            <a:spLocks/>
          </p:cNvSpPr>
          <p:nvPr/>
        </p:nvSpPr>
        <p:spPr>
          <a:xfrm>
            <a:off x="533400" y="3183636"/>
            <a:ext cx="3108960" cy="23774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
                <a:srgbClr val="9DBFBE">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Easy to read display of school level statistics</a:t>
            </a:r>
          </a:p>
          <a:p>
            <a:pPr marL="0" marR="0" lvl="0" indent="0" algn="l" defTabSz="914400" rtl="0" eaLnBrk="1" fontAlgn="auto" latinLnBrk="0" hangingPunct="1">
              <a:lnSpc>
                <a:spcPct val="90000"/>
              </a:lnSpc>
              <a:spcBef>
                <a:spcPts val="0"/>
              </a:spcBef>
              <a:spcAft>
                <a:spcPts val="0"/>
              </a:spcAft>
              <a:buClr>
                <a:srgbClr val="9DBFBE">
                  <a:lumMod val="75000"/>
                </a:srgbClr>
              </a:buClr>
              <a:buSzPct val="85000"/>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0"/>
              </a:spcBef>
              <a:spcAft>
                <a:spcPts val="0"/>
              </a:spcAft>
              <a:buClr>
                <a:srgbClr val="9DBFBE">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Comparison to last year</a:t>
            </a:r>
          </a:p>
          <a:p>
            <a:pPr marL="0" marR="0" lvl="0" indent="0" algn="l" defTabSz="914400" rtl="0" eaLnBrk="1" fontAlgn="auto" latinLnBrk="0" hangingPunct="1">
              <a:lnSpc>
                <a:spcPct val="90000"/>
              </a:lnSpc>
              <a:spcBef>
                <a:spcPts val="0"/>
              </a:spcBef>
              <a:spcAft>
                <a:spcPts val="0"/>
              </a:spcAft>
              <a:buClr>
                <a:srgbClr val="9DBFBE">
                  <a:lumMod val="75000"/>
                </a:srgbClr>
              </a:buClr>
              <a:buSzPct val="85000"/>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0"/>
              </a:spcBef>
              <a:spcAft>
                <a:spcPts val="0"/>
              </a:spcAft>
              <a:buClr>
                <a:srgbClr val="9DBFBE">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Charts absences over time </a:t>
            </a:r>
          </a:p>
          <a:p>
            <a:pPr marL="0" marR="0" lvl="0" indent="0" algn="l" defTabSz="914400" rtl="0" eaLnBrk="1" fontAlgn="auto" latinLnBrk="0" hangingPunct="1">
              <a:lnSpc>
                <a:spcPct val="90000"/>
              </a:lnSpc>
              <a:spcBef>
                <a:spcPts val="0"/>
              </a:spcBef>
              <a:spcAft>
                <a:spcPts val="0"/>
              </a:spcAft>
              <a:buClr>
                <a:srgbClr val="9DBFBE">
                  <a:lumMod val="75000"/>
                </a:srgbClr>
              </a:buClr>
              <a:buSzPct val="85000"/>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Content Placeholder 4"/>
          <p:cNvPicPr>
            <a:picLocks noChangeAspect="1"/>
          </p:cNvPicPr>
          <p:nvPr/>
        </p:nvPicPr>
        <p:blipFill>
          <a:blip r:embed="rId2"/>
          <a:stretch>
            <a:fillRect/>
          </a:stretch>
        </p:blipFill>
        <p:spPr>
          <a:xfrm rot="591075">
            <a:off x="10674779" y="5333263"/>
            <a:ext cx="1408705" cy="1389922"/>
          </a:xfrm>
          <a:prstGeom prst="rect">
            <a:avLst/>
          </a:prstGeom>
        </p:spPr>
      </p:pic>
      <p:pic>
        <p:nvPicPr>
          <p:cNvPr id="13" name="Picture 12"/>
          <p:cNvPicPr>
            <a:picLocks noChangeAspect="1"/>
          </p:cNvPicPr>
          <p:nvPr/>
        </p:nvPicPr>
        <p:blipFill>
          <a:blip r:embed="rId3"/>
          <a:stretch>
            <a:fillRect/>
          </a:stretch>
        </p:blipFill>
        <p:spPr>
          <a:xfrm>
            <a:off x="778935" y="237031"/>
            <a:ext cx="7907866" cy="1076325"/>
          </a:xfrm>
          <a:prstGeom prst="rect">
            <a:avLst/>
          </a:prstGeom>
        </p:spPr>
      </p:pic>
      <p:sp>
        <p:nvSpPr>
          <p:cNvPr id="11" name="TextBox 10"/>
          <p:cNvSpPr txBox="1"/>
          <p:nvPr/>
        </p:nvSpPr>
        <p:spPr>
          <a:xfrm>
            <a:off x="8856518" y="208924"/>
            <a:ext cx="3175462" cy="923330"/>
          </a:xfrm>
          <a:prstGeom prst="rect">
            <a:avLst/>
          </a:prstGeom>
          <a:solidFill>
            <a:schemeClr val="accent1">
              <a:lumMod val="60000"/>
              <a:lumOff val="40000"/>
            </a:schemeClr>
          </a:solidFill>
        </p:spPr>
        <p:txBody>
          <a:bodyPr wrap="square" rtlCol="0">
            <a:spAutoFit/>
          </a:bodyPr>
          <a:lstStyle/>
          <a:p>
            <a:r>
              <a:rPr lang="en-US" i="1" dirty="0" smtClean="0"/>
              <a:t>What is the Attendance Tool? And what is the theory behind it ?</a:t>
            </a:r>
            <a:endParaRPr lang="en-US" i="1" dirty="0"/>
          </a:p>
        </p:txBody>
      </p:sp>
    </p:spTree>
    <p:extLst>
      <p:ext uri="{BB962C8B-B14F-4D97-AF65-F5344CB8AC3E}">
        <p14:creationId xmlns:p14="http://schemas.microsoft.com/office/powerpoint/2010/main" val="94250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3748" y="229546"/>
            <a:ext cx="7147034" cy="962465"/>
          </a:xfrm>
          <a:prstGeom prst="rect">
            <a:avLst/>
          </a:prstGeom>
        </p:spPr>
      </p:pic>
      <p:sp>
        <p:nvSpPr>
          <p:cNvPr id="6" name="Title 1"/>
          <p:cNvSpPr>
            <a:spLocks noGrp="1"/>
          </p:cNvSpPr>
          <p:nvPr>
            <p:ph type="title"/>
          </p:nvPr>
        </p:nvSpPr>
        <p:spPr>
          <a:xfrm>
            <a:off x="523748" y="1192011"/>
            <a:ext cx="11010526" cy="655264"/>
          </a:xfrm>
        </p:spPr>
        <p:txBody>
          <a:bodyPr anchor="t">
            <a:normAutofit/>
          </a:bodyPr>
          <a:lstStyle/>
          <a:p>
            <a:r>
              <a:rPr lang="en-US" sz="2800" dirty="0" smtClean="0"/>
              <a:t>Real time student-level attendance</a:t>
            </a:r>
            <a:endParaRPr lang="en-US" sz="2800" dirty="0"/>
          </a:p>
        </p:txBody>
      </p:sp>
      <p:sp>
        <p:nvSpPr>
          <p:cNvPr id="2" name="TextBox 1"/>
          <p:cNvSpPr txBox="1"/>
          <p:nvPr/>
        </p:nvSpPr>
        <p:spPr>
          <a:xfrm>
            <a:off x="8728363" y="229546"/>
            <a:ext cx="3175462" cy="1200329"/>
          </a:xfrm>
          <a:prstGeom prst="rect">
            <a:avLst/>
          </a:prstGeom>
          <a:solidFill>
            <a:schemeClr val="accent1">
              <a:lumMod val="60000"/>
              <a:lumOff val="40000"/>
            </a:schemeClr>
          </a:solidFill>
        </p:spPr>
        <p:txBody>
          <a:bodyPr wrap="square" rtlCol="0">
            <a:spAutoFit/>
          </a:bodyPr>
          <a:lstStyle/>
          <a:p>
            <a:r>
              <a:rPr lang="en-US" i="1" dirty="0" smtClean="0"/>
              <a:t>Each day school leaders can see how many days of school each student has missed in the current year.</a:t>
            </a:r>
            <a:endParaRPr lang="en-US" i="1" dirty="0"/>
          </a:p>
        </p:txBody>
      </p:sp>
      <p:pic>
        <p:nvPicPr>
          <p:cNvPr id="8" name="Picture 7"/>
          <p:cNvPicPr/>
          <p:nvPr/>
        </p:nvPicPr>
        <p:blipFill>
          <a:blip r:embed="rId3"/>
          <a:stretch>
            <a:fillRect/>
          </a:stretch>
        </p:blipFill>
        <p:spPr>
          <a:xfrm>
            <a:off x="1743075" y="1700212"/>
            <a:ext cx="7734300" cy="4957763"/>
          </a:xfrm>
          <a:prstGeom prst="rect">
            <a:avLst/>
          </a:prstGeom>
        </p:spPr>
      </p:pic>
    </p:spTree>
    <p:extLst>
      <p:ext uri="{BB962C8B-B14F-4D97-AF65-F5344CB8AC3E}">
        <p14:creationId xmlns:p14="http://schemas.microsoft.com/office/powerpoint/2010/main" val="1273382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48" y="1192011"/>
            <a:ext cx="11010526" cy="655264"/>
          </a:xfrm>
        </p:spPr>
        <p:txBody>
          <a:bodyPr anchor="t">
            <a:normAutofit/>
          </a:bodyPr>
          <a:lstStyle/>
          <a:p>
            <a:r>
              <a:rPr lang="en-US" sz="2800" dirty="0"/>
              <a:t>Nudge Text </a:t>
            </a:r>
            <a:r>
              <a:rPr lang="en-US" sz="2800" dirty="0" smtClean="0"/>
              <a:t>Message</a:t>
            </a:r>
            <a:endParaRPr lang="en-US" sz="2800" dirty="0"/>
          </a:p>
        </p:txBody>
      </p:sp>
      <p:pic>
        <p:nvPicPr>
          <p:cNvPr id="5" name="Content Placeholder 4"/>
          <p:cNvPicPr>
            <a:picLocks noGrp="1" noChangeAspect="1"/>
          </p:cNvPicPr>
          <p:nvPr>
            <p:ph idx="1"/>
          </p:nvPr>
        </p:nvPicPr>
        <p:blipFill>
          <a:blip r:embed="rId3"/>
          <a:stretch>
            <a:fillRect/>
          </a:stretch>
        </p:blipFill>
        <p:spPr>
          <a:xfrm>
            <a:off x="6481815" y="3850105"/>
            <a:ext cx="5052460" cy="2670343"/>
          </a:xfrm>
          <a:prstGeom prst="rect">
            <a:avLst/>
          </a:prstGeom>
        </p:spPr>
      </p:pic>
      <p:pic>
        <p:nvPicPr>
          <p:cNvPr id="4" name="Picture 3"/>
          <p:cNvPicPr>
            <a:picLocks noChangeAspect="1"/>
          </p:cNvPicPr>
          <p:nvPr/>
        </p:nvPicPr>
        <p:blipFill>
          <a:blip r:embed="rId4"/>
          <a:stretch>
            <a:fillRect/>
          </a:stretch>
        </p:blipFill>
        <p:spPr>
          <a:xfrm>
            <a:off x="523748" y="1847275"/>
            <a:ext cx="5188429" cy="2739027"/>
          </a:xfrm>
          <a:prstGeom prst="rect">
            <a:avLst/>
          </a:prstGeom>
        </p:spPr>
      </p:pic>
      <p:pic>
        <p:nvPicPr>
          <p:cNvPr id="8" name="Picture 7"/>
          <p:cNvPicPr>
            <a:picLocks noChangeAspect="1"/>
          </p:cNvPicPr>
          <p:nvPr/>
        </p:nvPicPr>
        <p:blipFill>
          <a:blip r:embed="rId5"/>
          <a:stretch>
            <a:fillRect/>
          </a:stretch>
        </p:blipFill>
        <p:spPr>
          <a:xfrm>
            <a:off x="523748" y="229546"/>
            <a:ext cx="7147034" cy="962465"/>
          </a:xfrm>
          <a:prstGeom prst="rect">
            <a:avLst/>
          </a:prstGeom>
        </p:spPr>
      </p:pic>
      <p:sp>
        <p:nvSpPr>
          <p:cNvPr id="6" name="TextBox 5"/>
          <p:cNvSpPr txBox="1"/>
          <p:nvPr/>
        </p:nvSpPr>
        <p:spPr>
          <a:xfrm>
            <a:off x="8791073" y="291738"/>
            <a:ext cx="3175462" cy="2585323"/>
          </a:xfrm>
          <a:prstGeom prst="rect">
            <a:avLst/>
          </a:prstGeom>
          <a:solidFill>
            <a:schemeClr val="accent1">
              <a:lumMod val="60000"/>
              <a:lumOff val="40000"/>
            </a:schemeClr>
          </a:solidFill>
        </p:spPr>
        <p:txBody>
          <a:bodyPr wrap="square" rtlCol="0">
            <a:spAutoFit/>
          </a:bodyPr>
          <a:lstStyle/>
          <a:p>
            <a:r>
              <a:rPr lang="en-US" i="1" dirty="0" smtClean="0"/>
              <a:t>The school leader can select which students to nudge. Leaders can select only specific students or can select all students. Text messages to parents are short, positive and compare the student’s attendance to his/her peers.</a:t>
            </a:r>
            <a:endParaRPr lang="en-US" i="1" dirty="0"/>
          </a:p>
        </p:txBody>
      </p:sp>
    </p:spTree>
    <p:extLst>
      <p:ext uri="{BB962C8B-B14F-4D97-AF65-F5344CB8AC3E}">
        <p14:creationId xmlns:p14="http://schemas.microsoft.com/office/powerpoint/2010/main" val="2453692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4588" y="1428896"/>
            <a:ext cx="5219144" cy="5278208"/>
          </a:xfrm>
          <a:prstGeom prst="rect">
            <a:avLst/>
          </a:prstGeom>
        </p:spPr>
      </p:pic>
      <p:pic>
        <p:nvPicPr>
          <p:cNvPr id="5" name="Picture 4"/>
          <p:cNvPicPr>
            <a:picLocks noChangeAspect="1"/>
          </p:cNvPicPr>
          <p:nvPr/>
        </p:nvPicPr>
        <p:blipFill>
          <a:blip r:embed="rId3"/>
          <a:stretch>
            <a:fillRect/>
          </a:stretch>
        </p:blipFill>
        <p:spPr>
          <a:xfrm>
            <a:off x="523748" y="229546"/>
            <a:ext cx="7147034" cy="962465"/>
          </a:xfrm>
          <a:prstGeom prst="rect">
            <a:avLst/>
          </a:prstGeom>
        </p:spPr>
      </p:pic>
      <p:sp>
        <p:nvSpPr>
          <p:cNvPr id="6" name="Title 1"/>
          <p:cNvSpPr>
            <a:spLocks noGrp="1"/>
          </p:cNvSpPr>
          <p:nvPr>
            <p:ph type="title"/>
          </p:nvPr>
        </p:nvSpPr>
        <p:spPr>
          <a:xfrm>
            <a:off x="523748" y="1378262"/>
            <a:ext cx="4954263" cy="655264"/>
          </a:xfrm>
        </p:spPr>
        <p:txBody>
          <a:bodyPr anchor="t">
            <a:normAutofit/>
          </a:bodyPr>
          <a:lstStyle/>
          <a:p>
            <a:r>
              <a:rPr lang="en-US" sz="2800" dirty="0" smtClean="0"/>
              <a:t>Backpack </a:t>
            </a:r>
            <a:r>
              <a:rPr lang="en-US" sz="2800" dirty="0"/>
              <a:t>Letter </a:t>
            </a:r>
          </a:p>
        </p:txBody>
      </p:sp>
      <p:sp>
        <p:nvSpPr>
          <p:cNvPr id="7" name="TextBox 6"/>
          <p:cNvSpPr txBox="1"/>
          <p:nvPr/>
        </p:nvSpPr>
        <p:spPr>
          <a:xfrm>
            <a:off x="8029575" y="110124"/>
            <a:ext cx="4018347" cy="1200329"/>
          </a:xfrm>
          <a:prstGeom prst="rect">
            <a:avLst/>
          </a:prstGeom>
          <a:solidFill>
            <a:schemeClr val="accent1">
              <a:lumMod val="60000"/>
              <a:lumOff val="40000"/>
            </a:schemeClr>
          </a:solidFill>
        </p:spPr>
        <p:txBody>
          <a:bodyPr wrap="square" rtlCol="0">
            <a:spAutoFit/>
          </a:bodyPr>
          <a:lstStyle/>
          <a:p>
            <a:r>
              <a:rPr lang="en-US" i="1" dirty="0" smtClean="0"/>
              <a:t>Backpack letters compare the student to typical students in the school and the state average. It is similar to the letters sent out by National Grid.</a:t>
            </a:r>
            <a:endParaRPr lang="en-US" i="1" dirty="0"/>
          </a:p>
        </p:txBody>
      </p:sp>
    </p:spTree>
    <p:extLst>
      <p:ext uri="{BB962C8B-B14F-4D97-AF65-F5344CB8AC3E}">
        <p14:creationId xmlns:p14="http://schemas.microsoft.com/office/powerpoint/2010/main" val="23193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4438" y="2088859"/>
            <a:ext cx="9307429" cy="4848164"/>
          </a:xfrm>
          <a:prstGeom prst="rect">
            <a:avLst/>
          </a:prstGeom>
        </p:spPr>
      </p:pic>
      <p:pic>
        <p:nvPicPr>
          <p:cNvPr id="5" name="Picture 4"/>
          <p:cNvPicPr>
            <a:picLocks noChangeAspect="1"/>
          </p:cNvPicPr>
          <p:nvPr/>
        </p:nvPicPr>
        <p:blipFill>
          <a:blip r:embed="rId3"/>
          <a:stretch>
            <a:fillRect/>
          </a:stretch>
        </p:blipFill>
        <p:spPr>
          <a:xfrm>
            <a:off x="523748" y="229546"/>
            <a:ext cx="7147034" cy="962465"/>
          </a:xfrm>
          <a:prstGeom prst="rect">
            <a:avLst/>
          </a:prstGeom>
        </p:spPr>
      </p:pic>
      <p:sp>
        <p:nvSpPr>
          <p:cNvPr id="6" name="Title 1"/>
          <p:cNvSpPr>
            <a:spLocks noGrp="1"/>
          </p:cNvSpPr>
          <p:nvPr>
            <p:ph type="title"/>
          </p:nvPr>
        </p:nvSpPr>
        <p:spPr>
          <a:xfrm>
            <a:off x="523748" y="1312803"/>
            <a:ext cx="11010526" cy="655264"/>
          </a:xfrm>
        </p:spPr>
        <p:txBody>
          <a:bodyPr anchor="t">
            <a:normAutofit/>
          </a:bodyPr>
          <a:lstStyle/>
          <a:p>
            <a:r>
              <a:rPr lang="en-US" sz="2800" dirty="0" smtClean="0"/>
              <a:t>Parent Outreach History</a:t>
            </a:r>
            <a:endParaRPr lang="en-US" sz="2800" dirty="0"/>
          </a:p>
        </p:txBody>
      </p:sp>
      <p:sp>
        <p:nvSpPr>
          <p:cNvPr id="7" name="TextBox 6"/>
          <p:cNvSpPr txBox="1"/>
          <p:nvPr/>
        </p:nvSpPr>
        <p:spPr>
          <a:xfrm>
            <a:off x="8782761" y="229546"/>
            <a:ext cx="3175462" cy="1200329"/>
          </a:xfrm>
          <a:prstGeom prst="rect">
            <a:avLst/>
          </a:prstGeom>
          <a:solidFill>
            <a:schemeClr val="accent1">
              <a:lumMod val="60000"/>
              <a:lumOff val="40000"/>
            </a:schemeClr>
          </a:solidFill>
        </p:spPr>
        <p:txBody>
          <a:bodyPr wrap="square" rtlCol="0">
            <a:spAutoFit/>
          </a:bodyPr>
          <a:lstStyle/>
          <a:p>
            <a:r>
              <a:rPr lang="en-US" i="1" dirty="0" smtClean="0"/>
              <a:t>School Leaders have a history of all texts and backpack letters they send throughout the year.</a:t>
            </a:r>
            <a:endParaRPr lang="en-US" i="1" dirty="0"/>
          </a:p>
        </p:txBody>
      </p:sp>
    </p:spTree>
    <p:extLst>
      <p:ext uri="{BB962C8B-B14F-4D97-AF65-F5344CB8AC3E}">
        <p14:creationId xmlns:p14="http://schemas.microsoft.com/office/powerpoint/2010/main" val="389759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spect="1"/>
          </p:cNvPicPr>
          <p:nvPr/>
        </p:nvPicPr>
        <p:blipFill>
          <a:blip r:embed="rId2"/>
          <a:stretch>
            <a:fillRect/>
          </a:stretch>
        </p:blipFill>
        <p:spPr>
          <a:xfrm>
            <a:off x="1543573" y="1937856"/>
            <a:ext cx="9281319" cy="4920143"/>
          </a:xfrm>
          <a:prstGeom prst="rect">
            <a:avLst/>
          </a:prstGeom>
        </p:spPr>
      </p:pic>
      <p:pic>
        <p:nvPicPr>
          <p:cNvPr id="5" name="Picture 4"/>
          <p:cNvPicPr>
            <a:picLocks noChangeAspect="1"/>
          </p:cNvPicPr>
          <p:nvPr/>
        </p:nvPicPr>
        <p:blipFill>
          <a:blip r:embed="rId3"/>
          <a:stretch>
            <a:fillRect/>
          </a:stretch>
        </p:blipFill>
        <p:spPr>
          <a:xfrm>
            <a:off x="523748" y="229546"/>
            <a:ext cx="7147034" cy="962465"/>
          </a:xfrm>
          <a:prstGeom prst="rect">
            <a:avLst/>
          </a:prstGeom>
        </p:spPr>
      </p:pic>
      <p:sp>
        <p:nvSpPr>
          <p:cNvPr id="6" name="Title 1"/>
          <p:cNvSpPr>
            <a:spLocks noGrp="1"/>
          </p:cNvSpPr>
          <p:nvPr>
            <p:ph type="title"/>
          </p:nvPr>
        </p:nvSpPr>
        <p:spPr>
          <a:xfrm>
            <a:off x="523748" y="1192011"/>
            <a:ext cx="11010526" cy="655264"/>
          </a:xfrm>
        </p:spPr>
        <p:txBody>
          <a:bodyPr anchor="t">
            <a:normAutofit/>
          </a:bodyPr>
          <a:lstStyle/>
          <a:p>
            <a:r>
              <a:rPr lang="en-US" sz="2800" dirty="0" smtClean="0"/>
              <a:t>School Attendance Dashboard</a:t>
            </a:r>
            <a:endParaRPr lang="en-US" sz="2800" dirty="0"/>
          </a:p>
        </p:txBody>
      </p:sp>
      <p:sp>
        <p:nvSpPr>
          <p:cNvPr id="7" name="TextBox 6"/>
          <p:cNvSpPr txBox="1"/>
          <p:nvPr/>
        </p:nvSpPr>
        <p:spPr>
          <a:xfrm>
            <a:off x="8001000" y="138240"/>
            <a:ext cx="3990474" cy="1754326"/>
          </a:xfrm>
          <a:prstGeom prst="rect">
            <a:avLst/>
          </a:prstGeom>
          <a:solidFill>
            <a:schemeClr val="accent1">
              <a:lumMod val="60000"/>
              <a:lumOff val="40000"/>
            </a:schemeClr>
          </a:solidFill>
        </p:spPr>
        <p:txBody>
          <a:bodyPr wrap="square" rtlCol="0">
            <a:spAutoFit/>
          </a:bodyPr>
          <a:lstStyle/>
          <a:p>
            <a:r>
              <a:rPr lang="en-US" i="1" smtClean="0"/>
              <a:t>A school </a:t>
            </a:r>
            <a:r>
              <a:rPr lang="en-US" i="1" dirty="0" smtClean="0"/>
              <a:t>dashboard allows leaders to compare to last year and to the state. The chart at the bottom shows the number of absences each day so that users can look for attendance patterns.</a:t>
            </a:r>
            <a:endParaRPr lang="en-US" i="1" dirty="0"/>
          </a:p>
        </p:txBody>
      </p:sp>
    </p:spTree>
    <p:extLst>
      <p:ext uri="{BB962C8B-B14F-4D97-AF65-F5344CB8AC3E}">
        <p14:creationId xmlns:p14="http://schemas.microsoft.com/office/powerpoint/2010/main" val="820237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261</Words>
  <Application>Microsoft Office PowerPoint</Application>
  <PresentationFormat>Widescreen</PresentationFormat>
  <Paragraphs>39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Wingdings</vt:lpstr>
      <vt:lpstr>2_Wood Type</vt:lpstr>
      <vt:lpstr>How might we reduce chronic absenteeism with behavioral science?</vt:lpstr>
      <vt:lpstr>Real time student-level attendance</vt:lpstr>
      <vt:lpstr>Nudge Text Message</vt:lpstr>
      <vt:lpstr>Backpack Letter </vt:lpstr>
      <vt:lpstr>Parent Outreach History</vt:lpstr>
      <vt:lpstr>School Attendance Dashboard</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might we reduce chronic absenteeism with behavioral science?</dc:title>
  <dc:creator>Ariyam, Derick</dc:creator>
  <cp:lastModifiedBy>Votta, Peg</cp:lastModifiedBy>
  <cp:revision>15</cp:revision>
  <dcterms:created xsi:type="dcterms:W3CDTF">2018-09-12T14:44:02Z</dcterms:created>
  <dcterms:modified xsi:type="dcterms:W3CDTF">2019-09-20T14:02:59Z</dcterms:modified>
</cp:coreProperties>
</file>