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commentAuthors.xml" ContentType="application/vnd.openxmlformats-officedocument.presentationml.commentAuthor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2">
  <p:sldMasterIdLst>
    <p:sldMasterId id="2147483648" r:id="rId4"/>
  </p:sldMasterIdLst>
  <p:notesMasterIdLst>
    <p:notesMasterId r:id="rId17"/>
  </p:notesMasterIdLst>
  <p:handoutMasterIdLst>
    <p:handoutMasterId r:id="rId18"/>
  </p:handoutMasterIdLst>
  <p:sldIdLst>
    <p:sldId id="435" r:id="rId5"/>
    <p:sldId id="436" r:id="rId6"/>
    <p:sldId id="353" r:id="rId7"/>
    <p:sldId id="437" r:id="rId8"/>
    <p:sldId id="443" r:id="rId9"/>
    <p:sldId id="444" r:id="rId10"/>
    <p:sldId id="447" r:id="rId11"/>
    <p:sldId id="445" r:id="rId12"/>
    <p:sldId id="446" r:id="rId13"/>
    <p:sldId id="440" r:id="rId14"/>
    <p:sldId id="441" r:id="rId15"/>
    <p:sldId id="442" r:id="rId16"/>
  </p:sldIdLst>
  <p:sldSz cx="9144000" cy="6858000" type="screen4x3"/>
  <p:notesSz cx="7010400" cy="9296400"/>
  <p:custDataLst>
    <p:tags r:id="rId19"/>
  </p:custDataLst>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harmon" initials="c" lastIdx="13" clrIdx="0"/>
  <p:cmAuthor id="1" name="Jeff Wilson" initials="JW" lastIdx="1" clrIdx="1"/>
  <p:cmAuthor id="2" name="evidyarthi" initials="e" lastIdx="2" clrIdx="2"/>
  <p:cmAuthor id="3" name="evidyarthi" initials="ev" lastIdx="6" clrIdx="3"/>
  <p:cmAuthor id="4" name="BV" initials="BV" lastIdx="16" clrIdx="4"/>
  <p:cmAuthor id="5" name="Caitlin Deschenes-Desmond" initials="CD" lastIdx="10" clrIdx="5"/>
  <p:cmAuthor id="6" name="Chris Arnold" initials="CFA" lastIdx="2" clrIdx="6"/>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024873"/>
    <a:srgbClr val="595959"/>
    <a:srgbClr val="BFBFBF"/>
    <a:srgbClr val="F8F8F8"/>
    <a:srgbClr val="99CC00"/>
    <a:srgbClr val="FFFF00"/>
    <a:srgbClr val="6F6F6F"/>
    <a:srgbClr val="C0C0C0"/>
    <a:srgbClr val="99CC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2D5ABB26-0587-4C30-8999-92F81FD0307C}">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606" autoAdjust="0"/>
    <p:restoredTop sz="74101" autoAdjust="0"/>
  </p:normalViewPr>
  <p:slideViewPr>
    <p:cSldViewPr>
      <p:cViewPr>
        <p:scale>
          <a:sx n="80" d="100"/>
          <a:sy n="80" d="100"/>
        </p:scale>
        <p:origin x="-510" y="-78"/>
      </p:cViewPr>
      <p:guideLst>
        <p:guide orient="horz" pos="2160"/>
        <p:guide pos="2880"/>
      </p:guideLst>
    </p:cSldViewPr>
  </p:slideViewPr>
  <p:outlineViewPr>
    <p:cViewPr>
      <p:scale>
        <a:sx n="33" d="100"/>
        <a:sy n="33" d="100"/>
      </p:scale>
      <p:origin x="0" y="3440"/>
    </p:cViewPr>
  </p:outlineViewPr>
  <p:notesTextViewPr>
    <p:cViewPr>
      <p:scale>
        <a:sx n="150" d="100"/>
        <a:sy n="150" d="100"/>
      </p:scale>
      <p:origin x="0" y="0"/>
    </p:cViewPr>
  </p:notesTextViewPr>
  <p:sorterViewPr>
    <p:cViewPr>
      <p:scale>
        <a:sx n="66" d="100"/>
        <a:sy n="66" d="100"/>
      </p:scale>
      <p:origin x="0" y="0"/>
    </p:cViewPr>
  </p:sorterViewPr>
  <p:notesViewPr>
    <p:cSldViewPr>
      <p:cViewPr>
        <p:scale>
          <a:sx n="90" d="100"/>
          <a:sy n="90" d="100"/>
        </p:scale>
        <p:origin x="-2808" y="48"/>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tags" Target="tags/tag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509DD0F8-33AF-46C0-83E7-471521A1EE21}" type="datetimeFigureOut">
              <a:rPr lang="en-US" smtClean="0"/>
              <a:pPr/>
              <a:t>4/7/2014</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3700D45B-F371-424B-9087-E87EA934A306}" type="slidenum">
              <a:rPr lang="en-US" smtClean="0"/>
              <a:pPr/>
              <a:t>‹#›</a:t>
            </a:fld>
            <a:endParaRPr lang="en-US"/>
          </a:p>
        </p:txBody>
      </p:sp>
    </p:spTree>
    <p:extLst>
      <p:ext uri="{BB962C8B-B14F-4D97-AF65-F5344CB8AC3E}">
        <p14:creationId xmlns="" xmlns:p14="http://schemas.microsoft.com/office/powerpoint/2010/main" val="14165881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fontAlgn="auto">
              <a:spcBef>
                <a:spcPts val="0"/>
              </a:spcBef>
              <a:spcAft>
                <a:spcPts val="0"/>
              </a:spcAft>
              <a:defRPr sz="1200">
                <a:latin typeface="Segoe UI" pitchFamily="34" charset="0"/>
                <a:cs typeface="+mn-cs"/>
              </a:defRPr>
            </a:lvl1pPr>
          </a:lstStyle>
          <a:p>
            <a:pPr>
              <a:defRPr/>
            </a:pP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fontAlgn="auto">
              <a:spcBef>
                <a:spcPts val="0"/>
              </a:spcBef>
              <a:spcAft>
                <a:spcPts val="0"/>
              </a:spcAft>
              <a:defRPr sz="1200" smtClean="0">
                <a:latin typeface="Segoe UI" pitchFamily="34" charset="0"/>
                <a:cs typeface="+mn-cs"/>
              </a:defRPr>
            </a:lvl1pPr>
          </a:lstStyle>
          <a:p>
            <a:pPr>
              <a:defRPr/>
            </a:pPr>
            <a:fld id="{64A8FEDE-4F86-4977-9BE3-60DB49C45C8C}" type="datetimeFigureOut">
              <a:rPr lang="en-US" smtClean="0"/>
              <a:pPr>
                <a:defRPr/>
              </a:pPr>
              <a:t>4/7/2014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dirty="0" smtClean="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fontAlgn="auto">
              <a:spcBef>
                <a:spcPts val="0"/>
              </a:spcBef>
              <a:spcAft>
                <a:spcPts val="0"/>
              </a:spcAft>
              <a:defRPr sz="1200">
                <a:latin typeface="Segoe UI" pitchFamily="34" charset="0"/>
                <a:cs typeface="+mn-cs"/>
              </a:defRPr>
            </a:lvl1pPr>
          </a:lstStyle>
          <a:p>
            <a:pPr>
              <a:defRPr/>
            </a:pPr>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fontAlgn="auto">
              <a:spcBef>
                <a:spcPts val="0"/>
              </a:spcBef>
              <a:spcAft>
                <a:spcPts val="0"/>
              </a:spcAft>
              <a:defRPr sz="1200" smtClean="0">
                <a:latin typeface="Segoe UI" pitchFamily="34" charset="0"/>
                <a:cs typeface="+mn-cs"/>
              </a:defRPr>
            </a:lvl1pPr>
          </a:lstStyle>
          <a:p>
            <a:pPr>
              <a:defRPr/>
            </a:pPr>
            <a:fld id="{D8833439-D7E6-4DC1-A886-DD276C1C25A7}" type="slidenum">
              <a:rPr lang="en-US" smtClean="0"/>
              <a:pPr>
                <a:defRPr/>
              </a:pPr>
              <a:t>‹#›</a:t>
            </a:fld>
            <a:endParaRPr lang="en-US" dirty="0"/>
          </a:p>
        </p:txBody>
      </p:sp>
    </p:spTree>
    <p:extLst>
      <p:ext uri="{BB962C8B-B14F-4D97-AF65-F5344CB8AC3E}">
        <p14:creationId xmlns="" xmlns:p14="http://schemas.microsoft.com/office/powerpoint/2010/main" val="284505869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Segoe UI" pitchFamily="34" charset="0"/>
        <a:ea typeface="+mn-ea"/>
        <a:cs typeface="+mn-cs"/>
      </a:defRPr>
    </a:lvl1pPr>
    <a:lvl2pPr marL="457200" algn="l" rtl="0" fontAlgn="base">
      <a:spcBef>
        <a:spcPct val="30000"/>
      </a:spcBef>
      <a:spcAft>
        <a:spcPct val="0"/>
      </a:spcAft>
      <a:defRPr sz="1200" kern="1200">
        <a:solidFill>
          <a:schemeClr val="tx1"/>
        </a:solidFill>
        <a:latin typeface="Segoe UI" pitchFamily="34" charset="0"/>
        <a:ea typeface="+mn-ea"/>
        <a:cs typeface="+mn-cs"/>
      </a:defRPr>
    </a:lvl2pPr>
    <a:lvl3pPr marL="914400" algn="l" rtl="0" fontAlgn="base">
      <a:spcBef>
        <a:spcPct val="30000"/>
      </a:spcBef>
      <a:spcAft>
        <a:spcPct val="0"/>
      </a:spcAft>
      <a:defRPr sz="1200" kern="1200">
        <a:solidFill>
          <a:schemeClr val="tx1"/>
        </a:solidFill>
        <a:latin typeface="Segoe UI" pitchFamily="34" charset="0"/>
        <a:ea typeface="+mn-ea"/>
        <a:cs typeface="+mn-cs"/>
      </a:defRPr>
    </a:lvl3pPr>
    <a:lvl4pPr marL="1371600" algn="l" rtl="0" fontAlgn="base">
      <a:spcBef>
        <a:spcPct val="30000"/>
      </a:spcBef>
      <a:spcAft>
        <a:spcPct val="0"/>
      </a:spcAft>
      <a:defRPr sz="1200" kern="1200">
        <a:solidFill>
          <a:schemeClr val="tx1"/>
        </a:solidFill>
        <a:latin typeface="Segoe UI" pitchFamily="34" charset="0"/>
        <a:ea typeface="+mn-ea"/>
        <a:cs typeface="+mn-cs"/>
      </a:defRPr>
    </a:lvl4pPr>
    <a:lvl5pPr marL="1828800" algn="l" rtl="0" fontAlgn="base">
      <a:spcBef>
        <a:spcPct val="30000"/>
      </a:spcBef>
      <a:spcAft>
        <a:spcPct val="0"/>
      </a:spcAft>
      <a:defRPr sz="1200" kern="1200">
        <a:solidFill>
          <a:schemeClr val="tx1"/>
        </a:solidFill>
        <a:latin typeface="Segoe U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8833439-D7E6-4DC1-A886-DD276C1C25A7}" type="slidenum">
              <a:rPr lang="en-US" smtClean="0"/>
              <a:pPr>
                <a:defRPr/>
              </a:pPr>
              <a:t>1</a:t>
            </a:fld>
            <a:endParaRPr lang="en-US" dirty="0"/>
          </a:p>
        </p:txBody>
      </p:sp>
    </p:spTree>
    <p:extLst>
      <p:ext uri="{BB962C8B-B14F-4D97-AF65-F5344CB8AC3E}">
        <p14:creationId xmlns="" xmlns:p14="http://schemas.microsoft.com/office/powerpoint/2010/main" val="40041723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D8833439-D7E6-4DC1-A886-DD276C1C25A7}" type="slidenum">
              <a:rPr lang="en-US" smtClean="0"/>
              <a:pPr>
                <a:defRPr/>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959FDFC-FEB1-4AF5-9288-F78087EB08A2}" type="slidenum">
              <a:rPr lang="en-US">
                <a:cs typeface="Arial" pitchFamily="34" charset="0"/>
              </a:rPr>
              <a:pPr fontAlgn="base">
                <a:spcBef>
                  <a:spcPct val="0"/>
                </a:spcBef>
                <a:spcAft>
                  <a:spcPct val="0"/>
                </a:spcAft>
              </a:pPr>
              <a:t>3</a:t>
            </a:fld>
            <a:endParaRPr lang="en-US">
              <a:cs typeface="Arial" pitchFamily="34" charset="0"/>
            </a:endParaRPr>
          </a:p>
        </p:txBody>
      </p:sp>
      <p:sp>
        <p:nvSpPr>
          <p:cNvPr id="115715"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115716"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lvl="0"/>
            <a:endParaRPr lang="en-US"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D8833439-D7E6-4DC1-A886-DD276C1C25A7}" type="slidenum">
              <a:rPr lang="en-US" smtClean="0"/>
              <a:pPr>
                <a:defRPr/>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D8833439-D7E6-4DC1-A886-DD276C1C25A7}" type="slidenum">
              <a:rPr lang="en-US" smtClean="0"/>
              <a:pPr>
                <a:defRPr/>
              </a:pPr>
              <a:t>11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_Alternative">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304800" y="2514600"/>
            <a:ext cx="8610600" cy="2057400"/>
          </a:xfrm>
        </p:spPr>
        <p:txBody>
          <a:bodyPr anchor="b" anchorCtr="0"/>
          <a:lstStyle>
            <a:lvl1pPr>
              <a:defRPr sz="4000" b="1">
                <a:solidFill>
                  <a:schemeClr val="tx1"/>
                </a:solidFill>
                <a:latin typeface="+mj-lt"/>
              </a:defRPr>
            </a:lvl1pPr>
          </a:lstStyle>
          <a:p>
            <a:r>
              <a:rPr lang="en-US" dirty="0" smtClean="0"/>
              <a:t>Click to edit Master title style</a:t>
            </a:r>
            <a:endParaRPr lang="en-US" dirty="0"/>
          </a:p>
        </p:txBody>
      </p:sp>
      <p:sp>
        <p:nvSpPr>
          <p:cNvPr id="4099" name="Rectangle 3"/>
          <p:cNvSpPr>
            <a:spLocks noGrp="1" noChangeArrowheads="1"/>
          </p:cNvSpPr>
          <p:nvPr>
            <p:ph type="subTitle" idx="1"/>
          </p:nvPr>
        </p:nvSpPr>
        <p:spPr>
          <a:xfrm>
            <a:off x="304800" y="4572000"/>
            <a:ext cx="8610600" cy="914400"/>
          </a:xfrm>
        </p:spPr>
        <p:txBody>
          <a:bodyPr/>
          <a:lstStyle>
            <a:lvl1pPr marL="0" indent="0">
              <a:buFontTx/>
              <a:buNone/>
              <a:defRPr sz="2800">
                <a:solidFill>
                  <a:schemeClr val="tx1"/>
                </a:solidFill>
                <a:latin typeface="+mj-lt"/>
              </a:defRPr>
            </a:lvl1pPr>
          </a:lstStyle>
          <a:p>
            <a:r>
              <a:rPr lang="en-US" smtClean="0"/>
              <a:t>Click to edit Master subtitle style</a:t>
            </a:r>
            <a:endParaRPr lang="en-US" dirty="0"/>
          </a:p>
        </p:txBody>
      </p:sp>
      <p:sp>
        <p:nvSpPr>
          <p:cNvPr id="6" name="Text Placeholder 5"/>
          <p:cNvSpPr>
            <a:spLocks noGrp="1"/>
          </p:cNvSpPr>
          <p:nvPr>
            <p:ph type="body" sz="quarter" idx="10" hasCustomPrompt="1"/>
          </p:nvPr>
        </p:nvSpPr>
        <p:spPr>
          <a:xfrm>
            <a:off x="304800" y="5791200"/>
            <a:ext cx="8637181" cy="609600"/>
          </a:xfrm>
        </p:spPr>
        <p:txBody>
          <a:bodyPr/>
          <a:lstStyle>
            <a:lvl1pPr marL="0" indent="0">
              <a:buNone/>
              <a:defRPr sz="1800" baseline="0">
                <a:solidFill>
                  <a:schemeClr val="tx1"/>
                </a:solidFill>
              </a:defRPr>
            </a:lvl1pPr>
          </a:lstStyle>
          <a:p>
            <a:pPr lvl="0"/>
            <a:r>
              <a:rPr lang="en-US" dirty="0" smtClean="0"/>
              <a:t>Click to insert group, date, client, etc.</a:t>
            </a:r>
          </a:p>
        </p:txBody>
      </p:sp>
    </p:spTree>
    <p:extLst>
      <p:ext uri="{BB962C8B-B14F-4D97-AF65-F5344CB8AC3E}">
        <p14:creationId xmlns="" xmlns:p14="http://schemas.microsoft.com/office/powerpoint/2010/main" val="188306407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5" name="Rectangle 3"/>
          <p:cNvSpPr>
            <a:spLocks noGrp="1" noChangeArrowheads="1"/>
          </p:cNvSpPr>
          <p:nvPr>
            <p:ph type="title"/>
          </p:nvPr>
        </p:nvSpPr>
        <p:spPr bwMode="auto">
          <a:xfrm>
            <a:off x="312718" y="228600"/>
            <a:ext cx="8518566" cy="83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endParaRPr lang="en-US" dirty="0" smtClean="0"/>
          </a:p>
        </p:txBody>
      </p:sp>
      <p:pic>
        <p:nvPicPr>
          <p:cNvPr id="6" name="Picture 5" descr="RIDE_logo.JPG"/>
          <p:cNvPicPr>
            <a:picLocks noChangeAspect="1"/>
          </p:cNvPicPr>
          <p:nvPr userDrawn="1"/>
        </p:nvPicPr>
        <p:blipFill>
          <a:blip r:embed="rId2" cstate="print"/>
          <a:stretch>
            <a:fillRect/>
          </a:stretch>
        </p:blipFill>
        <p:spPr>
          <a:xfrm>
            <a:off x="228600" y="6006662"/>
            <a:ext cx="2286000" cy="567246"/>
          </a:xfrm>
          <a:prstGeom prst="rect">
            <a:avLst/>
          </a:prstGeom>
        </p:spPr>
      </p:pic>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Large Object">
    <p:spTree>
      <p:nvGrpSpPr>
        <p:cNvPr id="1" name=""/>
        <p:cNvGrpSpPr/>
        <p:nvPr/>
      </p:nvGrpSpPr>
      <p:grpSpPr>
        <a:xfrm>
          <a:off x="0" y="0"/>
          <a:ext cx="0" cy="0"/>
          <a:chOff x="0" y="0"/>
          <a:chExt cx="0" cy="0"/>
        </a:xfrm>
      </p:grpSpPr>
      <p:sp>
        <p:nvSpPr>
          <p:cNvPr id="4" name="Content Placeholder 3"/>
          <p:cNvSpPr>
            <a:spLocks noGrp="1"/>
          </p:cNvSpPr>
          <p:nvPr>
            <p:ph sz="quarter" idx="10"/>
          </p:nvPr>
        </p:nvSpPr>
        <p:spPr>
          <a:xfrm>
            <a:off x="434340" y="1231392"/>
            <a:ext cx="8275320" cy="50932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3"/>
          <p:cNvSpPr>
            <a:spLocks noGrp="1" noChangeArrowheads="1"/>
          </p:cNvSpPr>
          <p:nvPr>
            <p:ph type="title"/>
          </p:nvPr>
        </p:nvSpPr>
        <p:spPr bwMode="auto">
          <a:xfrm>
            <a:off x="312718" y="228600"/>
            <a:ext cx="8518566" cy="83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endParaRPr lang="en-US" dirty="0" smtClean="0"/>
          </a:p>
        </p:txBody>
      </p:sp>
      <p:sp>
        <p:nvSpPr>
          <p:cNvPr id="6" name="Text Placeholder 14"/>
          <p:cNvSpPr>
            <a:spLocks noGrp="1"/>
          </p:cNvSpPr>
          <p:nvPr>
            <p:ph type="body" sz="quarter" idx="11" hasCustomPrompt="1"/>
          </p:nvPr>
        </p:nvSpPr>
        <p:spPr>
          <a:xfrm>
            <a:off x="312718" y="6432514"/>
            <a:ext cx="6934200" cy="304800"/>
          </a:xfrm>
        </p:spPr>
        <p:txBody>
          <a:bodyPr lIns="0" tIns="0" rIns="0" bIns="0" anchor="b" anchorCtr="0"/>
          <a:lstStyle>
            <a:lvl1pPr marL="0" indent="0">
              <a:buNone/>
              <a:defRPr sz="800" baseline="0"/>
            </a:lvl1pPr>
          </a:lstStyle>
          <a:p>
            <a:pPr lvl="0"/>
            <a:r>
              <a:rPr lang="en-US" dirty="0" smtClean="0"/>
              <a:t>Click to edit source information</a:t>
            </a:r>
            <a:endParaRPr lang="en-US" dirty="0"/>
          </a:p>
        </p:txBody>
      </p:sp>
      <p:pic>
        <p:nvPicPr>
          <p:cNvPr id="7" name="Picture 6" descr="RIDE_logo.JPG"/>
          <p:cNvPicPr>
            <a:picLocks noChangeAspect="1"/>
          </p:cNvPicPr>
          <p:nvPr userDrawn="1"/>
        </p:nvPicPr>
        <p:blipFill>
          <a:blip r:embed="rId2" cstate="print"/>
          <a:stretch>
            <a:fillRect/>
          </a:stretch>
        </p:blipFill>
        <p:spPr>
          <a:xfrm>
            <a:off x="228600" y="6006662"/>
            <a:ext cx="2286000" cy="567246"/>
          </a:xfrm>
          <a:prstGeom prst="rect">
            <a:avLst/>
          </a:prstGeom>
        </p:spPr>
      </p:pic>
    </p:spTree>
    <p:extLst>
      <p:ext uri="{BB962C8B-B14F-4D97-AF65-F5344CB8AC3E}">
        <p14:creationId xmlns="" xmlns:p14="http://schemas.microsoft.com/office/powerpoint/2010/main" val="84677145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3"/>
          <p:cNvSpPr>
            <a:spLocks noGrp="1" noChangeArrowheads="1"/>
          </p:cNvSpPr>
          <p:nvPr>
            <p:ph type="title"/>
          </p:nvPr>
        </p:nvSpPr>
        <p:spPr bwMode="auto">
          <a:xfrm>
            <a:off x="312718" y="228600"/>
            <a:ext cx="8518566" cy="838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endParaRPr lang="en-US" dirty="0" smtClean="0"/>
          </a:p>
        </p:txBody>
      </p:sp>
      <p:sp>
        <p:nvSpPr>
          <p:cNvPr id="5123" name="Rectangle 4"/>
          <p:cNvSpPr>
            <a:spLocks noGrp="1" noChangeArrowheads="1"/>
          </p:cNvSpPr>
          <p:nvPr>
            <p:ph type="body" idx="1"/>
          </p:nvPr>
        </p:nvSpPr>
        <p:spPr bwMode="auto">
          <a:xfrm>
            <a:off x="428306" y="1219200"/>
            <a:ext cx="8278483" cy="509428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3081" name="Text Box 9"/>
          <p:cNvSpPr txBox="1">
            <a:spLocks noChangeArrowheads="1"/>
          </p:cNvSpPr>
          <p:nvPr/>
        </p:nvSpPr>
        <p:spPr bwMode="auto">
          <a:xfrm>
            <a:off x="8686800" y="6590992"/>
            <a:ext cx="606865" cy="153888"/>
          </a:xfrm>
          <a:prstGeom prst="rect">
            <a:avLst/>
          </a:prstGeom>
          <a:noFill/>
          <a:ln w="9525">
            <a:noFill/>
            <a:miter lim="800000"/>
            <a:headEnd/>
            <a:tailEnd/>
          </a:ln>
          <a:effectLst/>
        </p:spPr>
        <p:txBody>
          <a:bodyPr wrap="square" lIns="0" tIns="0" rIns="0" bIns="0">
            <a:spAutoFit/>
          </a:bodyPr>
          <a:lstStyle/>
          <a:p>
            <a:pPr algn="l" fontAlgn="auto">
              <a:spcBef>
                <a:spcPct val="50000"/>
              </a:spcBef>
              <a:spcAft>
                <a:spcPts val="0"/>
              </a:spcAft>
              <a:defRPr/>
            </a:pPr>
            <a:r>
              <a:rPr lang="en-US" sz="1000" b="0" dirty="0" smtClean="0">
                <a:solidFill>
                  <a:schemeClr val="tx1">
                    <a:lumMod val="65000"/>
                    <a:lumOff val="35000"/>
                  </a:schemeClr>
                </a:solidFill>
                <a:latin typeface="+mj-lt"/>
                <a:cs typeface="+mn-cs"/>
              </a:rPr>
              <a:t> </a:t>
            </a:r>
            <a:endParaRPr lang="en-US" sz="1000" b="0" dirty="0">
              <a:solidFill>
                <a:schemeClr val="tx1">
                  <a:lumMod val="65000"/>
                  <a:lumOff val="35000"/>
                </a:schemeClr>
              </a:solidFill>
              <a:latin typeface="+mj-lt"/>
              <a:cs typeface="+mn-cs"/>
            </a:endParaRPr>
          </a:p>
        </p:txBody>
      </p:sp>
      <p:sp>
        <p:nvSpPr>
          <p:cNvPr id="14" name="Line 8"/>
          <p:cNvSpPr>
            <a:spLocks noChangeShapeType="1"/>
          </p:cNvSpPr>
          <p:nvPr/>
        </p:nvSpPr>
        <p:spPr bwMode="auto">
          <a:xfrm>
            <a:off x="304800" y="228600"/>
            <a:ext cx="8534400" cy="0"/>
          </a:xfrm>
          <a:prstGeom prst="line">
            <a:avLst/>
          </a:prstGeom>
          <a:noFill/>
          <a:ln w="25400" cap="sq">
            <a:solidFill>
              <a:srgbClr val="969696"/>
            </a:solidFill>
            <a:round/>
            <a:headEnd type="none" w="sm" len="sm"/>
            <a:tailEnd type="none" w="sm" len="sm"/>
          </a:ln>
          <a:effectLst/>
        </p:spPr>
        <p:txBody>
          <a:bodyPr/>
          <a:lstStyle/>
          <a:p>
            <a:pPr algn="ctr" fontAlgn="auto">
              <a:spcBef>
                <a:spcPts val="0"/>
              </a:spcBef>
              <a:spcAft>
                <a:spcPts val="0"/>
              </a:spcAft>
              <a:defRPr/>
            </a:pPr>
            <a:endParaRPr lang="en-US">
              <a:latin typeface="+mn-lt"/>
              <a:cs typeface="+mn-cs"/>
            </a:endParaRPr>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Lst>
  <p:timing>
    <p:tnLst>
      <p:par>
        <p:cTn id="1" dur="indefinite" restart="never" nodeType="tmRoot"/>
      </p:par>
    </p:tnLst>
  </p:timing>
  <p:hf hdr="0" ftr="0" dt="0"/>
  <p:txStyles>
    <p:titleStyle>
      <a:lvl1pPr algn="l" rtl="0" eaLnBrk="1" fontAlgn="base" hangingPunct="1">
        <a:spcBef>
          <a:spcPct val="0"/>
        </a:spcBef>
        <a:spcAft>
          <a:spcPct val="0"/>
        </a:spcAft>
        <a:defRPr sz="1800" b="1">
          <a:solidFill>
            <a:schemeClr val="tx1"/>
          </a:solidFill>
          <a:latin typeface="+mj-lt"/>
          <a:ea typeface="+mj-ea"/>
          <a:cs typeface="+mj-cs"/>
        </a:defRPr>
      </a:lvl1pPr>
      <a:lvl2pPr algn="l" rtl="0" eaLnBrk="1" fontAlgn="base" hangingPunct="1">
        <a:spcBef>
          <a:spcPct val="0"/>
        </a:spcBef>
        <a:spcAft>
          <a:spcPct val="0"/>
        </a:spcAft>
        <a:defRPr b="1">
          <a:solidFill>
            <a:schemeClr val="tx2"/>
          </a:solidFill>
          <a:latin typeface="Century Gothic" pitchFamily="34" charset="0"/>
          <a:cs typeface="Arial" pitchFamily="34" charset="0"/>
        </a:defRPr>
      </a:lvl2pPr>
      <a:lvl3pPr algn="l" rtl="0" eaLnBrk="1" fontAlgn="base" hangingPunct="1">
        <a:spcBef>
          <a:spcPct val="0"/>
        </a:spcBef>
        <a:spcAft>
          <a:spcPct val="0"/>
        </a:spcAft>
        <a:defRPr b="1">
          <a:solidFill>
            <a:schemeClr val="tx2"/>
          </a:solidFill>
          <a:latin typeface="Century Gothic" pitchFamily="34" charset="0"/>
          <a:cs typeface="Arial" pitchFamily="34" charset="0"/>
        </a:defRPr>
      </a:lvl3pPr>
      <a:lvl4pPr algn="l" rtl="0" eaLnBrk="1" fontAlgn="base" hangingPunct="1">
        <a:spcBef>
          <a:spcPct val="0"/>
        </a:spcBef>
        <a:spcAft>
          <a:spcPct val="0"/>
        </a:spcAft>
        <a:defRPr b="1">
          <a:solidFill>
            <a:schemeClr val="tx2"/>
          </a:solidFill>
          <a:latin typeface="Century Gothic" pitchFamily="34" charset="0"/>
          <a:cs typeface="Arial" pitchFamily="34" charset="0"/>
        </a:defRPr>
      </a:lvl4pPr>
      <a:lvl5pPr algn="l" rtl="0" eaLnBrk="1" fontAlgn="base" hangingPunct="1">
        <a:spcBef>
          <a:spcPct val="0"/>
        </a:spcBef>
        <a:spcAft>
          <a:spcPct val="0"/>
        </a:spcAft>
        <a:defRPr b="1">
          <a:solidFill>
            <a:schemeClr val="tx2"/>
          </a:solidFill>
          <a:latin typeface="Century Gothic" pitchFamily="34" charset="0"/>
          <a:cs typeface="Arial" pitchFamily="34" charset="0"/>
        </a:defRPr>
      </a:lvl5pPr>
      <a:lvl6pPr marL="457200" algn="l" rtl="0" eaLnBrk="1" fontAlgn="base" hangingPunct="1">
        <a:spcBef>
          <a:spcPct val="0"/>
        </a:spcBef>
        <a:spcAft>
          <a:spcPct val="0"/>
        </a:spcAft>
        <a:defRPr b="1">
          <a:solidFill>
            <a:schemeClr val="tx2"/>
          </a:solidFill>
          <a:latin typeface="Century Gothic" pitchFamily="34" charset="0"/>
          <a:cs typeface="Arial" pitchFamily="34" charset="0"/>
        </a:defRPr>
      </a:lvl6pPr>
      <a:lvl7pPr marL="914400" algn="l" rtl="0" eaLnBrk="1" fontAlgn="base" hangingPunct="1">
        <a:spcBef>
          <a:spcPct val="0"/>
        </a:spcBef>
        <a:spcAft>
          <a:spcPct val="0"/>
        </a:spcAft>
        <a:defRPr b="1">
          <a:solidFill>
            <a:schemeClr val="tx2"/>
          </a:solidFill>
          <a:latin typeface="Century Gothic" pitchFamily="34" charset="0"/>
          <a:cs typeface="Arial" pitchFamily="34" charset="0"/>
        </a:defRPr>
      </a:lvl7pPr>
      <a:lvl8pPr marL="1371600" algn="l" rtl="0" eaLnBrk="1" fontAlgn="base" hangingPunct="1">
        <a:spcBef>
          <a:spcPct val="0"/>
        </a:spcBef>
        <a:spcAft>
          <a:spcPct val="0"/>
        </a:spcAft>
        <a:defRPr b="1">
          <a:solidFill>
            <a:schemeClr val="tx2"/>
          </a:solidFill>
          <a:latin typeface="Century Gothic" pitchFamily="34" charset="0"/>
          <a:cs typeface="Arial" pitchFamily="34" charset="0"/>
        </a:defRPr>
      </a:lvl8pPr>
      <a:lvl9pPr marL="1828800" algn="l" rtl="0" eaLnBrk="1" fontAlgn="base" hangingPunct="1">
        <a:spcBef>
          <a:spcPct val="0"/>
        </a:spcBef>
        <a:spcAft>
          <a:spcPct val="0"/>
        </a:spcAft>
        <a:defRPr b="1">
          <a:solidFill>
            <a:schemeClr val="tx2"/>
          </a:solidFill>
          <a:latin typeface="Century Gothic" pitchFamily="34" charset="0"/>
          <a:cs typeface="Arial" pitchFamily="34" charset="0"/>
        </a:defRPr>
      </a:lvl9pPr>
    </p:titleStyle>
    <p:bodyStyle>
      <a:lvl1pPr marL="228600" indent="-228600" algn="l" rtl="0" eaLnBrk="1" fontAlgn="base" hangingPunct="1">
        <a:spcBef>
          <a:spcPct val="20000"/>
        </a:spcBef>
        <a:spcAft>
          <a:spcPct val="0"/>
        </a:spcAft>
        <a:buClr>
          <a:schemeClr val="tx1"/>
        </a:buClr>
        <a:buChar char="•"/>
        <a:defRPr sz="1400">
          <a:solidFill>
            <a:schemeClr val="tx1"/>
          </a:solidFill>
          <a:latin typeface="+mn-lt"/>
          <a:ea typeface="+mn-ea"/>
          <a:cs typeface="+mn-cs"/>
        </a:defRPr>
      </a:lvl1pPr>
      <a:lvl2pPr marL="571500" indent="-228600" algn="l" rtl="0" eaLnBrk="1" fontAlgn="base" hangingPunct="1">
        <a:spcBef>
          <a:spcPct val="20000"/>
        </a:spcBef>
        <a:spcAft>
          <a:spcPct val="0"/>
        </a:spcAft>
        <a:buClr>
          <a:schemeClr val="tx1"/>
        </a:buClr>
        <a:buChar char="o"/>
        <a:defRPr sz="1400">
          <a:solidFill>
            <a:schemeClr val="tx1"/>
          </a:solidFill>
          <a:latin typeface="+mn-lt"/>
          <a:cs typeface="+mn-cs"/>
        </a:defRPr>
      </a:lvl2pPr>
      <a:lvl3pPr marL="914400" indent="-228600" algn="l" rtl="0" eaLnBrk="1" fontAlgn="base" hangingPunct="1">
        <a:spcBef>
          <a:spcPct val="20000"/>
        </a:spcBef>
        <a:spcAft>
          <a:spcPct val="0"/>
        </a:spcAft>
        <a:buClr>
          <a:schemeClr val="tx1"/>
        </a:buClr>
        <a:buFont typeface="Wingdings" pitchFamily="2" charset="2"/>
        <a:buChar char="§"/>
        <a:defRPr sz="1400">
          <a:solidFill>
            <a:schemeClr val="tx1"/>
          </a:solidFill>
          <a:latin typeface="+mn-lt"/>
          <a:cs typeface="+mn-cs"/>
        </a:defRPr>
      </a:lvl3pPr>
      <a:lvl4pPr marL="1257300" indent="-228600" algn="l" rtl="0" eaLnBrk="1" fontAlgn="base" hangingPunct="1">
        <a:spcBef>
          <a:spcPct val="20000"/>
        </a:spcBef>
        <a:spcAft>
          <a:spcPct val="0"/>
        </a:spcAft>
        <a:buClr>
          <a:schemeClr val="tx1"/>
        </a:buClr>
        <a:buChar char="•"/>
        <a:defRPr sz="1400">
          <a:solidFill>
            <a:schemeClr val="tx1"/>
          </a:solidFill>
          <a:latin typeface="+mn-lt"/>
          <a:cs typeface="+mn-cs"/>
        </a:defRPr>
      </a:lvl4pPr>
      <a:lvl5pPr marL="1600200" indent="-228600" algn="l" rtl="0" eaLnBrk="1" fontAlgn="base" hangingPunct="1">
        <a:spcBef>
          <a:spcPct val="25000"/>
        </a:spcBef>
        <a:spcAft>
          <a:spcPct val="0"/>
        </a:spcAft>
        <a:buClr>
          <a:schemeClr val="tx1"/>
        </a:buClr>
        <a:buChar char="•"/>
        <a:defRPr sz="1400">
          <a:solidFill>
            <a:schemeClr val="tx1"/>
          </a:solidFill>
          <a:latin typeface="+mn-lt"/>
          <a:cs typeface="+mn-cs"/>
        </a:defRPr>
      </a:lvl5pPr>
      <a:lvl6pPr marL="2057400" indent="-228600" algn="l" rtl="0" eaLnBrk="1" fontAlgn="base" hangingPunct="1">
        <a:spcBef>
          <a:spcPct val="25000"/>
        </a:spcBef>
        <a:spcAft>
          <a:spcPct val="0"/>
        </a:spcAft>
        <a:buClr>
          <a:schemeClr val="tx1"/>
        </a:buClr>
        <a:buChar char="•"/>
        <a:defRPr sz="1600">
          <a:solidFill>
            <a:schemeClr val="tx1"/>
          </a:solidFill>
          <a:latin typeface="+mn-lt"/>
          <a:cs typeface="+mn-cs"/>
        </a:defRPr>
      </a:lvl6pPr>
      <a:lvl7pPr marL="2514600" indent="-228600" algn="l" rtl="0" eaLnBrk="1" fontAlgn="base" hangingPunct="1">
        <a:spcBef>
          <a:spcPct val="25000"/>
        </a:spcBef>
        <a:spcAft>
          <a:spcPct val="0"/>
        </a:spcAft>
        <a:buClr>
          <a:schemeClr val="tx1"/>
        </a:buClr>
        <a:buChar char="•"/>
        <a:defRPr sz="1600">
          <a:solidFill>
            <a:schemeClr val="tx1"/>
          </a:solidFill>
          <a:latin typeface="+mn-lt"/>
          <a:cs typeface="+mn-cs"/>
        </a:defRPr>
      </a:lvl7pPr>
      <a:lvl8pPr marL="2971800" indent="-228600" algn="l" rtl="0" eaLnBrk="1" fontAlgn="base" hangingPunct="1">
        <a:spcBef>
          <a:spcPct val="25000"/>
        </a:spcBef>
        <a:spcAft>
          <a:spcPct val="0"/>
        </a:spcAft>
        <a:buClr>
          <a:schemeClr val="tx1"/>
        </a:buClr>
        <a:buChar char="•"/>
        <a:defRPr sz="1600">
          <a:solidFill>
            <a:schemeClr val="tx1"/>
          </a:solidFill>
          <a:latin typeface="+mn-lt"/>
          <a:cs typeface="+mn-cs"/>
        </a:defRPr>
      </a:lvl8pPr>
      <a:lvl9pPr marL="3429000" indent="-228600" algn="l" rtl="0" eaLnBrk="1" fontAlgn="base" hangingPunct="1">
        <a:spcBef>
          <a:spcPct val="25000"/>
        </a:spcBef>
        <a:spcAft>
          <a:spcPct val="0"/>
        </a:spcAft>
        <a:buClr>
          <a:schemeClr val="tx1"/>
        </a:buClr>
        <a:buChar char="•"/>
        <a:defRPr sz="16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ride.ri.gov/EdEval-OnlineModules" TargetMode="External"/><Relationship Id="rId2" Type="http://schemas.openxmlformats.org/officeDocument/2006/relationships/hyperlink" Target="http://www.ride.ri.gov/Portals/0/Uploads/Documents/Teachers-and-Administrators-Excellent-Educators/Educator-Evaluation/Guidebooks-Forms/RI_Model_Teacher_Addendum.pdf" TargetMode="External"/><Relationship Id="rId1" Type="http://schemas.openxmlformats.org/officeDocument/2006/relationships/slideLayout" Target="../slideLayouts/slideLayout2.xml"/><Relationship Id="rId5" Type="http://schemas.openxmlformats.org/officeDocument/2006/relationships/hyperlink" Target="http://www.ride.ri.gov/EPSS" TargetMode="External"/><Relationship Id="rId4" Type="http://schemas.openxmlformats.org/officeDocument/2006/relationships/hyperlink" Target="http://www.ride.ri.gov/EdEval-Best-Practices-Resources"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0"/>
            <a:ext cx="8382000" cy="990600"/>
          </a:xfrm>
        </p:spPr>
        <p:txBody>
          <a:bodyPr/>
          <a:lstStyle/>
          <a:p>
            <a:r>
              <a:rPr lang="en-US" sz="3200" dirty="0" smtClean="0"/>
              <a:t>Scoring SLOs</a:t>
            </a:r>
            <a:endParaRPr lang="en-US" sz="3200" dirty="0"/>
          </a:p>
        </p:txBody>
      </p:sp>
      <p:sp>
        <p:nvSpPr>
          <p:cNvPr id="3" name="Subtitle 2"/>
          <p:cNvSpPr>
            <a:spLocks noGrp="1"/>
          </p:cNvSpPr>
          <p:nvPr>
            <p:ph type="subTitle" idx="1"/>
          </p:nvPr>
        </p:nvSpPr>
        <p:spPr>
          <a:xfrm>
            <a:off x="533400" y="3276600"/>
            <a:ext cx="8305800" cy="914400"/>
          </a:xfrm>
        </p:spPr>
        <p:txBody>
          <a:bodyPr/>
          <a:lstStyle/>
          <a:p>
            <a:r>
              <a:rPr lang="en-US" sz="2000" b="1" dirty="0" smtClean="0"/>
              <a:t>LEA Calibration Session</a:t>
            </a:r>
          </a:p>
          <a:p>
            <a:r>
              <a:rPr lang="en-US" sz="2000" dirty="0" smtClean="0"/>
              <a:t>April/May 2014</a:t>
            </a:r>
            <a:endParaRPr lang="en-US" sz="2000" dirty="0"/>
          </a:p>
        </p:txBody>
      </p:sp>
      <p:pic>
        <p:nvPicPr>
          <p:cNvPr id="5" name="Picture 4" descr="RIDE_logo.JPG"/>
          <p:cNvPicPr>
            <a:picLocks noChangeAspect="1"/>
          </p:cNvPicPr>
          <p:nvPr/>
        </p:nvPicPr>
        <p:blipFill>
          <a:blip r:embed="rId3" cstate="print"/>
          <a:stretch>
            <a:fillRect/>
          </a:stretch>
        </p:blipFill>
        <p:spPr>
          <a:xfrm>
            <a:off x="4858407" y="431257"/>
            <a:ext cx="3810000" cy="945409"/>
          </a:xfrm>
          <a:prstGeom prst="rect">
            <a:avLst/>
          </a:prstGeom>
        </p:spPr>
      </p:pic>
    </p:spTree>
    <p:extLst>
      <p:ext uri="{BB962C8B-B14F-4D97-AF65-F5344CB8AC3E}">
        <p14:creationId xmlns="" xmlns:p14="http://schemas.microsoft.com/office/powerpoint/2010/main" val="40712063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 for Scoring SLOs</a:t>
            </a:r>
            <a:endParaRPr lang="en-US" dirty="0"/>
          </a:p>
        </p:txBody>
      </p:sp>
      <p:sp>
        <p:nvSpPr>
          <p:cNvPr id="3" name="TextBox 2"/>
          <p:cNvSpPr txBox="1"/>
          <p:nvPr/>
        </p:nvSpPr>
        <p:spPr>
          <a:xfrm>
            <a:off x="533400" y="838200"/>
            <a:ext cx="7848600" cy="3693319"/>
          </a:xfrm>
          <a:prstGeom prst="rect">
            <a:avLst/>
          </a:prstGeom>
          <a:solidFill>
            <a:schemeClr val="accent2">
              <a:lumMod val="20000"/>
              <a:lumOff val="80000"/>
            </a:schemeClr>
          </a:solidFill>
        </p:spPr>
        <p:txBody>
          <a:bodyPr wrap="square" rtlCol="0">
            <a:spAutoFit/>
          </a:bodyPr>
          <a:lstStyle/>
          <a:p>
            <a:pPr>
              <a:buFont typeface="Wingdings" pitchFamily="2" charset="2"/>
              <a:buChar char="§"/>
            </a:pPr>
            <a:endParaRPr lang="en-US" dirty="0" smtClean="0">
              <a:latin typeface="+mn-lt"/>
            </a:endParaRPr>
          </a:p>
          <a:p>
            <a:pPr>
              <a:buFont typeface="Wingdings" pitchFamily="2" charset="2"/>
              <a:buChar char="§"/>
            </a:pPr>
            <a:r>
              <a:rPr lang="en-US" dirty="0" smtClean="0">
                <a:latin typeface="+mn-lt"/>
              </a:rPr>
              <a:t>SLOs/SOOs </a:t>
            </a:r>
            <a:r>
              <a:rPr lang="en-US" b="1" dirty="0" smtClean="0">
                <a:latin typeface="+mn-lt"/>
              </a:rPr>
              <a:t>Scoring Process Map </a:t>
            </a:r>
            <a:r>
              <a:rPr lang="en-US" dirty="0" smtClean="0">
                <a:latin typeface="+mn-lt"/>
              </a:rPr>
              <a:t>(pg 25 of the </a:t>
            </a:r>
            <a:r>
              <a:rPr lang="en-US" dirty="0" smtClean="0">
                <a:latin typeface="+mn-lt"/>
                <a:hlinkClick r:id="rId2"/>
              </a:rPr>
              <a:t>Addendum</a:t>
            </a:r>
            <a:r>
              <a:rPr lang="en-US" dirty="0" smtClean="0">
                <a:latin typeface="+mn-lt"/>
              </a:rPr>
              <a:t>)</a:t>
            </a:r>
          </a:p>
          <a:p>
            <a:pPr>
              <a:buFont typeface="Wingdings" pitchFamily="2" charset="2"/>
              <a:buChar char="§"/>
            </a:pPr>
            <a:endParaRPr lang="en-US" dirty="0" smtClean="0">
              <a:latin typeface="+mn-lt"/>
            </a:endParaRPr>
          </a:p>
          <a:p>
            <a:pPr>
              <a:buFont typeface="Wingdings" pitchFamily="2" charset="2"/>
              <a:buChar char="§"/>
            </a:pPr>
            <a:r>
              <a:rPr lang="en-US" b="1" dirty="0" smtClean="0">
                <a:latin typeface="+mn-lt"/>
              </a:rPr>
              <a:t>Additional Guidance for Scoring SLOs/SOOs </a:t>
            </a:r>
            <a:r>
              <a:rPr lang="en-US" dirty="0" smtClean="0">
                <a:latin typeface="+mn-lt"/>
              </a:rPr>
              <a:t>(pg 25 of the </a:t>
            </a:r>
            <a:r>
              <a:rPr lang="en-US" dirty="0" smtClean="0">
                <a:latin typeface="+mn-lt"/>
                <a:hlinkClick r:id="rId2"/>
              </a:rPr>
              <a:t>Addendum</a:t>
            </a:r>
            <a:r>
              <a:rPr lang="en-US" dirty="0" smtClean="0">
                <a:latin typeface="+mn-lt"/>
              </a:rPr>
              <a:t>)</a:t>
            </a:r>
          </a:p>
          <a:p>
            <a:pPr>
              <a:buFont typeface="Wingdings" pitchFamily="2" charset="2"/>
              <a:buChar char="§"/>
            </a:pPr>
            <a:endParaRPr lang="en-US" dirty="0" smtClean="0">
              <a:latin typeface="+mn-lt"/>
            </a:endParaRPr>
          </a:p>
          <a:p>
            <a:pPr>
              <a:buFont typeface="Wingdings" pitchFamily="2" charset="2"/>
              <a:buChar char="§"/>
            </a:pPr>
            <a:r>
              <a:rPr lang="en-US" b="1" dirty="0" smtClean="0">
                <a:latin typeface="+mn-lt"/>
              </a:rPr>
              <a:t>Online Module: Scoring SLOs </a:t>
            </a:r>
            <a:r>
              <a:rPr lang="en-US" dirty="0" smtClean="0">
                <a:latin typeface="+mn-lt"/>
                <a:hlinkClick r:id="rId3"/>
              </a:rPr>
              <a:t>www.ride.ri.gov/EdEval-OnlineModules</a:t>
            </a:r>
            <a:endParaRPr lang="en-US" dirty="0" smtClean="0">
              <a:latin typeface="+mn-lt"/>
            </a:endParaRPr>
          </a:p>
          <a:p>
            <a:pPr>
              <a:buFont typeface="Wingdings" pitchFamily="2" charset="2"/>
              <a:buChar char="§"/>
            </a:pPr>
            <a:endParaRPr lang="en-US" dirty="0" smtClean="0">
              <a:latin typeface="+mn-lt"/>
            </a:endParaRPr>
          </a:p>
          <a:p>
            <a:pPr>
              <a:buFont typeface="Wingdings" pitchFamily="2" charset="2"/>
              <a:buChar char="§"/>
            </a:pPr>
            <a:r>
              <a:rPr lang="en-US" dirty="0" smtClean="0">
                <a:latin typeface="+mn-lt"/>
              </a:rPr>
              <a:t>Possible </a:t>
            </a:r>
            <a:r>
              <a:rPr lang="en-US" b="1" dirty="0" smtClean="0">
                <a:latin typeface="+mn-lt"/>
              </a:rPr>
              <a:t>templates for reporting SLO data </a:t>
            </a:r>
            <a:r>
              <a:rPr lang="en-US" dirty="0" smtClean="0">
                <a:latin typeface="+mn-lt"/>
              </a:rPr>
              <a:t>can be found within the Online Module and in the Participant Packet for the Scoring SLOs Calibration Session </a:t>
            </a:r>
            <a:r>
              <a:rPr lang="en-US" u="sng" dirty="0" smtClean="0">
                <a:latin typeface="+mn-lt"/>
                <a:hlinkClick r:id="rId4"/>
              </a:rPr>
              <a:t>www.ride.ri.gov/EdEval-Best-Practices-Resources</a:t>
            </a:r>
            <a:endParaRPr lang="en-US" u="sng" dirty="0" smtClean="0">
              <a:latin typeface="+mn-lt"/>
            </a:endParaRPr>
          </a:p>
          <a:p>
            <a:pPr>
              <a:buFont typeface="Wingdings" pitchFamily="2" charset="2"/>
              <a:buChar char="§"/>
            </a:pPr>
            <a:endParaRPr lang="en-US" u="sng" dirty="0" smtClean="0">
              <a:latin typeface="+mn-lt"/>
            </a:endParaRPr>
          </a:p>
          <a:p>
            <a:pPr>
              <a:buFont typeface="Wingdings" pitchFamily="2" charset="2"/>
              <a:buChar char="§"/>
            </a:pPr>
            <a:r>
              <a:rPr lang="en-US" b="1" dirty="0" smtClean="0">
                <a:latin typeface="+mn-lt"/>
              </a:rPr>
              <a:t>Directions for submitting and scoring SLOs </a:t>
            </a:r>
            <a:r>
              <a:rPr lang="en-US" dirty="0" smtClean="0">
                <a:latin typeface="+mn-lt"/>
                <a:hlinkClick r:id="rId5"/>
              </a:rPr>
              <a:t>www.ride.ri.gov/EPSS</a:t>
            </a:r>
            <a:endParaRPr lang="en-US" dirty="0" smtClean="0">
              <a:latin typeface="+mn-lt"/>
            </a:endParaRPr>
          </a:p>
          <a:p>
            <a:pPr>
              <a:buFont typeface="Wingdings" pitchFamily="2" charset="2"/>
              <a:buChar char="§"/>
            </a:pPr>
            <a:endParaRPr lang="en-US" dirty="0"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Scoring Scenarios</a:t>
            </a:r>
            <a:endParaRPr lang="en-US" dirty="0"/>
          </a:p>
        </p:txBody>
      </p:sp>
      <p:sp>
        <p:nvSpPr>
          <p:cNvPr id="3" name="Rounded Rectangle 2"/>
          <p:cNvSpPr/>
          <p:nvPr/>
        </p:nvSpPr>
        <p:spPr bwMode="auto">
          <a:xfrm>
            <a:off x="533400" y="990600"/>
            <a:ext cx="7924800" cy="4648200"/>
          </a:xfrm>
          <a:prstGeom prst="roundRect">
            <a:avLst/>
          </a:prstGeom>
          <a:noFill/>
          <a:ln w="57150" algn="ctr">
            <a:solidFill>
              <a:schemeClr val="accent1"/>
            </a:solidFill>
            <a:round/>
            <a:headEnd/>
            <a:tailEnd type="triangle" w="med" len="med"/>
          </a:ln>
        </p:spPr>
        <p:txBody>
          <a:bodyPr wrap="square" rtlCol="0" anchor="ctr"/>
          <a:lstStyle/>
          <a:p>
            <a:pPr>
              <a:lnSpc>
                <a:spcPct val="150000"/>
              </a:lnSpc>
            </a:pPr>
            <a:endParaRPr lang="en-US" dirty="0" smtClean="0">
              <a:latin typeface="+mn-lt"/>
            </a:endParaRPr>
          </a:p>
          <a:p>
            <a:pPr>
              <a:lnSpc>
                <a:spcPct val="150000"/>
              </a:lnSpc>
            </a:pPr>
            <a:r>
              <a:rPr lang="en-US" dirty="0" smtClean="0">
                <a:latin typeface="+mn-lt"/>
              </a:rPr>
              <a:t>There are 6 scoring scenarios in your packet.  Each one has:</a:t>
            </a:r>
          </a:p>
          <a:p>
            <a:pPr marL="117475" lvl="1">
              <a:lnSpc>
                <a:spcPct val="150000"/>
              </a:lnSpc>
              <a:buFont typeface="Wingdings" pitchFamily="2" charset="2"/>
              <a:buChar char="§"/>
            </a:pPr>
            <a:r>
              <a:rPr lang="en-US" dirty="0" smtClean="0">
                <a:latin typeface="+mn-lt"/>
              </a:rPr>
              <a:t>Scenario description at top</a:t>
            </a:r>
          </a:p>
          <a:p>
            <a:pPr marL="117475" lvl="1">
              <a:lnSpc>
                <a:spcPct val="150000"/>
              </a:lnSpc>
              <a:buFont typeface="Wingdings" pitchFamily="2" charset="2"/>
              <a:buChar char="§"/>
            </a:pPr>
            <a:r>
              <a:rPr lang="en-US" dirty="0" smtClean="0">
                <a:latin typeface="+mn-lt"/>
              </a:rPr>
              <a:t>Pertinent information from the SLO for context (Objective, Target, etc.)</a:t>
            </a:r>
          </a:p>
          <a:p>
            <a:pPr marL="117475" lvl="1">
              <a:lnSpc>
                <a:spcPct val="150000"/>
              </a:lnSpc>
              <a:buFont typeface="Wingdings" pitchFamily="2" charset="2"/>
              <a:buChar char="§"/>
            </a:pPr>
            <a:r>
              <a:rPr lang="en-US" dirty="0" smtClean="0">
                <a:latin typeface="+mn-lt"/>
              </a:rPr>
              <a:t>The teacher’s “Results and Summary”</a:t>
            </a:r>
          </a:p>
          <a:p>
            <a:pPr marL="117475" lvl="1">
              <a:lnSpc>
                <a:spcPct val="150000"/>
              </a:lnSpc>
              <a:buFont typeface="Wingdings" pitchFamily="2" charset="2"/>
              <a:buChar char="§"/>
            </a:pPr>
            <a:r>
              <a:rPr lang="en-US" dirty="0" smtClean="0">
                <a:latin typeface="+mn-lt"/>
              </a:rPr>
              <a:t>Attached artifact </a:t>
            </a:r>
          </a:p>
          <a:p>
            <a:pPr>
              <a:lnSpc>
                <a:spcPct val="150000"/>
              </a:lnSpc>
              <a:buFont typeface="Arial" pitchFamily="34" charset="0"/>
              <a:buChar char="•"/>
            </a:pPr>
            <a:endParaRPr lang="en-US" dirty="0" smtClean="0">
              <a:latin typeface="+mn-lt"/>
            </a:endParaRPr>
          </a:p>
          <a:p>
            <a:pPr marL="342900" indent="-342900">
              <a:lnSpc>
                <a:spcPct val="150000"/>
              </a:lnSpc>
              <a:buFont typeface="+mj-lt"/>
              <a:buAutoNum type="arabicPeriod"/>
            </a:pPr>
            <a:r>
              <a:rPr lang="en-US" dirty="0" smtClean="0">
                <a:latin typeface="+mn-lt"/>
              </a:rPr>
              <a:t>Examine each scenario, use the process map and your professional judgment, and determine a score.  </a:t>
            </a:r>
          </a:p>
          <a:p>
            <a:pPr marL="342900" indent="-342900">
              <a:lnSpc>
                <a:spcPct val="150000"/>
              </a:lnSpc>
              <a:buFont typeface="+mj-lt"/>
              <a:buAutoNum type="arabicPeriod"/>
            </a:pPr>
            <a:r>
              <a:rPr lang="en-US" dirty="0" smtClean="0">
                <a:latin typeface="+mn-lt"/>
              </a:rPr>
              <a:t>Mark your score on your individual chart.  </a:t>
            </a:r>
          </a:p>
          <a:p>
            <a:pPr marL="342900" indent="-342900">
              <a:lnSpc>
                <a:spcPct val="150000"/>
              </a:lnSpc>
              <a:buFont typeface="+mj-lt"/>
              <a:buAutoNum type="arabicPeriod"/>
            </a:pPr>
            <a:r>
              <a:rPr lang="en-US" dirty="0" smtClean="0">
                <a:latin typeface="+mn-lt"/>
              </a:rPr>
              <a:t>Put a post-it flag on the large poster indicating your score.</a:t>
            </a:r>
          </a:p>
          <a:p>
            <a:pPr>
              <a:buFont typeface="Arial" pitchFamily="34" charset="0"/>
              <a:buChar char="•"/>
            </a:pPr>
            <a:endParaRPr lang="en-US" dirty="0" smtClean="0">
              <a:latin typeface="+mn-lt"/>
            </a:endParaRPr>
          </a:p>
          <a:p>
            <a:endParaRPr lang="en-US" dirty="0">
              <a:latin typeface="+mn-l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Reflection</a:t>
            </a:r>
            <a:endParaRPr lang="en-US" dirty="0"/>
          </a:p>
        </p:txBody>
      </p:sp>
      <p:sp>
        <p:nvSpPr>
          <p:cNvPr id="3" name="Rounded Rectangular Callout 2"/>
          <p:cNvSpPr/>
          <p:nvPr/>
        </p:nvSpPr>
        <p:spPr bwMode="auto">
          <a:xfrm>
            <a:off x="685800" y="1143000"/>
            <a:ext cx="7696200" cy="1676400"/>
          </a:xfrm>
          <a:prstGeom prst="wedgeRoundRectCallout">
            <a:avLst>
              <a:gd name="adj1" fmla="val -37305"/>
              <a:gd name="adj2" fmla="val -77491"/>
              <a:gd name="adj3" fmla="val 16667"/>
            </a:avLst>
          </a:prstGeom>
          <a:noFill/>
          <a:ln w="57150" algn="ctr">
            <a:solidFill>
              <a:schemeClr val="accent1"/>
            </a:solidFill>
            <a:round/>
            <a:headEnd/>
            <a:tailEnd type="triangle" w="med" len="med"/>
          </a:ln>
        </p:spPr>
        <p:txBody>
          <a:bodyPr wrap="square" rtlCol="0" anchor="ctr">
            <a:normAutofit/>
          </a:bodyPr>
          <a:lstStyle/>
          <a:p>
            <a:pPr algn="ctr"/>
            <a:r>
              <a:rPr lang="en-US" sz="2800" b="1" dirty="0" smtClean="0">
                <a:latin typeface="+mn-lt"/>
              </a:rPr>
              <a:t>Next Steps: What are any lingering local policies your district will have to decide on?</a:t>
            </a:r>
            <a:endParaRPr lang="en-US" sz="2800" b="1" dirty="0">
              <a:latin typeface="+mn-lt"/>
            </a:endParaRPr>
          </a:p>
        </p:txBody>
      </p:sp>
      <p:sp>
        <p:nvSpPr>
          <p:cNvPr id="4" name="Rounded Rectangular Callout 3"/>
          <p:cNvSpPr/>
          <p:nvPr/>
        </p:nvSpPr>
        <p:spPr bwMode="auto">
          <a:xfrm>
            <a:off x="609600" y="3657600"/>
            <a:ext cx="7696200" cy="1676400"/>
          </a:xfrm>
          <a:prstGeom prst="wedgeRoundRectCallout">
            <a:avLst>
              <a:gd name="adj1" fmla="val 48321"/>
              <a:gd name="adj2" fmla="val 81443"/>
              <a:gd name="adj3" fmla="val 16667"/>
            </a:avLst>
          </a:prstGeom>
          <a:noFill/>
          <a:ln w="57150" algn="ctr">
            <a:solidFill>
              <a:schemeClr val="accent1"/>
            </a:solidFill>
            <a:round/>
            <a:headEnd/>
            <a:tailEnd type="triangle" w="med" len="med"/>
          </a:ln>
        </p:spPr>
        <p:txBody>
          <a:bodyPr wrap="square" rtlCol="0" anchor="ctr">
            <a:normAutofit/>
          </a:bodyPr>
          <a:lstStyle/>
          <a:p>
            <a:pPr algn="ctr"/>
            <a:r>
              <a:rPr lang="en-US" sz="2800" b="1" dirty="0" smtClean="0">
                <a:latin typeface="+mn-lt"/>
              </a:rPr>
              <a:t>Exit Ticket: What do you need to do (on your own and with staff) to prepare for accurate and efficient SLO/SOO scoring?</a:t>
            </a:r>
            <a:endParaRPr lang="en-US" sz="2800" b="1" dirty="0">
              <a:latin typeface="+mn-l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Entrance Ticket</a:t>
            </a:r>
            <a:endParaRPr lang="en-US" dirty="0"/>
          </a:p>
        </p:txBody>
      </p:sp>
      <p:sp>
        <p:nvSpPr>
          <p:cNvPr id="5" name="Rounded Rectangular Callout 4"/>
          <p:cNvSpPr/>
          <p:nvPr/>
        </p:nvSpPr>
        <p:spPr bwMode="auto">
          <a:xfrm>
            <a:off x="533400" y="1371600"/>
            <a:ext cx="7696200" cy="4267200"/>
          </a:xfrm>
          <a:prstGeom prst="wedgeRoundRectCallout">
            <a:avLst>
              <a:gd name="adj1" fmla="val -29111"/>
              <a:gd name="adj2" fmla="val -69027"/>
              <a:gd name="adj3" fmla="val 16667"/>
            </a:avLst>
          </a:prstGeom>
          <a:noFill/>
          <a:ln w="57150" algn="ctr">
            <a:solidFill>
              <a:schemeClr val="accent1"/>
            </a:solidFill>
            <a:round/>
            <a:headEnd/>
            <a:tailEnd type="triangle" w="med" len="med"/>
          </a:ln>
        </p:spPr>
        <p:txBody>
          <a:bodyPr wrap="square" rtlCol="0" anchor="ctr">
            <a:normAutofit/>
          </a:bodyPr>
          <a:lstStyle/>
          <a:p>
            <a:r>
              <a:rPr lang="en-US" sz="2800" b="1" dirty="0" smtClean="0"/>
              <a:t>What are the biggest challenges you anticipate for scoring SLOs/SOOs?</a:t>
            </a:r>
            <a:endParaRPr lang="en-US" sz="2800" dirty="0" smtClean="0"/>
          </a:p>
          <a:p>
            <a:r>
              <a:rPr lang="en-US" sz="2800" b="1" dirty="0" smtClean="0"/>
              <a:t> </a:t>
            </a:r>
            <a:endParaRPr lang="en-US" sz="2800" dirty="0" smtClean="0"/>
          </a:p>
          <a:p>
            <a:r>
              <a:rPr lang="en-US" sz="2800" b="1" dirty="0" smtClean="0"/>
              <a:t>     </a:t>
            </a:r>
            <a:endParaRPr lang="en-US" sz="2800" dirty="0" smtClean="0"/>
          </a:p>
          <a:p>
            <a:r>
              <a:rPr lang="en-US" sz="2800" b="1" dirty="0" smtClean="0"/>
              <a:t>Are there any strategies you have developed that have helped with these challenges?</a:t>
            </a:r>
            <a:endParaRPr lang="en-US" sz="2800" dirty="0" smtClean="0"/>
          </a:p>
          <a:p>
            <a:pPr algn="ctr"/>
            <a:endParaRPr lang="en-US" sz="2800" dirty="0">
              <a:latin typeface="+mn-l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r>
              <a:rPr lang="en-US" dirty="0" smtClean="0"/>
              <a:t>Goals, Norms, and Agenda</a:t>
            </a:r>
          </a:p>
        </p:txBody>
      </p:sp>
      <p:sp>
        <p:nvSpPr>
          <p:cNvPr id="28675" name="Rectangle 3"/>
          <p:cNvSpPr>
            <a:spLocks noGrp="1" noChangeArrowheads="1"/>
          </p:cNvSpPr>
          <p:nvPr>
            <p:ph idx="4294967295"/>
          </p:nvPr>
        </p:nvSpPr>
        <p:spPr>
          <a:xfrm>
            <a:off x="228600" y="3200400"/>
            <a:ext cx="4876800" cy="3276600"/>
          </a:xfrm>
        </p:spPr>
        <p:txBody>
          <a:bodyPr/>
          <a:lstStyle/>
          <a:p>
            <a:pPr>
              <a:buNone/>
            </a:pPr>
            <a:r>
              <a:rPr lang="en-US" sz="1800" b="1" dirty="0" smtClean="0"/>
              <a:t>Agenda:</a:t>
            </a:r>
            <a:endParaRPr lang="en-US" sz="1800" dirty="0" smtClean="0"/>
          </a:p>
          <a:p>
            <a:r>
              <a:rPr lang="en-US" sz="1800" dirty="0" smtClean="0"/>
              <a:t>Entrance Ticket</a:t>
            </a:r>
          </a:p>
          <a:p>
            <a:pPr lvl="0"/>
            <a:r>
              <a:rPr lang="en-US" sz="1800" dirty="0" smtClean="0"/>
              <a:t>Welcome &amp; Introductions</a:t>
            </a:r>
          </a:p>
          <a:p>
            <a:pPr lvl="0"/>
            <a:r>
              <a:rPr lang="en-US" sz="1800" dirty="0" smtClean="0"/>
              <a:t>Local SLO/SOO Scoring Process</a:t>
            </a:r>
          </a:p>
          <a:p>
            <a:pPr lvl="0"/>
            <a:r>
              <a:rPr lang="en-US" sz="1800" dirty="0" smtClean="0"/>
              <a:t>Representing and Analyzing Student Data</a:t>
            </a:r>
          </a:p>
          <a:p>
            <a:pPr lvl="0"/>
            <a:r>
              <a:rPr lang="en-US" sz="1800" dirty="0" smtClean="0"/>
              <a:t>SLO Scoring Scenarios</a:t>
            </a:r>
          </a:p>
          <a:p>
            <a:pPr lvl="0"/>
            <a:r>
              <a:rPr lang="en-US" sz="1800" dirty="0" smtClean="0"/>
              <a:t>Reflection &amp; Closing</a:t>
            </a:r>
            <a:endParaRPr lang="en-US" sz="1800" b="1" dirty="0" smtClean="0"/>
          </a:p>
        </p:txBody>
      </p:sp>
      <p:sp>
        <p:nvSpPr>
          <p:cNvPr id="6" name="TextBox 5"/>
          <p:cNvSpPr txBox="1"/>
          <p:nvPr/>
        </p:nvSpPr>
        <p:spPr>
          <a:xfrm>
            <a:off x="228600" y="762000"/>
            <a:ext cx="5029200" cy="2308324"/>
          </a:xfrm>
          <a:prstGeom prst="rect">
            <a:avLst/>
          </a:prstGeom>
          <a:noFill/>
        </p:spPr>
        <p:txBody>
          <a:bodyPr wrap="square" rtlCol="0">
            <a:spAutoFit/>
          </a:bodyPr>
          <a:lstStyle/>
          <a:p>
            <a:pPr>
              <a:buNone/>
            </a:pPr>
            <a:r>
              <a:rPr lang="en-US" b="1" dirty="0" smtClean="0">
                <a:latin typeface="+mn-lt"/>
              </a:rPr>
              <a:t>Goals:</a:t>
            </a:r>
            <a:endParaRPr lang="en-US" dirty="0" smtClean="0">
              <a:latin typeface="+mn-lt"/>
            </a:endParaRPr>
          </a:p>
          <a:p>
            <a:pPr lvl="0">
              <a:buFont typeface="Arial" pitchFamily="34" charset="0"/>
              <a:buChar char="•"/>
            </a:pPr>
            <a:r>
              <a:rPr lang="en-US" dirty="0" smtClean="0">
                <a:latin typeface="+mn-lt"/>
              </a:rPr>
              <a:t>Practice using the SLO/SOO Scoring Process Map</a:t>
            </a:r>
          </a:p>
          <a:p>
            <a:pPr lvl="0">
              <a:buFont typeface="Arial" pitchFamily="34" charset="0"/>
              <a:buChar char="•"/>
            </a:pPr>
            <a:r>
              <a:rPr lang="en-US" dirty="0" smtClean="0">
                <a:latin typeface="+mn-lt"/>
              </a:rPr>
              <a:t>Clarify LEA policies already in place around SLO/SOO Scoring and identify areas where local policy might need to be created</a:t>
            </a:r>
          </a:p>
          <a:p>
            <a:pPr lvl="0">
              <a:buFont typeface="Arial" pitchFamily="34" charset="0"/>
              <a:buChar char="•"/>
            </a:pPr>
            <a:r>
              <a:rPr lang="en-US" dirty="0" smtClean="0">
                <a:latin typeface="+mn-lt"/>
              </a:rPr>
              <a:t>Identify next steps for efficient and accurate scoring of SLOs</a:t>
            </a:r>
            <a:endParaRPr lang="en-US" dirty="0">
              <a:latin typeface="+mn-lt"/>
            </a:endParaRPr>
          </a:p>
        </p:txBody>
      </p:sp>
      <p:sp>
        <p:nvSpPr>
          <p:cNvPr id="7" name="TextBox 6"/>
          <p:cNvSpPr txBox="1"/>
          <p:nvPr/>
        </p:nvSpPr>
        <p:spPr>
          <a:xfrm>
            <a:off x="5486400" y="762000"/>
            <a:ext cx="3657600" cy="1477328"/>
          </a:xfrm>
          <a:prstGeom prst="rect">
            <a:avLst/>
          </a:prstGeom>
          <a:noFill/>
        </p:spPr>
        <p:txBody>
          <a:bodyPr wrap="square" rtlCol="0">
            <a:spAutoFit/>
          </a:bodyPr>
          <a:lstStyle/>
          <a:p>
            <a:r>
              <a:rPr lang="en-US" b="1" dirty="0" smtClean="0">
                <a:latin typeface="+mn-lt"/>
              </a:rPr>
              <a:t>Norms:</a:t>
            </a:r>
            <a:endParaRPr lang="en-US" dirty="0" smtClean="0">
              <a:latin typeface="+mn-lt"/>
            </a:endParaRPr>
          </a:p>
          <a:p>
            <a:pPr lvl="0">
              <a:buFont typeface="Arial" pitchFamily="34" charset="0"/>
              <a:buChar char="•"/>
            </a:pPr>
            <a:r>
              <a:rPr lang="en-US" dirty="0" smtClean="0">
                <a:latin typeface="+mn-lt"/>
              </a:rPr>
              <a:t>Commitment to work through disagreement</a:t>
            </a:r>
          </a:p>
          <a:p>
            <a:pPr lvl="0">
              <a:buFont typeface="Arial" pitchFamily="34" charset="0"/>
              <a:buChar char="•"/>
            </a:pPr>
            <a:r>
              <a:rPr lang="en-US" dirty="0" smtClean="0">
                <a:latin typeface="+mn-lt"/>
              </a:rPr>
              <a:t>Safety to share ideas</a:t>
            </a:r>
          </a:p>
          <a:p>
            <a:pPr lvl="0">
              <a:buFont typeface="Arial" pitchFamily="34" charset="0"/>
              <a:buChar char="•"/>
            </a:pPr>
            <a:r>
              <a:rPr lang="en-US" dirty="0" smtClean="0">
                <a:latin typeface="+mn-lt"/>
              </a:rPr>
              <a:t>Equal air time (stand up/sit back)</a:t>
            </a:r>
          </a:p>
        </p:txBody>
      </p:sp>
    </p:spTree>
    <p:extLst>
      <p:ext uri="{BB962C8B-B14F-4D97-AF65-F5344CB8AC3E}">
        <p14:creationId xmlns="" xmlns:p14="http://schemas.microsoft.com/office/powerpoint/2010/main" val="2480378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Local SLO/SOO Scoring Process</a:t>
            </a:r>
            <a:endParaRPr lang="en-US" dirty="0"/>
          </a:p>
        </p:txBody>
      </p:sp>
      <p:sp>
        <p:nvSpPr>
          <p:cNvPr id="4" name="TextBox 3"/>
          <p:cNvSpPr txBox="1"/>
          <p:nvPr/>
        </p:nvSpPr>
        <p:spPr>
          <a:xfrm>
            <a:off x="304800" y="762001"/>
            <a:ext cx="8534400" cy="461665"/>
          </a:xfrm>
          <a:prstGeom prst="rect">
            <a:avLst/>
          </a:prstGeom>
          <a:solidFill>
            <a:schemeClr val="accent2">
              <a:lumMod val="20000"/>
              <a:lumOff val="80000"/>
            </a:schemeClr>
          </a:solidFill>
        </p:spPr>
        <p:txBody>
          <a:bodyPr wrap="square" rtlCol="0">
            <a:spAutoFit/>
          </a:bodyPr>
          <a:lstStyle/>
          <a:p>
            <a:pPr marL="342900" lvl="0" indent="-342900">
              <a:buFont typeface="+mj-lt"/>
              <a:buAutoNum type="arabicPeriod"/>
            </a:pPr>
            <a:r>
              <a:rPr lang="en-US" sz="2400" dirty="0" smtClean="0">
                <a:latin typeface="+mn-lt"/>
              </a:rPr>
              <a:t>When will educators submit SLO/SOO results to evaluators</a:t>
            </a:r>
            <a:r>
              <a:rPr lang="en-US" sz="2400" dirty="0" smtClean="0">
                <a:latin typeface="+mn-lt"/>
              </a:rPr>
              <a:t>?</a:t>
            </a:r>
            <a:endParaRPr lang="en-US" sz="2400" dirty="0" smtClean="0">
              <a:latin typeface="+mn-l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 SLO/SOO Scoring Process</a:t>
            </a:r>
            <a:endParaRPr lang="en-US" dirty="0"/>
          </a:p>
        </p:txBody>
      </p:sp>
      <p:sp>
        <p:nvSpPr>
          <p:cNvPr id="4" name="TextBox 3"/>
          <p:cNvSpPr txBox="1"/>
          <p:nvPr/>
        </p:nvSpPr>
        <p:spPr>
          <a:xfrm>
            <a:off x="304800" y="762000"/>
            <a:ext cx="8534400" cy="2862322"/>
          </a:xfrm>
          <a:prstGeom prst="rect">
            <a:avLst/>
          </a:prstGeom>
          <a:solidFill>
            <a:schemeClr val="accent2">
              <a:lumMod val="20000"/>
              <a:lumOff val="80000"/>
            </a:schemeClr>
          </a:solidFill>
        </p:spPr>
        <p:txBody>
          <a:bodyPr wrap="square" rtlCol="0">
            <a:spAutoFit/>
          </a:bodyPr>
          <a:lstStyle/>
          <a:p>
            <a:pPr marL="457200" lvl="0" indent="-457200">
              <a:buFont typeface="+mj-lt"/>
              <a:buAutoNum type="arabicPeriod" startAt="2"/>
            </a:pPr>
            <a:r>
              <a:rPr lang="en-US" sz="2000" dirty="0" smtClean="0">
                <a:latin typeface="+mn-lt"/>
              </a:rPr>
              <a:t>How and when will guidance be given to educators about submitting data and results?</a:t>
            </a:r>
          </a:p>
          <a:p>
            <a:pPr marL="800100" lvl="1" indent="-342900">
              <a:buFont typeface="+mj-lt"/>
              <a:buAutoNum type="alphaLcPeriod"/>
            </a:pPr>
            <a:r>
              <a:rPr lang="en-US" sz="2000" dirty="0" smtClean="0">
                <a:latin typeface="+mn-lt"/>
              </a:rPr>
              <a:t>Will this be completed in EPSS?  If so, have educators been given directions about how to do so in the system?  Do evaluators all know how to score SLOs in EPSS with the new form?</a:t>
            </a:r>
          </a:p>
          <a:p>
            <a:pPr marL="800100" lvl="1" indent="-342900">
              <a:buFont typeface="+mj-lt"/>
              <a:buAutoNum type="alphaLcPeriod"/>
            </a:pPr>
            <a:r>
              <a:rPr lang="en-US" sz="2000" dirty="0" smtClean="0">
                <a:latin typeface="+mn-lt"/>
              </a:rPr>
              <a:t>How will educators be encouraged to report their data and summarize their results?  Will there be templates available?  Will all educators be required to submit the data along with their results summary?  Will evaluators spot-check</a:t>
            </a:r>
            <a:r>
              <a:rPr lang="en-US" sz="2000" dirty="0" smtClean="0">
                <a:latin typeface="+mn-lt"/>
              </a:rPr>
              <a:t>?</a:t>
            </a:r>
            <a:endParaRPr lang="en-US" sz="2000" dirty="0" smtClean="0">
              <a:latin typeface="+mn-l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 SLO/SOO Scoring Process</a:t>
            </a:r>
            <a:endParaRPr lang="en-US" dirty="0"/>
          </a:p>
        </p:txBody>
      </p:sp>
      <p:sp>
        <p:nvSpPr>
          <p:cNvPr id="3" name="TextBox 2"/>
          <p:cNvSpPr txBox="1"/>
          <p:nvPr/>
        </p:nvSpPr>
        <p:spPr>
          <a:xfrm>
            <a:off x="304800" y="762000"/>
            <a:ext cx="8534400" cy="830997"/>
          </a:xfrm>
          <a:prstGeom prst="rect">
            <a:avLst/>
          </a:prstGeom>
          <a:solidFill>
            <a:schemeClr val="accent2">
              <a:lumMod val="20000"/>
              <a:lumOff val="80000"/>
            </a:schemeClr>
          </a:solidFill>
        </p:spPr>
        <p:txBody>
          <a:bodyPr wrap="square" rtlCol="0">
            <a:spAutoFit/>
          </a:bodyPr>
          <a:lstStyle/>
          <a:p>
            <a:pPr marL="457200" indent="-457200">
              <a:buFont typeface="+mj-lt"/>
              <a:buAutoNum type="arabicPeriod" startAt="3"/>
            </a:pPr>
            <a:r>
              <a:rPr lang="en-US" sz="2400" dirty="0" smtClean="0">
                <a:latin typeface="+mn-lt"/>
              </a:rPr>
              <a:t>How will SLOs be scored if they contain multiple Evidence Sources?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 SLO/SOO Scoring Process</a:t>
            </a:r>
            <a:endParaRPr lang="en-US" dirty="0"/>
          </a:p>
        </p:txBody>
      </p:sp>
      <p:sp>
        <p:nvSpPr>
          <p:cNvPr id="3" name="TextBox 2"/>
          <p:cNvSpPr txBox="1"/>
          <p:nvPr/>
        </p:nvSpPr>
        <p:spPr>
          <a:xfrm>
            <a:off x="228600" y="762000"/>
            <a:ext cx="8534400" cy="830997"/>
          </a:xfrm>
          <a:prstGeom prst="rect">
            <a:avLst/>
          </a:prstGeom>
          <a:solidFill>
            <a:schemeClr val="accent2">
              <a:lumMod val="20000"/>
              <a:lumOff val="80000"/>
            </a:schemeClr>
          </a:solidFill>
        </p:spPr>
        <p:txBody>
          <a:bodyPr wrap="square" rtlCol="0">
            <a:spAutoFit/>
          </a:bodyPr>
          <a:lstStyle/>
          <a:p>
            <a:pPr marL="342900" indent="-342900">
              <a:buFont typeface="+mj-lt"/>
              <a:buAutoNum type="arabicPeriod" startAt="4"/>
            </a:pPr>
            <a:r>
              <a:rPr lang="en-US" sz="2400" dirty="0" smtClean="0">
                <a:latin typeface="+mn-lt"/>
              </a:rPr>
              <a:t>Has the LEA adopted or adapted RIDE’s SLO/SOO scoring guidance</a:t>
            </a:r>
            <a:r>
              <a:rPr lang="en-US" sz="2400" dirty="0" smtClean="0">
                <a:latin typeface="+mn-lt"/>
              </a:rPr>
              <a:t>?</a:t>
            </a:r>
            <a:endParaRPr lang="en-US" sz="2400" dirty="0" smtClean="0">
              <a:latin typeface="+mn-l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 SLO/SOO Scoring Process</a:t>
            </a:r>
            <a:endParaRPr lang="en-US" dirty="0"/>
          </a:p>
        </p:txBody>
      </p:sp>
      <p:sp>
        <p:nvSpPr>
          <p:cNvPr id="3" name="TextBox 2"/>
          <p:cNvSpPr txBox="1"/>
          <p:nvPr/>
        </p:nvSpPr>
        <p:spPr>
          <a:xfrm>
            <a:off x="228600" y="762000"/>
            <a:ext cx="8534400" cy="2308324"/>
          </a:xfrm>
          <a:prstGeom prst="rect">
            <a:avLst/>
          </a:prstGeom>
          <a:solidFill>
            <a:schemeClr val="accent2">
              <a:lumMod val="20000"/>
              <a:lumOff val="80000"/>
            </a:schemeClr>
          </a:solidFill>
        </p:spPr>
        <p:txBody>
          <a:bodyPr wrap="square" rtlCol="0">
            <a:spAutoFit/>
          </a:bodyPr>
          <a:lstStyle/>
          <a:p>
            <a:pPr marL="457200" indent="-457200">
              <a:buFont typeface="+mj-lt"/>
              <a:buAutoNum type="arabicPeriod" startAt="5"/>
            </a:pPr>
            <a:r>
              <a:rPr lang="en-US" sz="2400" dirty="0" smtClean="0">
                <a:latin typeface="+mn-lt"/>
              </a:rPr>
              <a:t>Does the LEA have any policies around extenuating circumstances that require professional judgment on the part of the evaluator (e.g. extreme student absences, missing data for students who did not complete an Evidence Source, the inclusion of supplemental data to document student growth, etc</a:t>
            </a:r>
            <a:r>
              <a:rPr lang="en-US" sz="2400" dirty="0" smtClean="0">
                <a:latin typeface="+mn-lt"/>
              </a:rPr>
              <a:t>.)?</a:t>
            </a:r>
            <a:endParaRPr lang="en-US" sz="2400" dirty="0" smtClean="0">
              <a:latin typeface="+mn-lt"/>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Local SLO/SOO Scoring Process</a:t>
            </a:r>
            <a:endParaRPr lang="en-US" dirty="0"/>
          </a:p>
        </p:txBody>
      </p:sp>
      <p:sp>
        <p:nvSpPr>
          <p:cNvPr id="3" name="TextBox 2"/>
          <p:cNvSpPr txBox="1"/>
          <p:nvPr/>
        </p:nvSpPr>
        <p:spPr>
          <a:xfrm>
            <a:off x="228600" y="762000"/>
            <a:ext cx="8534400" cy="830997"/>
          </a:xfrm>
          <a:prstGeom prst="rect">
            <a:avLst/>
          </a:prstGeom>
          <a:solidFill>
            <a:schemeClr val="accent2">
              <a:lumMod val="20000"/>
              <a:lumOff val="80000"/>
            </a:schemeClr>
          </a:solidFill>
        </p:spPr>
        <p:txBody>
          <a:bodyPr wrap="square" rtlCol="0">
            <a:spAutoFit/>
          </a:bodyPr>
          <a:lstStyle/>
          <a:p>
            <a:pPr marL="457200" indent="-457200">
              <a:buFont typeface="+mj-lt"/>
              <a:buAutoNum type="arabicPeriod" startAt="6"/>
            </a:pPr>
            <a:r>
              <a:rPr lang="en-US" sz="2400" dirty="0" smtClean="0">
                <a:latin typeface="+mn-lt"/>
              </a:rPr>
              <a:t>What is the process for evaluators if they feel they cannot determine on the score of an SLO/SOO?</a:t>
            </a:r>
            <a:endParaRPr lang="en-US" sz="2400" dirty="0">
              <a:latin typeface="+mn-lt"/>
            </a:endParaRPr>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PRESENTATIONDONOTDELETE" val="&lt;?xml version=&quot;1.0&quot; encoding=&quot;UTF-16&quot; standalone=&quot;yes&quot;?&gt;&#10;&lt;root reqver=&quot;21047&quot;&gt;&lt;version val=&quot;22249&quot;/&gt;&lt;CPresentation id=&quot;1&quot;&gt;&lt;m_precDefaultNumber&gt;&lt;m_chMinusSymbol&gt;-&lt;/m_chMinusSymbol&gt;&lt;m_chDecimalSymbol17909&gt;.&lt;/m_chDecimalSymbol17909&gt;&lt;m_nGroupingDigits17909 val=&quot;3&quot;/&gt;&lt;m_chGroupingSymbol17909&gt;,&lt;/m_chGroupingSymbol17909&gt;&lt;/m_precDefaultNumber&gt;&lt;m_precDefaultPercent&gt;&lt;m_chMinusSymbol&gt;-&lt;/m_chMinusSymbol&gt;&lt;m_nDecimalDigits17909 val=&quot;0&quot;/&gt;&lt;m_chDecimalSymbol17909&gt;.&lt;/m_chDecimalSymbol17909&gt;&lt;m_nGroupingDigits17909 val=&quot;3&quot;/&gt;&lt;m_chGroupingSymbol17909&gt;,&lt;/m_chGroupingSymbol17909&gt;&lt;m_strSuffix17909&gt;%&lt;/m_strSuffix17909&gt;&lt;/m_precDefaultPercent&gt;&lt;m_precDefaultDate&gt;&lt;m_strFormatTime&gt;%#m/%#d/%Y&lt;/m_strFormatTime&gt;&lt;/m_precDefaultDate&gt;&lt;m_precDefaultYear/&gt;&lt;m_precDefaultQuarter/&gt;&lt;m_precDefaultMonth/&gt;&lt;m_precDefaultWeek/&gt;&lt;m_precDefaultDay/&gt;&lt;m_mruColor&gt;&lt;m_vecMRU length=&quot;0&quot;/&gt;&lt;/m_mruColor&gt;&lt;m_eweekdayFirstOfWeek val=&quot;1&quot;/&gt;&lt;m_eweekdayFirstOfWorkweek val=&quot;2&quot;/&gt;&lt;m_eweekdayFirstOfWeekend val=&quot;7&quot;/&gt;&lt;/CPresentation&gt;&lt;/root&gt;"/>
  <p:tag name="THINKCELLUNDODONOTDELETE" val="0"/>
</p:tagLst>
</file>

<file path=ppt/theme/theme1.xml><?xml version="1.0" encoding="utf-8"?>
<a:theme xmlns:a="http://schemas.openxmlformats.org/drawingml/2006/main" name="PPTShell-2013 (6)">
  <a:themeElements>
    <a:clrScheme name="Custom 2">
      <a:dk1>
        <a:srgbClr val="000000"/>
      </a:dk1>
      <a:lt1>
        <a:srgbClr val="FFFFFF"/>
      </a:lt1>
      <a:dk2>
        <a:srgbClr val="595959"/>
      </a:dk2>
      <a:lt2>
        <a:srgbClr val="BFBFBF"/>
      </a:lt2>
      <a:accent1>
        <a:srgbClr val="2788BC"/>
      </a:accent1>
      <a:accent2>
        <a:srgbClr val="74B7CE"/>
      </a:accent2>
      <a:accent3>
        <a:srgbClr val="FFCC00"/>
      </a:accent3>
      <a:accent4>
        <a:srgbClr val="FF9900"/>
      </a:accent4>
      <a:accent5>
        <a:srgbClr val="008000"/>
      </a:accent5>
      <a:accent6>
        <a:srgbClr val="99CC00"/>
      </a:accent6>
      <a:hlink>
        <a:srgbClr val="2788BC"/>
      </a:hlink>
      <a:folHlink>
        <a:srgbClr val="024873"/>
      </a:folHlink>
    </a:clrScheme>
    <a:fontScheme name="TNTP FY 2013">
      <a:majorFont>
        <a:latin typeface="Segoe UI"/>
        <a:ea typeface=""/>
        <a:cs typeface="Arial"/>
      </a:majorFont>
      <a:minorFont>
        <a:latin typeface="Segoe UI"/>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19050" algn="ctr">
          <a:solidFill>
            <a:schemeClr val="accent1"/>
          </a:solidFill>
          <a:round/>
          <a:headEnd/>
          <a:tailEnd type="triangle" w="med" len="med"/>
        </a:ln>
      </a:spPr>
      <a:bodyPr wrap="none"/>
      <a:lstStyle>
        <a:defPPr>
          <a:defRPr>
            <a:latin typeface="Book Antiqua" pitchFamily="18" charset="0"/>
          </a:defRPr>
        </a:defPPr>
      </a:lstStyle>
    </a:spDef>
    <a:lnDef>
      <a:spPr bwMode="auto">
        <a:xfrm>
          <a:off x="0" y="0"/>
          <a:ext cx="1" cy="1"/>
        </a:xfrm>
        <a:custGeom>
          <a:avLst/>
          <a:gdLst/>
          <a:ahLst/>
          <a:cxnLst/>
          <a:rect l="0" t="0" r="0" b="0"/>
          <a:pathLst/>
        </a:custGeom>
        <a:noFill/>
        <a:ln w="9525" cap="flat" cmpd="sng" algn="ctr">
          <a:solidFill>
            <a:schemeClr val="tx1"/>
          </a:solidFill>
          <a:prstDash val="solid"/>
          <a:round/>
          <a:headEnd type="none" w="med" len="med"/>
          <a:tailEnd type="triangle" w="med" len="med"/>
        </a:ln>
        <a:effectLst/>
      </a:spPr>
      <a:bodyPr vert="horz" wrap="non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000" b="0" i="0" u="none" strike="noStrike" cap="none" normalizeH="0" baseline="0" smtClean="0">
            <a:ln>
              <a:noFill/>
            </a:ln>
            <a:solidFill>
              <a:schemeClr val="tx1"/>
            </a:solidFill>
            <a:effectLst/>
            <a:latin typeface="Book Antiqua" pitchFamily="18" charset="0"/>
          </a:defRPr>
        </a:defPPr>
      </a:lstStyle>
    </a:lnDef>
  </a:objectDefaults>
  <a:extraClrSchemeLst>
    <a:extraClrScheme>
      <a:clrScheme name="Profile 1">
        <a:dk1>
          <a:srgbClr val="A50021"/>
        </a:dk1>
        <a:lt1>
          <a:srgbClr val="FFFFFF"/>
        </a:lt1>
        <a:dk2>
          <a:srgbClr val="800000"/>
        </a:dk2>
        <a:lt2>
          <a:srgbClr val="FFFFFF"/>
        </a:lt2>
        <a:accent1>
          <a:srgbClr val="FF9900"/>
        </a:accent1>
        <a:accent2>
          <a:srgbClr val="FF3300"/>
        </a:accent2>
        <a:accent3>
          <a:srgbClr val="C0AAAA"/>
        </a:accent3>
        <a:accent4>
          <a:srgbClr val="DADADA"/>
        </a:accent4>
        <a:accent5>
          <a:srgbClr val="FFCAAA"/>
        </a:accent5>
        <a:accent6>
          <a:srgbClr val="E72D00"/>
        </a:accent6>
        <a:hlink>
          <a:srgbClr val="FFFFCC"/>
        </a:hlink>
        <a:folHlink>
          <a:srgbClr val="FFCC99"/>
        </a:folHlink>
      </a:clrScheme>
      <a:clrMap bg1="dk2" tx1="lt1" bg2="dk1" tx2="lt2" accent1="accent1" accent2="accent2" accent3="accent3" accent4="accent4" accent5="accent5" accent6="accent6" hlink="hlink" folHlink="folHlink"/>
    </a:extraClrScheme>
    <a:extraClrScheme>
      <a:clrScheme name="Profile 2">
        <a:dk1>
          <a:srgbClr val="3C001E"/>
        </a:dk1>
        <a:lt1>
          <a:srgbClr val="FFFFFF"/>
        </a:lt1>
        <a:dk2>
          <a:srgbClr val="51072E"/>
        </a:dk2>
        <a:lt2>
          <a:srgbClr val="FFFFFF"/>
        </a:lt2>
        <a:accent1>
          <a:srgbClr val="89A38F"/>
        </a:accent1>
        <a:accent2>
          <a:srgbClr val="666699"/>
        </a:accent2>
        <a:accent3>
          <a:srgbClr val="B3AAAD"/>
        </a:accent3>
        <a:accent4>
          <a:srgbClr val="DADADA"/>
        </a:accent4>
        <a:accent5>
          <a:srgbClr val="C4CEC6"/>
        </a:accent5>
        <a:accent6>
          <a:srgbClr val="5C5C8A"/>
        </a:accent6>
        <a:hlink>
          <a:srgbClr val="808000"/>
        </a:hlink>
        <a:folHlink>
          <a:srgbClr val="666633"/>
        </a:folHlink>
      </a:clrScheme>
      <a:clrMap bg1="dk2" tx1="lt1" bg2="dk1" tx2="lt2" accent1="accent1" accent2="accent2" accent3="accent3" accent4="accent4" accent5="accent5" accent6="accent6" hlink="hlink" folHlink="folHlink"/>
    </a:extraClrScheme>
    <a:extraClrScheme>
      <a:clrScheme name="Profile 3">
        <a:dk1>
          <a:srgbClr val="333333"/>
        </a:dk1>
        <a:lt1>
          <a:srgbClr val="FFFFFF"/>
        </a:lt1>
        <a:dk2>
          <a:srgbClr val="000000"/>
        </a:dk2>
        <a:lt2>
          <a:srgbClr val="FFFFFF"/>
        </a:lt2>
        <a:accent1>
          <a:srgbClr val="3399FF"/>
        </a:accent1>
        <a:accent2>
          <a:srgbClr val="CC0000"/>
        </a:accent2>
        <a:accent3>
          <a:srgbClr val="AAAAAA"/>
        </a:accent3>
        <a:accent4>
          <a:srgbClr val="DADADA"/>
        </a:accent4>
        <a:accent5>
          <a:srgbClr val="ADCAFF"/>
        </a:accent5>
        <a:accent6>
          <a:srgbClr val="B90000"/>
        </a:accent6>
        <a:hlink>
          <a:srgbClr val="666699"/>
        </a:hlink>
        <a:folHlink>
          <a:srgbClr val="6600CC"/>
        </a:folHlink>
      </a:clrScheme>
      <a:clrMap bg1="dk2" tx1="lt1" bg2="dk1" tx2="lt2" accent1="accent1" accent2="accent2" accent3="accent3" accent4="accent4" accent5="accent5" accent6="accent6" hlink="hlink" folHlink="folHlink"/>
    </a:extraClrScheme>
    <a:extraClrScheme>
      <a:clrScheme name="Profile 4">
        <a:dk1>
          <a:srgbClr val="4B3D1B"/>
        </a:dk1>
        <a:lt1>
          <a:srgbClr val="FFFFFF"/>
        </a:lt1>
        <a:dk2>
          <a:srgbClr val="330000"/>
        </a:dk2>
        <a:lt2>
          <a:srgbClr val="FFFFFF"/>
        </a:lt2>
        <a:accent1>
          <a:srgbClr val="CC9900"/>
        </a:accent1>
        <a:accent2>
          <a:srgbClr val="CC6600"/>
        </a:accent2>
        <a:accent3>
          <a:srgbClr val="ADAAAA"/>
        </a:accent3>
        <a:accent4>
          <a:srgbClr val="DADADA"/>
        </a:accent4>
        <a:accent5>
          <a:srgbClr val="E2CAAA"/>
        </a:accent5>
        <a:accent6>
          <a:srgbClr val="B95C00"/>
        </a:accent6>
        <a:hlink>
          <a:srgbClr val="666699"/>
        </a:hlink>
        <a:folHlink>
          <a:srgbClr val="CCCC00"/>
        </a:folHlink>
      </a:clrScheme>
      <a:clrMap bg1="dk2" tx1="lt1" bg2="dk1" tx2="lt2" accent1="accent1" accent2="accent2" accent3="accent3" accent4="accent4" accent5="accent5" accent6="accent6" hlink="hlink" folHlink="folHlink"/>
    </a:extraClrScheme>
    <a:extraClrScheme>
      <a:clrScheme name="Profile 5">
        <a:dk1>
          <a:srgbClr val="006666"/>
        </a:dk1>
        <a:lt1>
          <a:srgbClr val="FFFFFF"/>
        </a:lt1>
        <a:dk2>
          <a:srgbClr val="003366"/>
        </a:dk2>
        <a:lt2>
          <a:srgbClr val="FFFFFF"/>
        </a:lt2>
        <a:accent1>
          <a:srgbClr val="0099CC"/>
        </a:accent1>
        <a:accent2>
          <a:srgbClr val="6666FF"/>
        </a:accent2>
        <a:accent3>
          <a:srgbClr val="AAADB8"/>
        </a:accent3>
        <a:accent4>
          <a:srgbClr val="DADADA"/>
        </a:accent4>
        <a:accent5>
          <a:srgbClr val="AACAE2"/>
        </a:accent5>
        <a:accent6>
          <a:srgbClr val="5C5CE7"/>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Profile 6">
        <a:dk1>
          <a:srgbClr val="003366"/>
        </a:dk1>
        <a:lt1>
          <a:srgbClr val="FFFFFF"/>
        </a:lt1>
        <a:dk2>
          <a:srgbClr val="006666"/>
        </a:dk2>
        <a:lt2>
          <a:srgbClr val="FFFFFF"/>
        </a:lt2>
        <a:accent1>
          <a:srgbClr val="6699FF"/>
        </a:accent1>
        <a:accent2>
          <a:srgbClr val="00CCFF"/>
        </a:accent2>
        <a:accent3>
          <a:srgbClr val="AAB8B8"/>
        </a:accent3>
        <a:accent4>
          <a:srgbClr val="DADADA"/>
        </a:accent4>
        <a:accent5>
          <a:srgbClr val="B8CAFF"/>
        </a:accent5>
        <a:accent6>
          <a:srgbClr val="00B9E7"/>
        </a:accent6>
        <a:hlink>
          <a:srgbClr val="FFFFCC"/>
        </a:hlink>
        <a:folHlink>
          <a:srgbClr val="33CCCC"/>
        </a:folHlink>
      </a:clrScheme>
      <a:clrMap bg1="dk2" tx1="lt1" bg2="dk1" tx2="lt2" accent1="accent1" accent2="accent2" accent3="accent3" accent4="accent4" accent5="accent5" accent6="accent6" hlink="hlink" folHlink="folHlink"/>
    </a:extraClrScheme>
    <a:extraClrScheme>
      <a:clrScheme name="Profile 7">
        <a:dk1>
          <a:srgbClr val="000000"/>
        </a:dk1>
        <a:lt1>
          <a:srgbClr val="619CB1"/>
        </a:lt1>
        <a:dk2>
          <a:srgbClr val="FFFFFF"/>
        </a:dk2>
        <a:lt2>
          <a:srgbClr val="4E899E"/>
        </a:lt2>
        <a:accent1>
          <a:srgbClr val="FFCC00"/>
        </a:accent1>
        <a:accent2>
          <a:srgbClr val="B6523E"/>
        </a:accent2>
        <a:accent3>
          <a:srgbClr val="B7CBD5"/>
        </a:accent3>
        <a:accent4>
          <a:srgbClr val="000000"/>
        </a:accent4>
        <a:accent5>
          <a:srgbClr val="FFE2AA"/>
        </a:accent5>
        <a:accent6>
          <a:srgbClr val="A54937"/>
        </a:accent6>
        <a:hlink>
          <a:srgbClr val="99CC00"/>
        </a:hlink>
        <a:folHlink>
          <a:srgbClr val="666699"/>
        </a:folHlink>
      </a:clrScheme>
      <a:clrMap bg1="lt1" tx1="dk1" bg2="lt2" tx2="dk2" accent1="accent1" accent2="accent2" accent3="accent3" accent4="accent4" accent5="accent5" accent6="accent6" hlink="hlink" folHlink="folHlink"/>
    </a:extraClrScheme>
    <a:extraClrScheme>
      <a:clrScheme name="Profile 8">
        <a:dk1>
          <a:srgbClr val="598600"/>
        </a:dk1>
        <a:lt1>
          <a:srgbClr val="FFFFFF"/>
        </a:lt1>
        <a:dk2>
          <a:srgbClr val="336600"/>
        </a:dk2>
        <a:lt2>
          <a:srgbClr val="FFFFFF"/>
        </a:lt2>
        <a:accent1>
          <a:srgbClr val="33CC33"/>
        </a:accent1>
        <a:accent2>
          <a:srgbClr val="99CC00"/>
        </a:accent2>
        <a:accent3>
          <a:srgbClr val="ADB8AA"/>
        </a:accent3>
        <a:accent4>
          <a:srgbClr val="DADADA"/>
        </a:accent4>
        <a:accent5>
          <a:srgbClr val="ADE2AD"/>
        </a:accent5>
        <a:accent6>
          <a:srgbClr val="8AB900"/>
        </a:accent6>
        <a:hlink>
          <a:srgbClr val="FFCC00"/>
        </a:hlink>
        <a:folHlink>
          <a:srgbClr val="FFFF99"/>
        </a:folHlink>
      </a:clrScheme>
      <a:clrMap bg1="dk2" tx1="lt1" bg2="dk1" tx2="lt2" accent1="accent1" accent2="accent2" accent3="accent3" accent4="accent4" accent5="accent5" accent6="accent6" hlink="hlink" folHlink="folHlink"/>
    </a:extraClrScheme>
    <a:extraClrScheme>
      <a:clrScheme name="Profile 9">
        <a:dk1>
          <a:srgbClr val="000000"/>
        </a:dk1>
        <a:lt1>
          <a:srgbClr val="FFFFFF"/>
        </a:lt1>
        <a:dk2>
          <a:srgbClr val="000000"/>
        </a:dk2>
        <a:lt2>
          <a:srgbClr val="DDDDDD"/>
        </a:lt2>
        <a:accent1>
          <a:srgbClr val="A3B2C1"/>
        </a:accent1>
        <a:accent2>
          <a:srgbClr val="CC0000"/>
        </a:accent2>
        <a:accent3>
          <a:srgbClr val="FFFFFF"/>
        </a:accent3>
        <a:accent4>
          <a:srgbClr val="000000"/>
        </a:accent4>
        <a:accent5>
          <a:srgbClr val="CED5DD"/>
        </a:accent5>
        <a:accent6>
          <a:srgbClr val="B90000"/>
        </a:accent6>
        <a:hlink>
          <a:srgbClr val="336699"/>
        </a:hlink>
        <a:folHlink>
          <a:srgbClr val="00336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935349B82AF8E74B8AF6B90480EF53F1" ma:contentTypeVersion="0" ma:contentTypeDescription="Create a new document." ma:contentTypeScope="" ma:versionID="735475e2a71d1da86e4f0976f6ce75bf">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F3A14E0-BF95-44C3-8AA5-74E8A92E766F}">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http://schemas.openxmlformats.org/package/2006/metadata/core-properties"/>
    <ds:schemaRef ds:uri="http://schemas.microsoft.com/office/infopath/2007/PartnerControls"/>
  </ds:schemaRefs>
</ds:datastoreItem>
</file>

<file path=customXml/itemProps2.xml><?xml version="1.0" encoding="utf-8"?>
<ds:datastoreItem xmlns:ds="http://schemas.openxmlformats.org/officeDocument/2006/customXml" ds:itemID="{8D92F4D6-B581-4501-B4E3-3F4FFC0B501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5EE34D20-19C8-489A-80CA-CA4943E4D10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PPTShell-2013 (6)</Template>
  <TotalTime>16192</TotalTime>
  <Words>518</Words>
  <Application>Microsoft Office PowerPoint</Application>
  <PresentationFormat>On-screen Show (4:3)</PresentationFormat>
  <Paragraphs>68</Paragraphs>
  <Slides>12</Slides>
  <Notes>5</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PPTShell-2013 (6)</vt:lpstr>
      <vt:lpstr>Scoring SLOs</vt:lpstr>
      <vt:lpstr>Entrance Ticket</vt:lpstr>
      <vt:lpstr>Goals, Norms, and Agenda</vt:lpstr>
      <vt:lpstr>Local SLO/SOO Scoring Process</vt:lpstr>
      <vt:lpstr>Local SLO/SOO Scoring Process</vt:lpstr>
      <vt:lpstr>Local SLO/SOO Scoring Process</vt:lpstr>
      <vt:lpstr>Local SLO/SOO Scoring Process</vt:lpstr>
      <vt:lpstr>Local SLO/SOO Scoring Process</vt:lpstr>
      <vt:lpstr>Local SLO/SOO Scoring Process</vt:lpstr>
      <vt:lpstr>Resources for Scoring SLOs</vt:lpstr>
      <vt:lpstr>Scoring Scenarios</vt:lpstr>
      <vt:lpstr>Reflection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RIDE 2012-13 End-of-Year Report</dc:title>
  <dc:creator>Caitlin Deschenes-Desmond</dc:creator>
  <cp:lastModifiedBy>RIDE</cp:lastModifiedBy>
  <cp:revision>422</cp:revision>
  <cp:lastPrinted>2013-10-16T15:05:16Z</cp:lastPrinted>
  <dcterms:created xsi:type="dcterms:W3CDTF">2013-09-28T03:39:01Z</dcterms:created>
  <dcterms:modified xsi:type="dcterms:W3CDTF">2014-04-07T18:33:13Z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0x010100935349B82AF8E74B8AF6B90480EF53F1</vt:lpwstr>
  </property>
</Properties>
</file>