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56" r:id="rId5"/>
    <p:sldId id="279" r:id="rId6"/>
    <p:sldId id="274" r:id="rId7"/>
    <p:sldId id="278" r:id="rId8"/>
    <p:sldId id="277" r:id="rId9"/>
    <p:sldId id="285" r:id="rId10"/>
    <p:sldId id="282" r:id="rId11"/>
    <p:sldId id="273"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unty-McNair, Steven" initials="SLM" lastIdx="1" clrIdx="0">
    <p:extLst>
      <p:ext uri="{19B8F6BF-5375-455C-9EA6-DF929625EA0E}">
        <p15:presenceInfo xmlns:p15="http://schemas.microsoft.com/office/powerpoint/2012/main" userId="LaBounty-McNair, Steven" providerId="None"/>
      </p:ext>
    </p:extLst>
  </p:cmAuthor>
  <p:cmAuthor id="2" name="Foehr, Lisa" initials="FL" lastIdx="20" clrIdx="1">
    <p:extLst>
      <p:ext uri="{19B8F6BF-5375-455C-9EA6-DF929625EA0E}">
        <p15:presenceInfo xmlns:p15="http://schemas.microsoft.com/office/powerpoint/2012/main" userId="S::lisa.foehr@ride.ri.gov::d186b5b4-2f14-4804-b9a9-e1f651bfa609" providerId="AD"/>
      </p:ext>
    </p:extLst>
  </p:cmAuthor>
  <p:cmAuthor id="3" name="Souza, Joy" initials="SJ" lastIdx="16" clrIdx="2">
    <p:extLst>
      <p:ext uri="{19B8F6BF-5375-455C-9EA6-DF929625EA0E}">
        <p15:presenceInfo xmlns:p15="http://schemas.microsoft.com/office/powerpoint/2012/main" userId="S::joy.souza@ride.ri.gov::11a36a77-8075-4f78-a95a-86d22d5b4d0f" providerId="AD"/>
      </p:ext>
    </p:extLst>
  </p:cmAuthor>
  <p:cmAuthor id="4" name="Jones, Katie" initials="JK" lastIdx="7" clrIdx="3">
    <p:extLst>
      <p:ext uri="{19B8F6BF-5375-455C-9EA6-DF929625EA0E}">
        <p15:presenceInfo xmlns:p15="http://schemas.microsoft.com/office/powerpoint/2012/main" userId="S::katie.jones@ride.ri.gov::3d55a2f7-6550-412f-b564-04fd809a0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D1222-72F4-D5E5-A16B-F1FC519651DE}" v="143" dt="2021-08-18T12:20:56.265"/>
    <p1510:client id="{0F179491-A696-2F84-D10D-3434A79F7822}" v="9" dt="2021-08-17T17:50:47.860"/>
    <p1510:client id="{13DC98C1-17C8-8E2A-DDBD-AF01E20D211A}" v="1" dt="2021-08-10T14:50:56.200"/>
    <p1510:client id="{17FC6D03-405A-63E0-7434-BDB21E65657E}" v="2612" dt="2021-08-10T21:59:54.602"/>
    <p1510:client id="{19EAB8DA-337A-3B93-0F18-47EFE73DBAFB}" v="1" dt="2021-08-10T21:11:33.891"/>
    <p1510:client id="{3457285E-AB18-AA9A-3D5C-8B3CAAC2E6C5}" v="501" dt="2021-08-17T23:19:34.231"/>
    <p1510:client id="{35833DCE-669E-3FD8-3723-9D6C9531F64E}" v="512" dt="2021-08-10T23:12:25.244"/>
    <p1510:client id="{4E021C51-548F-B76C-C435-A0F535B0484B}" v="226" dt="2021-08-12T12:40:11.215"/>
    <p1510:client id="{56B36C73-8F88-E0A9-D5D9-6B62132451E0}" v="17" dt="2021-08-03T20:27:44.946"/>
    <p1510:client id="{5CBD8790-A3FC-7B99-636E-70F158CD8A7B}" v="24" dt="2021-08-12T19:33:23.849"/>
    <p1510:client id="{676473E2-8B40-D69C-7AF3-F1F18902EEE9}" v="162" dt="2021-08-10T14:36:24.605"/>
    <p1510:client id="{9646C2B6-2CFB-B6E9-61FF-840D65D0684C}" v="662" dt="2021-08-12T22:16:17.690"/>
    <p1510:client id="{A2BCF9F6-AB56-74C1-CBED-BBF5675A7395}" v="2" dt="2021-08-12T13:34:26.533"/>
    <p1510:client id="{AFB70948-ABED-6C54-2892-67F54A38CD75}" v="1" dt="2021-08-11T21:10:37.934"/>
    <p1510:client id="{B0C8AD40-07F5-DCB8-0B02-C23A8FE1F5DA}" v="1250" dt="2021-08-11T21:16:46.337"/>
    <p1510:client id="{C7866EA5-E97F-DE48-3E04-7ADB8C98F9F9}" v="13" dt="2021-08-11T12:24:56.743"/>
    <p1510:client id="{D41FA8F6-40BF-1537-7528-3A730B3DE66E}" v="1" dt="2021-08-04T12:47:43.800"/>
    <p1510:client id="{D6A3326A-93ED-82B1-FF76-C2C91AE55A46}" v="3" dt="2021-08-12T16:19:49.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33" autoAdjust="0"/>
  </p:normalViewPr>
  <p:slideViewPr>
    <p:cSldViewPr snapToGrid="0">
      <p:cViewPr varScale="1">
        <p:scale>
          <a:sx n="81" d="100"/>
          <a:sy n="81" d="100"/>
        </p:scale>
        <p:origin x="9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D8F8E-716D-4571-8904-209BA09B8C78}" type="datetimeFigureOut">
              <a:rPr lang="en-US" smtClean="0"/>
              <a:t>10/15/2021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EFB95-107E-4B1E-B07D-7A8DB79B33C2}" type="slidenum">
              <a:rPr lang="en-US" smtClean="0"/>
              <a:t>‹#›</a:t>
            </a:fld>
            <a:endParaRPr lang="en-US"/>
          </a:p>
        </p:txBody>
      </p:sp>
    </p:spTree>
    <p:extLst>
      <p:ext uri="{BB962C8B-B14F-4D97-AF65-F5344CB8AC3E}">
        <p14:creationId xmlns:p14="http://schemas.microsoft.com/office/powerpoint/2010/main" val="260001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edeval@ride.ri.gov"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ride.ri.gov/TeachersAdministrators/EducatorEvaluation/RIModelEvaluationResources.aspx#4114322-2021-22-new-evaluator-trainin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ide.ri.gov/TeachersAdministrators/EducatorEvaluation/StudentLearning.asp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14EFB95-107E-4B1E-B07D-7A8DB79B33C2}" type="slidenum">
              <a:rPr lang="en-US" smtClean="0"/>
              <a:t>2</a:t>
            </a:fld>
            <a:endParaRPr lang="en-US"/>
          </a:p>
        </p:txBody>
      </p:sp>
    </p:spTree>
    <p:extLst>
      <p:ext uri="{BB962C8B-B14F-4D97-AF65-F5344CB8AC3E}">
        <p14:creationId xmlns:p14="http://schemas.microsoft.com/office/powerpoint/2010/main" val="181099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LEAs</a:t>
            </a:r>
            <a:r>
              <a:rPr lang="en-US" b="1" dirty="0"/>
              <a:t> </a:t>
            </a:r>
            <a:r>
              <a:rPr lang="en-US" dirty="0"/>
              <a:t>had the</a:t>
            </a:r>
            <a:r>
              <a:rPr lang="en-US" baseline="0" dirty="0"/>
              <a:t> option </a:t>
            </a:r>
            <a:r>
              <a:rPr lang="en-US" dirty="0"/>
              <a:t>last year to</a:t>
            </a:r>
            <a:r>
              <a:rPr lang="en-US" baseline="0" dirty="0"/>
              <a:t> choose one of these three options for evaluations in SY20-21.</a:t>
            </a:r>
            <a:r>
              <a:rPr lang="en-US" dirty="0"/>
              <a:t> </a:t>
            </a:r>
            <a:r>
              <a:rPr lang="en-US" baseline="0" dirty="0"/>
              <a:t>Regardless of which option </a:t>
            </a:r>
            <a:r>
              <a:rPr lang="en-US" dirty="0"/>
              <a:t>was</a:t>
            </a:r>
            <a:r>
              <a:rPr lang="en-US" baseline="0" dirty="0"/>
              <a:t> chosen, LEA data </a:t>
            </a:r>
            <a:r>
              <a:rPr lang="en-US" dirty="0"/>
              <a:t>was </a:t>
            </a:r>
            <a:r>
              <a:rPr lang="en-US" baseline="0" dirty="0"/>
              <a:t>reported for all educators at the end of SY20-21</a:t>
            </a:r>
            <a:r>
              <a:rPr lang="en-US" dirty="0"/>
              <a:t> with </a:t>
            </a:r>
            <a:r>
              <a:rPr lang="en-US" baseline="0" dirty="0"/>
              <a:t>educators </a:t>
            </a:r>
            <a:r>
              <a:rPr lang="en-US" dirty="0"/>
              <a:t>being reported as fully</a:t>
            </a:r>
            <a:r>
              <a:rPr lang="en-US" baseline="0" dirty="0"/>
              <a:t> evaluated,</a:t>
            </a:r>
            <a:r>
              <a:rPr lang="en-US" dirty="0"/>
              <a:t> postponed due to option 3 (No Final Effectiveness Rating),</a:t>
            </a:r>
            <a:r>
              <a:rPr lang="en-US" baseline="0" dirty="0"/>
              <a:t> or “cyclical</a:t>
            </a:r>
            <a:r>
              <a:rPr lang="en-US" dirty="0"/>
              <a:t>” ( No Final Effectiveness Rating).</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B14EFB95-107E-4B1E-B07D-7A8DB79B33C2}" type="slidenum">
              <a:rPr lang="en-US" smtClean="0"/>
              <a:t>3</a:t>
            </a:fld>
            <a:endParaRPr lang="en-US"/>
          </a:p>
        </p:txBody>
      </p:sp>
    </p:spTree>
    <p:extLst>
      <p:ext uri="{BB962C8B-B14F-4D97-AF65-F5344CB8AC3E}">
        <p14:creationId xmlns:p14="http://schemas.microsoft.com/office/powerpoint/2010/main" val="354466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your LEA utilized Option 1 or Option 2 in SY20-21, then there are no changes needed and evaluations can continue as planned for SY21- 22.</a:t>
            </a:r>
            <a:endParaRPr lang="en-US" dirty="0"/>
          </a:p>
          <a:p>
            <a:endParaRPr lang="en-US">
              <a:cs typeface="Calibri" panose="020F0502020204030204"/>
            </a:endParaRPr>
          </a:p>
          <a:p>
            <a:r>
              <a:rPr lang="en-US" dirty="0">
                <a:cs typeface="Calibri" panose="020F0502020204030204"/>
              </a:rPr>
              <a:t>If your LEA utilized Option 3 in SY20-21: Conduct </a:t>
            </a:r>
            <a:r>
              <a:rPr lang="en-US" dirty="0"/>
              <a:t>evaluations for educators whose evaluations were postponed from SY20-21 along with any educators who received Final Effectiveness Ratings of Developing or Ineffective in SY20-21 and non-tenured educators.  Your LEA also has the flexibility to postpone evaluating Highly Effective and Effective educators due for a SY 21-22 evaluation based on their evaluation cycle to SY22-23. If evaluations for Highly Effective and Effective educators are postponed, you may wish to adjust future evaluation caseloads accordingly. LEA data will be reported for all educators at the end of SY21-22 with educators being reported as fully evaluated, postponed due to HE/E (No Final Effectiveness Rating), or “cyclical” ( No Final Effectiveness Rating).</a:t>
            </a:r>
            <a:endParaRPr lang="en-US" dirty="0">
              <a:cs typeface="Calibri"/>
            </a:endParaRPr>
          </a:p>
          <a:p>
            <a:endParaRPr lang="en-US" dirty="0">
              <a:cs typeface="Calibri"/>
            </a:endParaRPr>
          </a:p>
          <a:p>
            <a:r>
              <a:rPr lang="en-US" dirty="0"/>
              <a:t> </a:t>
            </a:r>
            <a:endParaRPr lang="en-US">
              <a:cs typeface="Calibri"/>
            </a:endParaRPr>
          </a:p>
        </p:txBody>
      </p:sp>
      <p:sp>
        <p:nvSpPr>
          <p:cNvPr id="4" name="Slide Number Placeholder 3"/>
          <p:cNvSpPr>
            <a:spLocks noGrp="1"/>
          </p:cNvSpPr>
          <p:nvPr>
            <p:ph type="sldNum" sz="quarter" idx="10"/>
          </p:nvPr>
        </p:nvSpPr>
        <p:spPr/>
        <p:txBody>
          <a:bodyPr/>
          <a:lstStyle/>
          <a:p>
            <a:fld id="{B14EFB95-107E-4B1E-B07D-7A8DB79B33C2}" type="slidenum">
              <a:rPr lang="en-US" smtClean="0"/>
              <a:t>4</a:t>
            </a:fld>
            <a:endParaRPr lang="en-US"/>
          </a:p>
        </p:txBody>
      </p:sp>
    </p:spTree>
    <p:extLst>
      <p:ext uri="{BB962C8B-B14F-4D97-AF65-F5344CB8AC3E}">
        <p14:creationId xmlns:p14="http://schemas.microsoft.com/office/powerpoint/2010/main" val="120294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14EFB95-107E-4B1E-B07D-7A8DB79B33C2}" type="slidenum">
              <a:rPr lang="en-US" smtClean="0"/>
              <a:t>5</a:t>
            </a:fld>
            <a:endParaRPr lang="en-US"/>
          </a:p>
        </p:txBody>
      </p:sp>
    </p:spTree>
    <p:extLst>
      <p:ext uri="{BB962C8B-B14F-4D97-AF65-F5344CB8AC3E}">
        <p14:creationId xmlns:p14="http://schemas.microsoft.com/office/powerpoint/2010/main" val="164553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RIDE's Educator Evaluator Virtual Learning Academy for new evaluators consists of 5 asynchronous modules and 1 synchronous session in the fall. Please visit the Evaluation page of the RIDE website and select the New Evaluator Training tab to register new evaluators for training. RIDE LEAs who prefer to conduct the traditional 2 day in person training for new evaluators can access both the teacher and support professional materials on the webpage, as well. If you plan on conducting in-person eval training in your district, please feel free to reach out to the Ed Eval Team at </a:t>
            </a:r>
            <a:r>
              <a:rPr lang="en-US" b="1" dirty="0">
                <a:hlinkClick r:id="rId3"/>
              </a:rPr>
              <a:t>edeval@ride.ri.gov</a:t>
            </a:r>
            <a:r>
              <a:rPr lang="en-US" dirty="0"/>
              <a:t>.      </a:t>
            </a:r>
            <a:r>
              <a:rPr lang="en-US" dirty="0">
                <a:hlinkClick r:id="rId4"/>
              </a:rPr>
              <a:t>https://www.ride.ri.gov/TeachersAdministrators/EducatorEvaluation/RIModelEvaluationResources.aspx#4114322-2021-22-new-evaluator-training</a:t>
            </a:r>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B14EFB95-107E-4B1E-B07D-7A8DB79B33C2}" type="slidenum">
              <a:rPr lang="en-US" smtClean="0"/>
              <a:t>6</a:t>
            </a:fld>
            <a:endParaRPr lang="en-US"/>
          </a:p>
        </p:txBody>
      </p:sp>
    </p:spTree>
    <p:extLst>
      <p:ext uri="{BB962C8B-B14F-4D97-AF65-F5344CB8AC3E}">
        <p14:creationId xmlns:p14="http://schemas.microsoft.com/office/powerpoint/2010/main" val="16762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address the student learning component of the </a:t>
            </a:r>
            <a:r>
              <a:rPr lang="en-US" dirty="0" err="1">
                <a:cs typeface="Calibri"/>
              </a:rPr>
              <a:t>RIModel</a:t>
            </a:r>
            <a:r>
              <a:rPr lang="en-US" dirty="0">
                <a:cs typeface="Calibri"/>
              </a:rPr>
              <a:t> Evaluation System, please be reminded of the SLO/SOO Flex Model.  The</a:t>
            </a:r>
            <a:r>
              <a:rPr lang="en-US" dirty="0"/>
              <a:t> SLO/SOO Flex Model provides a structure for teachers to monitor and assess students’ learning throughout the year, rather than being fixed to a beginning and end point only.  With two Options in the SLO/SOO Flex Model, educators are given flexibility to revise student learning targets at the Mid-year OR set SLO/SOOs for shorter cycles of instruction. To learn more, please click the link on the slide above. Learn more about the SLO/SOO Flex Model on the RIDE website: </a:t>
            </a:r>
            <a:r>
              <a:rPr lang="en-US" dirty="0">
                <a:hlinkClick r:id="rId3"/>
              </a:rPr>
              <a:t>https://www.ride.ri.gov/TeachersAdministrators/EducatorEvaluation/StudentLearning.aspx</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B14EFB95-107E-4B1E-B07D-7A8DB79B33C2}" type="slidenum">
              <a:rPr lang="en-US" smtClean="0"/>
              <a:t>7</a:t>
            </a:fld>
            <a:endParaRPr lang="en-US"/>
          </a:p>
        </p:txBody>
      </p:sp>
    </p:spTree>
    <p:extLst>
      <p:ext uri="{BB962C8B-B14F-4D97-AF65-F5344CB8AC3E}">
        <p14:creationId xmlns:p14="http://schemas.microsoft.com/office/powerpoint/2010/main" val="199846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a reminder, Building Administrators (BAs) must be evaluated annually, but there are flexibilities that can be utilized if Superintendents/ LEAs would like to implement a multi-year evaluation cycle for BAs.   </a:t>
            </a:r>
            <a:r>
              <a:rPr lang="en-US"/>
              <a:t>The multi-year differentiated evaluation cycle includes “informal” and “formal” years of activities that are designed to personalize BA’s evaluation experiences. Goals, including SLO(s)/SOO and Professional Growth Goals can span multiple years and include benchmarks. Please keep in mind that new BAs and experienced BAs new to a district should be formally evaluated for at least two consecutive years before meeting local eligibility criteria for the multi-year cycle. If a BA earns a rating of Developing or Ineffective in a formal evaluation year, they are ineligible for an informal evaluation year; in addition, they will need a PIP the following year. Superintendents maintain the right to formally evaluate BAs annually.</a:t>
            </a:r>
          </a:p>
        </p:txBody>
      </p:sp>
      <p:sp>
        <p:nvSpPr>
          <p:cNvPr id="4" name="Slide Number Placeholder 3"/>
          <p:cNvSpPr>
            <a:spLocks noGrp="1"/>
          </p:cNvSpPr>
          <p:nvPr>
            <p:ph type="sldNum" sz="quarter" idx="10"/>
          </p:nvPr>
        </p:nvSpPr>
        <p:spPr/>
        <p:txBody>
          <a:bodyPr/>
          <a:lstStyle/>
          <a:p>
            <a:fld id="{B14EFB95-107E-4B1E-B07D-7A8DB79B33C2}" type="slidenum">
              <a:rPr lang="en-US" smtClean="0"/>
              <a:t>8</a:t>
            </a:fld>
            <a:endParaRPr lang="en-US"/>
          </a:p>
        </p:txBody>
      </p:sp>
    </p:spTree>
    <p:extLst>
      <p:ext uri="{BB962C8B-B14F-4D97-AF65-F5344CB8AC3E}">
        <p14:creationId xmlns:p14="http://schemas.microsoft.com/office/powerpoint/2010/main" val="212150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14EFB95-107E-4B1E-B07D-7A8DB79B33C2}" type="slidenum">
              <a:rPr lang="en-US" smtClean="0"/>
              <a:t>9</a:t>
            </a:fld>
            <a:endParaRPr lang="en-US"/>
          </a:p>
        </p:txBody>
      </p:sp>
    </p:spTree>
    <p:extLst>
      <p:ext uri="{BB962C8B-B14F-4D97-AF65-F5344CB8AC3E}">
        <p14:creationId xmlns:p14="http://schemas.microsoft.com/office/powerpoint/2010/main" val="1873985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7294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85905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27979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89730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35113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61743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427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7983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550110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381F44-3689-4355-AE09-C3590EEF621F}"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070845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381F44-3689-4355-AE09-C3590EEF621F}"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18256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94773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381F44-3689-4355-AE09-C3590EEF621F}"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314147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81F44-3689-4355-AE09-C3590EEF621F}"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06202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381F44-3689-4355-AE09-C3590EEF621F}"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39511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381F44-3689-4355-AE09-C3590EEF621F}"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544597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823434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15261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426632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95386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15199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63979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75196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46069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38053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81F44-3689-4355-AE09-C3590EEF621F}" type="datetimeFigureOut">
              <a:rPr lang="en-US" smtClean="0"/>
              <a:t>10/15/2021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spTree>
    <p:extLst>
      <p:ext uri="{BB962C8B-B14F-4D97-AF65-F5344CB8AC3E}">
        <p14:creationId xmlns:p14="http://schemas.microsoft.com/office/powerpoint/2010/main" val="2790365805"/>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ride.ri.gov/TeachersAdministrators/EducatorEvaluation/RIModelEvaluationResources.aspx#4114322-2020-21-new-evaluator-train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ride.ri.gov/Portals/0/Uploads/Documents/SLOFlex_Module_2020-21.pptx" TargetMode="Externa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www.ride.ri.gov/Portals/0/Uploads/Documents/BA_Multiyear_Onepager_Mar_2019.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mailto:EdEval@ride.ri.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SY21-22 Educator Evaluation</a:t>
            </a:r>
          </a:p>
        </p:txBody>
      </p:sp>
      <p:sp>
        <p:nvSpPr>
          <p:cNvPr id="3" name="Subtitle 2"/>
          <p:cNvSpPr>
            <a:spLocks noGrp="1"/>
          </p:cNvSpPr>
          <p:nvPr>
            <p:ph type="subTitle" idx="1"/>
          </p:nvPr>
        </p:nvSpPr>
        <p:spPr>
          <a:xfrm>
            <a:off x="1524000" y="4015946"/>
            <a:ext cx="9144000" cy="939114"/>
          </a:xfrm>
        </p:spPr>
        <p:txBody>
          <a:bodyPr/>
          <a:lstStyle/>
          <a:p>
            <a:r>
              <a:rPr lang="en-US"/>
              <a:t>Office of Educator Excellence &amp; Certification Services</a:t>
            </a:r>
          </a:p>
        </p:txBody>
      </p:sp>
    </p:spTree>
    <p:extLst>
      <p:ext uri="{BB962C8B-B14F-4D97-AF65-F5344CB8AC3E}">
        <p14:creationId xmlns:p14="http://schemas.microsoft.com/office/powerpoint/2010/main" val="142492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03CC-B719-4886-B338-E3AB75674FC5}"/>
              </a:ext>
            </a:extLst>
          </p:cNvPr>
          <p:cNvSpPr>
            <a:spLocks noGrp="1"/>
          </p:cNvSpPr>
          <p:nvPr>
            <p:ph type="title"/>
          </p:nvPr>
        </p:nvSpPr>
        <p:spPr>
          <a:xfrm>
            <a:off x="838200" y="796445"/>
            <a:ext cx="10515600" cy="1023639"/>
          </a:xfrm>
        </p:spPr>
        <p:txBody>
          <a:bodyPr>
            <a:normAutofit fontScale="90000"/>
          </a:bodyPr>
          <a:lstStyle/>
          <a:p>
            <a:pPr algn="ctr"/>
            <a:r>
              <a:rPr lang="en-US" b="1">
                <a:solidFill>
                  <a:schemeClr val="accent1">
                    <a:lumMod val="75000"/>
                  </a:schemeClr>
                </a:solidFill>
                <a:cs typeface="Calibri Light"/>
              </a:rPr>
              <a:t>The Importance of Evaluations and High-Quality Feedback for Educators </a:t>
            </a:r>
          </a:p>
        </p:txBody>
      </p:sp>
      <p:sp>
        <p:nvSpPr>
          <p:cNvPr id="3" name="Subtitle 2">
            <a:extLst>
              <a:ext uri="{FF2B5EF4-FFF2-40B4-BE49-F238E27FC236}">
                <a16:creationId xmlns:a16="http://schemas.microsoft.com/office/drawing/2014/main" id="{4D5DFAC3-DC6E-4462-98E9-B641946463AE}"/>
              </a:ext>
            </a:extLst>
          </p:cNvPr>
          <p:cNvSpPr>
            <a:spLocks noGrp="1"/>
          </p:cNvSpPr>
          <p:nvPr>
            <p:ph idx="1"/>
          </p:nvPr>
        </p:nvSpPr>
        <p:spPr>
          <a:xfrm>
            <a:off x="595009" y="2316138"/>
            <a:ext cx="11156003" cy="3350124"/>
          </a:xfr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marL="0" indent="0" algn="ctr">
              <a:buNone/>
            </a:pPr>
            <a:r>
              <a:rPr lang="en-US" sz="3600">
                <a:ea typeface="+mn-lt"/>
                <a:cs typeface="+mn-lt"/>
              </a:rPr>
              <a:t>Rhode Island is committed to ensuring that all educators receive fair, accurate, and meaningful educator evaluations that provide information that can help improve and refine practice. This commitment is an outgrowth of our recognition of the influence teachers have on student growth and achievement.</a:t>
            </a:r>
            <a:r>
              <a:rPr lang="en-US" sz="4000">
                <a:ea typeface="+mn-lt"/>
                <a:cs typeface="+mn-lt"/>
              </a:rPr>
              <a:t> </a:t>
            </a:r>
            <a:endParaRPr lang="en-US" sz="2400">
              <a:ea typeface="+mn-lt"/>
              <a:cs typeface="+mn-lt"/>
            </a:endParaRPr>
          </a:p>
          <a:p>
            <a:pPr marL="0" indent="0">
              <a:buNone/>
            </a:pPr>
            <a:endParaRPr lang="en-US">
              <a:cs typeface="Calibri" panose="020F0502020204030204"/>
            </a:endParaRPr>
          </a:p>
        </p:txBody>
      </p:sp>
    </p:spTree>
    <p:extLst>
      <p:ext uri="{BB962C8B-B14F-4D97-AF65-F5344CB8AC3E}">
        <p14:creationId xmlns:p14="http://schemas.microsoft.com/office/powerpoint/2010/main" val="333634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146" y="365125"/>
            <a:ext cx="12473734" cy="1178359"/>
          </a:xfrm>
        </p:spPr>
        <p:txBody>
          <a:bodyPr>
            <a:normAutofit/>
          </a:bodyPr>
          <a:lstStyle/>
          <a:p>
            <a:r>
              <a:rPr lang="en-US" sz="2800" b="1">
                <a:highlight>
                  <a:srgbClr val="FFFF00"/>
                </a:highlight>
              </a:rPr>
              <a:t>Let's Review:</a:t>
            </a:r>
            <a:r>
              <a:rPr lang="en-US" sz="2800" b="1"/>
              <a:t> </a:t>
            </a:r>
            <a:r>
              <a:rPr lang="en-US" sz="2800" b="1">
                <a:solidFill>
                  <a:schemeClr val="accent1">
                    <a:lumMod val="75000"/>
                  </a:schemeClr>
                </a:solidFill>
              </a:rPr>
              <a:t>SY20-21 LEA Evaluation Options for Teachers &amp; Support Professionals</a:t>
            </a:r>
            <a:endParaRPr lang="en-US" sz="2800" b="1">
              <a:solidFill>
                <a:schemeClr val="accent1">
                  <a:lumMod val="75000"/>
                </a:schemeClr>
              </a:solidFill>
              <a:cs typeface="Calibri Light"/>
            </a:endParaRPr>
          </a:p>
        </p:txBody>
      </p:sp>
      <p:sp>
        <p:nvSpPr>
          <p:cNvPr id="3" name="Content Placeholder 2"/>
          <p:cNvSpPr>
            <a:spLocks noGrp="1"/>
          </p:cNvSpPr>
          <p:nvPr>
            <p:ph idx="1"/>
          </p:nvPr>
        </p:nvSpPr>
        <p:spPr>
          <a:xfrm>
            <a:off x="138212" y="4973851"/>
            <a:ext cx="12001500" cy="1146175"/>
          </a:xfrm>
          <a:ln w="28575">
            <a:solidFill>
              <a:schemeClr val="tx1"/>
            </a:solidFill>
          </a:ln>
        </p:spPr>
        <p:txBody>
          <a:bodyPr vert="horz" lIns="91440" tIns="45720" rIns="91440" bIns="45720" rtlCol="0" anchor="t">
            <a:normAutofit/>
          </a:bodyPr>
          <a:lstStyle/>
          <a:p>
            <a:pPr marL="0" indent="0">
              <a:buNone/>
            </a:pPr>
            <a:r>
              <a:rPr lang="en-US" sz="2400" b="1" dirty="0">
                <a:solidFill>
                  <a:schemeClr val="accent1">
                    <a:lumMod val="75000"/>
                  </a:schemeClr>
                </a:solidFill>
                <a:ea typeface="+mn-lt"/>
                <a:cs typeface="+mn-lt"/>
              </a:rPr>
              <a:t>Option 3:</a:t>
            </a:r>
            <a:r>
              <a:rPr lang="en-US" sz="2400" b="1" dirty="0">
                <a:solidFill>
                  <a:schemeClr val="accent1">
                    <a:lumMod val="75000"/>
                  </a:schemeClr>
                </a:solidFill>
                <a:latin typeface="Calibri"/>
              </a:rPr>
              <a:t> </a:t>
            </a:r>
            <a:r>
              <a:rPr lang="en-US" sz="2200" dirty="0">
                <a:solidFill>
                  <a:srgbClr val="000000"/>
                </a:solidFill>
                <a:latin typeface="Calibri"/>
              </a:rPr>
              <a:t>Evaluations for</a:t>
            </a:r>
            <a:r>
              <a:rPr lang="en-US" sz="2200" u="none" strike="noStrike" dirty="0">
                <a:solidFill>
                  <a:srgbClr val="000000"/>
                </a:solidFill>
                <a:latin typeface="Calibri"/>
              </a:rPr>
              <a:t> </a:t>
            </a:r>
            <a:r>
              <a:rPr lang="en-US" sz="2200" dirty="0">
                <a:solidFill>
                  <a:srgbClr val="000000"/>
                </a:solidFill>
                <a:latin typeface="Calibri"/>
              </a:rPr>
              <a:t>those with </a:t>
            </a:r>
            <a:r>
              <a:rPr lang="en-US" sz="2200" i="1" dirty="0">
                <a:solidFill>
                  <a:srgbClr val="000000"/>
                </a:solidFill>
                <a:latin typeface="Calibri"/>
              </a:rPr>
              <a:t>Highly </a:t>
            </a:r>
            <a:r>
              <a:rPr lang="en-US" sz="2200" i="1" u="none" strike="noStrike" dirty="0">
                <a:solidFill>
                  <a:srgbClr val="000000"/>
                </a:solidFill>
                <a:latin typeface="Calibri"/>
              </a:rPr>
              <a:t>Effective</a:t>
            </a:r>
            <a:r>
              <a:rPr lang="en-US" sz="2200" u="none" strike="noStrike" dirty="0">
                <a:solidFill>
                  <a:srgbClr val="000000"/>
                </a:solidFill>
                <a:latin typeface="Calibri"/>
              </a:rPr>
              <a:t>/</a:t>
            </a:r>
            <a:r>
              <a:rPr lang="en-US" sz="2200" i="1" u="none" strike="noStrike" dirty="0">
                <a:solidFill>
                  <a:srgbClr val="000000"/>
                </a:solidFill>
                <a:latin typeface="Calibri"/>
              </a:rPr>
              <a:t>Effective</a:t>
            </a:r>
            <a:r>
              <a:rPr lang="en-US" sz="2200" dirty="0">
                <a:solidFill>
                  <a:srgbClr val="000000"/>
                </a:solidFill>
                <a:latin typeface="Calibri"/>
              </a:rPr>
              <a:t> ratings postponed </a:t>
            </a:r>
            <a:r>
              <a:rPr lang="en-US" sz="2200" u="none" strike="noStrike" dirty="0">
                <a:solidFill>
                  <a:srgbClr val="000000"/>
                </a:solidFill>
                <a:latin typeface="Calibri"/>
              </a:rPr>
              <a:t>to </a:t>
            </a:r>
            <a:r>
              <a:rPr lang="en-US" sz="2200" dirty="0">
                <a:solidFill>
                  <a:srgbClr val="000000"/>
                </a:solidFill>
                <a:latin typeface="Calibri"/>
              </a:rPr>
              <a:t>SY21-22.  Those with </a:t>
            </a:r>
            <a:r>
              <a:rPr lang="en-US" sz="2200" i="1" dirty="0">
                <a:solidFill>
                  <a:srgbClr val="000000"/>
                </a:solidFill>
                <a:latin typeface="Calibri"/>
              </a:rPr>
              <a:t>Developing or Ineffective ratings, </a:t>
            </a:r>
            <a:r>
              <a:rPr lang="en-US" sz="2200" dirty="0">
                <a:solidFill>
                  <a:srgbClr val="000000"/>
                </a:solidFill>
                <a:latin typeface="Calibri"/>
              </a:rPr>
              <a:t>non-tenured on performance improvement plans were evaluated in SY20-21.</a:t>
            </a:r>
            <a:r>
              <a:rPr lang="en-US" sz="2200" i="1" dirty="0">
                <a:solidFill>
                  <a:srgbClr val="000000"/>
                </a:solidFill>
                <a:latin typeface="Calibri"/>
              </a:rPr>
              <a:t> </a:t>
            </a:r>
            <a:endParaRPr lang="en-US" dirty="0"/>
          </a:p>
          <a:p>
            <a:pPr marL="0" indent="0">
              <a:buNone/>
            </a:pPr>
            <a:endParaRPr lang="en-US" sz="2400" dirty="0">
              <a:cs typeface="Calibri" panose="020F0502020204030204"/>
            </a:endParaRPr>
          </a:p>
          <a:p>
            <a:pPr marL="0" indent="0" algn="ctr">
              <a:buNone/>
            </a:pPr>
            <a:endParaRPr lang="en-US" sz="2400" i="1">
              <a:solidFill>
                <a:srgbClr val="000000"/>
              </a:solidFill>
              <a:cs typeface="Calibri"/>
            </a:endParaRPr>
          </a:p>
        </p:txBody>
      </p:sp>
      <p:sp>
        <p:nvSpPr>
          <p:cNvPr id="4" name="TextBox 3">
            <a:extLst>
              <a:ext uri="{FF2B5EF4-FFF2-40B4-BE49-F238E27FC236}">
                <a16:creationId xmlns:a16="http://schemas.microsoft.com/office/drawing/2014/main" id="{A159FFE6-B581-40D8-979C-C4A0A5FC8F6C}"/>
              </a:ext>
            </a:extLst>
          </p:cNvPr>
          <p:cNvSpPr txBox="1"/>
          <p:nvPr/>
        </p:nvSpPr>
        <p:spPr>
          <a:xfrm>
            <a:off x="141818" y="1422400"/>
            <a:ext cx="11908364" cy="523220"/>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lumMod val="75000"/>
                  </a:schemeClr>
                </a:solidFill>
                <a:latin typeface="Calibri"/>
                <a:cs typeface="Calibri"/>
              </a:rPr>
              <a:t>Option 1:</a:t>
            </a:r>
            <a:r>
              <a:rPr lang="en-US" sz="2800" b="1">
                <a:solidFill>
                  <a:schemeClr val="accent1">
                    <a:lumMod val="75000"/>
                  </a:schemeClr>
                </a:solidFill>
                <a:latin typeface="Calibri"/>
                <a:cs typeface="Calibri"/>
              </a:rPr>
              <a:t> </a:t>
            </a:r>
            <a:r>
              <a:rPr lang="en-US" sz="2200" u="none" strike="noStrike">
                <a:solidFill>
                  <a:srgbClr val="000000"/>
                </a:solidFill>
                <a:latin typeface="Calibri"/>
              </a:rPr>
              <a:t>No </a:t>
            </a:r>
            <a:r>
              <a:rPr lang="en-US" sz="2200">
                <a:solidFill>
                  <a:srgbClr val="000000"/>
                </a:solidFill>
                <a:latin typeface="Calibri"/>
              </a:rPr>
              <a:t>change</a:t>
            </a:r>
            <a:r>
              <a:rPr lang="en-US" sz="2200" u="none" strike="noStrike">
                <a:solidFill>
                  <a:srgbClr val="000000"/>
                </a:solidFill>
                <a:latin typeface="Calibri"/>
              </a:rPr>
              <a:t>; </a:t>
            </a:r>
            <a:r>
              <a:rPr lang="en-US" sz="2200">
                <a:solidFill>
                  <a:srgbClr val="000000"/>
                </a:solidFill>
                <a:latin typeface="Calibri"/>
              </a:rPr>
              <a:t>continued</a:t>
            </a:r>
            <a:r>
              <a:rPr lang="en-US" sz="2200" u="none" strike="noStrike">
                <a:solidFill>
                  <a:srgbClr val="000000"/>
                </a:solidFill>
                <a:latin typeface="Calibri"/>
              </a:rPr>
              <a:t> with all evaluations as planned.</a:t>
            </a:r>
            <a:endParaRPr lang="en-US" sz="2200" b="1">
              <a:cs typeface="Calibri"/>
            </a:endParaRPr>
          </a:p>
        </p:txBody>
      </p:sp>
      <p:sp>
        <p:nvSpPr>
          <p:cNvPr id="5" name="TextBox 4">
            <a:extLst>
              <a:ext uri="{FF2B5EF4-FFF2-40B4-BE49-F238E27FC236}">
                <a16:creationId xmlns:a16="http://schemas.microsoft.com/office/drawing/2014/main" id="{A9C04146-A59D-4ED2-AD37-0812790BE59A}"/>
              </a:ext>
            </a:extLst>
          </p:cNvPr>
          <p:cNvSpPr txBox="1"/>
          <p:nvPr/>
        </p:nvSpPr>
        <p:spPr>
          <a:xfrm>
            <a:off x="152401" y="2089150"/>
            <a:ext cx="11908365" cy="267201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lumMod val="75000"/>
                  </a:schemeClr>
                </a:solidFill>
                <a:cs typeface="Calibri"/>
              </a:rPr>
              <a:t>Option 2:</a:t>
            </a:r>
            <a:r>
              <a:rPr lang="en-US" sz="2800" b="1">
                <a:solidFill>
                  <a:schemeClr val="accent1">
                    <a:lumMod val="75000"/>
                  </a:schemeClr>
                </a:solidFill>
                <a:cs typeface="Calibri"/>
              </a:rPr>
              <a:t> </a:t>
            </a:r>
            <a:r>
              <a:rPr lang="en-US" sz="2200">
                <a:ea typeface="+mn-lt"/>
                <a:cs typeface="+mn-lt"/>
              </a:rPr>
              <a:t>Continued with evaluations for all educators using optional, flexible system requirements:</a:t>
            </a:r>
            <a:endParaRPr lang="en-US" sz="2200">
              <a:solidFill>
                <a:srgbClr val="2E75B6"/>
              </a:solidFill>
              <a:ea typeface="+mn-lt"/>
              <a:cs typeface="+mn-lt"/>
            </a:endParaRPr>
          </a:p>
          <a:p>
            <a:pPr marL="742950" lvl="1" indent="-285750">
              <a:lnSpc>
                <a:spcPct val="90000"/>
              </a:lnSpc>
              <a:spcBef>
                <a:spcPts val="500"/>
              </a:spcBef>
              <a:buFont typeface="Arial"/>
              <a:buChar char="•"/>
            </a:pPr>
            <a:r>
              <a:rPr lang="en-US" sz="2200" b="1">
                <a:ea typeface="+mn-lt"/>
                <a:cs typeface="+mn-lt"/>
              </a:rPr>
              <a:t>Professional Practice</a:t>
            </a:r>
            <a:r>
              <a:rPr lang="en-US" sz="2200">
                <a:ea typeface="+mn-lt"/>
                <a:cs typeface="+mn-lt"/>
              </a:rPr>
              <a:t>: Conducted and scored 2 observations and provide feedback</a:t>
            </a:r>
          </a:p>
          <a:p>
            <a:pPr marL="742950" lvl="1" indent="-285750">
              <a:lnSpc>
                <a:spcPct val="90000"/>
              </a:lnSpc>
              <a:spcBef>
                <a:spcPts val="500"/>
              </a:spcBef>
              <a:buFont typeface="Arial"/>
              <a:buChar char="•"/>
            </a:pPr>
            <a:r>
              <a:rPr lang="en-US" sz="2200" b="1">
                <a:ea typeface="+mn-lt"/>
                <a:cs typeface="+mn-lt"/>
              </a:rPr>
              <a:t>Student Learning</a:t>
            </a:r>
            <a:r>
              <a:rPr lang="en-US" sz="2200">
                <a:ea typeface="+mn-lt"/>
                <a:cs typeface="+mn-lt"/>
              </a:rPr>
              <a:t>: </a:t>
            </a:r>
          </a:p>
          <a:p>
            <a:pPr marL="1200150" lvl="2" indent="-285750">
              <a:lnSpc>
                <a:spcPct val="90000"/>
              </a:lnSpc>
              <a:spcBef>
                <a:spcPts val="500"/>
              </a:spcBef>
              <a:buFont typeface="Arial"/>
              <a:buChar char="•"/>
            </a:pPr>
            <a:r>
              <a:rPr lang="en-US" sz="2200">
                <a:ea typeface="+mn-lt"/>
                <a:cs typeface="+mn-lt"/>
              </a:rPr>
              <a:t>SLOs/SLO Flex: (1) Require 2, Score 2; (2) Require 2, Score 1; (3) Require 1, Score 1</a:t>
            </a:r>
          </a:p>
          <a:p>
            <a:pPr marL="1200150" lvl="2" indent="-285750">
              <a:lnSpc>
                <a:spcPct val="90000"/>
              </a:lnSpc>
              <a:spcBef>
                <a:spcPts val="500"/>
              </a:spcBef>
              <a:buFont typeface="Arial"/>
              <a:buChar char="•"/>
            </a:pPr>
            <a:r>
              <a:rPr lang="en-US" sz="2200">
                <a:ea typeface="+mn-lt"/>
                <a:cs typeface="+mn-lt"/>
              </a:rPr>
              <a:t>EP or SLG models, continue with the model as designed</a:t>
            </a:r>
          </a:p>
          <a:p>
            <a:pPr marL="742950" lvl="1" indent="-285750">
              <a:lnSpc>
                <a:spcPct val="90000"/>
              </a:lnSpc>
              <a:spcBef>
                <a:spcPts val="500"/>
              </a:spcBef>
              <a:buFont typeface="Arial"/>
              <a:buChar char="•"/>
            </a:pPr>
            <a:r>
              <a:rPr lang="en-US" sz="2200" b="1">
                <a:ea typeface="+mn-lt"/>
                <a:cs typeface="+mn-lt"/>
              </a:rPr>
              <a:t>Professional Responsibilities</a:t>
            </a:r>
            <a:r>
              <a:rPr lang="en-US" sz="2200">
                <a:ea typeface="+mn-lt"/>
                <a:cs typeface="+mn-lt"/>
              </a:rPr>
              <a:t>: (1) Require 1 PGG; (2) Use school-wide PPG; (3) Use two semester-long PGGs with a check-in at the MOY conference</a:t>
            </a:r>
          </a:p>
        </p:txBody>
      </p:sp>
    </p:spTree>
    <p:extLst>
      <p:ext uri="{BB962C8B-B14F-4D97-AF65-F5344CB8AC3E}">
        <p14:creationId xmlns:p14="http://schemas.microsoft.com/office/powerpoint/2010/main" val="145245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2786" y="476885"/>
            <a:ext cx="11596716" cy="1178359"/>
          </a:xfrm>
        </p:spPr>
        <p:txBody>
          <a:bodyPr>
            <a:normAutofit/>
          </a:bodyPr>
          <a:lstStyle/>
          <a:p>
            <a:pPr algn="ctr"/>
            <a:r>
              <a:rPr lang="en-US" sz="2800" b="1"/>
              <a:t>SY21-22 LEA Evaluation Options for Teachers &amp; Support Professionals</a:t>
            </a:r>
            <a:endParaRPr lang="en-US"/>
          </a:p>
        </p:txBody>
      </p:sp>
      <p:sp>
        <p:nvSpPr>
          <p:cNvPr id="3" name="Content Placeholder 2"/>
          <p:cNvSpPr>
            <a:spLocks noGrp="1"/>
          </p:cNvSpPr>
          <p:nvPr>
            <p:ph idx="1"/>
          </p:nvPr>
        </p:nvSpPr>
        <p:spPr>
          <a:xfrm>
            <a:off x="144203" y="2892058"/>
            <a:ext cx="11945021" cy="3096319"/>
          </a:xfrm>
          <a:ln w="28575">
            <a:solidFill>
              <a:schemeClr val="tx1"/>
            </a:solidFill>
          </a:ln>
        </p:spPr>
        <p:txBody>
          <a:bodyPr vert="horz" lIns="91440" tIns="45720" rIns="91440" bIns="45720" rtlCol="0" anchor="t">
            <a:normAutofit lnSpcReduction="10000"/>
          </a:bodyPr>
          <a:lstStyle/>
          <a:p>
            <a:pPr marL="0" indent="0">
              <a:buNone/>
            </a:pPr>
            <a:r>
              <a:rPr lang="en-US" sz="2400" b="1" dirty="0">
                <a:solidFill>
                  <a:schemeClr val="accent1">
                    <a:lumMod val="75000"/>
                  </a:schemeClr>
                </a:solidFill>
                <a:ea typeface="+mn-lt"/>
                <a:cs typeface="+mn-lt"/>
              </a:rPr>
              <a:t>If you utilized Option 3 in SY20-21:</a:t>
            </a:r>
            <a:r>
              <a:rPr lang="en-US" sz="2400" b="1" dirty="0">
                <a:solidFill>
                  <a:schemeClr val="accent1">
                    <a:lumMod val="75000"/>
                  </a:schemeClr>
                </a:solidFill>
                <a:latin typeface="Calibri"/>
              </a:rPr>
              <a:t> </a:t>
            </a:r>
            <a:r>
              <a:rPr lang="en-US" sz="2200" b="1" dirty="0">
                <a:solidFill>
                  <a:srgbClr val="000000"/>
                </a:solidFill>
                <a:latin typeface="Calibri"/>
              </a:rPr>
              <a:t>Conduct evaluations for</a:t>
            </a:r>
            <a:r>
              <a:rPr lang="en-US" sz="2200" b="1" u="none" strike="noStrike" dirty="0">
                <a:solidFill>
                  <a:srgbClr val="000000"/>
                </a:solidFill>
                <a:latin typeface="Calibri"/>
              </a:rPr>
              <a:t> </a:t>
            </a:r>
            <a:r>
              <a:rPr lang="en-US" sz="2200" b="1" dirty="0">
                <a:solidFill>
                  <a:srgbClr val="000000"/>
                </a:solidFill>
                <a:latin typeface="Calibri"/>
              </a:rPr>
              <a:t>the following educators:</a:t>
            </a:r>
            <a:endParaRPr lang="en-US" sz="2200" b="1" dirty="0">
              <a:solidFill>
                <a:srgbClr val="000000"/>
              </a:solidFill>
              <a:latin typeface="Calibri"/>
              <a:cs typeface="Calibri"/>
            </a:endParaRPr>
          </a:p>
          <a:p>
            <a:pPr lvl="1"/>
            <a:r>
              <a:rPr lang="en-US" dirty="0">
                <a:solidFill>
                  <a:srgbClr val="000000"/>
                </a:solidFill>
                <a:latin typeface="Calibri"/>
              </a:rPr>
              <a:t>All educators whose evaluations were postponed in SY20-21</a:t>
            </a:r>
            <a:endParaRPr lang="en-US" dirty="0">
              <a:solidFill>
                <a:srgbClr val="000000"/>
              </a:solidFill>
              <a:latin typeface="Calibri"/>
              <a:cs typeface="Calibri"/>
            </a:endParaRPr>
          </a:p>
          <a:p>
            <a:pPr lvl="1"/>
            <a:r>
              <a:rPr lang="en-US" dirty="0">
                <a:solidFill>
                  <a:srgbClr val="000000"/>
                </a:solidFill>
                <a:latin typeface="Calibri"/>
              </a:rPr>
              <a:t>Educators who received Developing or Ineffective in SY20-21 evaluation</a:t>
            </a:r>
            <a:endParaRPr lang="en-US" dirty="0">
              <a:solidFill>
                <a:srgbClr val="000000"/>
              </a:solidFill>
              <a:latin typeface="Calibri"/>
              <a:cs typeface="Calibri"/>
            </a:endParaRPr>
          </a:p>
          <a:p>
            <a:pPr lvl="1"/>
            <a:r>
              <a:rPr lang="en-US" dirty="0">
                <a:ea typeface="+mn-lt"/>
                <a:cs typeface="+mn-lt"/>
              </a:rPr>
              <a:t>Non-tenured educators</a:t>
            </a:r>
          </a:p>
          <a:p>
            <a:pPr lvl="1"/>
            <a:endParaRPr lang="en-US">
              <a:solidFill>
                <a:srgbClr val="000000"/>
              </a:solidFill>
              <a:latin typeface="Calibri"/>
              <a:cs typeface="Calibri"/>
            </a:endParaRPr>
          </a:p>
          <a:p>
            <a:pPr marL="0" indent="0">
              <a:buNone/>
            </a:pPr>
            <a:r>
              <a:rPr lang="en-US" sz="2400" b="1" i="1" dirty="0">
                <a:solidFill>
                  <a:schemeClr val="accent1">
                    <a:lumMod val="75000"/>
                  </a:schemeClr>
                </a:solidFill>
                <a:latin typeface="Calibri"/>
                <a:cs typeface="Calibri"/>
              </a:rPr>
              <a:t>You may wish to evaluate all or some educators in the cycle for a SY21-22 evaluation but have the flexibility to postpone HE/E educators to SY22-23 and adjust future caseloads </a:t>
            </a:r>
            <a:r>
              <a:rPr lang="en-US" sz="2400" b="1" i="1" dirty="0">
                <a:solidFill>
                  <a:schemeClr val="accent1">
                    <a:lumMod val="75000"/>
                  </a:schemeClr>
                </a:solidFill>
                <a:latin typeface="Calibri"/>
              </a:rPr>
              <a:t>accordingly.</a:t>
            </a:r>
            <a:endParaRPr lang="en-US" sz="2400" b="1" i="1" dirty="0">
              <a:solidFill>
                <a:schemeClr val="accent1">
                  <a:lumMod val="75000"/>
                </a:schemeClr>
              </a:solidFill>
              <a:latin typeface="Calibri"/>
              <a:cs typeface="Calibri"/>
            </a:endParaRPr>
          </a:p>
          <a:p>
            <a:pPr marL="0" indent="0" algn="ctr">
              <a:buNone/>
            </a:pPr>
            <a:endParaRPr lang="en-US" sz="2200" i="1">
              <a:solidFill>
                <a:schemeClr val="accent1">
                  <a:lumMod val="75000"/>
                </a:schemeClr>
              </a:solidFill>
              <a:latin typeface="Calibri"/>
              <a:cs typeface="Calibri"/>
            </a:endParaRPr>
          </a:p>
          <a:p>
            <a:pPr marL="0" indent="0">
              <a:buNone/>
            </a:pPr>
            <a:endParaRPr lang="en-US" sz="2200">
              <a:cs typeface="Calibri" panose="020F0502020204030204"/>
            </a:endParaRPr>
          </a:p>
        </p:txBody>
      </p:sp>
      <p:sp>
        <p:nvSpPr>
          <p:cNvPr id="4" name="TextBox 3">
            <a:extLst>
              <a:ext uri="{FF2B5EF4-FFF2-40B4-BE49-F238E27FC236}">
                <a16:creationId xmlns:a16="http://schemas.microsoft.com/office/drawing/2014/main" id="{A159FFE6-B581-40D8-979C-C4A0A5FC8F6C}"/>
              </a:ext>
            </a:extLst>
          </p:cNvPr>
          <p:cNvSpPr txBox="1"/>
          <p:nvPr/>
        </p:nvSpPr>
        <p:spPr>
          <a:xfrm>
            <a:off x="141818" y="1778000"/>
            <a:ext cx="11908364" cy="86177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accent1">
                    <a:lumMod val="75000"/>
                  </a:schemeClr>
                </a:solidFill>
                <a:latin typeface="Calibri"/>
                <a:cs typeface="Calibri"/>
              </a:rPr>
              <a:t>If you utilized Option 1 or 2 in SY20-21:</a:t>
            </a:r>
            <a:r>
              <a:rPr lang="en-US" sz="2800" b="1" dirty="0">
                <a:solidFill>
                  <a:schemeClr val="accent1">
                    <a:lumMod val="75000"/>
                  </a:schemeClr>
                </a:solidFill>
                <a:latin typeface="Calibri"/>
                <a:cs typeface="Calibri"/>
              </a:rPr>
              <a:t> </a:t>
            </a:r>
            <a:r>
              <a:rPr lang="en-US" sz="2200" b="1" u="none" strike="noStrike" dirty="0">
                <a:solidFill>
                  <a:srgbClr val="000000"/>
                </a:solidFill>
                <a:latin typeface="Calibri"/>
              </a:rPr>
              <a:t>No Adjustments to the evaluation process</a:t>
            </a:r>
            <a:r>
              <a:rPr lang="en-US" sz="2200" b="1" dirty="0">
                <a:solidFill>
                  <a:srgbClr val="000000"/>
                </a:solidFill>
                <a:latin typeface="Calibri"/>
              </a:rPr>
              <a:t> needed this year</a:t>
            </a:r>
            <a:r>
              <a:rPr lang="en-US" sz="2200" u="none" strike="noStrike" dirty="0">
                <a:solidFill>
                  <a:srgbClr val="000000"/>
                </a:solidFill>
                <a:latin typeface="Calibri"/>
              </a:rPr>
              <a:t>; continue with all evaluations as you would typically in a school year</a:t>
            </a:r>
            <a:r>
              <a:rPr lang="en-US" sz="2200" dirty="0">
                <a:solidFill>
                  <a:srgbClr val="000000"/>
                </a:solidFill>
                <a:latin typeface="Calibri"/>
              </a:rPr>
              <a:t>. </a:t>
            </a:r>
            <a:endParaRPr lang="en-US" sz="2200" dirty="0">
              <a:cs typeface="Calibri"/>
            </a:endParaRPr>
          </a:p>
        </p:txBody>
      </p:sp>
      <p:sp>
        <p:nvSpPr>
          <p:cNvPr id="5" name="TextBox 4">
            <a:extLst>
              <a:ext uri="{FF2B5EF4-FFF2-40B4-BE49-F238E27FC236}">
                <a16:creationId xmlns:a16="http://schemas.microsoft.com/office/drawing/2014/main" id="{E306B15E-02AD-46F4-AB4B-2C42453740B3}"/>
              </a:ext>
            </a:extLst>
          </p:cNvPr>
          <p:cNvSpPr txBox="1"/>
          <p:nvPr/>
        </p:nvSpPr>
        <p:spPr>
          <a:xfrm>
            <a:off x="4436853" y="259252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b="1" i="1">
              <a:cs typeface="Calibri"/>
            </a:endParaRPr>
          </a:p>
        </p:txBody>
      </p:sp>
    </p:spTree>
    <p:extLst>
      <p:ext uri="{BB962C8B-B14F-4D97-AF65-F5344CB8AC3E}">
        <p14:creationId xmlns:p14="http://schemas.microsoft.com/office/powerpoint/2010/main" val="278273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F858-717A-47B7-9440-92EFDE32AC2C}"/>
              </a:ext>
            </a:extLst>
          </p:cNvPr>
          <p:cNvSpPr>
            <a:spLocks noGrp="1"/>
          </p:cNvSpPr>
          <p:nvPr>
            <p:ph type="title"/>
          </p:nvPr>
        </p:nvSpPr>
        <p:spPr/>
        <p:txBody>
          <a:bodyPr>
            <a:normAutofit/>
          </a:bodyPr>
          <a:lstStyle/>
          <a:p>
            <a:pPr algn="ctr"/>
            <a:r>
              <a:rPr lang="en-US" sz="4000" b="1"/>
              <a:t>Resetting Evaluation </a:t>
            </a:r>
            <a:endParaRPr lang="en-US" sz="4000"/>
          </a:p>
        </p:txBody>
      </p:sp>
      <p:sp>
        <p:nvSpPr>
          <p:cNvPr id="3" name="Content Placeholder 2">
            <a:extLst>
              <a:ext uri="{FF2B5EF4-FFF2-40B4-BE49-F238E27FC236}">
                <a16:creationId xmlns:a16="http://schemas.microsoft.com/office/drawing/2014/main" id="{E39BD889-8A6F-456E-BCC5-F866B7160BBA}"/>
              </a:ext>
            </a:extLst>
          </p:cNvPr>
          <p:cNvSpPr>
            <a:spLocks noGrp="1"/>
          </p:cNvSpPr>
          <p:nvPr>
            <p:ph idx="1"/>
          </p:nvPr>
        </p:nvSpPr>
        <p:spPr>
          <a:xfrm>
            <a:off x="535488" y="1460282"/>
            <a:ext cx="10818312" cy="4351338"/>
          </a:xfrm>
        </p:spPr>
        <p:txBody>
          <a:bodyPr vert="horz" lIns="91440" tIns="45720" rIns="91440" bIns="45720" rtlCol="0" anchor="t">
            <a:normAutofit fontScale="92500" lnSpcReduction="10000"/>
          </a:bodyPr>
          <a:lstStyle/>
          <a:p>
            <a:pPr marL="0" indent="0">
              <a:buNone/>
            </a:pPr>
            <a:r>
              <a:rPr lang="en-US" b="1" u="sng" dirty="0"/>
              <a:t>Important considerations: </a:t>
            </a:r>
            <a:endParaRPr lang="en-US" dirty="0">
              <a:cs typeface="Calibri"/>
            </a:endParaRPr>
          </a:p>
          <a:p>
            <a:r>
              <a:rPr lang="en-US" dirty="0"/>
              <a:t>Think ahead to the number of evaluations that will need to be completed in SY21- 22 and SY22-23. Consider having new evaluators trained to support current evaluation needs.</a:t>
            </a:r>
            <a:endParaRPr lang="en-US" dirty="0">
              <a:cs typeface="Calibri"/>
            </a:endParaRPr>
          </a:p>
          <a:p>
            <a:r>
              <a:rPr lang="en-US" dirty="0">
                <a:ea typeface="+mn-lt"/>
                <a:cs typeface="+mn-lt"/>
              </a:rPr>
              <a:t>Consider how redistributing educators rated Effective and Highly Effective could impact the evaluation caseloads in SY21-22 and beyond.</a:t>
            </a:r>
            <a:r>
              <a:rPr lang="en-US" dirty="0"/>
              <a:t> Reconfigure caseloads to address any imbalances, if possible.</a:t>
            </a:r>
            <a:endParaRPr lang="en-US" dirty="0">
              <a:cs typeface="Calibri"/>
            </a:endParaRPr>
          </a:p>
          <a:p>
            <a:r>
              <a:rPr lang="en-US" dirty="0">
                <a:cs typeface="Calibri"/>
              </a:rPr>
              <a:t>Predetermine observation windows that take into account the schedules of educators and evaluators.</a:t>
            </a:r>
          </a:p>
          <a:p>
            <a:r>
              <a:rPr lang="en-US" dirty="0">
                <a:cs typeface="Calibri"/>
              </a:rPr>
              <a:t>Review the Evaluation section of your district's Collective Bargaining Agreement to ensure alignment.</a:t>
            </a:r>
          </a:p>
        </p:txBody>
      </p:sp>
    </p:spTree>
    <p:extLst>
      <p:ext uri="{BB962C8B-B14F-4D97-AF65-F5344CB8AC3E}">
        <p14:creationId xmlns:p14="http://schemas.microsoft.com/office/powerpoint/2010/main" val="45351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F858-717A-47B7-9440-92EFDE32AC2C}"/>
              </a:ext>
            </a:extLst>
          </p:cNvPr>
          <p:cNvSpPr>
            <a:spLocks noGrp="1"/>
          </p:cNvSpPr>
          <p:nvPr>
            <p:ph type="title"/>
          </p:nvPr>
        </p:nvSpPr>
        <p:spPr>
          <a:xfrm>
            <a:off x="752475" y="1050925"/>
            <a:ext cx="10515600" cy="1592263"/>
          </a:xfrm>
        </p:spPr>
        <p:txBody>
          <a:bodyPr>
            <a:normAutofit fontScale="90000"/>
          </a:bodyPr>
          <a:lstStyle/>
          <a:p>
            <a:pPr algn="ctr"/>
            <a:r>
              <a:rPr lang="en-US" sz="4000" b="1" dirty="0"/>
              <a:t>New Educator Evaluator Training</a:t>
            </a:r>
            <a:br>
              <a:rPr lang="en-US" sz="4000" b="1" dirty="0">
                <a:cs typeface="Calibri Light"/>
              </a:rPr>
            </a:br>
            <a:r>
              <a:rPr lang="en-US" sz="2500" dirty="0">
                <a:latin typeface="Calibri"/>
                <a:cs typeface="Calibri"/>
              </a:rPr>
              <a:t>If your district is utilizing new evaluators this year, register for new evaluator training to build an understanding of the R.I. Model of Evaluation and how to engage in educator evaluations.</a:t>
            </a:r>
            <a:br>
              <a:rPr lang="en-US" sz="2500" dirty="0">
                <a:latin typeface="Calibri"/>
                <a:cs typeface="Calibri"/>
              </a:rPr>
            </a:br>
            <a:endParaRPr lang="en-US" sz="4000">
              <a:ea typeface="+mj-lt"/>
              <a:cs typeface="+mj-lt"/>
            </a:endParaRPr>
          </a:p>
        </p:txBody>
      </p:sp>
      <p:pic>
        <p:nvPicPr>
          <p:cNvPr id="4" name="Picture 4" descr="Diagram, text, chat or text message&#10;&#10;Description automatically generated">
            <a:extLst>
              <a:ext uri="{FF2B5EF4-FFF2-40B4-BE49-F238E27FC236}">
                <a16:creationId xmlns:a16="http://schemas.microsoft.com/office/drawing/2014/main" id="{1EB675ED-0859-4E0B-BCF0-BD3204B1E112}"/>
              </a:ext>
            </a:extLst>
          </p:cNvPr>
          <p:cNvPicPr>
            <a:picLocks noGrp="1" noChangeAspect="1"/>
          </p:cNvPicPr>
          <p:nvPr>
            <p:ph idx="1"/>
          </p:nvPr>
        </p:nvPicPr>
        <p:blipFill>
          <a:blip r:embed="rId3"/>
          <a:stretch>
            <a:fillRect/>
          </a:stretch>
        </p:blipFill>
        <p:spPr>
          <a:xfrm>
            <a:off x="821238" y="2715237"/>
            <a:ext cx="10818312" cy="1917627"/>
          </a:xfrm>
        </p:spPr>
      </p:pic>
      <p:sp>
        <p:nvSpPr>
          <p:cNvPr id="5" name="TextBox 4">
            <a:extLst>
              <a:ext uri="{FF2B5EF4-FFF2-40B4-BE49-F238E27FC236}">
                <a16:creationId xmlns:a16="http://schemas.microsoft.com/office/drawing/2014/main" id="{9195990A-CCBB-4A34-AAD7-F7602F015A44}"/>
              </a:ext>
            </a:extLst>
          </p:cNvPr>
          <p:cNvSpPr txBox="1"/>
          <p:nvPr/>
        </p:nvSpPr>
        <p:spPr>
          <a:xfrm>
            <a:off x="2076450" y="4962525"/>
            <a:ext cx="762000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t>You can find information on new evaluator training </a:t>
            </a:r>
            <a:r>
              <a:rPr lang="en-US" sz="2500" dirty="0">
                <a:solidFill>
                  <a:srgbClr val="0563C1"/>
                </a:solidFill>
                <a:cs typeface="Segoe UI"/>
                <a:hlinkClick r:id="rId4"/>
              </a:rPr>
              <a:t>HERE</a:t>
            </a:r>
            <a:r>
              <a:rPr lang="en-US" sz="2500" dirty="0"/>
              <a:t>.</a:t>
            </a:r>
            <a:r>
              <a:rPr lang="en-US" sz="2500" dirty="0">
                <a:cs typeface="Calibri"/>
              </a:rPr>
              <a:t>​</a:t>
            </a:r>
          </a:p>
        </p:txBody>
      </p:sp>
    </p:spTree>
    <p:extLst>
      <p:ext uri="{BB962C8B-B14F-4D97-AF65-F5344CB8AC3E}">
        <p14:creationId xmlns:p14="http://schemas.microsoft.com/office/powerpoint/2010/main" val="1611953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161" y="335681"/>
            <a:ext cx="11291977" cy="1092973"/>
          </a:xfrm>
        </p:spPr>
        <p:txBody>
          <a:bodyPr>
            <a:normAutofit/>
          </a:bodyPr>
          <a:lstStyle/>
          <a:p>
            <a:pPr algn="ctr"/>
            <a:r>
              <a:rPr lang="en-US" sz="2800" b="1" dirty="0">
                <a:cs typeface="Calibri Light"/>
              </a:rPr>
              <a:t>Student Learning Options- Reminder </a:t>
            </a:r>
          </a:p>
        </p:txBody>
      </p:sp>
      <p:pic>
        <p:nvPicPr>
          <p:cNvPr id="4" name="Picture 4" descr="Graphical user interface&#10;&#10;Description automatically generated">
            <a:extLst>
              <a:ext uri="{FF2B5EF4-FFF2-40B4-BE49-F238E27FC236}">
                <a16:creationId xmlns:a16="http://schemas.microsoft.com/office/drawing/2014/main" id="{3AA62ABE-D776-477C-B83E-F79C4EB9C830}"/>
              </a:ext>
            </a:extLst>
          </p:cNvPr>
          <p:cNvPicPr>
            <a:picLocks noChangeAspect="1"/>
          </p:cNvPicPr>
          <p:nvPr/>
        </p:nvPicPr>
        <p:blipFill rotWithShape="1">
          <a:blip r:embed="rId4"/>
          <a:srcRect l="26391" t="32152" r="6847" b="10300"/>
          <a:stretch/>
        </p:blipFill>
        <p:spPr>
          <a:xfrm>
            <a:off x="1366894" y="1514783"/>
            <a:ext cx="9457817" cy="4579654"/>
          </a:xfrm>
          <a:prstGeom prst="rect">
            <a:avLst/>
          </a:prstGeom>
        </p:spPr>
      </p:pic>
      <p:sp>
        <p:nvSpPr>
          <p:cNvPr id="5" name="TextBox 4">
            <a:extLst>
              <a:ext uri="{FF2B5EF4-FFF2-40B4-BE49-F238E27FC236}">
                <a16:creationId xmlns:a16="http://schemas.microsoft.com/office/drawing/2014/main" id="{A76E33C8-6A34-486A-979B-26317975BDA9}"/>
              </a:ext>
            </a:extLst>
          </p:cNvPr>
          <p:cNvSpPr txBox="1"/>
          <p:nvPr/>
        </p:nvSpPr>
        <p:spPr>
          <a:xfrm>
            <a:off x="5031506" y="1086327"/>
            <a:ext cx="6559304"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ea typeface="+mn-lt"/>
                <a:cs typeface="+mn-lt"/>
              </a:rPr>
              <a:t>Learn more </a:t>
            </a:r>
            <a:r>
              <a:rPr lang="en-US" sz="2400" dirty="0">
                <a:ea typeface="+mn-lt"/>
                <a:cs typeface="+mn-lt"/>
                <a:hlinkClick r:id="rId5"/>
              </a:rPr>
              <a:t>here</a:t>
            </a:r>
            <a:r>
              <a:rPr lang="en-US" sz="2400" dirty="0">
                <a:ea typeface="+mn-lt"/>
                <a:cs typeface="+mn-lt"/>
              </a:rPr>
              <a:t>.</a:t>
            </a:r>
            <a:endParaRPr lang="en-US" sz="2400" dirty="0">
              <a:cs typeface="Calibri" panose="020F0502020204030204"/>
            </a:endParaRPr>
          </a:p>
        </p:txBody>
      </p:sp>
    </p:spTree>
    <p:extLst>
      <p:ext uri="{BB962C8B-B14F-4D97-AF65-F5344CB8AC3E}">
        <p14:creationId xmlns:p14="http://schemas.microsoft.com/office/powerpoint/2010/main" val="292012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b="1">
                <a:solidFill>
                  <a:srgbClr val="FFFFFF"/>
                </a:solidFill>
              </a:rPr>
              <a:t>SY21-22 LEA Evaluation Options for Building Administrators:</a:t>
            </a:r>
          </a:p>
        </p:txBody>
      </p:sp>
      <p:sp>
        <p:nvSpPr>
          <p:cNvPr id="3" name="Content Placeholder 2"/>
          <p:cNvSpPr>
            <a:spLocks noGrp="1"/>
          </p:cNvSpPr>
          <p:nvPr>
            <p:ph idx="1"/>
          </p:nvPr>
        </p:nvSpPr>
        <p:spPr>
          <a:xfrm>
            <a:off x="1234274" y="2490436"/>
            <a:ext cx="10594820" cy="3567173"/>
          </a:xfrm>
        </p:spPr>
        <p:txBody>
          <a:bodyPr vert="horz" lIns="91440" tIns="45720" rIns="91440" bIns="45720" rtlCol="0" anchor="ctr">
            <a:normAutofit/>
          </a:bodyPr>
          <a:lstStyle/>
          <a:p>
            <a:pPr marL="0" indent="0" algn="ctr">
              <a:buNone/>
            </a:pPr>
            <a:r>
              <a:rPr lang="en-US" dirty="0"/>
              <a:t>Building Administrators </a:t>
            </a:r>
            <a:r>
              <a:rPr lang="en-US" b="1" dirty="0"/>
              <a:t>must be evaluated annually </a:t>
            </a:r>
            <a:endParaRPr lang="en-US" dirty="0">
              <a:cs typeface="Calibri" panose="020F0502020204030204"/>
            </a:endParaRPr>
          </a:p>
          <a:p>
            <a:pPr marL="0" indent="0" algn="ctr">
              <a:buNone/>
            </a:pPr>
            <a:r>
              <a:rPr lang="en-US" dirty="0"/>
              <a:t>(RIGL § 16-12-11)</a:t>
            </a:r>
            <a:endParaRPr lang="en-US" dirty="0">
              <a:cs typeface="Calibri"/>
            </a:endParaRPr>
          </a:p>
          <a:p>
            <a:pPr marL="0" indent="0">
              <a:buNone/>
            </a:pPr>
            <a:endParaRPr lang="en-US"/>
          </a:p>
          <a:p>
            <a:pPr marL="0" indent="0">
              <a:buNone/>
            </a:pPr>
            <a:r>
              <a:rPr lang="en-US" dirty="0"/>
              <a:t>Therefore, LEAs are encouraged to review the RI Model’s Evaluation &amp; Support System </a:t>
            </a:r>
            <a:r>
              <a:rPr lang="en-US" dirty="0">
                <a:hlinkClick r:id="rId3"/>
              </a:rPr>
              <a:t>Multi-year differentiated evaluation cycle</a:t>
            </a:r>
            <a:r>
              <a:rPr lang="en-US" dirty="0"/>
              <a:t> for Building Administrators which provides flexibilities for the evaluation process.</a:t>
            </a:r>
            <a:endParaRPr lang="en-US" dirty="0">
              <a:cs typeface="Calibri"/>
            </a:endParaRPr>
          </a:p>
        </p:txBody>
      </p:sp>
    </p:spTree>
    <p:extLst>
      <p:ext uri="{BB962C8B-B14F-4D97-AF65-F5344CB8AC3E}">
        <p14:creationId xmlns:p14="http://schemas.microsoft.com/office/powerpoint/2010/main" val="305417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Contact Us</a:t>
            </a:r>
          </a:p>
        </p:txBody>
      </p:sp>
      <p:sp>
        <p:nvSpPr>
          <p:cNvPr id="3" name="Content Placeholder 2"/>
          <p:cNvSpPr>
            <a:spLocks noGrp="1"/>
          </p:cNvSpPr>
          <p:nvPr>
            <p:ph idx="1"/>
          </p:nvPr>
        </p:nvSpPr>
        <p:spPr>
          <a:xfrm>
            <a:off x="1973992" y="2528312"/>
            <a:ext cx="8244016" cy="840259"/>
          </a:xfrm>
        </p:spPr>
        <p:txBody>
          <a:bodyPr>
            <a:noAutofit/>
          </a:bodyPr>
          <a:lstStyle/>
          <a:p>
            <a:pPr marL="0" indent="0" algn="ctr">
              <a:buNone/>
            </a:pPr>
            <a:r>
              <a:rPr lang="en-US"/>
              <a:t>Email </a:t>
            </a:r>
            <a:r>
              <a:rPr lang="en-US">
                <a:hlinkClick r:id="rId4"/>
              </a:rPr>
              <a:t>EdEval@ride.ri.gov</a:t>
            </a:r>
            <a:r>
              <a:rPr lang="en-US"/>
              <a:t> with questions, or a request for technical assistance, related to implementing these options in your LEA.</a:t>
            </a:r>
          </a:p>
        </p:txBody>
      </p:sp>
    </p:spTree>
    <p:extLst>
      <p:ext uri="{BB962C8B-B14F-4D97-AF65-F5344CB8AC3E}">
        <p14:creationId xmlns:p14="http://schemas.microsoft.com/office/powerpoint/2010/main" val="20180317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A5AC082FB70648849E3BE961B643A0" ma:contentTypeVersion="15" ma:contentTypeDescription="Create a new document." ma:contentTypeScope="" ma:versionID="867c8dff9da298acc8d3e92843f00947">
  <xsd:schema xmlns:xsd="http://www.w3.org/2001/XMLSchema" xmlns:xs="http://www.w3.org/2001/XMLSchema" xmlns:p="http://schemas.microsoft.com/office/2006/metadata/properties" xmlns:ns1="http://schemas.microsoft.com/sharepoint/v3" xmlns:ns2="6a1f635c-d292-4469-a7df-b4015b1ad9f2" xmlns:ns3="fb4ce569-0273-4228-9157-33b14876d013" targetNamespace="http://schemas.microsoft.com/office/2006/metadata/properties" ma:root="true" ma:fieldsID="115b1310c048fab1dbad3319c11cc8ea" ns1:_="" ns2:_="" ns3:_="">
    <xsd:import namespace="http://schemas.microsoft.com/sharepoint/v3"/>
    <xsd:import namespace="6a1f635c-d292-4469-a7df-b4015b1ad9f2"/>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f635c-d292-4469-a7df-b4015b1ad9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fb4ce569-0273-4228-9157-33b14876d013">
      <UserInfo>
        <DisplayName>Foehr, Lisa</DisplayName>
        <AccountId>284</AccountId>
        <AccountType/>
      </UserInfo>
      <UserInfo>
        <DisplayName>Souza, Joy</DisplayName>
        <AccountId>4819</AccountId>
        <AccountType/>
      </UserInfo>
      <UserInfo>
        <DisplayName>Jones, Katie</DisplayName>
        <AccountId>5727</AccountId>
        <AccountType/>
      </UserInfo>
      <UserInfo>
        <DisplayName>Riley, Ana</DisplayName>
        <AccountId>3940</AccountId>
        <AccountType/>
      </UserInfo>
    </SharedWithUsers>
  </documentManagement>
</p:properties>
</file>

<file path=customXml/itemProps1.xml><?xml version="1.0" encoding="utf-8"?>
<ds:datastoreItem xmlns:ds="http://schemas.openxmlformats.org/officeDocument/2006/customXml" ds:itemID="{09931F08-9824-488D-9064-F4D8BFBD4B2B}">
  <ds:schemaRefs>
    <ds:schemaRef ds:uri="http://schemas.microsoft.com/sharepoint/v3/contenttype/forms"/>
  </ds:schemaRefs>
</ds:datastoreItem>
</file>

<file path=customXml/itemProps2.xml><?xml version="1.0" encoding="utf-8"?>
<ds:datastoreItem xmlns:ds="http://schemas.openxmlformats.org/officeDocument/2006/customXml" ds:itemID="{53A6D760-E037-413E-9B86-DD3B6B255DE0}">
  <ds:schemaRefs>
    <ds:schemaRef ds:uri="6a1f635c-d292-4469-a7df-b4015b1ad9f2"/>
    <ds:schemaRef ds:uri="fb4ce569-0273-4228-9157-33b14876d0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4C3F60F-13F9-46A3-9C09-6A544C9FB98B}">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6a1f635c-d292-4469-a7df-b4015b1ad9f2"/>
    <ds:schemaRef ds:uri="fb4ce569-0273-4228-9157-33b14876d013"/>
    <ds:schemaRef ds:uri="http://purl.org/dc/terms/"/>
    <ds:schemaRef ds:uri="http://schemas.microsoft.com/office/2006/documentManagement/typ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1231</Words>
  <Application>Microsoft Office PowerPoint</Application>
  <PresentationFormat>Widescreen</PresentationFormat>
  <Paragraphs>55</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SY21-22 Educator Evaluation</vt:lpstr>
      <vt:lpstr>The Importance of Evaluations and High-Quality Feedback for Educators </vt:lpstr>
      <vt:lpstr>Let's Review: SY20-21 LEA Evaluation Options for Teachers &amp; Support Professionals</vt:lpstr>
      <vt:lpstr>SY21-22 LEA Evaluation Options for Teachers &amp; Support Professionals</vt:lpstr>
      <vt:lpstr>Resetting Evaluation </vt:lpstr>
      <vt:lpstr>New Educator Evaluator Training If your district is utilizing new evaluators this year, register for new evaluator training to build an understanding of the R.I. Model of Evaluation and how to engage in educator evaluations. </vt:lpstr>
      <vt:lpstr>Student Learning Options- Reminder </vt:lpstr>
      <vt:lpstr>SY21-22 LEA Evaluation Options for Building Administrators:</vt:lpstr>
      <vt:lpstr>Contact Us</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Kamlyn</dc:creator>
  <cp:lastModifiedBy>Yates, Matthew</cp:lastModifiedBy>
  <cp:revision>439</cp:revision>
  <dcterms:created xsi:type="dcterms:W3CDTF">2017-02-28T20:32:19Z</dcterms:created>
  <dcterms:modified xsi:type="dcterms:W3CDTF">2021-10-15T16:30:21Z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0x0101007CA5AC082FB70648849E3BE961B643A0</vt:lpwstr>
  </property>
  <property fmtid="{D5CDD505-2E9C-101B-9397-08002B2CF9AE}" pid="3" name="AuthorIds_UIVersion_1024">
    <vt:lpwstr>77</vt:lpwstr>
  </property>
</Properties>
</file>