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56" r:id="rId5"/>
    <p:sldId id="494" r:id="rId6"/>
    <p:sldId id="257" r:id="rId7"/>
    <p:sldId id="478" r:id="rId8"/>
    <p:sldId id="496" r:id="rId9"/>
    <p:sldId id="495" r:id="rId10"/>
    <p:sldId id="485" r:id="rId11"/>
    <p:sldId id="499" r:id="rId12"/>
    <p:sldId id="486" r:id="rId13"/>
    <p:sldId id="487" r:id="rId14"/>
    <p:sldId id="477" r:id="rId15"/>
    <p:sldId id="491" r:id="rId16"/>
    <p:sldId id="498" r:id="rId17"/>
    <p:sldId id="479" r:id="rId18"/>
    <p:sldId id="481" r:id="rId19"/>
    <p:sldId id="482" r:id="rId20"/>
    <p:sldId id="488" r:id="rId21"/>
    <p:sldId id="483" r:id="rId22"/>
    <p:sldId id="484" r:id="rId23"/>
    <p:sldId id="492" r:id="rId24"/>
    <p:sldId id="25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EB3937-998B-4FF6-B059-591AFE925C38}" v="4" dt="2022-05-19T15:27:51.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889" autoAdjust="0"/>
  </p:normalViewPr>
  <p:slideViewPr>
    <p:cSldViewPr snapToGrid="0">
      <p:cViewPr varScale="1">
        <p:scale>
          <a:sx n="97" d="100"/>
          <a:sy n="97" d="100"/>
        </p:scale>
        <p:origin x="97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Katie" userId="S::katie.jones@ride.ri.gov::3d55a2f7-6550-412f-b564-04fd809a0992" providerId="AD" clId="Web-{F80F15A8-9B31-F27A-96B7-C4383C25610D}"/>
    <pc:docChg chg="modSld">
      <pc:chgData name="Jones, Katie" userId="S::katie.jones@ride.ri.gov::3d55a2f7-6550-412f-b564-04fd809a0992" providerId="AD" clId="Web-{F80F15A8-9B31-F27A-96B7-C4383C25610D}" dt="2021-05-25T16:06:06.769" v="33" actId="1076"/>
      <pc:docMkLst>
        <pc:docMk/>
      </pc:docMkLst>
      <pc:sldChg chg="modSp">
        <pc:chgData name="Jones, Katie" userId="S::katie.jones@ride.ri.gov::3d55a2f7-6550-412f-b564-04fd809a0992" providerId="AD" clId="Web-{F80F15A8-9B31-F27A-96B7-C4383C25610D}" dt="2021-05-25T16:04:10.595" v="0" actId="20577"/>
        <pc:sldMkLst>
          <pc:docMk/>
          <pc:sldMk cId="646299442" sldId="256"/>
        </pc:sldMkLst>
        <pc:spChg chg="mod">
          <ac:chgData name="Jones, Katie" userId="S::katie.jones@ride.ri.gov::3d55a2f7-6550-412f-b564-04fd809a0992" providerId="AD" clId="Web-{F80F15A8-9B31-F27A-96B7-C4383C25610D}" dt="2021-05-25T16:04:10.595" v="0" actId="20577"/>
          <ac:spMkLst>
            <pc:docMk/>
            <pc:sldMk cId="646299442" sldId="256"/>
            <ac:spMk id="2" creationId="{B363BDA6-8A69-4F2D-ADBC-4AF421A7903B}"/>
          </ac:spMkLst>
        </pc:spChg>
      </pc:sldChg>
      <pc:sldChg chg="modSp">
        <pc:chgData name="Jones, Katie" userId="S::katie.jones@ride.ri.gov::3d55a2f7-6550-412f-b564-04fd809a0992" providerId="AD" clId="Web-{F80F15A8-9B31-F27A-96B7-C4383C25610D}" dt="2021-05-25T16:04:32.689" v="17" actId="20577"/>
        <pc:sldMkLst>
          <pc:docMk/>
          <pc:sldMk cId="3977017204" sldId="258"/>
        </pc:sldMkLst>
        <pc:spChg chg="mod">
          <ac:chgData name="Jones, Katie" userId="S::katie.jones@ride.ri.gov::3d55a2f7-6550-412f-b564-04fd809a0992" providerId="AD" clId="Web-{F80F15A8-9B31-F27A-96B7-C4383C25610D}" dt="2021-05-25T16:04:32.689" v="17" actId="20577"/>
          <ac:spMkLst>
            <pc:docMk/>
            <pc:sldMk cId="3977017204" sldId="258"/>
            <ac:spMk id="3" creationId="{E37AAF54-5A3F-4279-A1D8-4B217E6AB7E1}"/>
          </ac:spMkLst>
        </pc:spChg>
      </pc:sldChg>
      <pc:sldChg chg="modSp">
        <pc:chgData name="Jones, Katie" userId="S::katie.jones@ride.ri.gov::3d55a2f7-6550-412f-b564-04fd809a0992" providerId="AD" clId="Web-{F80F15A8-9B31-F27A-96B7-C4383C25610D}" dt="2021-05-25T16:04:22.876" v="13" actId="20577"/>
        <pc:sldMkLst>
          <pc:docMk/>
          <pc:sldMk cId="3657101855" sldId="494"/>
        </pc:sldMkLst>
        <pc:spChg chg="mod">
          <ac:chgData name="Jones, Katie" userId="S::katie.jones@ride.ri.gov::3d55a2f7-6550-412f-b564-04fd809a0992" providerId="AD" clId="Web-{F80F15A8-9B31-F27A-96B7-C4383C25610D}" dt="2021-05-25T16:04:22.876" v="13" actId="20577"/>
          <ac:spMkLst>
            <pc:docMk/>
            <pc:sldMk cId="3657101855" sldId="494"/>
            <ac:spMk id="3" creationId="{00000000-0000-0000-0000-000000000000}"/>
          </ac:spMkLst>
        </pc:spChg>
      </pc:sldChg>
      <pc:sldChg chg="addSp delSp modSp">
        <pc:chgData name="Jones, Katie" userId="S::katie.jones@ride.ri.gov::3d55a2f7-6550-412f-b564-04fd809a0992" providerId="AD" clId="Web-{F80F15A8-9B31-F27A-96B7-C4383C25610D}" dt="2021-05-25T16:06:06.769" v="33" actId="1076"/>
        <pc:sldMkLst>
          <pc:docMk/>
          <pc:sldMk cId="2787136471" sldId="495"/>
        </pc:sldMkLst>
        <pc:spChg chg="mod">
          <ac:chgData name="Jones, Katie" userId="S::katie.jones@ride.ri.gov::3d55a2f7-6550-412f-b564-04fd809a0992" providerId="AD" clId="Web-{F80F15A8-9B31-F27A-96B7-C4383C25610D}" dt="2021-05-25T16:05:04.408" v="28" actId="20577"/>
          <ac:spMkLst>
            <pc:docMk/>
            <pc:sldMk cId="2787136471" sldId="495"/>
            <ac:spMk id="7" creationId="{2F744199-5AC5-4303-8C12-B3F19A07C100}"/>
          </ac:spMkLst>
        </pc:spChg>
        <pc:picChg chg="add mod">
          <ac:chgData name="Jones, Katie" userId="S::katie.jones@ride.ri.gov::3d55a2f7-6550-412f-b564-04fd809a0992" providerId="AD" clId="Web-{F80F15A8-9B31-F27A-96B7-C4383C25610D}" dt="2021-05-25T16:06:06.769" v="33" actId="1076"/>
          <ac:picMkLst>
            <pc:docMk/>
            <pc:sldMk cId="2787136471" sldId="495"/>
            <ac:picMk id="2" creationId="{7995BC57-323D-40D7-9BBA-645FF0BB78A4}"/>
          </ac:picMkLst>
        </pc:picChg>
        <pc:picChg chg="del">
          <ac:chgData name="Jones, Katie" userId="S::katie.jones@ride.ri.gov::3d55a2f7-6550-412f-b564-04fd809a0992" providerId="AD" clId="Web-{F80F15A8-9B31-F27A-96B7-C4383C25610D}" dt="2021-05-25T16:05:52.862" v="29"/>
          <ac:picMkLst>
            <pc:docMk/>
            <pc:sldMk cId="2787136471" sldId="495"/>
            <ac:picMk id="9" creationId="{64A0B6BA-84EB-4449-AC64-57A2DD10B673}"/>
          </ac:picMkLst>
        </pc:picChg>
      </pc:sldChg>
      <pc:sldChg chg="modSp">
        <pc:chgData name="Jones, Katie" userId="S::katie.jones@ride.ri.gov::3d55a2f7-6550-412f-b564-04fd809a0992" providerId="AD" clId="Web-{F80F15A8-9B31-F27A-96B7-C4383C25610D}" dt="2021-05-25T16:04:46.611" v="21" actId="20577"/>
        <pc:sldMkLst>
          <pc:docMk/>
          <pc:sldMk cId="2192187975" sldId="498"/>
        </pc:sldMkLst>
        <pc:spChg chg="mod">
          <ac:chgData name="Jones, Katie" userId="S::katie.jones@ride.ri.gov::3d55a2f7-6550-412f-b564-04fd809a0992" providerId="AD" clId="Web-{F80F15A8-9B31-F27A-96B7-C4383C25610D}" dt="2021-05-25T16:04:46.611" v="21" actId="20577"/>
          <ac:spMkLst>
            <pc:docMk/>
            <pc:sldMk cId="2192187975" sldId="498"/>
            <ac:spMk id="3" creationId="{00000000-0000-0000-0000-000000000000}"/>
          </ac:spMkLst>
        </pc:spChg>
      </pc:sldChg>
    </pc:docChg>
  </pc:docChgLst>
  <pc:docChgLst>
    <pc:chgData name="Souza, Joy" userId="S::joy.souza@ride.ri.gov::11a36a77-8075-4f78-a95a-86d22d5b4d0f" providerId="AD" clId="Web-{950E2EB2-D974-44C8-54A9-D6E98C9203FE}"/>
    <pc:docChg chg="modSld">
      <pc:chgData name="Souza, Joy" userId="S::joy.souza@ride.ri.gov::11a36a77-8075-4f78-a95a-86d22d5b4d0f" providerId="AD" clId="Web-{950E2EB2-D974-44C8-54A9-D6E98C9203FE}" dt="2021-06-10T02:52:37.518" v="56" actId="20577"/>
      <pc:docMkLst>
        <pc:docMk/>
      </pc:docMkLst>
      <pc:sldChg chg="modSp">
        <pc:chgData name="Souza, Joy" userId="S::joy.souza@ride.ri.gov::11a36a77-8075-4f78-a95a-86d22d5b4d0f" providerId="AD" clId="Web-{950E2EB2-D974-44C8-54A9-D6E98C9203FE}" dt="2021-06-10T02:47:23.650" v="9" actId="20577"/>
        <pc:sldMkLst>
          <pc:docMk/>
          <pc:sldMk cId="1264076289" sldId="478"/>
        </pc:sldMkLst>
        <pc:spChg chg="mod">
          <ac:chgData name="Souza, Joy" userId="S::joy.souza@ride.ri.gov::11a36a77-8075-4f78-a95a-86d22d5b4d0f" providerId="AD" clId="Web-{950E2EB2-D974-44C8-54A9-D6E98C9203FE}" dt="2021-06-10T02:47:23.650" v="9" actId="20577"/>
          <ac:spMkLst>
            <pc:docMk/>
            <pc:sldMk cId="1264076289" sldId="478"/>
            <ac:spMk id="7" creationId="{2F744199-5AC5-4303-8C12-B3F19A07C100}"/>
          </ac:spMkLst>
        </pc:spChg>
      </pc:sldChg>
      <pc:sldChg chg="modSp">
        <pc:chgData name="Souza, Joy" userId="S::joy.souza@ride.ri.gov::11a36a77-8075-4f78-a95a-86d22d5b4d0f" providerId="AD" clId="Web-{950E2EB2-D974-44C8-54A9-D6E98C9203FE}" dt="2021-06-10T02:52:31.549" v="55" actId="20577"/>
        <pc:sldMkLst>
          <pc:docMk/>
          <pc:sldMk cId="237207013" sldId="481"/>
        </pc:sldMkLst>
        <pc:spChg chg="mod">
          <ac:chgData name="Souza, Joy" userId="S::joy.souza@ride.ri.gov::11a36a77-8075-4f78-a95a-86d22d5b4d0f" providerId="AD" clId="Web-{950E2EB2-D974-44C8-54A9-D6E98C9203FE}" dt="2021-06-10T02:52:31.549" v="55" actId="20577"/>
          <ac:spMkLst>
            <pc:docMk/>
            <pc:sldMk cId="237207013" sldId="481"/>
            <ac:spMk id="5" creationId="{8FCB71E4-3B8C-45AB-B308-25677FE57A58}"/>
          </ac:spMkLst>
        </pc:spChg>
      </pc:sldChg>
      <pc:sldChg chg="modSp">
        <pc:chgData name="Souza, Joy" userId="S::joy.souza@ride.ri.gov::11a36a77-8075-4f78-a95a-86d22d5b4d0f" providerId="AD" clId="Web-{950E2EB2-D974-44C8-54A9-D6E98C9203FE}" dt="2021-06-10T02:52:10.736" v="52" actId="14100"/>
        <pc:sldMkLst>
          <pc:docMk/>
          <pc:sldMk cId="1857660290" sldId="482"/>
        </pc:sldMkLst>
        <pc:spChg chg="mod">
          <ac:chgData name="Souza, Joy" userId="S::joy.souza@ride.ri.gov::11a36a77-8075-4f78-a95a-86d22d5b4d0f" providerId="AD" clId="Web-{950E2EB2-D974-44C8-54A9-D6E98C9203FE}" dt="2021-06-10T02:52:10.736" v="52" actId="14100"/>
          <ac:spMkLst>
            <pc:docMk/>
            <pc:sldMk cId="1857660290" sldId="482"/>
            <ac:spMk id="5" creationId="{8FCB71E4-3B8C-45AB-B308-25677FE57A58}"/>
          </ac:spMkLst>
        </pc:spChg>
      </pc:sldChg>
      <pc:sldChg chg="modSp">
        <pc:chgData name="Souza, Joy" userId="S::joy.souza@ride.ri.gov::11a36a77-8075-4f78-a95a-86d22d5b4d0f" providerId="AD" clId="Web-{950E2EB2-D974-44C8-54A9-D6E98C9203FE}" dt="2021-06-10T02:52:37.518" v="56" actId="20577"/>
        <pc:sldMkLst>
          <pc:docMk/>
          <pc:sldMk cId="1105642366" sldId="484"/>
        </pc:sldMkLst>
        <pc:spChg chg="mod">
          <ac:chgData name="Souza, Joy" userId="S::joy.souza@ride.ri.gov::11a36a77-8075-4f78-a95a-86d22d5b4d0f" providerId="AD" clId="Web-{950E2EB2-D974-44C8-54A9-D6E98C9203FE}" dt="2021-06-10T02:52:37.518" v="56" actId="20577"/>
          <ac:spMkLst>
            <pc:docMk/>
            <pc:sldMk cId="1105642366" sldId="484"/>
            <ac:spMk id="9" creationId="{C912185C-C967-41C0-956D-FC11F229D065}"/>
          </ac:spMkLst>
        </pc:spChg>
      </pc:sldChg>
      <pc:sldChg chg="modSp">
        <pc:chgData name="Souza, Joy" userId="S::joy.souza@ride.ri.gov::11a36a77-8075-4f78-a95a-86d22d5b4d0f" providerId="AD" clId="Web-{950E2EB2-D974-44C8-54A9-D6E98C9203FE}" dt="2021-06-10T02:49:31.388" v="20" actId="20577"/>
        <pc:sldMkLst>
          <pc:docMk/>
          <pc:sldMk cId="4093843385" sldId="485"/>
        </pc:sldMkLst>
        <pc:spChg chg="mod">
          <ac:chgData name="Souza, Joy" userId="S::joy.souza@ride.ri.gov::11a36a77-8075-4f78-a95a-86d22d5b4d0f" providerId="AD" clId="Web-{950E2EB2-D974-44C8-54A9-D6E98C9203FE}" dt="2021-06-10T02:49:31.388" v="20" actId="20577"/>
          <ac:spMkLst>
            <pc:docMk/>
            <pc:sldMk cId="4093843385" sldId="485"/>
            <ac:spMk id="7" creationId="{2F744199-5AC5-4303-8C12-B3F19A07C100}"/>
          </ac:spMkLst>
        </pc:spChg>
      </pc:sldChg>
      <pc:sldChg chg="modSp">
        <pc:chgData name="Souza, Joy" userId="S::joy.souza@ride.ri.gov::11a36a77-8075-4f78-a95a-86d22d5b4d0f" providerId="AD" clId="Web-{950E2EB2-D974-44C8-54A9-D6E98C9203FE}" dt="2021-06-10T02:49:22.325" v="19" actId="20577"/>
        <pc:sldMkLst>
          <pc:docMk/>
          <pc:sldMk cId="2245584571" sldId="486"/>
        </pc:sldMkLst>
        <pc:spChg chg="mod">
          <ac:chgData name="Souza, Joy" userId="S::joy.souza@ride.ri.gov::11a36a77-8075-4f78-a95a-86d22d5b4d0f" providerId="AD" clId="Web-{950E2EB2-D974-44C8-54A9-D6E98C9203FE}" dt="2021-06-10T02:49:22.325" v="19" actId="20577"/>
          <ac:spMkLst>
            <pc:docMk/>
            <pc:sldMk cId="2245584571" sldId="486"/>
            <ac:spMk id="7" creationId="{2F744199-5AC5-4303-8C12-B3F19A07C100}"/>
          </ac:spMkLst>
        </pc:spChg>
      </pc:sldChg>
      <pc:sldChg chg="modSp">
        <pc:chgData name="Souza, Joy" userId="S::joy.souza@ride.ri.gov::11a36a77-8075-4f78-a95a-86d22d5b4d0f" providerId="AD" clId="Web-{950E2EB2-D974-44C8-54A9-D6E98C9203FE}" dt="2021-06-10T02:50:51.984" v="27" actId="1076"/>
        <pc:sldMkLst>
          <pc:docMk/>
          <pc:sldMk cId="1229131037" sldId="487"/>
        </pc:sldMkLst>
        <pc:spChg chg="mod">
          <ac:chgData name="Souza, Joy" userId="S::joy.souza@ride.ri.gov::11a36a77-8075-4f78-a95a-86d22d5b4d0f" providerId="AD" clId="Web-{950E2EB2-D974-44C8-54A9-D6E98C9203FE}" dt="2021-06-10T02:50:41.281" v="26" actId="20577"/>
          <ac:spMkLst>
            <pc:docMk/>
            <pc:sldMk cId="1229131037" sldId="487"/>
            <ac:spMk id="3" creationId="{6A2C6B15-1C8E-4D9D-9145-25281A89FDAA}"/>
          </ac:spMkLst>
        </pc:spChg>
        <pc:spChg chg="mod">
          <ac:chgData name="Souza, Joy" userId="S::joy.souza@ride.ri.gov::11a36a77-8075-4f78-a95a-86d22d5b4d0f" providerId="AD" clId="Web-{950E2EB2-D974-44C8-54A9-D6E98C9203FE}" dt="2021-06-10T02:50:51.984" v="27" actId="1076"/>
          <ac:spMkLst>
            <pc:docMk/>
            <pc:sldMk cId="1229131037" sldId="487"/>
            <ac:spMk id="7" creationId="{2F744199-5AC5-4303-8C12-B3F19A07C100}"/>
          </ac:spMkLst>
        </pc:spChg>
      </pc:sldChg>
      <pc:sldChg chg="modSp">
        <pc:chgData name="Souza, Joy" userId="S::joy.souza@ride.ri.gov::11a36a77-8075-4f78-a95a-86d22d5b4d0f" providerId="AD" clId="Web-{950E2EB2-D974-44C8-54A9-D6E98C9203FE}" dt="2021-06-10T02:46:52.540" v="6" actId="20577"/>
        <pc:sldMkLst>
          <pc:docMk/>
          <pc:sldMk cId="3657101855" sldId="494"/>
        </pc:sldMkLst>
        <pc:spChg chg="mod">
          <ac:chgData name="Souza, Joy" userId="S::joy.souza@ride.ri.gov::11a36a77-8075-4f78-a95a-86d22d5b4d0f" providerId="AD" clId="Web-{950E2EB2-D974-44C8-54A9-D6E98C9203FE}" dt="2021-06-10T02:46:52.540" v="6" actId="20577"/>
          <ac:spMkLst>
            <pc:docMk/>
            <pc:sldMk cId="3657101855" sldId="494"/>
            <ac:spMk id="3" creationId="{00000000-0000-0000-0000-000000000000}"/>
          </ac:spMkLst>
        </pc:spChg>
      </pc:sldChg>
      <pc:sldChg chg="modSp">
        <pc:chgData name="Souza, Joy" userId="S::joy.souza@ride.ri.gov::11a36a77-8075-4f78-a95a-86d22d5b4d0f" providerId="AD" clId="Web-{950E2EB2-D974-44C8-54A9-D6E98C9203FE}" dt="2021-06-10T02:47:51.745" v="13" actId="1076"/>
        <pc:sldMkLst>
          <pc:docMk/>
          <pc:sldMk cId="2787136471" sldId="495"/>
        </pc:sldMkLst>
        <pc:spChg chg="mod">
          <ac:chgData name="Souza, Joy" userId="S::joy.souza@ride.ri.gov::11a36a77-8075-4f78-a95a-86d22d5b4d0f" providerId="AD" clId="Web-{950E2EB2-D974-44C8-54A9-D6E98C9203FE}" dt="2021-06-10T02:47:41.729" v="12" actId="20577"/>
          <ac:spMkLst>
            <pc:docMk/>
            <pc:sldMk cId="2787136471" sldId="495"/>
            <ac:spMk id="7" creationId="{2F744199-5AC5-4303-8C12-B3F19A07C100}"/>
          </ac:spMkLst>
        </pc:spChg>
        <pc:picChg chg="mod">
          <ac:chgData name="Souza, Joy" userId="S::joy.souza@ride.ri.gov::11a36a77-8075-4f78-a95a-86d22d5b4d0f" providerId="AD" clId="Web-{950E2EB2-D974-44C8-54A9-D6E98C9203FE}" dt="2021-06-10T02:47:51.745" v="13" actId="1076"/>
          <ac:picMkLst>
            <pc:docMk/>
            <pc:sldMk cId="2787136471" sldId="495"/>
            <ac:picMk id="2" creationId="{7995BC57-323D-40D7-9BBA-645FF0BB78A4}"/>
          </ac:picMkLst>
        </pc:picChg>
      </pc:sldChg>
      <pc:sldChg chg="modSp">
        <pc:chgData name="Souza, Joy" userId="S::joy.souza@ride.ri.gov::11a36a77-8075-4f78-a95a-86d22d5b4d0f" providerId="AD" clId="Web-{950E2EB2-D974-44C8-54A9-D6E98C9203FE}" dt="2021-06-10T02:47:33.572" v="11" actId="1076"/>
        <pc:sldMkLst>
          <pc:docMk/>
          <pc:sldMk cId="2840243240" sldId="496"/>
        </pc:sldMkLst>
        <pc:picChg chg="mod">
          <ac:chgData name="Souza, Joy" userId="S::joy.souza@ride.ri.gov::11a36a77-8075-4f78-a95a-86d22d5b4d0f" providerId="AD" clId="Web-{950E2EB2-D974-44C8-54A9-D6E98C9203FE}" dt="2021-06-10T02:47:33.572" v="11" actId="1076"/>
          <ac:picMkLst>
            <pc:docMk/>
            <pc:sldMk cId="2840243240" sldId="496"/>
            <ac:picMk id="4" creationId="{00000000-0000-0000-0000-000000000000}"/>
          </ac:picMkLst>
        </pc:picChg>
      </pc:sldChg>
      <pc:sldChg chg="modSp">
        <pc:chgData name="Souza, Joy" userId="S::joy.souza@ride.ri.gov::11a36a77-8075-4f78-a95a-86d22d5b4d0f" providerId="AD" clId="Web-{950E2EB2-D974-44C8-54A9-D6E98C9203FE}" dt="2021-06-10T02:51:20.423" v="47" actId="1076"/>
        <pc:sldMkLst>
          <pc:docMk/>
          <pc:sldMk cId="2192187975" sldId="498"/>
        </pc:sldMkLst>
        <pc:spChg chg="mod">
          <ac:chgData name="Souza, Joy" userId="S::joy.souza@ride.ri.gov::11a36a77-8075-4f78-a95a-86d22d5b4d0f" providerId="AD" clId="Web-{950E2EB2-D974-44C8-54A9-D6E98C9203FE}" dt="2021-06-10T02:51:20.423" v="47" actId="1076"/>
          <ac:spMkLst>
            <pc:docMk/>
            <pc:sldMk cId="2192187975" sldId="498"/>
            <ac:spMk id="3" creationId="{00000000-0000-0000-0000-000000000000}"/>
          </ac:spMkLst>
        </pc:spChg>
      </pc:sldChg>
    </pc:docChg>
  </pc:docChgLst>
  <pc:docChgLst>
    <pc:chgData name="Annavarjula, Shoba" userId="7b030866-2fbe-4569-95f7-1d8624dd2025" providerId="ADAL" clId="{7CEB3937-998B-4FF6-B059-591AFE925C38}"/>
    <pc:docChg chg="undo custSel modSld">
      <pc:chgData name="Annavarjula, Shoba" userId="7b030866-2fbe-4569-95f7-1d8624dd2025" providerId="ADAL" clId="{7CEB3937-998B-4FF6-B059-591AFE925C38}" dt="2022-05-19T15:34:28.454" v="111" actId="6549"/>
      <pc:docMkLst>
        <pc:docMk/>
      </pc:docMkLst>
      <pc:sldChg chg="modSp mod">
        <pc:chgData name="Annavarjula, Shoba" userId="7b030866-2fbe-4569-95f7-1d8624dd2025" providerId="ADAL" clId="{7CEB3937-998B-4FF6-B059-591AFE925C38}" dt="2022-05-19T13:43:54.967" v="3" actId="20577"/>
        <pc:sldMkLst>
          <pc:docMk/>
          <pc:sldMk cId="646299442" sldId="256"/>
        </pc:sldMkLst>
        <pc:spChg chg="mod">
          <ac:chgData name="Annavarjula, Shoba" userId="7b030866-2fbe-4569-95f7-1d8624dd2025" providerId="ADAL" clId="{7CEB3937-998B-4FF6-B059-591AFE925C38}" dt="2022-05-19T13:43:54.967" v="3" actId="20577"/>
          <ac:spMkLst>
            <pc:docMk/>
            <pc:sldMk cId="646299442" sldId="256"/>
            <ac:spMk id="2" creationId="{B363BDA6-8A69-4F2D-ADBC-4AF421A7903B}"/>
          </ac:spMkLst>
        </pc:spChg>
      </pc:sldChg>
      <pc:sldChg chg="modSp mod">
        <pc:chgData name="Annavarjula, Shoba" userId="7b030866-2fbe-4569-95f7-1d8624dd2025" providerId="ADAL" clId="{7CEB3937-998B-4FF6-B059-591AFE925C38}" dt="2022-05-19T15:34:28.454" v="111" actId="6549"/>
        <pc:sldMkLst>
          <pc:docMk/>
          <pc:sldMk cId="3977017204" sldId="258"/>
        </pc:sldMkLst>
        <pc:spChg chg="mod">
          <ac:chgData name="Annavarjula, Shoba" userId="7b030866-2fbe-4569-95f7-1d8624dd2025" providerId="ADAL" clId="{7CEB3937-998B-4FF6-B059-591AFE925C38}" dt="2022-05-19T15:34:28.454" v="111" actId="6549"/>
          <ac:spMkLst>
            <pc:docMk/>
            <pc:sldMk cId="3977017204" sldId="258"/>
            <ac:spMk id="3" creationId="{E37AAF54-5A3F-4279-A1D8-4B217E6AB7E1}"/>
          </ac:spMkLst>
        </pc:spChg>
      </pc:sldChg>
      <pc:sldChg chg="modSp mod">
        <pc:chgData name="Annavarjula, Shoba" userId="7b030866-2fbe-4569-95f7-1d8624dd2025" providerId="ADAL" clId="{7CEB3937-998B-4FF6-B059-591AFE925C38}" dt="2022-05-19T15:27:05.603" v="108" actId="1076"/>
        <pc:sldMkLst>
          <pc:docMk/>
          <pc:sldMk cId="1105642366" sldId="484"/>
        </pc:sldMkLst>
        <pc:spChg chg="mod">
          <ac:chgData name="Annavarjula, Shoba" userId="7b030866-2fbe-4569-95f7-1d8624dd2025" providerId="ADAL" clId="{7CEB3937-998B-4FF6-B059-591AFE925C38}" dt="2022-05-19T15:27:05.603" v="108" actId="1076"/>
          <ac:spMkLst>
            <pc:docMk/>
            <pc:sldMk cId="1105642366" sldId="484"/>
            <ac:spMk id="9" creationId="{C912185C-C967-41C0-956D-FC11F229D065}"/>
          </ac:spMkLst>
        </pc:spChg>
      </pc:sldChg>
      <pc:sldChg chg="modSp mod">
        <pc:chgData name="Annavarjula, Shoba" userId="7b030866-2fbe-4569-95f7-1d8624dd2025" providerId="ADAL" clId="{7CEB3937-998B-4FF6-B059-591AFE925C38}" dt="2022-05-19T15:12:01.704" v="81" actId="1076"/>
        <pc:sldMkLst>
          <pc:docMk/>
          <pc:sldMk cId="4093843385" sldId="485"/>
        </pc:sldMkLst>
        <pc:spChg chg="mod">
          <ac:chgData name="Annavarjula, Shoba" userId="7b030866-2fbe-4569-95f7-1d8624dd2025" providerId="ADAL" clId="{7CEB3937-998B-4FF6-B059-591AFE925C38}" dt="2022-05-19T15:12:01.704" v="81" actId="1076"/>
          <ac:spMkLst>
            <pc:docMk/>
            <pc:sldMk cId="4093843385" sldId="485"/>
            <ac:spMk id="3" creationId="{6A2C6B15-1C8E-4D9D-9145-25281A89FDAA}"/>
          </ac:spMkLst>
        </pc:spChg>
        <pc:spChg chg="mod">
          <ac:chgData name="Annavarjula, Shoba" userId="7b030866-2fbe-4569-95f7-1d8624dd2025" providerId="ADAL" clId="{7CEB3937-998B-4FF6-B059-591AFE925C38}" dt="2022-05-19T15:11:58.594" v="80" actId="1076"/>
          <ac:spMkLst>
            <pc:docMk/>
            <pc:sldMk cId="4093843385" sldId="485"/>
            <ac:spMk id="7" creationId="{2F744199-5AC5-4303-8C12-B3F19A07C100}"/>
          </ac:spMkLst>
        </pc:spChg>
      </pc:sldChg>
      <pc:sldChg chg="modSp mod">
        <pc:chgData name="Annavarjula, Shoba" userId="7b030866-2fbe-4569-95f7-1d8624dd2025" providerId="ADAL" clId="{7CEB3937-998B-4FF6-B059-591AFE925C38}" dt="2022-05-19T15:13:45.098" v="100" actId="1036"/>
        <pc:sldMkLst>
          <pc:docMk/>
          <pc:sldMk cId="2245584571" sldId="486"/>
        </pc:sldMkLst>
        <pc:spChg chg="mod">
          <ac:chgData name="Annavarjula, Shoba" userId="7b030866-2fbe-4569-95f7-1d8624dd2025" providerId="ADAL" clId="{7CEB3937-998B-4FF6-B059-591AFE925C38}" dt="2022-05-19T15:13:45.098" v="100" actId="1036"/>
          <ac:spMkLst>
            <pc:docMk/>
            <pc:sldMk cId="2245584571" sldId="486"/>
            <ac:spMk id="7" creationId="{2F744199-5AC5-4303-8C12-B3F19A07C100}"/>
          </ac:spMkLst>
        </pc:spChg>
      </pc:sldChg>
      <pc:sldChg chg="modSp mod">
        <pc:chgData name="Annavarjula, Shoba" userId="7b030866-2fbe-4569-95f7-1d8624dd2025" providerId="ADAL" clId="{7CEB3937-998B-4FF6-B059-591AFE925C38}" dt="2022-05-19T15:21:06.291" v="107" actId="14100"/>
        <pc:sldMkLst>
          <pc:docMk/>
          <pc:sldMk cId="2370180704" sldId="488"/>
        </pc:sldMkLst>
        <pc:spChg chg="mod">
          <ac:chgData name="Annavarjula, Shoba" userId="7b030866-2fbe-4569-95f7-1d8624dd2025" providerId="ADAL" clId="{7CEB3937-998B-4FF6-B059-591AFE925C38}" dt="2022-05-19T15:21:06.291" v="107" actId="14100"/>
          <ac:spMkLst>
            <pc:docMk/>
            <pc:sldMk cId="2370180704" sldId="488"/>
            <ac:spMk id="9" creationId="{C912185C-C967-41C0-956D-FC11F229D065}"/>
          </ac:spMkLst>
        </pc:spChg>
        <pc:picChg chg="mod">
          <ac:chgData name="Annavarjula, Shoba" userId="7b030866-2fbe-4569-95f7-1d8624dd2025" providerId="ADAL" clId="{7CEB3937-998B-4FF6-B059-591AFE925C38}" dt="2022-05-19T15:21:05.862" v="106" actId="1076"/>
          <ac:picMkLst>
            <pc:docMk/>
            <pc:sldMk cId="2370180704" sldId="488"/>
            <ac:picMk id="4" creationId="{62A3B40B-DF5E-458D-B2DC-D0424D227838}"/>
          </ac:picMkLst>
        </pc:picChg>
      </pc:sldChg>
      <pc:sldChg chg="modSp mod">
        <pc:chgData name="Annavarjula, Shoba" userId="7b030866-2fbe-4569-95f7-1d8624dd2025" providerId="ADAL" clId="{7CEB3937-998B-4FF6-B059-591AFE925C38}" dt="2022-05-19T13:45:21.514" v="42" actId="6549"/>
        <pc:sldMkLst>
          <pc:docMk/>
          <pc:sldMk cId="3657101855" sldId="494"/>
        </pc:sldMkLst>
        <pc:spChg chg="mod">
          <ac:chgData name="Annavarjula, Shoba" userId="7b030866-2fbe-4569-95f7-1d8624dd2025" providerId="ADAL" clId="{7CEB3937-998B-4FF6-B059-591AFE925C38}" dt="2022-05-19T13:45:21.514" v="42" actId="6549"/>
          <ac:spMkLst>
            <pc:docMk/>
            <pc:sldMk cId="3657101855" sldId="494"/>
            <ac:spMk id="3" creationId="{00000000-0000-0000-0000-000000000000}"/>
          </ac:spMkLst>
        </pc:spChg>
      </pc:sldChg>
      <pc:sldChg chg="modSp mod">
        <pc:chgData name="Annavarjula, Shoba" userId="7b030866-2fbe-4569-95f7-1d8624dd2025" providerId="ADAL" clId="{7CEB3937-998B-4FF6-B059-591AFE925C38}" dt="2022-05-19T13:46:13.236" v="50" actId="20577"/>
        <pc:sldMkLst>
          <pc:docMk/>
          <pc:sldMk cId="2787136471" sldId="495"/>
        </pc:sldMkLst>
        <pc:spChg chg="mod">
          <ac:chgData name="Annavarjula, Shoba" userId="7b030866-2fbe-4569-95f7-1d8624dd2025" providerId="ADAL" clId="{7CEB3937-998B-4FF6-B059-591AFE925C38}" dt="2022-05-19T13:46:13.236" v="50" actId="20577"/>
          <ac:spMkLst>
            <pc:docMk/>
            <pc:sldMk cId="2787136471" sldId="495"/>
            <ac:spMk id="7" creationId="{2F744199-5AC5-4303-8C12-B3F19A07C100}"/>
          </ac:spMkLst>
        </pc:spChg>
      </pc:sldChg>
      <pc:sldChg chg="modSp mod">
        <pc:chgData name="Annavarjula, Shoba" userId="7b030866-2fbe-4569-95f7-1d8624dd2025" providerId="ADAL" clId="{7CEB3937-998B-4FF6-B059-591AFE925C38}" dt="2022-05-19T13:47:01.352" v="54" actId="20577"/>
        <pc:sldMkLst>
          <pc:docMk/>
          <pc:sldMk cId="2192187975" sldId="498"/>
        </pc:sldMkLst>
        <pc:spChg chg="mod">
          <ac:chgData name="Annavarjula, Shoba" userId="7b030866-2fbe-4569-95f7-1d8624dd2025" providerId="ADAL" clId="{7CEB3937-998B-4FF6-B059-591AFE925C38}" dt="2022-05-19T13:47:01.352" v="54" actId="20577"/>
          <ac:spMkLst>
            <pc:docMk/>
            <pc:sldMk cId="2192187975" sldId="49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6CFA3-3CA8-4ACD-A04C-3256B50A3DB4}" type="datetimeFigureOut">
              <a:rPr lang="en-US" smtClean="0"/>
              <a:t>5/19/2022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BEE99-15E9-43D0-9E45-3DE172A7EB52}" type="slidenum">
              <a:rPr lang="en-US" smtClean="0"/>
              <a:t>‹#›</a:t>
            </a:fld>
            <a:endParaRPr lang="en-US"/>
          </a:p>
        </p:txBody>
      </p:sp>
    </p:spTree>
    <p:extLst>
      <p:ext uri="{BB962C8B-B14F-4D97-AF65-F5344CB8AC3E}">
        <p14:creationId xmlns:p14="http://schemas.microsoft.com/office/powerpoint/2010/main" val="26847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a:t>
            </a:fld>
            <a:endParaRPr lang="en-US"/>
          </a:p>
        </p:txBody>
      </p:sp>
    </p:spTree>
    <p:extLst>
      <p:ext uri="{BB962C8B-B14F-4D97-AF65-F5344CB8AC3E}">
        <p14:creationId xmlns:p14="http://schemas.microsoft.com/office/powerpoint/2010/main" val="528035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10</a:t>
            </a:fld>
            <a:endParaRPr lang="en-US"/>
          </a:p>
        </p:txBody>
      </p:sp>
    </p:spTree>
    <p:extLst>
      <p:ext uri="{BB962C8B-B14F-4D97-AF65-F5344CB8AC3E}">
        <p14:creationId xmlns:p14="http://schemas.microsoft.com/office/powerpoint/2010/main" val="280309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For SLO #1-4, there will only be four choices (not five)</a:t>
            </a:r>
            <a:r>
              <a:rPr lang="en-US" baseline="0" dirty="0"/>
              <a:t> in the “selection” menu because the Teacher Pilot does not have this form.</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11</a:t>
            </a:fld>
            <a:endParaRPr lang="en-US"/>
          </a:p>
        </p:txBody>
      </p:sp>
    </p:spTree>
    <p:extLst>
      <p:ext uri="{BB962C8B-B14F-4D97-AF65-F5344CB8AC3E}">
        <p14:creationId xmlns:p14="http://schemas.microsoft.com/office/powerpoint/2010/main" val="722623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12</a:t>
            </a:fld>
            <a:endParaRPr lang="en-US"/>
          </a:p>
        </p:txBody>
      </p:sp>
    </p:spTree>
    <p:extLst>
      <p:ext uri="{BB962C8B-B14F-4D97-AF65-F5344CB8AC3E}">
        <p14:creationId xmlns:p14="http://schemas.microsoft.com/office/powerpoint/2010/main" val="112463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13</a:t>
            </a:fld>
            <a:endParaRPr lang="en-US"/>
          </a:p>
        </p:txBody>
      </p:sp>
    </p:spTree>
    <p:extLst>
      <p:ext uri="{BB962C8B-B14F-4D97-AF65-F5344CB8AC3E}">
        <p14:creationId xmlns:p14="http://schemas.microsoft.com/office/powerpoint/2010/main" val="2907021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14</a:t>
            </a:fld>
            <a:endParaRPr lang="en-US"/>
          </a:p>
        </p:txBody>
      </p:sp>
    </p:spTree>
    <p:extLst>
      <p:ext uri="{BB962C8B-B14F-4D97-AF65-F5344CB8AC3E}">
        <p14:creationId xmlns:p14="http://schemas.microsoft.com/office/powerpoint/2010/main" val="239833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15</a:t>
            </a:fld>
            <a:endParaRPr lang="en-US"/>
          </a:p>
        </p:txBody>
      </p:sp>
    </p:spTree>
    <p:extLst>
      <p:ext uri="{BB962C8B-B14F-4D97-AF65-F5344CB8AC3E}">
        <p14:creationId xmlns:p14="http://schemas.microsoft.com/office/powerpoint/2010/main" val="1761548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16</a:t>
            </a:fld>
            <a:endParaRPr lang="en-US"/>
          </a:p>
        </p:txBody>
      </p:sp>
    </p:spTree>
    <p:extLst>
      <p:ext uri="{BB962C8B-B14F-4D97-AF65-F5344CB8AC3E}">
        <p14:creationId xmlns:p14="http://schemas.microsoft.com/office/powerpoint/2010/main" val="3850538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17</a:t>
            </a:fld>
            <a:endParaRPr lang="en-US"/>
          </a:p>
        </p:txBody>
      </p:sp>
    </p:spTree>
    <p:extLst>
      <p:ext uri="{BB962C8B-B14F-4D97-AF65-F5344CB8AC3E}">
        <p14:creationId xmlns:p14="http://schemas.microsoft.com/office/powerpoint/2010/main" val="240311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18</a:t>
            </a:fld>
            <a:endParaRPr lang="en-US"/>
          </a:p>
        </p:txBody>
      </p:sp>
    </p:spTree>
    <p:extLst>
      <p:ext uri="{BB962C8B-B14F-4D97-AF65-F5344CB8AC3E}">
        <p14:creationId xmlns:p14="http://schemas.microsoft.com/office/powerpoint/2010/main" val="1828811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19</a:t>
            </a:fld>
            <a:endParaRPr lang="en-US"/>
          </a:p>
        </p:txBody>
      </p:sp>
    </p:spTree>
    <p:extLst>
      <p:ext uri="{BB962C8B-B14F-4D97-AF65-F5344CB8AC3E}">
        <p14:creationId xmlns:p14="http://schemas.microsoft.com/office/powerpoint/2010/main" val="76541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2</a:t>
            </a:fld>
            <a:endParaRPr lang="en-US"/>
          </a:p>
        </p:txBody>
      </p:sp>
    </p:spTree>
    <p:extLst>
      <p:ext uri="{BB962C8B-B14F-4D97-AF65-F5344CB8AC3E}">
        <p14:creationId xmlns:p14="http://schemas.microsoft.com/office/powerpoint/2010/main" val="1555968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20</a:t>
            </a:fld>
            <a:endParaRPr lang="en-US"/>
          </a:p>
        </p:txBody>
      </p:sp>
    </p:spTree>
    <p:extLst>
      <p:ext uri="{BB962C8B-B14F-4D97-AF65-F5344CB8AC3E}">
        <p14:creationId xmlns:p14="http://schemas.microsoft.com/office/powerpoint/2010/main" val="1775590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For any questions regarding the upload process, please email </a:t>
            </a:r>
            <a:r>
              <a:rPr lang="en-US" b="1" baseline="0" dirty="0"/>
              <a:t>edeval@ride.ri.gov</a:t>
            </a:r>
            <a:r>
              <a:rPr lang="en-US" b="0" baseline="0" dirty="0"/>
              <a:t>.</a:t>
            </a:r>
          </a:p>
        </p:txBody>
      </p:sp>
      <p:sp>
        <p:nvSpPr>
          <p:cNvPr id="4" name="Slide Number Placeholder 3"/>
          <p:cNvSpPr>
            <a:spLocks noGrp="1"/>
          </p:cNvSpPr>
          <p:nvPr>
            <p:ph type="sldNum" sz="quarter" idx="10"/>
          </p:nvPr>
        </p:nvSpPr>
        <p:spPr/>
        <p:txBody>
          <a:bodyPr/>
          <a:lstStyle/>
          <a:p>
            <a:fld id="{DD9BEE99-15E9-43D0-9E45-3DE172A7EB52}" type="slidenum">
              <a:rPr lang="en-US" smtClean="0"/>
              <a:t>21</a:t>
            </a:fld>
            <a:endParaRPr lang="en-US"/>
          </a:p>
        </p:txBody>
      </p:sp>
    </p:spTree>
    <p:extLst>
      <p:ext uri="{BB962C8B-B14F-4D97-AF65-F5344CB8AC3E}">
        <p14:creationId xmlns:p14="http://schemas.microsoft.com/office/powerpoint/2010/main" val="201150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3</a:t>
            </a:fld>
            <a:endParaRPr lang="en-US"/>
          </a:p>
        </p:txBody>
      </p:sp>
    </p:spTree>
    <p:extLst>
      <p:ext uri="{BB962C8B-B14F-4D97-AF65-F5344CB8AC3E}">
        <p14:creationId xmlns:p14="http://schemas.microsoft.com/office/powerpoint/2010/main" val="55141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4</a:t>
            </a:fld>
            <a:endParaRPr lang="en-US"/>
          </a:p>
        </p:txBody>
      </p:sp>
    </p:spTree>
    <p:extLst>
      <p:ext uri="{BB962C8B-B14F-4D97-AF65-F5344CB8AC3E}">
        <p14:creationId xmlns:p14="http://schemas.microsoft.com/office/powerpoint/2010/main" val="3527847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5</a:t>
            </a:fld>
            <a:endParaRPr lang="en-US"/>
          </a:p>
        </p:txBody>
      </p:sp>
    </p:spTree>
    <p:extLst>
      <p:ext uri="{BB962C8B-B14F-4D97-AF65-F5344CB8AC3E}">
        <p14:creationId xmlns:p14="http://schemas.microsoft.com/office/powerpoint/2010/main" val="1895213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6</a:t>
            </a:fld>
            <a:endParaRPr lang="en-US"/>
          </a:p>
        </p:txBody>
      </p:sp>
    </p:spTree>
    <p:extLst>
      <p:ext uri="{BB962C8B-B14F-4D97-AF65-F5344CB8AC3E}">
        <p14:creationId xmlns:p14="http://schemas.microsoft.com/office/powerpoint/2010/main" val="2398153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7</a:t>
            </a:fld>
            <a:endParaRPr lang="en-US"/>
          </a:p>
        </p:txBody>
      </p:sp>
    </p:spTree>
    <p:extLst>
      <p:ext uri="{BB962C8B-B14F-4D97-AF65-F5344CB8AC3E}">
        <p14:creationId xmlns:p14="http://schemas.microsoft.com/office/powerpoint/2010/main" val="3223931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8</a:t>
            </a:fld>
            <a:endParaRPr lang="en-US"/>
          </a:p>
        </p:txBody>
      </p:sp>
    </p:spTree>
    <p:extLst>
      <p:ext uri="{BB962C8B-B14F-4D97-AF65-F5344CB8AC3E}">
        <p14:creationId xmlns:p14="http://schemas.microsoft.com/office/powerpoint/2010/main" val="3584290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questions regarding</a:t>
            </a:r>
            <a:r>
              <a:rPr lang="en-US" baseline="0" dirty="0"/>
              <a:t> setting up and running the extract, please contact </a:t>
            </a:r>
            <a:r>
              <a:rPr lang="en-US" b="1" baseline="0" dirty="0"/>
              <a:t>pgsupport@frontlineed.com</a:t>
            </a:r>
          </a:p>
          <a:p>
            <a:endParaRPr lang="en-US" dirty="0"/>
          </a:p>
        </p:txBody>
      </p:sp>
      <p:sp>
        <p:nvSpPr>
          <p:cNvPr id="4" name="Slide Number Placeholder 3"/>
          <p:cNvSpPr>
            <a:spLocks noGrp="1"/>
          </p:cNvSpPr>
          <p:nvPr>
            <p:ph type="sldNum" sz="quarter" idx="10"/>
          </p:nvPr>
        </p:nvSpPr>
        <p:spPr/>
        <p:txBody>
          <a:bodyPr/>
          <a:lstStyle/>
          <a:p>
            <a:fld id="{DD9BEE99-15E9-43D0-9E45-3DE172A7EB52}" type="slidenum">
              <a:rPr lang="en-US" smtClean="0"/>
              <a:t>9</a:t>
            </a:fld>
            <a:endParaRPr lang="en-US"/>
          </a:p>
        </p:txBody>
      </p:sp>
    </p:spTree>
    <p:extLst>
      <p:ext uri="{BB962C8B-B14F-4D97-AF65-F5344CB8AC3E}">
        <p14:creationId xmlns:p14="http://schemas.microsoft.com/office/powerpoint/2010/main" val="1375103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5/19/2022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5/19/2022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5/19/2022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5/19/2022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lank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 y="0"/>
            <a:ext cx="12191674" cy="6858000"/>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5DDDFF7-2729-4FAF-A667-4CB93C152E4B}" type="datetime4">
              <a:rPr lang="en-US" smtClean="0"/>
              <a:t>May 19, 2022</a:t>
            </a:fld>
            <a:endParaRPr lang="en-US" dirty="0"/>
          </a:p>
        </p:txBody>
      </p:sp>
      <p:sp>
        <p:nvSpPr>
          <p:cNvPr id="5" name="Footer Placeholder 4"/>
          <p:cNvSpPr>
            <a:spLocks noGrp="1"/>
          </p:cNvSpPr>
          <p:nvPr>
            <p:ph type="ftr" sz="quarter" idx="11"/>
          </p:nvPr>
        </p:nvSpPr>
        <p:spPr/>
        <p:txBody>
          <a:bodyPr/>
          <a:lstStyle/>
          <a:p>
            <a:r>
              <a:rPr lang="en-US" dirty="0"/>
              <a:t>©2016 Frontline Education Confidential &amp; Proprietary</a:t>
            </a:r>
          </a:p>
        </p:txBody>
      </p:sp>
      <p:sp>
        <p:nvSpPr>
          <p:cNvPr id="9" name="Title 1"/>
          <p:cNvSpPr>
            <a:spLocks noGrp="1"/>
          </p:cNvSpPr>
          <p:nvPr>
            <p:ph type="title" hasCustomPrompt="1"/>
          </p:nvPr>
        </p:nvSpPr>
        <p:spPr>
          <a:xfrm>
            <a:off x="731520" y="480218"/>
            <a:ext cx="6858000" cy="1325563"/>
          </a:xfrm>
        </p:spPr>
        <p:txBody>
          <a:bodyPr/>
          <a:lstStyle>
            <a:lvl1pPr>
              <a:defRPr baseline="0"/>
            </a:lvl1pPr>
          </a:lstStyle>
          <a:p>
            <a:r>
              <a:rPr lang="en-US" dirty="0"/>
              <a:t>Blank Text Header</a:t>
            </a:r>
            <a:br>
              <a:rPr lang="en-US" dirty="0"/>
            </a:br>
            <a:r>
              <a:rPr lang="en-US" dirty="0"/>
              <a:t>Second Line Optional</a:t>
            </a:r>
          </a:p>
        </p:txBody>
      </p:sp>
      <p:sp>
        <p:nvSpPr>
          <p:cNvPr id="10" name="Slide Number Placeholder 4"/>
          <p:cNvSpPr>
            <a:spLocks noGrp="1"/>
          </p:cNvSpPr>
          <p:nvPr>
            <p:ph type="sldNum" sz="quarter" idx="12"/>
          </p:nvPr>
        </p:nvSpPr>
        <p:spPr>
          <a:xfrm>
            <a:off x="10436267" y="6400800"/>
            <a:ext cx="727023" cy="182880"/>
          </a:xfrm>
        </p:spPr>
        <p:txBody>
          <a:bodyPr/>
          <a:lstStyle/>
          <a:p>
            <a:fld id="{BCE3D20D-AAEA-46F1-88F4-4FF0702FDAFA}" type="slidenum">
              <a:rPr lang="en-US" smtClean="0"/>
              <a:t>‹#›</a:t>
            </a:fld>
            <a:endParaRPr lang="en-US" dirty="0"/>
          </a:p>
        </p:txBody>
      </p:sp>
    </p:spTree>
    <p:extLst>
      <p:ext uri="{BB962C8B-B14F-4D97-AF65-F5344CB8AC3E}">
        <p14:creationId xmlns:p14="http://schemas.microsoft.com/office/powerpoint/2010/main" val="672890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5/19/2022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5/19/2022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5/19/2022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5/19/2022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5/19/2022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5/19/2022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5/19/2022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5/19/2022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4" r:id="rId18"/>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hyperlink" Target="https://ecert.ride.ri.gov/public/"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ride.ri.gov/StudentsFamilies/RIPublicSchools/SchoolDirectory.aspx"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ride.ri.gov/Portals/0/Uploads/Documents/Teachers-and-Administrators-Excellent-Educators/Educator-Evaluation/How_to_Upload_to_eRIDE_2022.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https://www.ride.ri.gov/TeachersAdministrators/EducatorEvaluation.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ride.ri.gov/Portals/0/Uploads/Documents/Teachers-and-Administrators-Excellent-Educators/Educator-Evaluation/How_to_Upload_to_eRIDE_2022.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BDA6-8A69-4F2D-ADBC-4AF421A7903B}"/>
              </a:ext>
            </a:extLst>
          </p:cNvPr>
          <p:cNvSpPr>
            <a:spLocks noGrp="1"/>
          </p:cNvSpPr>
          <p:nvPr>
            <p:ph type="ctrTitle"/>
          </p:nvPr>
        </p:nvSpPr>
        <p:spPr>
          <a:xfrm>
            <a:off x="1074744" y="1732548"/>
            <a:ext cx="10074519" cy="3670475"/>
          </a:xfrm>
        </p:spPr>
        <p:txBody>
          <a:bodyPr/>
          <a:lstStyle/>
          <a:p>
            <a:pPr algn="ctr"/>
            <a:r>
              <a:rPr lang="en-US" dirty="0"/>
              <a:t>Innovation Consortium Model </a:t>
            </a:r>
            <a:br>
              <a:rPr lang="en-US" dirty="0"/>
            </a:br>
            <a:r>
              <a:rPr lang="en-US" sz="4400" dirty="0"/>
              <a:t>EEM Evaluation Data Extract Process for DCAs</a:t>
            </a:r>
            <a:br>
              <a:rPr lang="en-US" sz="4400" dirty="0"/>
            </a:br>
            <a:br>
              <a:rPr lang="en-US" dirty="0"/>
            </a:br>
            <a:r>
              <a:rPr lang="en-US" dirty="0"/>
              <a:t>2021-2022</a:t>
            </a:r>
          </a:p>
        </p:txBody>
      </p:sp>
    </p:spTree>
    <p:extLst>
      <p:ext uri="{BB962C8B-B14F-4D97-AF65-F5344CB8AC3E}">
        <p14:creationId xmlns:p14="http://schemas.microsoft.com/office/powerpoint/2010/main" val="64629944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19790" y="391885"/>
            <a:ext cx="9466821" cy="336101"/>
          </a:xfrm>
        </p:spPr>
        <p:txBody>
          <a:bodyPr>
            <a:normAutofit fontScale="90000"/>
          </a:bodyPr>
          <a:lstStyle/>
          <a:p>
            <a:r>
              <a:rPr lang="en-US" sz="2800" b="1" dirty="0">
                <a:solidFill>
                  <a:schemeClr val="tx1"/>
                </a:solidFill>
              </a:rPr>
              <a:t>Step 4 - Configuring the Extract Template – Building Admin:</a:t>
            </a:r>
            <a:br>
              <a:rPr lang="en-US" sz="2800" dirty="0"/>
            </a:br>
            <a:endParaRPr lang="en-US" sz="2800" b="1">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163045" y="730445"/>
            <a:ext cx="11868746" cy="2308324"/>
          </a:xfrm>
          <a:prstGeom prst="rect">
            <a:avLst/>
          </a:prstGeom>
          <a:noFill/>
        </p:spPr>
        <p:txBody>
          <a:bodyPr wrap="square" lIns="91440" tIns="45720" rIns="91440" bIns="45720" rtlCol="0" anchor="t">
            <a:spAutoFit/>
          </a:bodyPr>
          <a:lstStyle/>
          <a:p>
            <a:pPr marL="285750" indent="-285750">
              <a:buFont typeface="Arial"/>
              <a:buChar char="•"/>
            </a:pPr>
            <a:r>
              <a:rPr lang="en-US" sz="1600" b="1" dirty="0"/>
              <a:t>Select the Building Admin section</a:t>
            </a:r>
            <a:endParaRPr lang="en-US"/>
          </a:p>
          <a:p>
            <a:pPr marL="285750" indent="-285750">
              <a:buFont typeface="Arial"/>
              <a:buChar char="•"/>
            </a:pPr>
            <a:r>
              <a:rPr lang="en-US" sz="1600" b="1" dirty="0"/>
              <a:t>Select the Building Admin type </a:t>
            </a:r>
          </a:p>
          <a:p>
            <a:pPr marL="285750" indent="-285750">
              <a:buFont typeface="Arial"/>
              <a:buChar char="•"/>
            </a:pPr>
            <a:r>
              <a:rPr lang="en-US" sz="1600" dirty="0"/>
              <a:t>Map the sources for </a:t>
            </a:r>
            <a:r>
              <a:rPr lang="en-US" sz="1600" dirty="0" err="1"/>
              <a:t>InstructionLeaderRIModel</a:t>
            </a:r>
            <a:r>
              <a:rPr lang="en-US" sz="1600" dirty="0"/>
              <a:t>, </a:t>
            </a:r>
            <a:r>
              <a:rPr lang="en-US" sz="1600" dirty="0" err="1"/>
              <a:t>SiteManagementRIModel</a:t>
            </a:r>
            <a:r>
              <a:rPr lang="en-US" sz="1600" dirty="0"/>
              <a:t>, and </a:t>
            </a:r>
            <a:r>
              <a:rPr lang="en-US" sz="1600" dirty="0" err="1"/>
              <a:t>PRRatingRIModel</a:t>
            </a:r>
            <a:r>
              <a:rPr lang="en-US" sz="1600" dirty="0"/>
              <a:t>:</a:t>
            </a:r>
          </a:p>
          <a:p>
            <a:pPr marL="285750" indent="-285750">
              <a:buFontTx/>
              <a:buChar char="-"/>
            </a:pPr>
            <a:r>
              <a:rPr lang="en-US" sz="1600" b="1" dirty="0" err="1"/>
              <a:t>InstructionLeaderRIModel</a:t>
            </a:r>
            <a:r>
              <a:rPr lang="en-US" sz="1600" b="1" dirty="0"/>
              <a:t> </a:t>
            </a:r>
            <a:r>
              <a:rPr lang="en-US" sz="1600" dirty="0"/>
              <a:t>– Select BA Final Effectiveness Rating Report, then Final Effectiveness Rating Report (BA), then Instructional Leadership Sum</a:t>
            </a:r>
          </a:p>
          <a:p>
            <a:pPr marL="285750" indent="-285750">
              <a:buFontTx/>
              <a:buChar char="-"/>
            </a:pPr>
            <a:r>
              <a:rPr lang="en-US" sz="1600" b="1" dirty="0" err="1"/>
              <a:t>SiteManagementRIModel</a:t>
            </a:r>
            <a:r>
              <a:rPr lang="en-US" sz="1600" dirty="0"/>
              <a:t> - Select BA Final Effectiveness Rating Report, then Final Effectiveness Rating Report (BA), then Site Management Sum</a:t>
            </a:r>
          </a:p>
          <a:p>
            <a:pPr marL="285750" indent="-285750">
              <a:buFontTx/>
              <a:buChar char="-"/>
            </a:pPr>
            <a:r>
              <a:rPr lang="en-US" sz="1600" b="1" dirty="0" err="1"/>
              <a:t>PRRatingRIModel</a:t>
            </a:r>
            <a:r>
              <a:rPr lang="en-US" sz="1600" dirty="0"/>
              <a:t> - Select BA Final Effectiveness Rating Report, then Final Effectiveness Rating Report (BA), then Professional Responsibilities Sum</a:t>
            </a:r>
            <a:endParaRPr lang="en-US" dirty="0"/>
          </a:p>
        </p:txBody>
      </p:sp>
      <p:pic>
        <p:nvPicPr>
          <p:cNvPr id="12" name="Picture 11">
            <a:extLst>
              <a:ext uri="{FF2B5EF4-FFF2-40B4-BE49-F238E27FC236}">
                <a16:creationId xmlns:a16="http://schemas.microsoft.com/office/drawing/2014/main" id="{798E6C06-CE04-4BF1-9744-9249C7A2BFBD}"/>
              </a:ext>
            </a:extLst>
          </p:cNvPr>
          <p:cNvPicPr>
            <a:picLocks noChangeAspect="1"/>
          </p:cNvPicPr>
          <p:nvPr/>
        </p:nvPicPr>
        <p:blipFill>
          <a:blip r:embed="rId3"/>
          <a:stretch>
            <a:fillRect/>
          </a:stretch>
        </p:blipFill>
        <p:spPr>
          <a:xfrm>
            <a:off x="472500" y="3280053"/>
            <a:ext cx="11363325" cy="1609725"/>
          </a:xfrm>
          <a:prstGeom prst="rect">
            <a:avLst/>
          </a:prstGeom>
        </p:spPr>
      </p:pic>
    </p:spTree>
    <p:extLst>
      <p:ext uri="{BB962C8B-B14F-4D97-AF65-F5344CB8AC3E}">
        <p14:creationId xmlns:p14="http://schemas.microsoft.com/office/powerpoint/2010/main" val="122913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66872" y="428133"/>
            <a:ext cx="8696741" cy="235534"/>
          </a:xfrm>
        </p:spPr>
        <p:txBody>
          <a:bodyPr>
            <a:normAutofit fontScale="90000"/>
          </a:bodyPr>
          <a:lstStyle/>
          <a:p>
            <a:r>
              <a:rPr lang="en-US" sz="2800" b="1" dirty="0">
                <a:solidFill>
                  <a:schemeClr val="tx1"/>
                </a:solidFill>
              </a:rPr>
              <a:t>Step 5 - Configuring the Extract Template – All Models:</a:t>
            </a: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458876" y="663667"/>
            <a:ext cx="11274248" cy="5509200"/>
          </a:xfrm>
          <a:prstGeom prst="rect">
            <a:avLst/>
          </a:prstGeom>
          <a:noFill/>
        </p:spPr>
        <p:txBody>
          <a:bodyPr wrap="square" rtlCol="0">
            <a:spAutoFit/>
          </a:bodyPr>
          <a:lstStyle/>
          <a:p>
            <a:pPr marL="285750" indent="-285750">
              <a:buFont typeface="Arial" panose="020B0604020202020204" pitchFamily="34" charset="0"/>
              <a:buChar char="•"/>
            </a:pPr>
            <a:r>
              <a:rPr lang="en-US" sz="1100" b="1" dirty="0"/>
              <a:t>Select the All Models Section</a:t>
            </a:r>
          </a:p>
          <a:p>
            <a:pPr marL="285750" indent="-285750">
              <a:buFont typeface="Arial" panose="020B0604020202020204" pitchFamily="34" charset="0"/>
              <a:buChar char="•"/>
            </a:pPr>
            <a:r>
              <a:rPr lang="en-US" sz="1100" b="1" dirty="0"/>
              <a:t>Select All Model Type(s): </a:t>
            </a:r>
            <a:r>
              <a:rPr lang="en-US" sz="1100" dirty="0"/>
              <a:t>Teacher, Building Administrator, and Support Professional</a:t>
            </a:r>
          </a:p>
          <a:p>
            <a:pPr marL="285750" indent="-285750">
              <a:buFont typeface="Arial" panose="020B0604020202020204" pitchFamily="34" charset="0"/>
              <a:buChar char="•"/>
            </a:pPr>
            <a:r>
              <a:rPr lang="en-US" sz="1100" b="1" dirty="0"/>
              <a:t>SLO 1</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SLO/SOO Score # 1 fields</a:t>
            </a:r>
          </a:p>
          <a:p>
            <a:pPr marL="285750" indent="-285750">
              <a:buFont typeface="Arial" panose="020B0604020202020204" pitchFamily="34" charset="0"/>
              <a:buChar char="•"/>
            </a:pPr>
            <a:r>
              <a:rPr lang="en-US" sz="1100" b="1" dirty="0"/>
              <a:t>SLO 2</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SLO/SOO Score # 2 fields</a:t>
            </a:r>
          </a:p>
          <a:p>
            <a:pPr marL="285750" indent="-285750">
              <a:buFont typeface="Arial" panose="020B0604020202020204" pitchFamily="34" charset="0"/>
              <a:buChar char="•"/>
            </a:pPr>
            <a:r>
              <a:rPr lang="en-US" sz="1100" b="1" dirty="0"/>
              <a:t>SLO 3</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SLO/SOO Score # 3 fields</a:t>
            </a:r>
          </a:p>
          <a:p>
            <a:pPr marL="285750" indent="-285750">
              <a:buFont typeface="Arial" panose="020B0604020202020204" pitchFamily="34" charset="0"/>
              <a:buChar char="•"/>
            </a:pPr>
            <a:r>
              <a:rPr lang="en-US" sz="1100" b="1" dirty="0"/>
              <a:t>SLO 4</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SLO/SOO Score # 4 fields</a:t>
            </a:r>
          </a:p>
          <a:p>
            <a:pPr marL="285750" indent="-285750">
              <a:buFont typeface="Arial" panose="020B0604020202020204" pitchFamily="34" charset="0"/>
              <a:buChar char="•"/>
            </a:pPr>
            <a:r>
              <a:rPr lang="en-US" sz="1100" b="1" dirty="0" err="1"/>
              <a:t>ReasonNoFERRating</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Reason for no Final Effectiveness Rating: fields.</a:t>
            </a:r>
          </a:p>
          <a:p>
            <a:pPr marL="285750" indent="-285750">
              <a:buFont typeface="Arial" panose="020B0604020202020204" pitchFamily="34" charset="0"/>
              <a:buChar char="•"/>
            </a:pPr>
            <a:r>
              <a:rPr lang="en-US" sz="1100" b="1" dirty="0" err="1"/>
              <a:t>ReasonNoFERRatingOther</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*If Other, please explain: fields.</a:t>
            </a:r>
          </a:p>
          <a:p>
            <a:pPr marL="285750" indent="-285750">
              <a:buFont typeface="Arial" panose="020B0604020202020204" pitchFamily="34" charset="0"/>
              <a:buChar char="•"/>
            </a:pPr>
            <a:r>
              <a:rPr lang="en-US" sz="1100" b="1" dirty="0" err="1"/>
              <a:t>LongTermSub</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Is this a long-term substitute? fields.</a:t>
            </a:r>
          </a:p>
          <a:p>
            <a:pPr marL="285750" indent="-285750">
              <a:buFont typeface="Arial" panose="020B0604020202020204" pitchFamily="34" charset="0"/>
              <a:buChar char="•"/>
            </a:pPr>
            <a:r>
              <a:rPr lang="en-US" sz="1100" b="1" dirty="0" err="1"/>
              <a:t>OverallStudentLearningScore</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Overall Student Learning Average Score &amp; Student Learning Matrix fields. </a:t>
            </a:r>
          </a:p>
          <a:p>
            <a:pPr marL="285750" indent="-285750">
              <a:buFont typeface="Arial" panose="020B0604020202020204" pitchFamily="34" charset="0"/>
              <a:buChar char="•"/>
            </a:pPr>
            <a:r>
              <a:rPr lang="en-US" sz="1100" b="1" dirty="0" err="1"/>
              <a:t>FinalEffectivenessRating</a:t>
            </a:r>
            <a:r>
              <a:rPr lang="en-US" sz="1100" dirty="0"/>
              <a:t> = Select BA Final Effectiveness Rating Report, SP Innovation Final Effectiveness Rating Report, Teacher Final Effectiveness Rating Report, Teacher Innovation Final Effectiveness Rating Report, then **Innovation Teacher Final Effectiveness Rating Report, Final Effectiveness Rating Report (BA), Innovation SA Final Effectiveness Rating Report, Innovation Teacher Final Effectiveness Rating Report, then select </a:t>
            </a:r>
            <a:r>
              <a:rPr lang="en-US" sz="1100" dirty="0">
                <a:solidFill>
                  <a:srgbClr val="FF0000"/>
                </a:solidFill>
              </a:rPr>
              <a:t>Final Effectiveness Matrix and Final Effectiveness Rating fields.</a:t>
            </a:r>
          </a:p>
          <a:p>
            <a:pPr marL="285750" indent="-285750">
              <a:buFont typeface="Arial" panose="020B0604020202020204" pitchFamily="34" charset="0"/>
              <a:buChar char="•"/>
            </a:pPr>
            <a:r>
              <a:rPr lang="en-US" sz="1100" b="1" dirty="0"/>
              <a:t>Click Save Template</a:t>
            </a:r>
          </a:p>
        </p:txBody>
      </p:sp>
    </p:spTree>
    <p:extLst>
      <p:ext uri="{BB962C8B-B14F-4D97-AF65-F5344CB8AC3E}">
        <p14:creationId xmlns:p14="http://schemas.microsoft.com/office/powerpoint/2010/main" val="3504587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66872" y="305606"/>
            <a:ext cx="10320702" cy="632590"/>
          </a:xfrm>
        </p:spPr>
        <p:txBody>
          <a:bodyPr>
            <a:normAutofit fontScale="90000"/>
          </a:bodyPr>
          <a:lstStyle/>
          <a:p>
            <a:r>
              <a:rPr lang="en-US" sz="2800" b="1" dirty="0">
                <a:solidFill>
                  <a:schemeClr val="tx1"/>
                </a:solidFill>
              </a:rPr>
              <a:t>Step 5 continued - Configuring the Extract Template – All Models:</a:t>
            </a:r>
            <a:br>
              <a:rPr lang="en-US" sz="2800" dirty="0"/>
            </a:br>
            <a:endParaRPr lang="en-US" sz="2800" dirty="0"/>
          </a:p>
        </p:txBody>
      </p:sp>
      <p:sp>
        <p:nvSpPr>
          <p:cNvPr id="11" name="TextBox 10">
            <a:extLst>
              <a:ext uri="{FF2B5EF4-FFF2-40B4-BE49-F238E27FC236}">
                <a16:creationId xmlns:a16="http://schemas.microsoft.com/office/drawing/2014/main" id="{66AA9AA7-2BAF-4CF4-A85D-AC512366ECC9}"/>
              </a:ext>
            </a:extLst>
          </p:cNvPr>
          <p:cNvSpPr txBox="1"/>
          <p:nvPr/>
        </p:nvSpPr>
        <p:spPr>
          <a:xfrm>
            <a:off x="1433818" y="5240957"/>
            <a:ext cx="4812766" cy="369332"/>
          </a:xfrm>
          <a:prstGeom prst="rect">
            <a:avLst/>
          </a:prstGeom>
          <a:noFill/>
        </p:spPr>
        <p:txBody>
          <a:bodyPr wrap="square" rtlCol="0">
            <a:spAutoFit/>
          </a:bodyPr>
          <a:lstStyle/>
          <a:p>
            <a:r>
              <a:rPr lang="en-US" dirty="0"/>
              <a:t>Click Next button</a:t>
            </a:r>
          </a:p>
        </p:txBody>
      </p:sp>
      <p:pic>
        <p:nvPicPr>
          <p:cNvPr id="12" name="Picture 11">
            <a:extLst>
              <a:ext uri="{FF2B5EF4-FFF2-40B4-BE49-F238E27FC236}">
                <a16:creationId xmlns:a16="http://schemas.microsoft.com/office/drawing/2014/main" id="{48FD8B29-D805-42AC-9174-B8DB4411F468}"/>
              </a:ext>
            </a:extLst>
          </p:cNvPr>
          <p:cNvPicPr>
            <a:picLocks noChangeAspect="1"/>
          </p:cNvPicPr>
          <p:nvPr/>
        </p:nvPicPr>
        <p:blipFill>
          <a:blip r:embed="rId3"/>
          <a:stretch>
            <a:fillRect/>
          </a:stretch>
        </p:blipFill>
        <p:spPr>
          <a:xfrm>
            <a:off x="3773089" y="4156735"/>
            <a:ext cx="4519702" cy="1444626"/>
          </a:xfrm>
          <a:prstGeom prst="rect">
            <a:avLst/>
          </a:prstGeom>
        </p:spPr>
      </p:pic>
      <p:sp>
        <p:nvSpPr>
          <p:cNvPr id="5" name="Arrow: Left 4">
            <a:extLst>
              <a:ext uri="{FF2B5EF4-FFF2-40B4-BE49-F238E27FC236}">
                <a16:creationId xmlns:a16="http://schemas.microsoft.com/office/drawing/2014/main" id="{07E3FA2B-A9CC-4FF8-B196-0D3A3F7C033E}"/>
              </a:ext>
            </a:extLst>
          </p:cNvPr>
          <p:cNvSpPr/>
          <p:nvPr/>
        </p:nvSpPr>
        <p:spPr>
          <a:xfrm>
            <a:off x="8435128" y="5203735"/>
            <a:ext cx="545285" cy="2218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9A09445-9B98-48D0-81F8-F02BED7D87D6}"/>
              </a:ext>
            </a:extLst>
          </p:cNvPr>
          <p:cNvPicPr>
            <a:picLocks noChangeAspect="1"/>
          </p:cNvPicPr>
          <p:nvPr/>
        </p:nvPicPr>
        <p:blipFill>
          <a:blip r:embed="rId4"/>
          <a:stretch>
            <a:fillRect/>
          </a:stretch>
        </p:blipFill>
        <p:spPr>
          <a:xfrm>
            <a:off x="438150" y="854364"/>
            <a:ext cx="11010900" cy="3609975"/>
          </a:xfrm>
          <a:prstGeom prst="rect">
            <a:avLst/>
          </a:prstGeom>
        </p:spPr>
      </p:pic>
    </p:spTree>
    <p:extLst>
      <p:ext uri="{BB962C8B-B14F-4D97-AF65-F5344CB8AC3E}">
        <p14:creationId xmlns:p14="http://schemas.microsoft.com/office/powerpoint/2010/main" val="353794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Extracted Data File</a:t>
            </a:r>
          </a:p>
        </p:txBody>
      </p:sp>
      <p:sp>
        <p:nvSpPr>
          <p:cNvPr id="3" name="TextBox 2"/>
          <p:cNvSpPr txBox="1"/>
          <p:nvPr/>
        </p:nvSpPr>
        <p:spPr>
          <a:xfrm>
            <a:off x="537495" y="2677107"/>
            <a:ext cx="11117179" cy="2862322"/>
          </a:xfrm>
          <a:prstGeom prst="rect">
            <a:avLst/>
          </a:prstGeom>
          <a:noFill/>
        </p:spPr>
        <p:txBody>
          <a:bodyPr wrap="square" lIns="91440" tIns="45720" rIns="91440" bIns="45720" rtlCol="0" anchor="t">
            <a:spAutoFit/>
          </a:bodyPr>
          <a:lstStyle/>
          <a:p>
            <a:r>
              <a:rPr lang="en-US" sz="2000" dirty="0"/>
              <a:t>You may continue onto the next set of steps to extract the data. This will generate a file that contains the Final Effectiveness Ratings for all your educators.</a:t>
            </a:r>
          </a:p>
          <a:p>
            <a:endParaRPr lang="en-US" sz="2000" dirty="0"/>
          </a:p>
          <a:p>
            <a:pPr algn="ctr"/>
            <a:r>
              <a:rPr lang="en-US" sz="2000" dirty="0"/>
              <a:t>OR</a:t>
            </a:r>
          </a:p>
          <a:p>
            <a:pPr algn="ctr"/>
            <a:endParaRPr lang="en-US" sz="2000" dirty="0"/>
          </a:p>
          <a:p>
            <a:r>
              <a:rPr lang="en-US" sz="2000" dirty="0"/>
              <a:t>You may come back another day to only run the extract and generate the file to upload to </a:t>
            </a:r>
            <a:r>
              <a:rPr lang="en-US" sz="2000" dirty="0" err="1"/>
              <a:t>eRIDE</a:t>
            </a:r>
            <a:r>
              <a:rPr lang="en-US" sz="2000" dirty="0"/>
              <a:t>. You will begin with the steps outlined on slides 4, then slide 5. On slide 6, you will select ‘</a:t>
            </a:r>
            <a:r>
              <a:rPr lang="en-US" sz="2000" b="1" dirty="0"/>
              <a:t>RI Extract 21-22 </a:t>
            </a:r>
            <a:r>
              <a:rPr lang="en-US" sz="2000" dirty="0"/>
              <a:t>in the dropdown, and then follow the steps 6 through 11 on the following slides.</a:t>
            </a:r>
          </a:p>
        </p:txBody>
      </p:sp>
    </p:spTree>
    <p:extLst>
      <p:ext uri="{BB962C8B-B14F-4D97-AF65-F5344CB8AC3E}">
        <p14:creationId xmlns:p14="http://schemas.microsoft.com/office/powerpoint/2010/main" val="219218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51675" y="407581"/>
            <a:ext cx="7909141" cy="632590"/>
          </a:xfrm>
        </p:spPr>
        <p:txBody>
          <a:bodyPr>
            <a:normAutofit fontScale="90000"/>
          </a:bodyPr>
          <a:lstStyle/>
          <a:p>
            <a:r>
              <a:rPr lang="en-US" sz="2800" b="1" dirty="0">
                <a:solidFill>
                  <a:schemeClr val="tx1"/>
                </a:solidFill>
              </a:rPr>
              <a:t>Step 6 - Review the Forms not Saved/Submitted</a:t>
            </a:r>
            <a:br>
              <a:rPr lang="en-US" sz="2800" dirty="0"/>
            </a:br>
            <a:endParaRPr lang="en-US" sz="2800" dirty="0"/>
          </a:p>
        </p:txBody>
      </p:sp>
      <p:pic>
        <p:nvPicPr>
          <p:cNvPr id="4" name="Content Placeholder 3">
            <a:extLst>
              <a:ext uri="{FF2B5EF4-FFF2-40B4-BE49-F238E27FC236}">
                <a16:creationId xmlns:a16="http://schemas.microsoft.com/office/drawing/2014/main" id="{655FF7DC-72A1-4E12-8143-A42716A07E5C}"/>
              </a:ext>
            </a:extLst>
          </p:cNvPr>
          <p:cNvPicPr>
            <a:picLocks noGrp="1" noChangeAspect="1"/>
          </p:cNvPicPr>
          <p:nvPr>
            <p:ph idx="1"/>
          </p:nvPr>
        </p:nvPicPr>
        <p:blipFill>
          <a:blip r:embed="rId3"/>
          <a:stretch>
            <a:fillRect/>
          </a:stretch>
        </p:blipFill>
        <p:spPr>
          <a:xfrm>
            <a:off x="351675" y="3056130"/>
            <a:ext cx="11395708" cy="3025462"/>
          </a:xfrm>
          <a:prstGeom prst="rect">
            <a:avLst/>
          </a:prstGeom>
        </p:spPr>
      </p:pic>
      <p:sp>
        <p:nvSpPr>
          <p:cNvPr id="5" name="TextBox 4">
            <a:extLst>
              <a:ext uri="{FF2B5EF4-FFF2-40B4-BE49-F238E27FC236}">
                <a16:creationId xmlns:a16="http://schemas.microsoft.com/office/drawing/2014/main" id="{8FCB71E4-3B8C-45AB-B308-25677FE57A58}"/>
              </a:ext>
            </a:extLst>
          </p:cNvPr>
          <p:cNvSpPr txBox="1"/>
          <p:nvPr/>
        </p:nvSpPr>
        <p:spPr>
          <a:xfrm>
            <a:off x="444617" y="832770"/>
            <a:ext cx="7832989"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“The following are forms that are active within a user’s process and have not yet been saved or submitted. Either inactivate (zero out the instance of that form) or click the form name below to complete the form.”</a:t>
            </a:r>
          </a:p>
          <a:p>
            <a:pPr marL="285750" indent="-285750">
              <a:buFont typeface="Arial" panose="020B0604020202020204" pitchFamily="34" charset="0"/>
              <a:buChar char="•"/>
            </a:pPr>
            <a:r>
              <a:rPr lang="en-US" dirty="0"/>
              <a:t>You can submit right from this screen by clicking the blue form link</a:t>
            </a:r>
          </a:p>
          <a:p>
            <a:pPr marL="285750" indent="-285750">
              <a:buFont typeface="Arial" panose="020B0604020202020204" pitchFamily="34" charset="0"/>
              <a:buChar char="•"/>
            </a:pPr>
            <a:r>
              <a:rPr lang="en-US" dirty="0"/>
              <a:t>Depending on the amount of data, this screen may take a few minutes to populate the information</a:t>
            </a:r>
          </a:p>
          <a:p>
            <a:pPr marL="285750" indent="-285750">
              <a:buFont typeface="Arial" panose="020B0604020202020204" pitchFamily="34" charset="0"/>
              <a:buChar char="•"/>
            </a:pPr>
            <a:r>
              <a:rPr lang="en-US" dirty="0"/>
              <a:t>When finished, click Next</a:t>
            </a:r>
          </a:p>
        </p:txBody>
      </p:sp>
      <p:pic>
        <p:nvPicPr>
          <p:cNvPr id="2" name="Picture 1"/>
          <p:cNvPicPr>
            <a:picLocks noChangeAspect="1"/>
          </p:cNvPicPr>
          <p:nvPr/>
        </p:nvPicPr>
        <p:blipFill>
          <a:blip r:embed="rId4"/>
          <a:stretch>
            <a:fillRect/>
          </a:stretch>
        </p:blipFill>
        <p:spPr>
          <a:xfrm>
            <a:off x="351675" y="6081592"/>
            <a:ext cx="11395708" cy="400050"/>
          </a:xfrm>
          <a:prstGeom prst="rect">
            <a:avLst/>
          </a:prstGeom>
        </p:spPr>
      </p:pic>
    </p:spTree>
    <p:extLst>
      <p:ext uri="{BB962C8B-B14F-4D97-AF65-F5344CB8AC3E}">
        <p14:creationId xmlns:p14="http://schemas.microsoft.com/office/powerpoint/2010/main" val="194355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731520" y="480219"/>
            <a:ext cx="7615526" cy="632590"/>
          </a:xfrm>
        </p:spPr>
        <p:txBody>
          <a:bodyPr>
            <a:normAutofit fontScale="90000"/>
          </a:bodyPr>
          <a:lstStyle/>
          <a:p>
            <a:r>
              <a:rPr lang="en-US" sz="2800" b="1" dirty="0">
                <a:solidFill>
                  <a:schemeClr val="tx1"/>
                </a:solidFill>
              </a:rPr>
              <a:t>Step 7 -  Review Forms with Blank Values</a:t>
            </a:r>
            <a:br>
              <a:rPr lang="en-US" sz="2800" dirty="0"/>
            </a:br>
            <a:endParaRPr lang="en-US" sz="2800" dirty="0"/>
          </a:p>
        </p:txBody>
      </p:sp>
      <p:sp>
        <p:nvSpPr>
          <p:cNvPr id="5" name="TextBox 4">
            <a:extLst>
              <a:ext uri="{FF2B5EF4-FFF2-40B4-BE49-F238E27FC236}">
                <a16:creationId xmlns:a16="http://schemas.microsoft.com/office/drawing/2014/main" id="{8FCB71E4-3B8C-45AB-B308-25677FE57A58}"/>
              </a:ext>
            </a:extLst>
          </p:cNvPr>
          <p:cNvSpPr txBox="1"/>
          <p:nvPr/>
        </p:nvSpPr>
        <p:spPr>
          <a:xfrm>
            <a:off x="731520" y="881723"/>
            <a:ext cx="7183035"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following forms have been submitted but are missing one or more required values within the submitted form. Click the form name to open and review/resubmit that form with completed values.”</a:t>
            </a:r>
          </a:p>
          <a:p>
            <a:pPr marL="285750" indent="-285750">
              <a:buFont typeface="Arial" panose="020B0604020202020204" pitchFamily="34" charset="0"/>
              <a:buChar char="•"/>
            </a:pPr>
            <a:r>
              <a:rPr lang="en-US" dirty="0"/>
              <a:t>You can click on the form link to populate the missing field.</a:t>
            </a:r>
          </a:p>
          <a:p>
            <a:pPr marL="285750" indent="-285750">
              <a:buFont typeface="Arial" panose="020B0604020202020204" pitchFamily="34" charset="0"/>
              <a:buChar char="•"/>
            </a:pPr>
            <a:r>
              <a:rPr lang="en-US" dirty="0"/>
              <a:t>When finished, click Next.</a:t>
            </a:r>
          </a:p>
          <a:p>
            <a:pPr marL="285750" indent="-285750">
              <a:buFont typeface="Arial" panose="020B0604020202020204" pitchFamily="34" charset="0"/>
              <a:buChar char="•"/>
            </a:pPr>
            <a:endParaRPr lang="en-US" dirty="0"/>
          </a:p>
        </p:txBody>
      </p:sp>
      <p:pic>
        <p:nvPicPr>
          <p:cNvPr id="6" name="Content Placeholder 5">
            <a:extLst>
              <a:ext uri="{FF2B5EF4-FFF2-40B4-BE49-F238E27FC236}">
                <a16:creationId xmlns:a16="http://schemas.microsoft.com/office/drawing/2014/main" id="{1C7CB923-17C2-4E0A-A6F7-54A8D2B64C92}"/>
              </a:ext>
            </a:extLst>
          </p:cNvPr>
          <p:cNvPicPr>
            <a:picLocks noGrp="1" noChangeAspect="1"/>
          </p:cNvPicPr>
          <p:nvPr>
            <p:ph idx="1"/>
          </p:nvPr>
        </p:nvPicPr>
        <p:blipFill>
          <a:blip r:embed="rId3"/>
          <a:stretch>
            <a:fillRect/>
          </a:stretch>
        </p:blipFill>
        <p:spPr>
          <a:xfrm>
            <a:off x="731520" y="2913048"/>
            <a:ext cx="11096850" cy="2827791"/>
          </a:xfrm>
          <a:prstGeom prst="rect">
            <a:avLst/>
          </a:prstGeom>
        </p:spPr>
      </p:pic>
      <p:pic>
        <p:nvPicPr>
          <p:cNvPr id="2" name="Picture 1"/>
          <p:cNvPicPr>
            <a:picLocks noChangeAspect="1"/>
          </p:cNvPicPr>
          <p:nvPr/>
        </p:nvPicPr>
        <p:blipFill>
          <a:blip r:embed="rId4"/>
          <a:stretch>
            <a:fillRect/>
          </a:stretch>
        </p:blipFill>
        <p:spPr>
          <a:xfrm>
            <a:off x="731520" y="5740839"/>
            <a:ext cx="11096850" cy="400050"/>
          </a:xfrm>
          <a:prstGeom prst="rect">
            <a:avLst/>
          </a:prstGeom>
        </p:spPr>
      </p:pic>
    </p:spTree>
    <p:extLst>
      <p:ext uri="{BB962C8B-B14F-4D97-AF65-F5344CB8AC3E}">
        <p14:creationId xmlns:p14="http://schemas.microsoft.com/office/powerpoint/2010/main" val="237207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11751253" cy="632590"/>
          </a:xfrm>
        </p:spPr>
        <p:txBody>
          <a:bodyPr>
            <a:normAutofit fontScale="90000"/>
          </a:bodyPr>
          <a:lstStyle/>
          <a:p>
            <a:r>
              <a:rPr lang="en-US" sz="2800" b="1" dirty="0">
                <a:solidFill>
                  <a:schemeClr val="tx1"/>
                </a:solidFill>
              </a:rPr>
              <a:t>Step 8 - Composite Score Forms that need to be reviewed and resubmitted</a:t>
            </a:r>
            <a:br>
              <a:rPr lang="en-US" sz="2800" dirty="0"/>
            </a:br>
            <a:endParaRPr lang="en-US" sz="2800" dirty="0"/>
          </a:p>
        </p:txBody>
      </p:sp>
      <p:sp>
        <p:nvSpPr>
          <p:cNvPr id="5" name="TextBox 4">
            <a:extLst>
              <a:ext uri="{FF2B5EF4-FFF2-40B4-BE49-F238E27FC236}">
                <a16:creationId xmlns:a16="http://schemas.microsoft.com/office/drawing/2014/main" id="{8FCB71E4-3B8C-45AB-B308-25677FE57A58}"/>
              </a:ext>
            </a:extLst>
          </p:cNvPr>
          <p:cNvSpPr txBox="1"/>
          <p:nvPr/>
        </p:nvSpPr>
        <p:spPr>
          <a:xfrm>
            <a:off x="478172" y="1243784"/>
            <a:ext cx="9292369"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following forms were submitted, however prior forms that contribute scoring information to the form have been edited. These composite scores may be outdated as a result. Please review the form, edit and resubmit to ensure the latest scoring data is included.”</a:t>
            </a:r>
          </a:p>
          <a:p>
            <a:pPr marL="285750" indent="-285750">
              <a:buFont typeface="Arial" panose="020B0604020202020204" pitchFamily="34" charset="0"/>
              <a:buChar char="•"/>
            </a:pPr>
            <a:r>
              <a:rPr lang="en-US" dirty="0"/>
              <a:t>You can edit and resubmit right from this screen by clicking the blue form link.</a:t>
            </a:r>
          </a:p>
          <a:p>
            <a:pPr marL="285750" indent="-285750">
              <a:buFont typeface="Arial" panose="020B0604020202020204" pitchFamily="34" charset="0"/>
              <a:buChar char="•"/>
            </a:pPr>
            <a:r>
              <a:rPr lang="en-US" dirty="0"/>
              <a:t>When finished, click Next.</a:t>
            </a:r>
          </a:p>
          <a:p>
            <a:pPr marL="285750" indent="-285750">
              <a:buFont typeface="Arial" panose="020B0604020202020204" pitchFamily="34" charset="0"/>
              <a:buChar char="•"/>
            </a:pPr>
            <a:endParaRPr lang="en-US" dirty="0"/>
          </a:p>
        </p:txBody>
      </p:sp>
      <p:pic>
        <p:nvPicPr>
          <p:cNvPr id="8" name="Content Placeholder 7">
            <a:extLst>
              <a:ext uri="{FF2B5EF4-FFF2-40B4-BE49-F238E27FC236}">
                <a16:creationId xmlns:a16="http://schemas.microsoft.com/office/drawing/2014/main" id="{02BFA239-D003-4D66-9BAE-561BFBAA15A1}"/>
              </a:ext>
            </a:extLst>
          </p:cNvPr>
          <p:cNvPicPr>
            <a:picLocks noGrp="1" noChangeAspect="1"/>
          </p:cNvPicPr>
          <p:nvPr>
            <p:ph idx="1"/>
          </p:nvPr>
        </p:nvPicPr>
        <p:blipFill>
          <a:blip r:embed="rId3"/>
          <a:stretch>
            <a:fillRect/>
          </a:stretch>
        </p:blipFill>
        <p:spPr>
          <a:xfrm>
            <a:off x="478172" y="3101627"/>
            <a:ext cx="10515600" cy="2720141"/>
          </a:xfrm>
          <a:prstGeom prst="rect">
            <a:avLst/>
          </a:prstGeom>
        </p:spPr>
      </p:pic>
      <p:pic>
        <p:nvPicPr>
          <p:cNvPr id="2" name="Picture 1"/>
          <p:cNvPicPr>
            <a:picLocks noChangeAspect="1"/>
          </p:cNvPicPr>
          <p:nvPr/>
        </p:nvPicPr>
        <p:blipFill>
          <a:blip r:embed="rId4"/>
          <a:stretch>
            <a:fillRect/>
          </a:stretch>
        </p:blipFill>
        <p:spPr>
          <a:xfrm>
            <a:off x="478172" y="5821768"/>
            <a:ext cx="10515600" cy="400050"/>
          </a:xfrm>
          <a:prstGeom prst="rect">
            <a:avLst/>
          </a:prstGeom>
        </p:spPr>
      </p:pic>
    </p:spTree>
    <p:extLst>
      <p:ext uri="{BB962C8B-B14F-4D97-AF65-F5344CB8AC3E}">
        <p14:creationId xmlns:p14="http://schemas.microsoft.com/office/powerpoint/2010/main" val="1857660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9 - Missing User Data</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203059" y="905460"/>
            <a:ext cx="9167782" cy="4395507"/>
          </a:xfrm>
        </p:spPr>
        <p:txBody>
          <a:bodyPr>
            <a:normAutofit/>
          </a:bodyPr>
          <a:lstStyle/>
          <a:p>
            <a:pPr>
              <a:spcBef>
                <a:spcPts val="0"/>
              </a:spcBef>
              <a:buClrTx/>
              <a:buFont typeface="Arial" panose="020B0604020202020204" pitchFamily="34" charset="0"/>
              <a:buChar char="•"/>
            </a:pPr>
            <a:r>
              <a:rPr lang="en-US" dirty="0">
                <a:solidFill>
                  <a:schemeClr val="tx1"/>
                </a:solidFill>
              </a:rPr>
              <a:t>Missing user data could include (but not limited to) Certificate IDs, </a:t>
            </a:r>
            <a:r>
              <a:rPr lang="en-US" dirty="0" err="1">
                <a:solidFill>
                  <a:schemeClr val="tx1"/>
                </a:solidFill>
              </a:rPr>
              <a:t>SchoolCode</a:t>
            </a:r>
            <a:r>
              <a:rPr lang="en-US" dirty="0">
                <a:solidFill>
                  <a:schemeClr val="tx1"/>
                </a:solidFill>
              </a:rPr>
              <a:t> when Evaluation Type is Building Administrator, or </a:t>
            </a:r>
            <a:r>
              <a:rPr lang="en-US" dirty="0" err="1">
                <a:solidFill>
                  <a:schemeClr val="tx1"/>
                </a:solidFill>
              </a:rPr>
              <a:t>LongTermSubstitute</a:t>
            </a:r>
            <a:r>
              <a:rPr lang="en-US" dirty="0">
                <a:solidFill>
                  <a:schemeClr val="tx1"/>
                </a:solidFill>
              </a:rPr>
              <a:t> flag. </a:t>
            </a:r>
            <a:r>
              <a:rPr lang="en-US" dirty="0"/>
              <a:t>You can look up an educator’s certificationID at this website: </a:t>
            </a:r>
            <a:r>
              <a:rPr lang="en-US" u="sng" dirty="0">
                <a:hlinkClick r:id="rId3"/>
              </a:rPr>
              <a:t>https://ecert.ride.ri.gov/public/</a:t>
            </a:r>
            <a:endParaRPr lang="en-US" dirty="0">
              <a:solidFill>
                <a:schemeClr val="tx1"/>
              </a:solidFill>
            </a:endParaRPr>
          </a:p>
          <a:p>
            <a:pPr>
              <a:spcBef>
                <a:spcPts val="0"/>
              </a:spcBef>
              <a:buClrTx/>
              <a:buFont typeface="Arial" panose="020B0604020202020204" pitchFamily="34" charset="0"/>
              <a:buChar char="•"/>
            </a:pPr>
            <a:r>
              <a:rPr lang="en-US" dirty="0">
                <a:solidFill>
                  <a:schemeClr val="tx1"/>
                </a:solidFill>
              </a:rPr>
              <a:t>Click on link for the user and populate the missing data. </a:t>
            </a:r>
          </a:p>
          <a:p>
            <a:pPr marL="0" indent="0">
              <a:buNone/>
            </a:pPr>
            <a:r>
              <a:rPr lang="en-US" dirty="0"/>
              <a:t> </a:t>
            </a:r>
          </a:p>
          <a:p>
            <a:endParaRPr lang="en-US" sz="2500" dirty="0">
              <a:latin typeface="+mj-lt"/>
              <a:ea typeface="+mj-ea"/>
              <a:cs typeface="+mj-cs"/>
            </a:endParaRPr>
          </a:p>
        </p:txBody>
      </p:sp>
      <p:pic>
        <p:nvPicPr>
          <p:cNvPr id="4" name="Picture 3">
            <a:extLst>
              <a:ext uri="{FF2B5EF4-FFF2-40B4-BE49-F238E27FC236}">
                <a16:creationId xmlns:a16="http://schemas.microsoft.com/office/drawing/2014/main" id="{62A3B40B-DF5E-458D-B2DC-D0424D227838}"/>
              </a:ext>
            </a:extLst>
          </p:cNvPr>
          <p:cNvPicPr>
            <a:picLocks noChangeAspect="1"/>
          </p:cNvPicPr>
          <p:nvPr/>
        </p:nvPicPr>
        <p:blipFill>
          <a:blip r:embed="rId4"/>
          <a:stretch>
            <a:fillRect/>
          </a:stretch>
        </p:blipFill>
        <p:spPr>
          <a:xfrm>
            <a:off x="485759" y="2360652"/>
            <a:ext cx="10345900" cy="3886888"/>
          </a:xfrm>
          <a:prstGeom prst="rect">
            <a:avLst/>
          </a:prstGeom>
        </p:spPr>
      </p:pic>
      <p:pic>
        <p:nvPicPr>
          <p:cNvPr id="2" name="Picture 1"/>
          <p:cNvPicPr>
            <a:picLocks noChangeAspect="1"/>
          </p:cNvPicPr>
          <p:nvPr/>
        </p:nvPicPr>
        <p:blipFill>
          <a:blip r:embed="rId5"/>
          <a:stretch>
            <a:fillRect/>
          </a:stretch>
        </p:blipFill>
        <p:spPr>
          <a:xfrm>
            <a:off x="617289" y="6230137"/>
            <a:ext cx="10214369" cy="400050"/>
          </a:xfrm>
          <a:prstGeom prst="rect">
            <a:avLst/>
          </a:prstGeom>
        </p:spPr>
      </p:pic>
    </p:spTree>
    <p:extLst>
      <p:ext uri="{BB962C8B-B14F-4D97-AF65-F5344CB8AC3E}">
        <p14:creationId xmlns:p14="http://schemas.microsoft.com/office/powerpoint/2010/main" val="2370180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10 – Preview Extract Data</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561474" y="1140267"/>
            <a:ext cx="10706062" cy="4707707"/>
          </a:xfrm>
        </p:spPr>
        <p:txBody>
          <a:bodyPr>
            <a:normAutofit/>
          </a:bodyPr>
          <a:lstStyle/>
          <a:p>
            <a:r>
              <a:rPr lang="en-US" dirty="0"/>
              <a:t>Use this step to review all the data information. </a:t>
            </a:r>
            <a:r>
              <a:rPr lang="en-US" i="1" dirty="0"/>
              <a:t>When evaluation type is Building Administrator, please be sure that the school code matches the 5-digit school code on the RIDE school directory listing.</a:t>
            </a:r>
            <a:r>
              <a:rPr lang="en-US" dirty="0"/>
              <a:t> Look up your school in the RIDE School directory at </a:t>
            </a:r>
            <a:r>
              <a:rPr lang="en-US" u="sng" dirty="0">
                <a:hlinkClick r:id="rId3"/>
              </a:rPr>
              <a:t>https://www.ride.ri.gov/StudentsFamilies/RIPublicSchools/SchoolDirectory.aspx</a:t>
            </a:r>
            <a:endParaRPr lang="en-US" dirty="0"/>
          </a:p>
          <a:p>
            <a:pPr>
              <a:buClrTx/>
              <a:buFont typeface="Arial" panose="020B0604020202020204" pitchFamily="34" charset="0"/>
              <a:buChar char="•"/>
            </a:pPr>
            <a:r>
              <a:rPr lang="en-US" sz="2500" dirty="0">
                <a:latin typeface="+mj-lt"/>
                <a:ea typeface="+mj-ea"/>
                <a:cs typeface="+mj-cs"/>
              </a:rPr>
              <a:t>Click “Next” at the bottom right corner to proceed to the next screen to download the extract.</a:t>
            </a:r>
          </a:p>
        </p:txBody>
      </p:sp>
      <p:pic>
        <p:nvPicPr>
          <p:cNvPr id="2" name="Picture 1">
            <a:extLst>
              <a:ext uri="{FF2B5EF4-FFF2-40B4-BE49-F238E27FC236}">
                <a16:creationId xmlns:a16="http://schemas.microsoft.com/office/drawing/2014/main" id="{41A5BCFF-037C-4F95-B686-883C77BAA9EE}"/>
              </a:ext>
            </a:extLst>
          </p:cNvPr>
          <p:cNvPicPr>
            <a:picLocks noChangeAspect="1"/>
          </p:cNvPicPr>
          <p:nvPr/>
        </p:nvPicPr>
        <p:blipFill>
          <a:blip r:embed="rId4"/>
          <a:stretch>
            <a:fillRect/>
          </a:stretch>
        </p:blipFill>
        <p:spPr>
          <a:xfrm>
            <a:off x="751936" y="3223678"/>
            <a:ext cx="10895417" cy="479710"/>
          </a:xfrm>
          <a:prstGeom prst="rect">
            <a:avLst/>
          </a:prstGeom>
        </p:spPr>
      </p:pic>
      <p:pic>
        <p:nvPicPr>
          <p:cNvPr id="4" name="Picture 3"/>
          <p:cNvPicPr>
            <a:picLocks noChangeAspect="1"/>
          </p:cNvPicPr>
          <p:nvPr/>
        </p:nvPicPr>
        <p:blipFill>
          <a:blip r:embed="rId5"/>
          <a:stretch>
            <a:fillRect/>
          </a:stretch>
        </p:blipFill>
        <p:spPr>
          <a:xfrm>
            <a:off x="751935" y="5447924"/>
            <a:ext cx="10895417" cy="400050"/>
          </a:xfrm>
          <a:prstGeom prst="rect">
            <a:avLst/>
          </a:prstGeom>
        </p:spPr>
      </p:pic>
    </p:spTree>
    <p:extLst>
      <p:ext uri="{BB962C8B-B14F-4D97-AF65-F5344CB8AC3E}">
        <p14:creationId xmlns:p14="http://schemas.microsoft.com/office/powerpoint/2010/main" val="3815186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03059" y="507677"/>
            <a:ext cx="9579295" cy="632590"/>
          </a:xfrm>
        </p:spPr>
        <p:txBody>
          <a:bodyPr>
            <a:normAutofit fontScale="90000"/>
          </a:bodyPr>
          <a:lstStyle/>
          <a:p>
            <a:r>
              <a:rPr lang="en-US" sz="2800" b="1" dirty="0">
                <a:solidFill>
                  <a:schemeClr val="tx1"/>
                </a:solidFill>
              </a:rPr>
              <a:t>Step 11 - Run the Extract</a:t>
            </a:r>
            <a:br>
              <a:rPr lang="en-US" sz="2800" dirty="0"/>
            </a:br>
            <a:endParaRPr lang="en-US" sz="2800" dirty="0"/>
          </a:p>
        </p:txBody>
      </p:sp>
      <p:sp>
        <p:nvSpPr>
          <p:cNvPr id="9" name="Content Placeholder 8">
            <a:extLst>
              <a:ext uri="{FF2B5EF4-FFF2-40B4-BE49-F238E27FC236}">
                <a16:creationId xmlns:a16="http://schemas.microsoft.com/office/drawing/2014/main" id="{C912185C-C967-41C0-956D-FC11F229D065}"/>
              </a:ext>
            </a:extLst>
          </p:cNvPr>
          <p:cNvSpPr>
            <a:spLocks noGrp="1"/>
          </p:cNvSpPr>
          <p:nvPr>
            <p:ph idx="1"/>
          </p:nvPr>
        </p:nvSpPr>
        <p:spPr>
          <a:xfrm>
            <a:off x="466801" y="1374261"/>
            <a:ext cx="10515600" cy="3834616"/>
          </a:xfrm>
        </p:spPr>
        <p:txBody>
          <a:bodyPr vert="horz" lIns="91440" tIns="45720" rIns="91440" bIns="45720" rtlCol="0" anchor="t">
            <a:normAutofit/>
          </a:bodyPr>
          <a:lstStyle/>
          <a:p>
            <a:pPr>
              <a:buClrTx/>
              <a:buFont typeface="Arial" panose="020B0604020202020204" pitchFamily="34" charset="0"/>
              <a:buChar char="•"/>
            </a:pPr>
            <a:r>
              <a:rPr lang="en-US" sz="2500" dirty="0">
                <a:latin typeface="+mj-lt"/>
                <a:ea typeface="+mj-ea"/>
                <a:cs typeface="+mj-cs"/>
              </a:rPr>
              <a:t>Click on the DOWNLOAD button to retrieve the CSV file.</a:t>
            </a:r>
          </a:p>
          <a:p>
            <a:pPr>
              <a:buClrTx/>
              <a:buFont typeface="Arial" panose="020B0604020202020204" pitchFamily="34" charset="0"/>
              <a:buChar char="•"/>
            </a:pPr>
            <a:r>
              <a:rPr lang="en-US" sz="2500" b="1" dirty="0">
                <a:latin typeface="+mj-lt"/>
                <a:ea typeface="+mj-ea"/>
                <a:cs typeface="+mj-cs"/>
              </a:rPr>
              <a:t>Note</a:t>
            </a:r>
            <a:r>
              <a:rPr lang="en-US" sz="2500" dirty="0">
                <a:latin typeface="+mj-lt"/>
                <a:ea typeface="+mj-ea"/>
                <a:cs typeface="+mj-cs"/>
              </a:rPr>
              <a:t>: The file can be downloaded and opened as many times as needed. When ready to upload to RIDE via the PAS, download the file one last time and do not open to preserve file formatting. </a:t>
            </a:r>
          </a:p>
          <a:p>
            <a:pPr>
              <a:buClrTx/>
              <a:buFont typeface="Arial" panose="020B0604020202020204" pitchFamily="34" charset="0"/>
              <a:buChar char="•"/>
            </a:pPr>
            <a:endParaRPr lang="en-US" sz="2500" dirty="0">
              <a:latin typeface="+mj-lt"/>
              <a:ea typeface="+mj-ea"/>
              <a:cs typeface="+mj-cs"/>
            </a:endParaRPr>
          </a:p>
        </p:txBody>
      </p:sp>
      <p:pic>
        <p:nvPicPr>
          <p:cNvPr id="4" name="Picture 3">
            <a:extLst>
              <a:ext uri="{FF2B5EF4-FFF2-40B4-BE49-F238E27FC236}">
                <a16:creationId xmlns:a16="http://schemas.microsoft.com/office/drawing/2014/main" id="{9EEFF301-70D7-4C1C-A008-5558D539E3E4}"/>
              </a:ext>
            </a:extLst>
          </p:cNvPr>
          <p:cNvPicPr>
            <a:picLocks noChangeAspect="1"/>
          </p:cNvPicPr>
          <p:nvPr/>
        </p:nvPicPr>
        <p:blipFill>
          <a:blip r:embed="rId3"/>
          <a:stretch>
            <a:fillRect/>
          </a:stretch>
        </p:blipFill>
        <p:spPr>
          <a:xfrm>
            <a:off x="1078517" y="4076324"/>
            <a:ext cx="8401050" cy="1771650"/>
          </a:xfrm>
          <a:prstGeom prst="rect">
            <a:avLst/>
          </a:prstGeom>
        </p:spPr>
      </p:pic>
    </p:spTree>
    <p:extLst>
      <p:ext uri="{BB962C8B-B14F-4D97-AF65-F5344CB8AC3E}">
        <p14:creationId xmlns:p14="http://schemas.microsoft.com/office/powerpoint/2010/main" val="110564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725" y="909500"/>
            <a:ext cx="8761413" cy="706964"/>
          </a:xfrm>
        </p:spPr>
        <p:txBody>
          <a:bodyPr/>
          <a:lstStyle/>
          <a:p>
            <a:r>
              <a:rPr lang="en-US" dirty="0"/>
              <a:t>Important Dates + Guidance</a:t>
            </a:r>
          </a:p>
        </p:txBody>
      </p:sp>
      <p:sp>
        <p:nvSpPr>
          <p:cNvPr id="3" name="TextBox 2"/>
          <p:cNvSpPr txBox="1"/>
          <p:nvPr/>
        </p:nvSpPr>
        <p:spPr>
          <a:xfrm>
            <a:off x="481262" y="2390274"/>
            <a:ext cx="11245517" cy="3693319"/>
          </a:xfrm>
          <a:prstGeom prst="rect">
            <a:avLst/>
          </a:prstGeom>
          <a:noFill/>
        </p:spPr>
        <p:txBody>
          <a:bodyPr wrap="square" lIns="91440" tIns="45720" rIns="91440" bIns="45720" rtlCol="0" anchor="t">
            <a:spAutoFit/>
          </a:bodyPr>
          <a:lstStyle/>
          <a:p>
            <a:r>
              <a:rPr lang="en-US" dirty="0"/>
              <a:t>Just like last year, the Final Effectiveness Rating Report (FERR) and related data must first be extracted from EEM by each District Configuration Administrator (DCA) before being uploaded to RIDE’s submission portal via the </a:t>
            </a:r>
            <a:r>
              <a:rPr lang="en-US" dirty="0" err="1"/>
              <a:t>eRIDE</a:t>
            </a:r>
            <a:r>
              <a:rPr lang="en-US" dirty="0"/>
              <a:t> system. The process for setting up the extract template is similar to that of 2020-2021.  It is highly recommended that you begin the preparation process now using the following guidance regarding the 2021-2022 evaluation data extract process as soon as possible.</a:t>
            </a:r>
          </a:p>
          <a:p>
            <a:endParaRPr lang="en-US" dirty="0"/>
          </a:p>
          <a:p>
            <a:r>
              <a:rPr lang="en-US" b="1" i="1" dirty="0"/>
              <a:t>Important Dates</a:t>
            </a:r>
            <a:endParaRPr lang="en-US" dirty="0"/>
          </a:p>
          <a:p>
            <a:endParaRPr lang="en-US" dirty="0"/>
          </a:p>
          <a:p>
            <a:r>
              <a:rPr lang="en-US" b="1" dirty="0">
                <a:ea typeface="+mn-lt"/>
                <a:cs typeface="+mn-lt"/>
              </a:rPr>
              <a:t>Thursday, June 30, 2022</a:t>
            </a:r>
            <a:r>
              <a:rPr lang="en-US" dirty="0"/>
              <a:t>– By this date, all districts must submit and finalize forms for all educators including those on the cyclical process and those not being evaluated for other reasons, </a:t>
            </a:r>
            <a:r>
              <a:rPr lang="en-US" dirty="0">
                <a:ea typeface="+mn-lt"/>
                <a:cs typeface="+mn-lt"/>
              </a:rPr>
              <a:t>including COVID-19 evaluation option #3.</a:t>
            </a:r>
            <a:endParaRPr lang="en-US" dirty="0"/>
          </a:p>
          <a:p>
            <a:endParaRPr lang="en-US" dirty="0"/>
          </a:p>
        </p:txBody>
      </p:sp>
    </p:spTree>
    <p:extLst>
      <p:ext uri="{BB962C8B-B14F-4D97-AF65-F5344CB8AC3E}">
        <p14:creationId xmlns:p14="http://schemas.microsoft.com/office/powerpoint/2010/main" val="3657101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Extracted Data File</a:t>
            </a:r>
          </a:p>
        </p:txBody>
      </p:sp>
      <p:sp>
        <p:nvSpPr>
          <p:cNvPr id="3" name="TextBox 2"/>
          <p:cNvSpPr txBox="1"/>
          <p:nvPr/>
        </p:nvSpPr>
        <p:spPr>
          <a:xfrm>
            <a:off x="529389" y="2534653"/>
            <a:ext cx="11117179" cy="2831544"/>
          </a:xfrm>
          <a:prstGeom prst="rect">
            <a:avLst/>
          </a:prstGeom>
          <a:noFill/>
        </p:spPr>
        <p:txBody>
          <a:bodyPr wrap="square" rtlCol="0">
            <a:spAutoFit/>
          </a:bodyPr>
          <a:lstStyle/>
          <a:p>
            <a:r>
              <a:rPr lang="en-US" sz="2000" dirty="0"/>
              <a:t>Please be sure to save the file in the location of your choice, maintaining confidentiality requirements. The downloaded file </a:t>
            </a:r>
            <a:r>
              <a:rPr lang="en-US" sz="2000" b="1" dirty="0"/>
              <a:t>must not be opened</a:t>
            </a:r>
            <a:r>
              <a:rPr lang="en-US" sz="2000" dirty="0"/>
              <a:t> in Excel as it will change the formatting and lead to errors in upload. If you wish to open the file to review for accuracy, be sure to ONLY open it using Notepad.</a:t>
            </a:r>
          </a:p>
          <a:p>
            <a:r>
              <a:rPr lang="en-US" sz="2000" b="1" dirty="0"/>
              <a:t> </a:t>
            </a:r>
            <a:endParaRPr lang="en-US" sz="2000" dirty="0"/>
          </a:p>
          <a:p>
            <a:r>
              <a:rPr lang="en-US" sz="2000" b="1" i="1" dirty="0"/>
              <a:t> </a:t>
            </a:r>
            <a:endParaRPr lang="en-US" sz="2000" dirty="0"/>
          </a:p>
          <a:p>
            <a:r>
              <a:rPr lang="en-US" sz="2000" b="1" dirty="0"/>
              <a:t>Please review guidance on </a:t>
            </a:r>
            <a:r>
              <a:rPr lang="en-US" sz="2000" b="1" u="sng" dirty="0">
                <a:hlinkClick r:id="rId3"/>
              </a:rPr>
              <a:t>uploading this extracted data file</a:t>
            </a:r>
            <a:r>
              <a:rPr lang="en-US" sz="2000" b="1" dirty="0"/>
              <a:t> to RIDE’s portal which is located on the </a:t>
            </a:r>
            <a:r>
              <a:rPr lang="en-US" sz="2000" b="1" u="sng" dirty="0">
                <a:hlinkClick r:id="rId4"/>
              </a:rPr>
              <a:t>Educator Evaluation</a:t>
            </a:r>
            <a:r>
              <a:rPr lang="en-US" sz="2000" b="1" dirty="0"/>
              <a:t> page of the RIDE website.</a:t>
            </a:r>
            <a:endParaRPr lang="en-US" sz="2000" dirty="0"/>
          </a:p>
          <a:p>
            <a:endParaRPr lang="en-US" dirty="0"/>
          </a:p>
        </p:txBody>
      </p:sp>
    </p:spTree>
    <p:extLst>
      <p:ext uri="{BB962C8B-B14F-4D97-AF65-F5344CB8AC3E}">
        <p14:creationId xmlns:p14="http://schemas.microsoft.com/office/powerpoint/2010/main" val="3821003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9FC9-D861-4095-BDD2-4A72D0979B08}"/>
              </a:ext>
            </a:extLst>
          </p:cNvPr>
          <p:cNvSpPr>
            <a:spLocks noGrp="1"/>
          </p:cNvSpPr>
          <p:nvPr>
            <p:ph type="title"/>
          </p:nvPr>
        </p:nvSpPr>
        <p:spPr/>
        <p:txBody>
          <a:bodyPr/>
          <a:lstStyle/>
          <a:p>
            <a:r>
              <a:rPr lang="en-US" dirty="0"/>
              <a:t>Submission Process</a:t>
            </a:r>
          </a:p>
        </p:txBody>
      </p:sp>
      <p:sp>
        <p:nvSpPr>
          <p:cNvPr id="3" name="Content Placeholder 2">
            <a:extLst>
              <a:ext uri="{FF2B5EF4-FFF2-40B4-BE49-F238E27FC236}">
                <a16:creationId xmlns:a16="http://schemas.microsoft.com/office/drawing/2014/main" id="{E37AAF54-5A3F-4279-A1D8-4B217E6AB7E1}"/>
              </a:ext>
            </a:extLst>
          </p:cNvPr>
          <p:cNvSpPr>
            <a:spLocks noGrp="1"/>
          </p:cNvSpPr>
          <p:nvPr>
            <p:ph idx="1"/>
          </p:nvPr>
        </p:nvSpPr>
        <p:spPr>
          <a:xfrm>
            <a:off x="561474" y="2603500"/>
            <a:ext cx="11141168" cy="3416300"/>
          </a:xfrm>
        </p:spPr>
        <p:txBody>
          <a:bodyPr vert="horz" lIns="91440" tIns="45720" rIns="91440" bIns="45720" rtlCol="0" anchor="t">
            <a:normAutofit/>
          </a:bodyPr>
          <a:lstStyle/>
          <a:p>
            <a:r>
              <a:rPr lang="en-US" sz="2000" dirty="0"/>
              <a:t>Educator Evaluation data can be submitted through eRIDE (www.eride.ri.gov) using the Personnel Data Collection. Educator Evaluation is a submission type within the Personnel Data Collection application.</a:t>
            </a:r>
          </a:p>
          <a:p>
            <a:r>
              <a:rPr lang="en-US" sz="2000"/>
              <a:t>You can review the </a:t>
            </a:r>
            <a:r>
              <a:rPr lang="en-US" sz="2000">
                <a:hlinkClick r:id="rId3"/>
              </a:rPr>
              <a:t>upload to eRIDE</a:t>
            </a:r>
            <a:r>
              <a:rPr lang="en-US" sz="2000"/>
              <a:t> guidance here.</a:t>
            </a:r>
          </a:p>
          <a:p>
            <a:r>
              <a:rPr lang="en-US" sz="2000" b="1">
                <a:ea typeface="+mn-lt"/>
                <a:cs typeface="+mn-lt"/>
              </a:rPr>
              <a:t>Thursday</a:t>
            </a:r>
            <a:r>
              <a:rPr lang="en-US" sz="2000" b="1" dirty="0">
                <a:ea typeface="+mn-lt"/>
                <a:cs typeface="+mn-lt"/>
              </a:rPr>
              <a:t>, June 30, 2022</a:t>
            </a:r>
            <a:r>
              <a:rPr lang="en-US" sz="2000" dirty="0"/>
              <a:t>– By this date, all districts must submit and finalize forms for all educators including those on the cyclical process and those not being evaluated for other reasons.</a:t>
            </a:r>
          </a:p>
          <a:p>
            <a:endParaRPr lang="en-US" sz="2000" dirty="0"/>
          </a:p>
        </p:txBody>
      </p:sp>
    </p:spTree>
    <p:extLst>
      <p:ext uri="{BB962C8B-B14F-4D97-AF65-F5344CB8AC3E}">
        <p14:creationId xmlns:p14="http://schemas.microsoft.com/office/powerpoint/2010/main" val="3977017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04B4-CC98-4BCB-BE5B-97A2C749128E}"/>
              </a:ext>
            </a:extLst>
          </p:cNvPr>
          <p:cNvSpPr>
            <a:spLocks noGrp="1"/>
          </p:cNvSpPr>
          <p:nvPr>
            <p:ph type="title"/>
          </p:nvPr>
        </p:nvSpPr>
        <p:spPr>
          <a:xfrm>
            <a:off x="788566" y="973668"/>
            <a:ext cx="9127802" cy="706964"/>
          </a:xfrm>
        </p:spPr>
        <p:txBody>
          <a:bodyPr/>
          <a:lstStyle/>
          <a:p>
            <a:r>
              <a:rPr lang="en-US" dirty="0"/>
              <a:t>Roles</a:t>
            </a:r>
          </a:p>
        </p:txBody>
      </p:sp>
      <p:sp>
        <p:nvSpPr>
          <p:cNvPr id="3" name="Content Placeholder 2">
            <a:extLst>
              <a:ext uri="{FF2B5EF4-FFF2-40B4-BE49-F238E27FC236}">
                <a16:creationId xmlns:a16="http://schemas.microsoft.com/office/drawing/2014/main" id="{0FCD70DA-057B-43E8-A144-D63D1EF45D51}"/>
              </a:ext>
            </a:extLst>
          </p:cNvPr>
          <p:cNvSpPr>
            <a:spLocks noGrp="1"/>
          </p:cNvSpPr>
          <p:nvPr>
            <p:ph idx="1"/>
          </p:nvPr>
        </p:nvSpPr>
        <p:spPr>
          <a:xfrm>
            <a:off x="528506" y="2374085"/>
            <a:ext cx="10914077" cy="4068660"/>
          </a:xfrm>
        </p:spPr>
        <p:txBody>
          <a:bodyPr>
            <a:noAutofit/>
          </a:bodyPr>
          <a:lstStyle/>
          <a:p>
            <a:r>
              <a:rPr lang="en-US" sz="2000" b="1" dirty="0"/>
              <a:t>Building administrator </a:t>
            </a:r>
            <a:r>
              <a:rPr lang="en-US" sz="2000" dirty="0"/>
              <a:t>–An educator working under a Building Level Administrator certification. This would include school principals, school assistant principals, head of school, etc. </a:t>
            </a:r>
          </a:p>
          <a:p>
            <a:r>
              <a:rPr lang="en-US" sz="2000" b="1" dirty="0"/>
              <a:t>Teacher</a:t>
            </a:r>
            <a:r>
              <a:rPr lang="en-US" sz="2000" dirty="0"/>
              <a:t> – An educator working under a teacher certification whose primary responsibilities include instructional planning, managing a classroom environment, and student instruction. </a:t>
            </a:r>
          </a:p>
          <a:p>
            <a:r>
              <a:rPr lang="en-US" sz="2000" b="1" dirty="0"/>
              <a:t>Support professional </a:t>
            </a:r>
            <a:r>
              <a:rPr lang="en-US" sz="2000" dirty="0"/>
              <a:t>– An educator, other than a teacher or administrator, who has primary responsibility as an instructional leader, a specialist/consultant, or a related service provider in schools. This would include library media specialists, school nurse teachers, reading specialists/consultants, mathematics specialists/consultants, English as a second language specialists/consultants, instructional leaders, school counselors, school psychologists, speech language pathologists, and school social workers. </a:t>
            </a:r>
          </a:p>
        </p:txBody>
      </p:sp>
    </p:spTree>
    <p:extLst>
      <p:ext uri="{BB962C8B-B14F-4D97-AF65-F5344CB8AC3E}">
        <p14:creationId xmlns:p14="http://schemas.microsoft.com/office/powerpoint/2010/main" val="274601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fontScale="90000"/>
          </a:bodyPr>
          <a:lstStyle/>
          <a:p>
            <a:r>
              <a:rPr lang="en-US" sz="2800" b="1" dirty="0">
                <a:solidFill>
                  <a:schemeClr val="tx1"/>
                </a:solidFill>
              </a:rPr>
              <a:t>Accessing the Extract tool</a:t>
            </a:r>
            <a:br>
              <a:rPr lang="en-US" sz="2800" b="1" dirty="0">
                <a:solidFill>
                  <a:schemeClr val="tx1"/>
                </a:solidFill>
              </a:rPr>
            </a:br>
            <a:endParaRPr lang="en-US" sz="2800" b="1" dirty="0">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7440446" cy="1200329"/>
          </a:xfrm>
          <a:prstGeom prst="rect">
            <a:avLst/>
          </a:prstGeom>
          <a:noFill/>
        </p:spPr>
        <p:txBody>
          <a:bodyPr wrap="square" lIns="91440" tIns="45720" rIns="91440" bIns="45720" rtlCol="0" anchor="t">
            <a:spAutoFit/>
          </a:bodyPr>
          <a:lstStyle/>
          <a:p>
            <a:r>
              <a:rPr lang="en-US" b="1" dirty="0"/>
              <a:t>To begin this process, click on the two arrows icon, or the ‘Evaluations’ menu, and select the RI Score Extract.</a:t>
            </a:r>
          </a:p>
          <a:p>
            <a:endParaRPr lang="en-US" dirty="0"/>
          </a:p>
          <a:p>
            <a:pPr marL="285750" indent="-285750">
              <a:buFont typeface="Arial" panose="020B0604020202020204" pitchFamily="34" charset="0"/>
              <a:buChar char="•"/>
            </a:pPr>
            <a:endParaRPr lang="en-US" dirty="0"/>
          </a:p>
        </p:txBody>
      </p:sp>
      <p:pic>
        <p:nvPicPr>
          <p:cNvPr id="2" name="Picture 1"/>
          <p:cNvPicPr>
            <a:picLocks noChangeAspect="1"/>
          </p:cNvPicPr>
          <p:nvPr/>
        </p:nvPicPr>
        <p:blipFill>
          <a:blip r:embed="rId3"/>
          <a:stretch>
            <a:fillRect/>
          </a:stretch>
        </p:blipFill>
        <p:spPr>
          <a:xfrm>
            <a:off x="2202023" y="1745399"/>
            <a:ext cx="5381625" cy="4229100"/>
          </a:xfrm>
          <a:prstGeom prst="rect">
            <a:avLst/>
          </a:prstGeom>
        </p:spPr>
      </p:pic>
    </p:spTree>
    <p:extLst>
      <p:ext uri="{BB962C8B-B14F-4D97-AF65-F5344CB8AC3E}">
        <p14:creationId xmlns:p14="http://schemas.microsoft.com/office/powerpoint/2010/main" val="126407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a:bodyPr>
          <a:lstStyle/>
          <a:p>
            <a:r>
              <a:rPr lang="en-US" sz="2800" b="1" dirty="0">
                <a:solidFill>
                  <a:schemeClr val="tx1"/>
                </a:solidFill>
              </a:rPr>
              <a:t>District Verification</a:t>
            </a: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7440446" cy="1200329"/>
          </a:xfrm>
          <a:prstGeom prst="rect">
            <a:avLst/>
          </a:prstGeom>
          <a:noFill/>
        </p:spPr>
        <p:txBody>
          <a:bodyPr wrap="square" rtlCol="0">
            <a:spAutoFit/>
          </a:bodyPr>
          <a:lstStyle/>
          <a:p>
            <a:r>
              <a:rPr lang="en-US" b="1" dirty="0"/>
              <a:t>Click the check box to confirm that you reviewed and verified the forms, configurations and scores.</a:t>
            </a:r>
          </a:p>
          <a:p>
            <a:endParaRPr lang="en-US" dirty="0"/>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209931" y="2011593"/>
            <a:ext cx="11341314" cy="4078007"/>
          </a:xfrm>
          <a:prstGeom prst="rect">
            <a:avLst/>
          </a:prstGeom>
        </p:spPr>
      </p:pic>
    </p:spTree>
    <p:extLst>
      <p:ext uri="{BB962C8B-B14F-4D97-AF65-F5344CB8AC3E}">
        <p14:creationId xmlns:p14="http://schemas.microsoft.com/office/powerpoint/2010/main" val="284024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72059" y="480219"/>
            <a:ext cx="7211589" cy="632590"/>
          </a:xfrm>
        </p:spPr>
        <p:txBody>
          <a:bodyPr>
            <a:normAutofit fontScale="90000"/>
          </a:bodyPr>
          <a:lstStyle/>
          <a:p>
            <a:r>
              <a:rPr lang="en-US" sz="2800" b="1" dirty="0">
                <a:solidFill>
                  <a:schemeClr val="tx1"/>
                </a:solidFill>
              </a:rPr>
              <a:t>Step 1 - Creating the Rhode Island Template: </a:t>
            </a:r>
            <a:br>
              <a:rPr lang="en-US" sz="2800" b="1" dirty="0">
                <a:solidFill>
                  <a:schemeClr val="tx1"/>
                </a:solidFill>
              </a:rPr>
            </a:br>
            <a:endParaRPr lang="en-US" sz="2800" b="1" dirty="0">
              <a:solidFill>
                <a:schemeClr val="tx1"/>
              </a:solidFill>
            </a:endParaRPr>
          </a:p>
        </p:txBody>
      </p:sp>
      <p:sp>
        <p:nvSpPr>
          <p:cNvPr id="7" name="TextBox 6">
            <a:extLst>
              <a:ext uri="{FF2B5EF4-FFF2-40B4-BE49-F238E27FC236}">
                <a16:creationId xmlns:a16="http://schemas.microsoft.com/office/drawing/2014/main" id="{2F744199-5AC5-4303-8C12-B3F19A07C100}"/>
              </a:ext>
            </a:extLst>
          </p:cNvPr>
          <p:cNvSpPr txBox="1"/>
          <p:nvPr/>
        </p:nvSpPr>
        <p:spPr>
          <a:xfrm>
            <a:off x="372059" y="1112809"/>
            <a:ext cx="10768080" cy="249299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Navigate to the RI Score Extract Tool: Evaluations &gt; Report Tools &gt; RI Score Extract</a:t>
            </a:r>
          </a:p>
          <a:p>
            <a:pPr marL="285750" indent="-285750">
              <a:buFont typeface="Arial" panose="020B0604020202020204" pitchFamily="34" charset="0"/>
              <a:buChar char="•"/>
            </a:pPr>
            <a:r>
              <a:rPr lang="en-US" sz="2000" dirty="0"/>
              <a:t>Click the box on the acknowledgement and click Next</a:t>
            </a:r>
          </a:p>
          <a:p>
            <a:pPr marL="285750" indent="-285750">
              <a:buFont typeface="Arial" panose="020B0604020202020204" pitchFamily="34" charset="0"/>
              <a:buChar char="•"/>
            </a:pPr>
            <a:r>
              <a:rPr lang="en-US" sz="2000" dirty="0"/>
              <a:t>In the Report Template selector, choose New Reporting Template</a:t>
            </a:r>
          </a:p>
          <a:p>
            <a:pPr marL="285750" indent="-285750">
              <a:buFont typeface="Arial" panose="020B0604020202020204" pitchFamily="34" charset="0"/>
              <a:buChar char="•"/>
            </a:pPr>
            <a:r>
              <a:rPr lang="en-US" sz="2000" dirty="0"/>
              <a:t>Name the template RI Extract 21-22</a:t>
            </a:r>
          </a:p>
          <a:p>
            <a:pPr marL="285750" indent="-285750">
              <a:buFont typeface="Arial" panose="020B0604020202020204" pitchFamily="34" charset="0"/>
              <a:buChar char="•"/>
            </a:pPr>
            <a:r>
              <a:rPr lang="en-US" sz="2000" dirty="0"/>
              <a:t>Put in the evaluation cycle dates: 08/01/2021 – 07/01/2022</a:t>
            </a:r>
          </a:p>
          <a:p>
            <a:pPr marL="285750" indent="-285750">
              <a:buFont typeface="Arial" panose="020B0604020202020204" pitchFamily="34" charset="0"/>
              <a:buChar char="•"/>
            </a:pPr>
            <a:r>
              <a:rPr lang="en-US" sz="2000" dirty="0"/>
              <a:t>Click on Save Template</a:t>
            </a:r>
          </a:p>
          <a:p>
            <a:endParaRPr lang="en-US" dirty="0"/>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85B38F23-48D7-4EAC-949B-E15799870233}"/>
              </a:ext>
            </a:extLst>
          </p:cNvPr>
          <p:cNvPicPr>
            <a:picLocks noChangeAspect="1"/>
          </p:cNvPicPr>
          <p:nvPr/>
        </p:nvPicPr>
        <p:blipFill>
          <a:blip r:embed="rId3"/>
          <a:stretch>
            <a:fillRect/>
          </a:stretch>
        </p:blipFill>
        <p:spPr>
          <a:xfrm>
            <a:off x="1602078" y="5031202"/>
            <a:ext cx="6638925" cy="742950"/>
          </a:xfrm>
          <a:prstGeom prst="rect">
            <a:avLst/>
          </a:prstGeom>
        </p:spPr>
      </p:pic>
      <p:sp>
        <p:nvSpPr>
          <p:cNvPr id="8" name="Arrow: Right 7">
            <a:extLst>
              <a:ext uri="{FF2B5EF4-FFF2-40B4-BE49-F238E27FC236}">
                <a16:creationId xmlns:a16="http://schemas.microsoft.com/office/drawing/2014/main" id="{B056E59D-372E-4A72-BEBE-B05FA28E622A}"/>
              </a:ext>
            </a:extLst>
          </p:cNvPr>
          <p:cNvSpPr/>
          <p:nvPr/>
        </p:nvSpPr>
        <p:spPr>
          <a:xfrm>
            <a:off x="4723002" y="5136210"/>
            <a:ext cx="822121" cy="402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raphical user interface, text, application, email&#10;&#10;Description automatically generated">
            <a:extLst>
              <a:ext uri="{FF2B5EF4-FFF2-40B4-BE49-F238E27FC236}">
                <a16:creationId xmlns:a16="http://schemas.microsoft.com/office/drawing/2014/main" id="{7995BC57-323D-40D7-9BBA-645FF0BB78A4}"/>
              </a:ext>
            </a:extLst>
          </p:cNvPr>
          <p:cNvPicPr>
            <a:picLocks noChangeAspect="1"/>
          </p:cNvPicPr>
          <p:nvPr/>
        </p:nvPicPr>
        <p:blipFill>
          <a:blip r:embed="rId4"/>
          <a:stretch>
            <a:fillRect/>
          </a:stretch>
        </p:blipFill>
        <p:spPr>
          <a:xfrm>
            <a:off x="680684" y="3005617"/>
            <a:ext cx="7612082" cy="2062933"/>
          </a:xfrm>
          <a:prstGeom prst="rect">
            <a:avLst/>
          </a:prstGeom>
        </p:spPr>
      </p:pic>
    </p:spTree>
    <p:extLst>
      <p:ext uri="{BB962C8B-B14F-4D97-AF65-F5344CB8AC3E}">
        <p14:creationId xmlns:p14="http://schemas.microsoft.com/office/powerpoint/2010/main" val="278713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395287" y="505740"/>
            <a:ext cx="8672650" cy="632590"/>
          </a:xfrm>
        </p:spPr>
        <p:txBody>
          <a:bodyPr>
            <a:normAutofit fontScale="90000"/>
          </a:bodyPr>
          <a:lstStyle/>
          <a:p>
            <a:r>
              <a:rPr lang="en-US" sz="2800" b="1" dirty="0">
                <a:solidFill>
                  <a:schemeClr val="tx1"/>
                </a:solidFill>
              </a:rPr>
              <a:t>Step 2 – Configuring the Extract Template - Teacher:</a:t>
            </a: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247792" y="1219319"/>
            <a:ext cx="11834070" cy="166199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dirty="0"/>
              <a:t>Select the Teacher section</a:t>
            </a:r>
          </a:p>
          <a:p>
            <a:pPr marL="285750" indent="-285750">
              <a:buFont typeface="Arial" panose="020B0604020202020204" pitchFamily="34" charset="0"/>
              <a:buChar char="•"/>
            </a:pPr>
            <a:r>
              <a:rPr lang="en-US" sz="1600" b="1" dirty="0"/>
              <a:t>Select the Teacher type </a:t>
            </a:r>
            <a:r>
              <a:rPr lang="en-US" sz="1600" dirty="0"/>
              <a:t>(if you have multiple teacher types select all types)</a:t>
            </a:r>
          </a:p>
          <a:p>
            <a:pPr marL="285750" indent="-285750">
              <a:buFont typeface="Arial" panose="020B0604020202020204" pitchFamily="34" charset="0"/>
              <a:buChar char="•"/>
            </a:pPr>
            <a:r>
              <a:rPr lang="en-US" sz="1600" b="1" dirty="0"/>
              <a:t>Map the sources for </a:t>
            </a:r>
            <a:r>
              <a:rPr lang="en-US" sz="1600" b="1" dirty="0" err="1"/>
              <a:t>PPRatingOtherModel</a:t>
            </a:r>
            <a:r>
              <a:rPr lang="en-US" sz="1600" b="1" dirty="0"/>
              <a:t>:</a:t>
            </a:r>
          </a:p>
          <a:p>
            <a:pPr marL="285750" indent="-285750">
              <a:buFontTx/>
              <a:buChar char="-"/>
            </a:pPr>
            <a:r>
              <a:rPr lang="en-US" sz="1600" dirty="0" err="1"/>
              <a:t>PPRatingOtherModel</a:t>
            </a:r>
            <a:r>
              <a:rPr lang="en-US" sz="1600" b="1" dirty="0"/>
              <a:t>:</a:t>
            </a:r>
            <a:r>
              <a:rPr lang="en-US" sz="1600" dirty="0"/>
              <a:t> - Select Teacher Final Effectiveness, Teacher Final Effectiveness Report, then Innovation Teacher Final Effectiveness Rating Report, and then PPGR Rating Calculation:</a:t>
            </a:r>
          </a:p>
          <a:p>
            <a:pPr marL="285750" indent="-285750">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72997459-2E60-409A-8353-BBE645CC09AA}"/>
              </a:ext>
            </a:extLst>
          </p:cNvPr>
          <p:cNvPicPr>
            <a:picLocks noChangeAspect="1"/>
          </p:cNvPicPr>
          <p:nvPr/>
        </p:nvPicPr>
        <p:blipFill>
          <a:blip r:embed="rId3"/>
          <a:stretch>
            <a:fillRect/>
          </a:stretch>
        </p:blipFill>
        <p:spPr>
          <a:xfrm>
            <a:off x="395287" y="2881312"/>
            <a:ext cx="11401425" cy="1095375"/>
          </a:xfrm>
          <a:prstGeom prst="rect">
            <a:avLst/>
          </a:prstGeom>
        </p:spPr>
      </p:pic>
    </p:spTree>
    <p:extLst>
      <p:ext uri="{BB962C8B-B14F-4D97-AF65-F5344CB8AC3E}">
        <p14:creationId xmlns:p14="http://schemas.microsoft.com/office/powerpoint/2010/main" val="409384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401647" y="320978"/>
            <a:ext cx="9338576" cy="630936"/>
          </a:xfrm>
        </p:spPr>
        <p:txBody>
          <a:bodyPr>
            <a:normAutofit fontScale="90000"/>
          </a:bodyPr>
          <a:lstStyle/>
          <a:p>
            <a:r>
              <a:rPr lang="en-US" sz="2800" b="1" dirty="0">
                <a:solidFill>
                  <a:schemeClr val="tx1"/>
                </a:solidFill>
              </a:rPr>
              <a:t>Step 2 – </a:t>
            </a:r>
            <a:r>
              <a:rPr lang="en-US" sz="2400" b="1" dirty="0">
                <a:solidFill>
                  <a:schemeClr val="tx1"/>
                </a:solidFill>
              </a:rPr>
              <a:t>Continued: </a:t>
            </a:r>
            <a:r>
              <a:rPr lang="en-US" sz="2800" b="1" dirty="0">
                <a:solidFill>
                  <a:schemeClr val="tx1"/>
                </a:solidFill>
              </a:rPr>
              <a:t>SL Options Teacher </a:t>
            </a:r>
            <a:r>
              <a:rPr lang="en-US" sz="1800" b="1" dirty="0">
                <a:solidFill>
                  <a:schemeClr val="tx1"/>
                </a:solidFill>
              </a:rPr>
              <a:t>(optional)</a:t>
            </a:r>
            <a:br>
              <a:rPr lang="en-US" sz="1800" b="1" dirty="0">
                <a:solidFill>
                  <a:schemeClr val="tx1"/>
                </a:solidFill>
              </a:rPr>
            </a:br>
            <a:endParaRPr lang="en-US" sz="1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219790" y="1236315"/>
            <a:ext cx="11868746"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t>Map the sources for </a:t>
            </a:r>
            <a:r>
              <a:rPr lang="en-US" sz="1600" dirty="0" err="1"/>
              <a:t>InstructionalOutcomes</a:t>
            </a:r>
            <a:r>
              <a:rPr lang="en-US" sz="1600" dirty="0"/>
              <a:t>, Instructional Processes</a:t>
            </a:r>
          </a:p>
          <a:p>
            <a:pPr marL="285750" indent="-285750">
              <a:buFontTx/>
              <a:buChar char="-"/>
            </a:pPr>
            <a:r>
              <a:rPr lang="en-US" sz="1600" b="1" dirty="0" err="1"/>
              <a:t>InstructionalOutcomes</a:t>
            </a:r>
            <a:r>
              <a:rPr lang="en-US" sz="1600" dirty="0"/>
              <a:t> = Select Final Effectiveness Rating Report (SL Options), Final Effectiveness Rating Report, and Demonstrating Instructional Outcomes (right side)</a:t>
            </a:r>
          </a:p>
          <a:p>
            <a:pPr marL="285750" indent="-285750">
              <a:buFontTx/>
              <a:buChar char="-"/>
            </a:pPr>
            <a:r>
              <a:rPr lang="en-US" sz="1600" b="1" dirty="0" err="1"/>
              <a:t>InstructionalProcesses</a:t>
            </a:r>
            <a:r>
              <a:rPr lang="en-US" sz="1600" dirty="0"/>
              <a:t> = Select Final Effectiveness Rating Report, Final Effectiveness Rating Report, and Evidence of Instructional Processes (left side)</a:t>
            </a:r>
          </a:p>
        </p:txBody>
      </p:sp>
      <p:pic>
        <p:nvPicPr>
          <p:cNvPr id="11" name="Picture 10">
            <a:extLst>
              <a:ext uri="{FF2B5EF4-FFF2-40B4-BE49-F238E27FC236}">
                <a16:creationId xmlns:a16="http://schemas.microsoft.com/office/drawing/2014/main" id="{5EA807A2-FEEF-42C0-80E4-EADEEC6DB06E}"/>
              </a:ext>
            </a:extLst>
          </p:cNvPr>
          <p:cNvPicPr/>
          <p:nvPr/>
        </p:nvPicPr>
        <p:blipFill>
          <a:blip r:embed="rId3"/>
          <a:stretch>
            <a:fillRect/>
          </a:stretch>
        </p:blipFill>
        <p:spPr>
          <a:xfrm>
            <a:off x="219790" y="3128557"/>
            <a:ext cx="11621402" cy="2985678"/>
          </a:xfrm>
          <a:prstGeom prst="rect">
            <a:avLst/>
          </a:prstGeom>
        </p:spPr>
      </p:pic>
      <p:sp>
        <p:nvSpPr>
          <p:cNvPr id="8" name="Arrow: Right 7">
            <a:extLst>
              <a:ext uri="{FF2B5EF4-FFF2-40B4-BE49-F238E27FC236}">
                <a16:creationId xmlns:a16="http://schemas.microsoft.com/office/drawing/2014/main" id="{99273953-E3C0-4F6A-B4EF-34FC08B3E8A1}"/>
              </a:ext>
            </a:extLst>
          </p:cNvPr>
          <p:cNvSpPr/>
          <p:nvPr/>
        </p:nvSpPr>
        <p:spPr>
          <a:xfrm rot="10800000">
            <a:off x="10017435" y="5525712"/>
            <a:ext cx="822121" cy="402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982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6B15-1C8E-4D9D-9145-25281A89FDAA}"/>
              </a:ext>
            </a:extLst>
          </p:cNvPr>
          <p:cNvSpPr>
            <a:spLocks noGrp="1"/>
          </p:cNvSpPr>
          <p:nvPr>
            <p:ph type="title"/>
          </p:nvPr>
        </p:nvSpPr>
        <p:spPr>
          <a:xfrm>
            <a:off x="262201" y="512465"/>
            <a:ext cx="9997166" cy="256395"/>
          </a:xfrm>
        </p:spPr>
        <p:txBody>
          <a:bodyPr>
            <a:normAutofit fontScale="90000"/>
          </a:bodyPr>
          <a:lstStyle/>
          <a:p>
            <a:br>
              <a:rPr lang="en-US" sz="2800" b="1" dirty="0">
                <a:solidFill>
                  <a:schemeClr val="tx1"/>
                </a:solidFill>
              </a:rPr>
            </a:br>
            <a:r>
              <a:rPr lang="en-US" sz="2800" b="1" dirty="0">
                <a:solidFill>
                  <a:schemeClr val="tx1"/>
                </a:solidFill>
              </a:rPr>
              <a:t>Step 3 - Configuring the Extract Template – Support Professional</a:t>
            </a:r>
            <a:br>
              <a:rPr lang="en-US" sz="2800" dirty="0"/>
            </a:br>
            <a:br>
              <a:rPr lang="en-US" sz="2800" dirty="0"/>
            </a:br>
            <a:endParaRPr lang="en-US" sz="2800" dirty="0"/>
          </a:p>
        </p:txBody>
      </p:sp>
      <p:sp>
        <p:nvSpPr>
          <p:cNvPr id="7" name="TextBox 6">
            <a:extLst>
              <a:ext uri="{FF2B5EF4-FFF2-40B4-BE49-F238E27FC236}">
                <a16:creationId xmlns:a16="http://schemas.microsoft.com/office/drawing/2014/main" id="{2F744199-5AC5-4303-8C12-B3F19A07C100}"/>
              </a:ext>
            </a:extLst>
          </p:cNvPr>
          <p:cNvSpPr txBox="1"/>
          <p:nvPr/>
        </p:nvSpPr>
        <p:spPr>
          <a:xfrm>
            <a:off x="262201" y="1278810"/>
            <a:ext cx="11843113" cy="2154436"/>
          </a:xfrm>
          <a:prstGeom prst="rect">
            <a:avLst/>
          </a:prstGeom>
          <a:noFill/>
        </p:spPr>
        <p:txBody>
          <a:bodyPr wrap="square" lIns="91440" tIns="45720" rIns="91440" bIns="45720" rtlCol="0" anchor="t">
            <a:spAutoFit/>
          </a:bodyPr>
          <a:lstStyle/>
          <a:p>
            <a:r>
              <a:rPr lang="en-US" sz="1600" b="1" dirty="0"/>
              <a:t>Select the Support Professional section</a:t>
            </a:r>
          </a:p>
          <a:p>
            <a:pPr marL="285750" indent="-285750">
              <a:buFont typeface="Arial" panose="020B0604020202020204" pitchFamily="34" charset="0"/>
              <a:buChar char="•"/>
            </a:pPr>
            <a:r>
              <a:rPr lang="en-US" sz="1600" dirty="0"/>
              <a:t>Select the Support Professional type </a:t>
            </a:r>
          </a:p>
          <a:p>
            <a:pPr marL="285750" indent="-285750">
              <a:buFont typeface="Arial" panose="020B0604020202020204" pitchFamily="34" charset="0"/>
              <a:buChar char="•"/>
            </a:pPr>
            <a:r>
              <a:rPr lang="en-US" sz="1600" dirty="0"/>
              <a:t>Map the sources for </a:t>
            </a:r>
            <a:r>
              <a:rPr lang="en-US" sz="1600" dirty="0" err="1"/>
              <a:t>PPRatingOtherModel</a:t>
            </a:r>
            <a:endParaRPr lang="en-US" sz="1600" dirty="0"/>
          </a:p>
          <a:p>
            <a:r>
              <a:rPr lang="en-US" sz="1600" dirty="0"/>
              <a:t>- </a:t>
            </a:r>
            <a:r>
              <a:rPr lang="en-US" sz="1600" b="1" dirty="0" err="1"/>
              <a:t>PPRatingOtherModel</a:t>
            </a:r>
            <a:r>
              <a:rPr lang="en-US" sz="1600" dirty="0"/>
              <a:t> – select SP Innovation Final Effectiveness Rating Report, then Innovation SA Final Effectiveness Rating Report, then PPGR Rating Calculation:</a:t>
            </a:r>
          </a:p>
          <a:p>
            <a:pPr marL="285750" indent="-285750">
              <a:buFontTx/>
              <a:buChar char="-"/>
            </a:pPr>
            <a:endParaRPr lang="en-US" dirty="0"/>
          </a:p>
          <a:p>
            <a:endParaRPr lang="en-US" dirty="0"/>
          </a:p>
          <a:p>
            <a:pPr marL="285750" indent="-285750">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216CBE82-4DCD-4FFD-8E5F-AC801175522A}"/>
              </a:ext>
            </a:extLst>
          </p:cNvPr>
          <p:cNvPicPr>
            <a:picLocks noChangeAspect="1"/>
          </p:cNvPicPr>
          <p:nvPr/>
        </p:nvPicPr>
        <p:blipFill>
          <a:blip r:embed="rId3"/>
          <a:stretch>
            <a:fillRect/>
          </a:stretch>
        </p:blipFill>
        <p:spPr>
          <a:xfrm>
            <a:off x="395287" y="2881312"/>
            <a:ext cx="11401425" cy="1095375"/>
          </a:xfrm>
          <a:prstGeom prst="rect">
            <a:avLst/>
          </a:prstGeom>
        </p:spPr>
      </p:pic>
    </p:spTree>
    <p:extLst>
      <p:ext uri="{BB962C8B-B14F-4D97-AF65-F5344CB8AC3E}">
        <p14:creationId xmlns:p14="http://schemas.microsoft.com/office/powerpoint/2010/main" val="22455845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A5AC082FB70648849E3BE961B643A0" ma:contentTypeVersion="18" ma:contentTypeDescription="Create a new document." ma:contentTypeScope="" ma:versionID="bab355f77f06e19679a0576690d374ed">
  <xsd:schema xmlns:xsd="http://www.w3.org/2001/XMLSchema" xmlns:xs="http://www.w3.org/2001/XMLSchema" xmlns:p="http://schemas.microsoft.com/office/2006/metadata/properties" xmlns:ns1="http://schemas.microsoft.com/sharepoint/v3" xmlns:ns2="6a1f635c-d292-4469-a7df-b4015b1ad9f2" xmlns:ns3="fb4ce569-0273-4228-9157-33b14876d013" targetNamespace="http://schemas.microsoft.com/office/2006/metadata/properties" ma:root="true" ma:fieldsID="1671b88c99b1a0bff2fc003545162f50" ns1:_="" ns2:_="" ns3:_="">
    <xsd:import namespace="http://schemas.microsoft.com/sharepoint/v3"/>
    <xsd:import namespace="6a1f635c-d292-4469-a7df-b4015b1ad9f2"/>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1f635c-d292-4469-a7df-b4015b1ad9f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a1f635c-d292-4469-a7df-b4015b1ad9f2">
      <Terms xmlns="http://schemas.microsoft.com/office/infopath/2007/PartnerControls"/>
    </lcf76f155ced4ddcb4097134ff3c332f>
    <TaxCatchAll xmlns="fb4ce569-0273-4228-9157-33b14876d0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2A735C-7E2D-4D5D-991A-BF7583A6D6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1f635c-d292-4469-a7df-b4015b1ad9f2"/>
    <ds:schemaRef ds:uri="fb4ce569-0273-4228-9157-33b14876d0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A1AD55-29C2-4FDB-A34E-B5EF8392A485}">
  <ds:schemaRefs>
    <ds:schemaRef ds:uri="http://schemas.microsoft.com/office/infopath/2007/PartnerControls"/>
    <ds:schemaRef ds:uri="http://purl.org/dc/terms/"/>
    <ds:schemaRef ds:uri="6a1f635c-d292-4469-a7df-b4015b1ad9f2"/>
    <ds:schemaRef ds:uri="fb4ce569-0273-4228-9157-33b14876d013"/>
    <ds:schemaRef ds:uri="http://schemas.microsoft.com/office/2006/documentManagement/types"/>
    <ds:schemaRef ds:uri="http://schemas.microsoft.com/sharepoint/v3"/>
    <ds:schemaRef ds:uri="http://purl.org/dc/elements/1.1/"/>
    <ds:schemaRef ds:uri="http://schemas.openxmlformats.org/package/2006/metadata/core-properties"/>
    <ds:schemaRef ds:uri="http://www.w3.org/XML/1998/namespace"/>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011355C-A2EC-4CD1-AB6C-6511F1D8EE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23943</TotalTime>
  <Words>2517</Words>
  <Application>Microsoft Office PowerPoint</Application>
  <PresentationFormat>Widescreen</PresentationFormat>
  <Paragraphs>141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 Boardroom</vt:lpstr>
      <vt:lpstr>Innovation Consortium Model  EEM Evaluation Data Extract Process for DCAs  2021-2022</vt:lpstr>
      <vt:lpstr>Important Dates + Guidance</vt:lpstr>
      <vt:lpstr>Roles</vt:lpstr>
      <vt:lpstr>Accessing the Extract tool </vt:lpstr>
      <vt:lpstr>District Verification</vt:lpstr>
      <vt:lpstr>Step 1 - Creating the Rhode Island Template:  </vt:lpstr>
      <vt:lpstr>Step 2 – Configuring the Extract Template - Teacher: </vt:lpstr>
      <vt:lpstr>Step 2 – Continued: SL Options Teacher (optional) </vt:lpstr>
      <vt:lpstr> Step 3 - Configuring the Extract Template – Support Professional  </vt:lpstr>
      <vt:lpstr>Step 4 - Configuring the Extract Template – Building Admin: </vt:lpstr>
      <vt:lpstr>Step 5 - Configuring the Extract Template – All Models: </vt:lpstr>
      <vt:lpstr>Step 5 continued - Configuring the Extract Template – All Models: </vt:lpstr>
      <vt:lpstr>Save Extracted Data File</vt:lpstr>
      <vt:lpstr>Step 6 - Review the Forms not Saved/Submitted </vt:lpstr>
      <vt:lpstr>Step 7 -  Review Forms with Blank Values </vt:lpstr>
      <vt:lpstr>Step 8 - Composite Score Forms that need to be reviewed and resubmitted </vt:lpstr>
      <vt:lpstr>Step 9 - Missing User Data </vt:lpstr>
      <vt:lpstr>Step 10 – Preview Extract Data </vt:lpstr>
      <vt:lpstr>Step 11 - Run the Extract </vt:lpstr>
      <vt:lpstr>Save Extracted Data File</vt:lpstr>
      <vt:lpstr>Submission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Rhode Island Extract</dc:title>
  <dc:creator>Marc Frontino</dc:creator>
  <cp:lastModifiedBy>Annavarjula, Shoba</cp:lastModifiedBy>
  <cp:revision>137</cp:revision>
  <dcterms:created xsi:type="dcterms:W3CDTF">2019-03-06T18:25:25Z</dcterms:created>
  <dcterms:modified xsi:type="dcterms:W3CDTF">2022-05-19T15:34:30Z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0x0101007CA5AC082FB70648849E3BE961B643A0</vt:lpwstr>
  </property>
  <property fmtid="{D5CDD505-2E9C-101B-9397-08002B2CF9AE}" pid="3" name="MediaServiceImageTags">
    <vt:lpwstr/>
  </property>
</Properties>
</file>