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handoutMasterIdLst>
    <p:handoutMasterId r:id="rId33"/>
  </p:handoutMasterIdLst>
  <p:sldIdLst>
    <p:sldId id="340" r:id="rId5"/>
    <p:sldId id="341" r:id="rId6"/>
    <p:sldId id="311" r:id="rId7"/>
    <p:sldId id="312" r:id="rId8"/>
    <p:sldId id="313" r:id="rId9"/>
    <p:sldId id="314" r:id="rId10"/>
    <p:sldId id="328" r:id="rId11"/>
    <p:sldId id="327" r:id="rId12"/>
    <p:sldId id="315" r:id="rId13"/>
    <p:sldId id="316" r:id="rId14"/>
    <p:sldId id="317" r:id="rId15"/>
    <p:sldId id="329" r:id="rId16"/>
    <p:sldId id="319" r:id="rId17"/>
    <p:sldId id="320" r:id="rId18"/>
    <p:sldId id="321" r:id="rId19"/>
    <p:sldId id="331" r:id="rId20"/>
    <p:sldId id="332" r:id="rId21"/>
    <p:sldId id="322" r:id="rId22"/>
    <p:sldId id="324" r:id="rId23"/>
    <p:sldId id="325" r:id="rId24"/>
    <p:sldId id="326" r:id="rId25"/>
    <p:sldId id="334" r:id="rId26"/>
    <p:sldId id="333" r:id="rId27"/>
    <p:sldId id="336" r:id="rId28"/>
    <p:sldId id="337" r:id="rId29"/>
    <p:sldId id="339" r:id="rId30"/>
    <p:sldId id="34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62958" autoAdjust="0"/>
  </p:normalViewPr>
  <p:slideViewPr>
    <p:cSldViewPr snapToGrid="0">
      <p:cViewPr varScale="1">
        <p:scale>
          <a:sx n="57" d="100"/>
          <a:sy n="57" d="100"/>
        </p:scale>
        <p:origin x="12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1AFEE2E-6459-4518-A399-448A2FE925E3}" type="datetimeFigureOut">
              <a:rPr lang="en-US" smtClean="0"/>
              <a:t>7/29/2021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FBE1594-9209-4634-9060-8154CA5E451D}" type="slidenum">
              <a:rPr lang="en-US" smtClean="0"/>
              <a:t>‹#›</a:t>
            </a:fld>
            <a:endParaRPr lang="en-US"/>
          </a:p>
        </p:txBody>
      </p:sp>
    </p:spTree>
    <p:extLst>
      <p:ext uri="{BB962C8B-B14F-4D97-AF65-F5344CB8AC3E}">
        <p14:creationId xmlns:p14="http://schemas.microsoft.com/office/powerpoint/2010/main" val="219252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4F2F09-AD87-4A40-AB9F-F03E471A53AA}" type="datetimeFigureOut">
              <a:rPr lang="en-US" smtClean="0"/>
              <a:t>7/29/2021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DF29BD3-69C1-4D46-98C9-C7D6FB92BD80}" type="slidenum">
              <a:rPr lang="en-US" smtClean="0"/>
              <a:t>‹#›</a:t>
            </a:fld>
            <a:endParaRPr lang="en-US"/>
          </a:p>
        </p:txBody>
      </p:sp>
    </p:spTree>
    <p:extLst>
      <p:ext uri="{BB962C8B-B14F-4D97-AF65-F5344CB8AC3E}">
        <p14:creationId xmlns:p14="http://schemas.microsoft.com/office/powerpoint/2010/main" val="154642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and welcome to this step by step guide to claiming in CNP Connect. In this webinar we will be specifically reviewing the Seamless Summer Option claiming system. The link to the CNP Connect system is listed on the screen. </a:t>
            </a:r>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1</a:t>
            </a:fld>
            <a:endParaRPr lang="en-US"/>
          </a:p>
        </p:txBody>
      </p:sp>
    </p:spTree>
    <p:extLst>
      <p:ext uri="{BB962C8B-B14F-4D97-AF65-F5344CB8AC3E}">
        <p14:creationId xmlns:p14="http://schemas.microsoft.com/office/powerpoint/2010/main" val="2136800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You</a:t>
            </a:r>
            <a:r>
              <a:rPr lang="en-US" sz="1200" baseline="0" dirty="0" smtClean="0"/>
              <a:t> can see that the m</a:t>
            </a:r>
            <a:r>
              <a:rPr lang="en-US" sz="1200" dirty="0" smtClean="0"/>
              <a:t>onths in blue are available for claiming entry. Months that are greyed out are unavailable either due to having been fully processed, or the month has not yet begun.</a:t>
            </a:r>
          </a:p>
          <a:p>
            <a:endParaRPr lang="en-US" sz="1200" dirty="0" smtClean="0"/>
          </a:p>
          <a:p>
            <a:r>
              <a:rPr lang="en-US" sz="1200" dirty="0" smtClean="0"/>
              <a:t>To enter the month you wish to submit a claim for, select the month and year. </a:t>
            </a:r>
          </a:p>
          <a:p>
            <a:endParaRPr lang="en-US" sz="1200" dirty="0" smtClean="0"/>
          </a:p>
          <a:p>
            <a:r>
              <a:rPr lang="en-US" sz="1200" dirty="0" smtClean="0"/>
              <a:t>For this example, we will enter a claim for May 2021.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10</a:t>
            </a:fld>
            <a:endParaRPr lang="en-US"/>
          </a:p>
        </p:txBody>
      </p:sp>
    </p:spTree>
    <p:extLst>
      <p:ext uri="{BB962C8B-B14F-4D97-AF65-F5344CB8AC3E}">
        <p14:creationId xmlns:p14="http://schemas.microsoft.com/office/powerpoint/2010/main" val="2606116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To add a new claim for the month selected, click “Add Original Claim”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11</a:t>
            </a:fld>
            <a:endParaRPr lang="en-US"/>
          </a:p>
        </p:txBody>
      </p:sp>
    </p:spTree>
    <p:extLst>
      <p:ext uri="{BB962C8B-B14F-4D97-AF65-F5344CB8AC3E}">
        <p14:creationId xmlns:p14="http://schemas.microsoft.com/office/powerpoint/2010/main" val="721277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Select the site you wish enter a claim for by clicking on “Add” to the left of the site name and number.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12</a:t>
            </a:fld>
            <a:endParaRPr lang="en-US"/>
          </a:p>
        </p:txBody>
      </p:sp>
    </p:spTree>
    <p:extLst>
      <p:ext uri="{BB962C8B-B14F-4D97-AF65-F5344CB8AC3E}">
        <p14:creationId xmlns:p14="http://schemas.microsoft.com/office/powerpoint/2010/main" val="4092665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a:t>
            </a:r>
            <a:r>
              <a:rPr lang="en-US" sz="1200" dirty="0" smtClean="0"/>
              <a:t>meals that were originally </a:t>
            </a:r>
            <a:r>
              <a:rPr lang="en-US" sz="1200" dirty="0" smtClean="0"/>
              <a:t>checked off on the site application</a:t>
            </a:r>
            <a:r>
              <a:rPr lang="en-US" sz="1200" baseline="0" dirty="0" smtClean="0"/>
              <a:t>,</a:t>
            </a:r>
            <a:r>
              <a:rPr lang="en-US" sz="1200" dirty="0" smtClean="0"/>
              <a:t> are the only meals that will be available for claiming.</a:t>
            </a:r>
          </a:p>
          <a:p>
            <a:endParaRPr lang="en-US" sz="1200" dirty="0" smtClean="0"/>
          </a:p>
          <a:p>
            <a:r>
              <a:rPr lang="en-US" sz="1200" dirty="0" smtClean="0"/>
              <a:t>An</a:t>
            </a:r>
            <a:r>
              <a:rPr lang="en-US" sz="1200" baseline="0" dirty="0" smtClean="0"/>
              <a:t> important thing to n</a:t>
            </a:r>
            <a:r>
              <a:rPr lang="en-US" sz="1200" dirty="0" smtClean="0"/>
              <a:t>ote is that claims are entered by </a:t>
            </a:r>
            <a:r>
              <a:rPr lang="en-US" sz="1200" u="sng" dirty="0" smtClean="0"/>
              <a:t>MONTH</a:t>
            </a:r>
            <a:r>
              <a:rPr lang="en-US" sz="1200" dirty="0" smtClean="0"/>
              <a:t> in this new system. </a:t>
            </a:r>
            <a:r>
              <a:rPr lang="en-US" sz="1200" dirty="0" smtClean="0"/>
              <a:t>So</a:t>
            </a:r>
            <a:r>
              <a:rPr lang="en-US" sz="1200" baseline="0" dirty="0" smtClean="0"/>
              <a:t> you will be entering one total number for the month under each meal you are claiming for. </a:t>
            </a:r>
            <a:endParaRPr lang="en-US" sz="1200" dirty="0" smtClean="0"/>
          </a:p>
          <a:p>
            <a:endParaRPr lang="en-US" sz="1200" dirty="0" smtClean="0"/>
          </a:p>
          <a:p>
            <a:r>
              <a:rPr lang="en-US" sz="1200" dirty="0" smtClean="0"/>
              <a:t>So lets go through the entries</a:t>
            </a:r>
            <a:r>
              <a:rPr lang="en-US" sz="1200" baseline="0" dirty="0" smtClean="0"/>
              <a:t> required for</a:t>
            </a:r>
            <a:r>
              <a:rPr lang="en-US" sz="1200" dirty="0" smtClean="0"/>
              <a:t> a lunch</a:t>
            </a:r>
            <a:r>
              <a:rPr lang="en-US" sz="1200" baseline="0" dirty="0" smtClean="0"/>
              <a:t> claim:</a:t>
            </a:r>
            <a:endParaRPr lang="en-US" sz="1200" dirty="0" smtClean="0"/>
          </a:p>
          <a:p>
            <a:r>
              <a:rPr lang="en-US" sz="1200" dirty="0" smtClean="0">
                <a:solidFill>
                  <a:srgbClr val="002060"/>
                </a:solidFill>
              </a:rPr>
              <a:t>In question</a:t>
            </a:r>
            <a:r>
              <a:rPr lang="en-US" sz="1200" baseline="0" dirty="0" smtClean="0">
                <a:solidFill>
                  <a:srgbClr val="002060"/>
                </a:solidFill>
              </a:rPr>
              <a:t> SL1, e</a:t>
            </a:r>
            <a:r>
              <a:rPr lang="en-US" sz="1200" dirty="0" smtClean="0">
                <a:solidFill>
                  <a:srgbClr val="002060"/>
                </a:solidFill>
              </a:rPr>
              <a:t>nter </a:t>
            </a:r>
            <a:r>
              <a:rPr lang="en-US" sz="1200" dirty="0" smtClean="0">
                <a:solidFill>
                  <a:srgbClr val="002060"/>
                </a:solidFill>
              </a:rPr>
              <a:t>the number of </a:t>
            </a:r>
            <a:r>
              <a:rPr lang="en-US" sz="1200" dirty="0" smtClean="0">
                <a:solidFill>
                  <a:srgbClr val="002060"/>
                </a:solidFill>
              </a:rPr>
              <a:t>authorized</a:t>
            </a:r>
            <a:r>
              <a:rPr lang="en-US" sz="1200" baseline="0" dirty="0" smtClean="0">
                <a:solidFill>
                  <a:srgbClr val="002060"/>
                </a:solidFill>
              </a:rPr>
              <a:t> </a:t>
            </a:r>
            <a:r>
              <a:rPr lang="en-US" sz="1200" dirty="0" smtClean="0">
                <a:solidFill>
                  <a:srgbClr val="002060"/>
                </a:solidFill>
              </a:rPr>
              <a:t>sites participating. </a:t>
            </a:r>
            <a:r>
              <a:rPr lang="en-US" sz="1200" dirty="0" smtClean="0">
                <a:solidFill>
                  <a:srgbClr val="002060"/>
                </a:solidFill>
              </a:rPr>
              <a:t>(This </a:t>
            </a:r>
            <a:r>
              <a:rPr lang="en-US" sz="1200" dirty="0" smtClean="0">
                <a:solidFill>
                  <a:srgbClr val="002060"/>
                </a:solidFill>
              </a:rPr>
              <a:t>should typically </a:t>
            </a:r>
            <a:r>
              <a:rPr lang="en-US" sz="1200" dirty="0" smtClean="0">
                <a:solidFill>
                  <a:srgbClr val="002060"/>
                </a:solidFill>
              </a:rPr>
              <a:t>be 1 since you are entering one site at a</a:t>
            </a:r>
            <a:r>
              <a:rPr lang="en-US" sz="1200" baseline="0" dirty="0" smtClean="0">
                <a:solidFill>
                  <a:srgbClr val="002060"/>
                </a:solidFill>
              </a:rPr>
              <a:t> time</a:t>
            </a:r>
            <a:r>
              <a:rPr lang="en-US" sz="1200" dirty="0" smtClean="0">
                <a:solidFill>
                  <a:srgbClr val="002060"/>
                </a:solidFill>
              </a:rPr>
              <a:t>.) </a:t>
            </a:r>
          </a:p>
          <a:p>
            <a:endParaRPr lang="en-US" sz="1200" dirty="0" smtClean="0"/>
          </a:p>
          <a:p>
            <a:r>
              <a:rPr lang="en-US" sz="1200" dirty="0" smtClean="0"/>
              <a:t>In SL2, enter </a:t>
            </a:r>
            <a:r>
              <a:rPr lang="en-US" sz="1200" dirty="0" smtClean="0"/>
              <a:t>the </a:t>
            </a:r>
            <a:r>
              <a:rPr lang="en-US" sz="1200" dirty="0" smtClean="0"/>
              <a:t>student enrollment</a:t>
            </a:r>
            <a:r>
              <a:rPr lang="en-US" sz="1200" baseline="0" dirty="0" smtClean="0"/>
              <a:t> for the site</a:t>
            </a:r>
            <a:r>
              <a:rPr lang="en-US" sz="1200" dirty="0" smtClean="0"/>
              <a:t>. </a:t>
            </a:r>
            <a:endParaRPr lang="en-US" sz="1200" dirty="0" smtClean="0"/>
          </a:p>
          <a:p>
            <a:endParaRPr lang="en-US" sz="1200" dirty="0" smtClean="0"/>
          </a:p>
          <a:p>
            <a:r>
              <a:rPr lang="en-US" sz="1200" dirty="0" smtClean="0"/>
              <a:t>In</a:t>
            </a:r>
            <a:r>
              <a:rPr lang="en-US" sz="1200" baseline="0" dirty="0" smtClean="0"/>
              <a:t> SL3, e</a:t>
            </a:r>
            <a:r>
              <a:rPr lang="en-US" sz="1200" dirty="0" smtClean="0"/>
              <a:t>nter </a:t>
            </a:r>
            <a:r>
              <a:rPr lang="en-US" sz="1200" dirty="0" smtClean="0"/>
              <a:t>the number of operating days for the </a:t>
            </a:r>
            <a:r>
              <a:rPr lang="en-US" sz="1200" dirty="0" smtClean="0"/>
              <a:t>month.</a:t>
            </a:r>
          </a:p>
          <a:p>
            <a:endParaRPr lang="en-US" sz="1200" dirty="0" smtClean="0"/>
          </a:p>
          <a:p>
            <a:r>
              <a:rPr lang="en-US" sz="1200" dirty="0" smtClean="0"/>
              <a:t>And in SL4, enter </a:t>
            </a:r>
            <a:r>
              <a:rPr lang="en-US" sz="1200" dirty="0" smtClean="0"/>
              <a:t>the number of claimed </a:t>
            </a:r>
            <a:r>
              <a:rPr lang="en-US" sz="1200" dirty="0" smtClean="0"/>
              <a:t>lunches</a:t>
            </a:r>
            <a:r>
              <a:rPr lang="en-US" sz="1200" baseline="0" dirty="0" smtClean="0"/>
              <a:t> for the month</a:t>
            </a:r>
            <a:r>
              <a:rPr lang="en-US" sz="1200" dirty="0" smtClean="0"/>
              <a:t>. </a:t>
            </a:r>
            <a:r>
              <a:rPr lang="en-US" sz="1200" dirty="0" smtClean="0"/>
              <a:t>(All </a:t>
            </a:r>
            <a:r>
              <a:rPr lang="en-US" sz="1200" dirty="0" smtClean="0"/>
              <a:t>meals</a:t>
            </a:r>
            <a:r>
              <a:rPr lang="en-US" sz="1200" baseline="0" dirty="0" smtClean="0"/>
              <a:t> are categorized as</a:t>
            </a:r>
            <a:r>
              <a:rPr lang="en-US" sz="1200" dirty="0" smtClean="0"/>
              <a:t> </a:t>
            </a:r>
            <a:r>
              <a:rPr lang="en-US" sz="1200" dirty="0" smtClean="0"/>
              <a:t>free under the SSO.)</a:t>
            </a:r>
          </a:p>
          <a:p>
            <a:endParaRPr lang="en-US" sz="1200" dirty="0" smtClean="0"/>
          </a:p>
          <a:p>
            <a:r>
              <a:rPr lang="en-US" sz="1200" dirty="0" smtClean="0"/>
              <a:t>The</a:t>
            </a:r>
            <a:r>
              <a:rPr lang="en-US" sz="1200" baseline="0" dirty="0" smtClean="0"/>
              <a:t> same series of questions will apply </a:t>
            </a:r>
            <a:r>
              <a:rPr lang="en-US" sz="1200" dirty="0" smtClean="0"/>
              <a:t>for breakfast SB1-SB4</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13</a:t>
            </a:fld>
            <a:endParaRPr lang="en-US"/>
          </a:p>
        </p:txBody>
      </p:sp>
    </p:spTree>
    <p:extLst>
      <p:ext uri="{BB962C8B-B14F-4D97-AF65-F5344CB8AC3E}">
        <p14:creationId xmlns:p14="http://schemas.microsoft.com/office/powerpoint/2010/main" val="411628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Once you have all claiming information entered for each meal, save your entries by clicking “save” at the bottom of the screen.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14</a:t>
            </a:fld>
            <a:endParaRPr lang="en-US"/>
          </a:p>
        </p:txBody>
      </p:sp>
    </p:spTree>
    <p:extLst>
      <p:ext uri="{BB962C8B-B14F-4D97-AF65-F5344CB8AC3E}">
        <p14:creationId xmlns:p14="http://schemas.microsoft.com/office/powerpoint/2010/main" val="1456049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You may encounter errors after saving your claim.  </a:t>
            </a:r>
          </a:p>
          <a:p>
            <a:endParaRPr lang="en-US" sz="1200" dirty="0" smtClean="0"/>
          </a:p>
          <a:p>
            <a:r>
              <a:rPr lang="en-US" sz="1200" baseline="0" dirty="0" smtClean="0"/>
              <a:t> Some c</a:t>
            </a:r>
            <a:r>
              <a:rPr lang="en-US" sz="1200" dirty="0" smtClean="0"/>
              <a:t>ommon errors include: </a:t>
            </a:r>
          </a:p>
          <a:p>
            <a:pPr marL="285750" indent="-285750">
              <a:buFont typeface="Arial" panose="020B0604020202020204" pitchFamily="34" charset="0"/>
              <a:buChar char="•"/>
            </a:pPr>
            <a:r>
              <a:rPr lang="en-US" sz="1200" dirty="0" smtClean="0"/>
              <a:t>Entering a number of meals that exceeds student enrollment multiplied by the operating days… or</a:t>
            </a:r>
          </a:p>
          <a:p>
            <a:pPr marL="285750" indent="-285750">
              <a:buFont typeface="Arial" panose="020B0604020202020204" pitchFamily="34" charset="0"/>
              <a:buChar char="•"/>
            </a:pPr>
            <a:r>
              <a:rPr lang="en-US" sz="1200" dirty="0" smtClean="0"/>
              <a:t>The number of operating days exceeds the number of operating days entered in the site application…</a:t>
            </a:r>
          </a:p>
          <a:p>
            <a:pPr marL="285750" indent="-285750">
              <a:buFont typeface="Arial" panose="020B0604020202020204" pitchFamily="34" charset="0"/>
              <a:buChar char="•"/>
            </a:pPr>
            <a:r>
              <a:rPr lang="en-US" sz="1200" dirty="0" smtClean="0"/>
              <a:t>Or you may simply</a:t>
            </a:r>
            <a:r>
              <a:rPr lang="en-US" sz="1200" baseline="0" dirty="0" smtClean="0"/>
              <a:t> have m</a:t>
            </a:r>
            <a:r>
              <a:rPr lang="en-US" sz="1200" dirty="0" smtClean="0"/>
              <a:t>issing information. </a:t>
            </a:r>
          </a:p>
          <a:p>
            <a:endParaRPr lang="en-US" sz="1200" dirty="0" smtClean="0"/>
          </a:p>
          <a:p>
            <a:r>
              <a:rPr lang="en-US" sz="1200" dirty="0" smtClean="0"/>
              <a:t>If you receive an error message you may select “correct now” to fix the claiming error immediately, or “correct later” to go back another time. You will not be able to submit a claim until any and</a:t>
            </a:r>
            <a:r>
              <a:rPr lang="en-US" sz="1200" baseline="0" dirty="0" smtClean="0"/>
              <a:t> all errors are resolved. </a:t>
            </a:r>
            <a:endParaRPr lang="en-US" sz="1200" dirty="0" smtClean="0"/>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15</a:t>
            </a:fld>
            <a:endParaRPr lang="en-US"/>
          </a:p>
        </p:txBody>
      </p:sp>
    </p:spTree>
    <p:extLst>
      <p:ext uri="{BB962C8B-B14F-4D97-AF65-F5344CB8AC3E}">
        <p14:creationId xmlns:p14="http://schemas.microsoft.com/office/powerpoint/2010/main" val="1740804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Once you have entered your claim and corrected any potential errors, you will be informed that “The Site Claim has been saved”. Click “Finish” to return to the Claim Site List.</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16</a:t>
            </a:fld>
            <a:endParaRPr lang="en-US"/>
          </a:p>
        </p:txBody>
      </p:sp>
    </p:spTree>
    <p:extLst>
      <p:ext uri="{BB962C8B-B14F-4D97-AF65-F5344CB8AC3E}">
        <p14:creationId xmlns:p14="http://schemas.microsoft.com/office/powerpoint/2010/main" val="3649849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Repeat the steps from slides 12-16 for any other sites you wish to claim for the selected month. Once all of your sites are “Validated”, select “Continue”.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17</a:t>
            </a:fld>
            <a:endParaRPr lang="en-US"/>
          </a:p>
        </p:txBody>
      </p:sp>
    </p:spTree>
    <p:extLst>
      <p:ext uri="{BB962C8B-B14F-4D97-AF65-F5344CB8AC3E}">
        <p14:creationId xmlns:p14="http://schemas.microsoft.com/office/powerpoint/2010/main" val="2794836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Combined totals for all sites by meal will display on the Claim Month Details page, like you see here. </a:t>
            </a:r>
          </a:p>
          <a:p>
            <a:endParaRPr lang="en-US" sz="1200" dirty="0" smtClean="0"/>
          </a:p>
          <a:p>
            <a:r>
              <a:rPr lang="en-US" sz="1200" dirty="0" smtClean="0"/>
              <a:t>To submit the claim, you will need to select the certification checkbox after reading through the Certification Statement. </a:t>
            </a:r>
          </a:p>
          <a:p>
            <a:endParaRPr lang="en-US" sz="1200" dirty="0" smtClean="0"/>
          </a:p>
          <a:p>
            <a:r>
              <a:rPr lang="en-US" sz="1200" dirty="0" smtClean="0"/>
              <a:t>Select “Submit for Payment” when ready to send to RIDE.</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18</a:t>
            </a:fld>
            <a:endParaRPr lang="en-US"/>
          </a:p>
        </p:txBody>
      </p:sp>
    </p:spTree>
    <p:extLst>
      <p:ext uri="{BB962C8B-B14F-4D97-AF65-F5344CB8AC3E}">
        <p14:creationId xmlns:p14="http://schemas.microsoft.com/office/powerpoint/2010/main" val="2571953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Next, a confirmation message will appear on the screen,</a:t>
            </a:r>
            <a:r>
              <a:rPr lang="en-US" sz="1200" baseline="0" dirty="0" smtClean="0"/>
              <a:t> and you may c</a:t>
            </a:r>
            <a:r>
              <a:rPr lang="en-US" sz="1200" dirty="0" smtClean="0"/>
              <a:t>lick “Finished”.</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19</a:t>
            </a:fld>
            <a:endParaRPr lang="en-US"/>
          </a:p>
        </p:txBody>
      </p:sp>
    </p:spTree>
    <p:extLst>
      <p:ext uri="{BB962C8B-B14F-4D97-AF65-F5344CB8AC3E}">
        <p14:creationId xmlns:p14="http://schemas.microsoft.com/office/powerpoint/2010/main" val="179148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t>
            </a:r>
            <a:r>
              <a:rPr lang="en-US" baseline="0" dirty="0" smtClean="0"/>
              <a:t>note a few important points before we get into </a:t>
            </a:r>
            <a:r>
              <a:rPr lang="en-US" baseline="0" dirty="0" smtClean="0"/>
              <a:t>it…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Calibri" panose="020F0502020204030204" pitchFamily="34" charset="0"/>
              </a:rPr>
              <a:t>In order to receive reimbursement for meals served as part of the Seamless Summer Option </a:t>
            </a:r>
            <a:r>
              <a:rPr lang="en-US" sz="1200" b="1" dirty="0" smtClean="0">
                <a:solidFill>
                  <a:schemeClr val="tx1"/>
                </a:solidFill>
                <a:latin typeface="Calibri" panose="020F0502020204030204" pitchFamily="34" charset="0"/>
              </a:rPr>
              <a:t>(or SSO</a:t>
            </a:r>
            <a:r>
              <a:rPr lang="en-US" sz="1200" b="1" dirty="0" smtClean="0">
                <a:solidFill>
                  <a:schemeClr val="tx1"/>
                </a:solidFill>
                <a:latin typeface="Calibri" panose="020F0502020204030204" pitchFamily="34" charset="0"/>
              </a:rPr>
              <a:t>), you will need to submit a monthly claim for reimbursement… </a:t>
            </a:r>
            <a:endParaRPr lang="en-US" sz="1200" b="1" dirty="0" smtClean="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schemeClr val="tx1"/>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 do that, you </a:t>
            </a:r>
            <a:r>
              <a:rPr lang="en-US" baseline="0" dirty="0" smtClean="0"/>
              <a:t>will need some information </a:t>
            </a:r>
            <a:r>
              <a:rPr lang="en-US" baseline="0" dirty="0" smtClean="0"/>
              <a:t>with </a:t>
            </a:r>
            <a:r>
              <a:rPr lang="en-US" baseline="0" dirty="0" smtClean="0"/>
              <a:t>you </a:t>
            </a:r>
            <a:r>
              <a:rPr lang="en-US" baseline="0" dirty="0" smtClean="0"/>
              <a:t>to enter into the system which </a:t>
            </a:r>
            <a:r>
              <a:rPr lang="en-US" baseline="0" dirty="0" smtClean="0"/>
              <a:t>includes</a:t>
            </a:r>
            <a:r>
              <a:rPr lang="en-US" baseline="0" dirty="0" smtClean="0"/>
              <a:t>; the </a:t>
            </a:r>
            <a:r>
              <a:rPr lang="en-US" baseline="0" dirty="0" smtClean="0"/>
              <a:t>monthly </a:t>
            </a:r>
            <a:r>
              <a:rPr lang="en-US" baseline="0" dirty="0" smtClean="0"/>
              <a:t>enrollment for all sites, </a:t>
            </a:r>
            <a:r>
              <a:rPr lang="en-US" baseline="0" dirty="0" smtClean="0"/>
              <a:t>and monthly meal counts for all sites by meal period (i.e. breakfast, lunch,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ask that all claims be submitted within 10 days after the last service day of the month for which you are claiming.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 reminder, the CNP connect system is compatible with any browser except Internet Explorer</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now </a:t>
            </a:r>
            <a:r>
              <a:rPr lang="en-US" baseline="0" dirty="0" smtClean="0"/>
              <a:t>lets get in to claiming meals under the SSO.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2</a:t>
            </a:fld>
            <a:endParaRPr lang="en-US"/>
          </a:p>
        </p:txBody>
      </p:sp>
    </p:spTree>
    <p:extLst>
      <p:ext uri="{BB962C8B-B14F-4D97-AF65-F5344CB8AC3E}">
        <p14:creationId xmlns:p14="http://schemas.microsoft.com/office/powerpoint/2010/main" val="367209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 summary of your monthly claim will display on the Claim Month Details page. You</a:t>
            </a:r>
            <a:r>
              <a:rPr lang="en-US" sz="1200" baseline="0" dirty="0" smtClean="0"/>
              <a:t> can s</a:t>
            </a:r>
            <a:r>
              <a:rPr lang="en-US" sz="1200" dirty="0" smtClean="0"/>
              <a:t>elect “back” to go back to the main claiming menu for the school year.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20</a:t>
            </a:fld>
            <a:endParaRPr lang="en-US"/>
          </a:p>
        </p:txBody>
      </p:sp>
    </p:spTree>
    <p:extLst>
      <p:ext uri="{BB962C8B-B14F-4D97-AF65-F5344CB8AC3E}">
        <p14:creationId xmlns:p14="http://schemas.microsoft.com/office/powerpoint/2010/main" val="194226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Here, you can see the claim we submitted for May 2021.</a:t>
            </a:r>
          </a:p>
          <a:p>
            <a:endParaRPr lang="en-US" sz="1200" dirty="0" smtClean="0"/>
          </a:p>
          <a:p>
            <a:r>
              <a:rPr lang="en-US" sz="1200" dirty="0" smtClean="0"/>
              <a:t>Once a claim has been paid, the Claim Status will change from “Accepted” to “Processed”.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21</a:t>
            </a:fld>
            <a:endParaRPr lang="en-US"/>
          </a:p>
        </p:txBody>
      </p:sp>
    </p:spTree>
    <p:extLst>
      <p:ext uri="{BB962C8B-B14F-4D97-AF65-F5344CB8AC3E}">
        <p14:creationId xmlns:p14="http://schemas.microsoft.com/office/powerpoint/2010/main" val="2115560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If you need to modify a claim before it has been processed by RIDE, select the month that needs to be modified.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22</a:t>
            </a:fld>
            <a:endParaRPr lang="en-US"/>
          </a:p>
        </p:txBody>
      </p:sp>
    </p:spTree>
    <p:extLst>
      <p:ext uri="{BB962C8B-B14F-4D97-AF65-F5344CB8AC3E}">
        <p14:creationId xmlns:p14="http://schemas.microsoft.com/office/powerpoint/2010/main" val="2223660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Click “Modify”</a:t>
            </a:r>
            <a:r>
              <a:rPr lang="en-US" sz="1200" baseline="0" dirty="0" smtClean="0"/>
              <a:t> on the claim.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23</a:t>
            </a:fld>
            <a:endParaRPr lang="en-US"/>
          </a:p>
        </p:txBody>
      </p:sp>
    </p:spTree>
    <p:extLst>
      <p:ext uri="{BB962C8B-B14F-4D97-AF65-F5344CB8AC3E}">
        <p14:creationId xmlns:p14="http://schemas.microsoft.com/office/powerpoint/2010/main" val="1006918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Click “Modify” for the site you wish to edit.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24</a:t>
            </a:fld>
            <a:endParaRPr lang="en-US"/>
          </a:p>
        </p:txBody>
      </p:sp>
    </p:spTree>
    <p:extLst>
      <p:ext uri="{BB962C8B-B14F-4D97-AF65-F5344CB8AC3E}">
        <p14:creationId xmlns:p14="http://schemas.microsoft.com/office/powerpoint/2010/main" val="2691347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Edit your claim and click “Save”.</a:t>
            </a:r>
          </a:p>
          <a:p>
            <a:r>
              <a:rPr lang="en-US" sz="1200" dirty="0" smtClean="0"/>
              <a:t>Repeat slides 15-20.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25</a:t>
            </a:fld>
            <a:endParaRPr lang="en-US"/>
          </a:p>
        </p:txBody>
      </p:sp>
    </p:spTree>
    <p:extLst>
      <p:ext uri="{BB962C8B-B14F-4D97-AF65-F5344CB8AC3E}">
        <p14:creationId xmlns:p14="http://schemas.microsoft.com/office/powerpoint/2010/main" val="3809130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ensure prompt payment, we ask that all claims be entered within 10 calendar days after the close of the month for which you are claiming. </a:t>
            </a:r>
          </a:p>
          <a:p>
            <a:endParaRPr lang="en-US" dirty="0" smtClean="0"/>
          </a:p>
          <a:p>
            <a:r>
              <a:rPr lang="en-US" dirty="0" smtClean="0"/>
              <a:t>If you fail to submit a claim within 60 days of the last serving day in the month for which you are claiming, you will lose the ability to submit a claim for reimbursement for that month unless you submit and are approved for an exception request in accordance with our claiming policy. </a:t>
            </a:r>
          </a:p>
          <a:p>
            <a:endParaRPr lang="en-US" dirty="0" smtClean="0"/>
          </a:p>
          <a:p>
            <a:r>
              <a:rPr lang="en-US" dirty="0" smtClean="0"/>
              <a:t>Please contact us at RIDE if you have any questions about claiming under the SSO.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26</a:t>
            </a:fld>
            <a:endParaRPr lang="en-US"/>
          </a:p>
        </p:txBody>
      </p:sp>
    </p:spTree>
    <p:extLst>
      <p:ext uri="{BB962C8B-B14F-4D97-AF65-F5344CB8AC3E}">
        <p14:creationId xmlns:p14="http://schemas.microsoft.com/office/powerpoint/2010/main" val="1983295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have any questions about the information covered in this presentation, or any other questions about the School Meal Programs, feel free to contact us anytime. Thank you.</a:t>
            </a:r>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27</a:t>
            </a:fld>
            <a:endParaRPr lang="en-US"/>
          </a:p>
        </p:txBody>
      </p:sp>
    </p:spTree>
    <p:extLst>
      <p:ext uri="{BB962C8B-B14F-4D97-AF65-F5344CB8AC3E}">
        <p14:creationId xmlns:p14="http://schemas.microsoft.com/office/powerpoint/2010/main" val="40767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a:t>
            </a:r>
            <a:r>
              <a:rPr lang="en-US" baseline="0" dirty="0" smtClean="0"/>
              <a:t>e you have logged in with your username and password, you will come to this landing screen as shown on your screen.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293684"/>
                </a:solidFill>
                <a:effectLst/>
                <a:uLnTx/>
                <a:uFillTx/>
                <a:latin typeface="News Gothic MT"/>
                <a:ea typeface="+mn-ea"/>
                <a:cs typeface="+mn-cs"/>
              </a:rPr>
              <a:t>If you are connected to multiple sponsors, you will need to select the sponsor you wish to enter claims under. To do so, select the “search” button on the navigation bar at the top.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293684"/>
              </a:solidFill>
              <a:effectLst/>
              <a:uLnTx/>
              <a:uFillTx/>
              <a:latin typeface="News Gothic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293684"/>
                </a:solidFill>
                <a:effectLst/>
                <a:uLnTx/>
                <a:uFillTx/>
                <a:latin typeface="News Gothic MT"/>
                <a:ea typeface="+mn-ea"/>
                <a:cs typeface="+mn-cs"/>
              </a:rPr>
              <a:t>If you are only connected to one sponsor, you can skip to slide 6. </a:t>
            </a:r>
          </a:p>
        </p:txBody>
      </p:sp>
      <p:sp>
        <p:nvSpPr>
          <p:cNvPr id="4" name="Slide Number Placeholder 3"/>
          <p:cNvSpPr>
            <a:spLocks noGrp="1"/>
          </p:cNvSpPr>
          <p:nvPr>
            <p:ph type="sldNum" sz="quarter" idx="10"/>
          </p:nvPr>
        </p:nvSpPr>
        <p:spPr/>
        <p:txBody>
          <a:bodyPr/>
          <a:lstStyle/>
          <a:p>
            <a:fld id="{6DF29BD3-69C1-4D46-98C9-C7D6FB92BD80}" type="slidenum">
              <a:rPr lang="en-US" smtClean="0"/>
              <a:t>3</a:t>
            </a:fld>
            <a:endParaRPr lang="en-US"/>
          </a:p>
        </p:txBody>
      </p:sp>
    </p:spTree>
    <p:extLst>
      <p:ext uri="{BB962C8B-B14F-4D97-AF65-F5344CB8AC3E}">
        <p14:creationId xmlns:p14="http://schemas.microsoft.com/office/powerpoint/2010/main" val="64706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Select “Sponsor Search” from the search menu.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4</a:t>
            </a:fld>
            <a:endParaRPr lang="en-US"/>
          </a:p>
        </p:txBody>
      </p:sp>
    </p:spTree>
    <p:extLst>
      <p:ext uri="{BB962C8B-B14F-4D97-AF65-F5344CB8AC3E}">
        <p14:creationId xmlns:p14="http://schemas.microsoft.com/office/powerpoint/2010/main" val="361151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293684"/>
                </a:solidFill>
                <a:effectLst/>
                <a:uLnTx/>
                <a:uFillTx/>
                <a:latin typeface="News Gothic MT"/>
                <a:ea typeface="+mn-ea"/>
                <a:cs typeface="+mn-cs"/>
              </a:rPr>
              <a:t>To view all of your available sponsors, select “search” from the sponsor search menu.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293684"/>
              </a:solidFill>
              <a:effectLst/>
              <a:uLnTx/>
              <a:uFillTx/>
              <a:latin typeface="News Gothic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293684"/>
                </a:solidFill>
                <a:effectLst/>
                <a:uLnTx/>
                <a:uFillTx/>
                <a:latin typeface="News Gothic MT"/>
                <a:ea typeface="+mn-ea"/>
                <a:cs typeface="+mn-cs"/>
              </a:rPr>
              <a:t>Your available sponsors will display below so you can select the sponsor you wish to enter claims for.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5</a:t>
            </a:fld>
            <a:endParaRPr lang="en-US"/>
          </a:p>
        </p:txBody>
      </p:sp>
    </p:spTree>
    <p:extLst>
      <p:ext uri="{BB962C8B-B14F-4D97-AF65-F5344CB8AC3E}">
        <p14:creationId xmlns:p14="http://schemas.microsoft.com/office/powerpoint/2010/main" val="412742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Now</a:t>
            </a:r>
            <a:r>
              <a:rPr lang="en-US" sz="1200" baseline="0" dirty="0" smtClean="0"/>
              <a:t> you want to b</a:t>
            </a:r>
            <a:r>
              <a:rPr lang="en-US" sz="1200" dirty="0" smtClean="0"/>
              <a:t>e sure you’re entering your claim in the correct operating year. The school year you are currently in is always displayed in the upper right hand side of the menu. </a:t>
            </a:r>
          </a:p>
          <a:p>
            <a:endParaRPr lang="en-US" sz="1200" dirty="0" smtClean="0"/>
          </a:p>
          <a:p>
            <a:r>
              <a:rPr lang="en-US" sz="1200" dirty="0" smtClean="0"/>
              <a:t>To switch years, select “year” from the upper right side of the navigation bar.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6</a:t>
            </a:fld>
            <a:endParaRPr lang="en-US"/>
          </a:p>
        </p:txBody>
      </p:sp>
    </p:spTree>
    <p:extLst>
      <p:ext uri="{BB962C8B-B14F-4D97-AF65-F5344CB8AC3E}">
        <p14:creationId xmlns:p14="http://schemas.microsoft.com/office/powerpoint/2010/main" val="17409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Select the school year you wish to enter</a:t>
            </a:r>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7</a:t>
            </a:fld>
            <a:endParaRPr lang="en-US"/>
          </a:p>
        </p:txBody>
      </p:sp>
    </p:spTree>
    <p:extLst>
      <p:ext uri="{BB962C8B-B14F-4D97-AF65-F5344CB8AC3E}">
        <p14:creationId xmlns:p14="http://schemas.microsoft.com/office/powerpoint/2010/main" val="4125799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Once the operating year is selected, enter the claiming menu by clicking on the “Claims” button on the navigation bar at the top. </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8</a:t>
            </a:fld>
            <a:endParaRPr lang="en-US"/>
          </a:p>
        </p:txBody>
      </p:sp>
    </p:spTree>
    <p:extLst>
      <p:ext uri="{BB962C8B-B14F-4D97-AF65-F5344CB8AC3E}">
        <p14:creationId xmlns:p14="http://schemas.microsoft.com/office/powerpoint/2010/main" val="29415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Select “Claim – SSO” to enter claims for the Seamless Summer Option (SSO).</a:t>
            </a:r>
          </a:p>
          <a:p>
            <a:endParaRPr lang="en-US" dirty="0"/>
          </a:p>
        </p:txBody>
      </p:sp>
      <p:sp>
        <p:nvSpPr>
          <p:cNvPr id="4" name="Slide Number Placeholder 3"/>
          <p:cNvSpPr>
            <a:spLocks noGrp="1"/>
          </p:cNvSpPr>
          <p:nvPr>
            <p:ph type="sldNum" sz="quarter" idx="10"/>
          </p:nvPr>
        </p:nvSpPr>
        <p:spPr/>
        <p:txBody>
          <a:bodyPr/>
          <a:lstStyle/>
          <a:p>
            <a:fld id="{6DF29BD3-69C1-4D46-98C9-C7D6FB92BD80}" type="slidenum">
              <a:rPr lang="en-US" smtClean="0"/>
              <a:t>9</a:t>
            </a:fld>
            <a:endParaRPr lang="en-US"/>
          </a:p>
        </p:txBody>
      </p:sp>
    </p:spTree>
    <p:extLst>
      <p:ext uri="{BB962C8B-B14F-4D97-AF65-F5344CB8AC3E}">
        <p14:creationId xmlns:p14="http://schemas.microsoft.com/office/powerpoint/2010/main" val="3052493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lumMod val="65000"/>
                  </a:schemeClr>
                </a:solidFill>
              </a:defRPr>
            </a:lvl1pPr>
          </a:lstStyle>
          <a:p>
            <a:fld id="{5DBF3BBC-E0FC-424F-9C6B-9B89ACFBA441}" type="datetimeFigureOut">
              <a:rPr lang="en-US" smtClean="0"/>
              <a:t>7/29/2021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dirty="0"/>
          </a:p>
        </p:txBody>
      </p:sp>
    </p:spTree>
    <p:extLst>
      <p:ext uri="{BB962C8B-B14F-4D97-AF65-F5344CB8AC3E}">
        <p14:creationId xmlns:p14="http://schemas.microsoft.com/office/powerpoint/2010/main" val="152836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7/29/2021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dirty="0"/>
          </a:p>
        </p:txBody>
      </p:sp>
    </p:spTree>
    <p:extLst>
      <p:ext uri="{BB962C8B-B14F-4D97-AF65-F5344CB8AC3E}">
        <p14:creationId xmlns:p14="http://schemas.microsoft.com/office/powerpoint/2010/main" val="110405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7/29/2021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dirty="0"/>
          </a:p>
        </p:txBody>
      </p:sp>
    </p:spTree>
    <p:extLst>
      <p:ext uri="{BB962C8B-B14F-4D97-AF65-F5344CB8AC3E}">
        <p14:creationId xmlns:p14="http://schemas.microsoft.com/office/powerpoint/2010/main" val="3578500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7/29/2021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dirty="0"/>
          </a:p>
        </p:txBody>
      </p:sp>
    </p:spTree>
    <p:extLst>
      <p:ext uri="{BB962C8B-B14F-4D97-AF65-F5344CB8AC3E}">
        <p14:creationId xmlns:p14="http://schemas.microsoft.com/office/powerpoint/2010/main" val="380216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4"/>
                </a:solidFill>
              </a:defRPr>
            </a:lvl1pPr>
            <a:lvl2pPr>
              <a:defRPr>
                <a:solidFill>
                  <a:schemeClr val="accent4"/>
                </a:solidFill>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7/29/2021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dirty="0"/>
          </a:p>
        </p:txBody>
      </p:sp>
    </p:spTree>
    <p:extLst>
      <p:ext uri="{BB962C8B-B14F-4D97-AF65-F5344CB8AC3E}">
        <p14:creationId xmlns:p14="http://schemas.microsoft.com/office/powerpoint/2010/main" val="7736489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7/29/2021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dirty="0"/>
          </a:p>
        </p:txBody>
      </p:sp>
    </p:spTree>
    <p:extLst>
      <p:ext uri="{BB962C8B-B14F-4D97-AF65-F5344CB8AC3E}">
        <p14:creationId xmlns:p14="http://schemas.microsoft.com/office/powerpoint/2010/main" val="328849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40000"/>
            <a:ext cx="4038600" cy="358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540000"/>
            <a:ext cx="4038600" cy="358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7/29/2021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dirty="0"/>
          </a:p>
        </p:txBody>
      </p:sp>
    </p:spTree>
    <p:extLst>
      <p:ext uri="{BB962C8B-B14F-4D97-AF65-F5344CB8AC3E}">
        <p14:creationId xmlns:p14="http://schemas.microsoft.com/office/powerpoint/2010/main" val="176926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73586"/>
            <a:ext cx="4040188" cy="7970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3310759"/>
            <a:ext cx="4040188" cy="28154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73587"/>
            <a:ext cx="4041775" cy="7970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3310759"/>
            <a:ext cx="4041775" cy="2815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7/29/2021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dirty="0"/>
          </a:p>
        </p:txBody>
      </p:sp>
    </p:spTree>
    <p:extLst>
      <p:ext uri="{BB962C8B-B14F-4D97-AF65-F5344CB8AC3E}">
        <p14:creationId xmlns:p14="http://schemas.microsoft.com/office/powerpoint/2010/main" val="196196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1"/>
          </p:nvPr>
        </p:nvSpPr>
        <p:spPr>
          <a:xfrm>
            <a:off x="6553200" y="6356350"/>
            <a:ext cx="2133600" cy="365125"/>
          </a:xfrm>
          <a:prstGeom prst="rect">
            <a:avLst/>
          </a:prstGeom>
        </p:spPr>
        <p:txBody>
          <a:bodyPr/>
          <a:lstStyle/>
          <a:p>
            <a:fld id="{8B0AED13-AA23-4099-B22B-480E87E66AB6}" type="slidenum">
              <a:rPr lang="en-US" smtClean="0"/>
              <a:t>‹#›</a:t>
            </a:fld>
            <a:endParaRPr lang="en-US" dirty="0"/>
          </a:p>
        </p:txBody>
      </p:sp>
      <p:sp>
        <p:nvSpPr>
          <p:cNvPr id="5" name="Content Placeholder 2"/>
          <p:cNvSpPr>
            <a:spLocks noGrp="1"/>
          </p:cNvSpPr>
          <p:nvPr>
            <p:ph idx="1"/>
          </p:nvPr>
        </p:nvSpPr>
        <p:spPr>
          <a:xfrm>
            <a:off x="457200" y="1136925"/>
            <a:ext cx="8229600" cy="4795203"/>
          </a:xfrm>
        </p:spPr>
        <p:txBody>
          <a:bodyPr>
            <a:normAutofit fontScale="47500" lnSpcReduction="20000"/>
          </a:bodyPr>
          <a:lstStyle/>
          <a:p>
            <a:pPr marL="0" lvl="0" indent="0">
              <a:lnSpc>
                <a:spcPct val="170000"/>
              </a:lnSpc>
              <a:spcAft>
                <a:spcPts val="1200"/>
              </a:spcAft>
              <a:buNone/>
            </a:pPr>
            <a:r>
              <a:rPr lang="en-US" sz="3800" smtClean="0">
                <a:solidFill>
                  <a:schemeClr val="accent2"/>
                </a:solidFill>
              </a:rPr>
              <a:t>Edit Master text styles</a:t>
            </a:r>
          </a:p>
          <a:p>
            <a:pPr marL="0" lvl="1" indent="0">
              <a:lnSpc>
                <a:spcPct val="170000"/>
              </a:lnSpc>
              <a:spcAft>
                <a:spcPts val="1200"/>
              </a:spcAft>
              <a:buNone/>
            </a:pPr>
            <a:r>
              <a:rPr lang="en-US" sz="3800" smtClean="0">
                <a:solidFill>
                  <a:schemeClr val="accent2"/>
                </a:solidFill>
              </a:rPr>
              <a:t>Second level</a:t>
            </a:r>
          </a:p>
          <a:p>
            <a:pPr marL="0" lvl="2" indent="0">
              <a:lnSpc>
                <a:spcPct val="170000"/>
              </a:lnSpc>
              <a:spcAft>
                <a:spcPts val="1200"/>
              </a:spcAft>
              <a:buNone/>
            </a:pPr>
            <a:r>
              <a:rPr lang="en-US" sz="3800" smtClean="0">
                <a:solidFill>
                  <a:schemeClr val="accent2"/>
                </a:solidFill>
              </a:rPr>
              <a:t>Third level</a:t>
            </a:r>
          </a:p>
          <a:p>
            <a:pPr marL="0" lvl="3" indent="0">
              <a:lnSpc>
                <a:spcPct val="170000"/>
              </a:lnSpc>
              <a:spcAft>
                <a:spcPts val="1200"/>
              </a:spcAft>
              <a:buNone/>
            </a:pPr>
            <a:r>
              <a:rPr lang="en-US" sz="3800" smtClean="0">
                <a:solidFill>
                  <a:schemeClr val="accent2"/>
                </a:solidFill>
              </a:rPr>
              <a:t>Fourth level</a:t>
            </a:r>
          </a:p>
          <a:p>
            <a:pPr marL="0" lvl="4" indent="0">
              <a:lnSpc>
                <a:spcPct val="170000"/>
              </a:lnSpc>
              <a:spcAft>
                <a:spcPts val="1200"/>
              </a:spcAft>
              <a:buNone/>
            </a:pPr>
            <a:r>
              <a:rPr lang="en-US" sz="3800" smtClean="0">
                <a:solidFill>
                  <a:schemeClr val="accent2"/>
                </a:solidFill>
              </a:rPr>
              <a:t>Fifth level</a:t>
            </a:r>
            <a:endParaRPr lang="en-US" dirty="0"/>
          </a:p>
        </p:txBody>
      </p:sp>
    </p:spTree>
    <p:extLst>
      <p:ext uri="{BB962C8B-B14F-4D97-AF65-F5344CB8AC3E}">
        <p14:creationId xmlns:p14="http://schemas.microsoft.com/office/powerpoint/2010/main" val="94579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7/29/2021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dirty="0"/>
          </a:p>
        </p:txBody>
      </p:sp>
    </p:spTree>
    <p:extLst>
      <p:ext uri="{BB962C8B-B14F-4D97-AF65-F5344CB8AC3E}">
        <p14:creationId xmlns:p14="http://schemas.microsoft.com/office/powerpoint/2010/main" val="18386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7/29/2021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dirty="0"/>
          </a:p>
        </p:txBody>
      </p:sp>
    </p:spTree>
    <p:extLst>
      <p:ext uri="{BB962C8B-B14F-4D97-AF65-F5344CB8AC3E}">
        <p14:creationId xmlns:p14="http://schemas.microsoft.com/office/powerpoint/2010/main" val="331843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BF3BBC-E0FC-424F-9C6B-9B89ACFBA441}" type="datetimeFigureOut">
              <a:rPr lang="en-US" smtClean="0"/>
              <a:t>7/29/2021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B0AED13-AA23-4099-B22B-480E87E66AB6}" type="slidenum">
              <a:rPr lang="en-US" smtClean="0"/>
              <a:t>‹#›</a:t>
            </a:fld>
            <a:endParaRPr lang="en-US" dirty="0"/>
          </a:p>
        </p:txBody>
      </p:sp>
    </p:spTree>
    <p:extLst>
      <p:ext uri="{BB962C8B-B14F-4D97-AF65-F5344CB8AC3E}">
        <p14:creationId xmlns:p14="http://schemas.microsoft.com/office/powerpoint/2010/main" val="164595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gs>
            <a:gs pos="40000">
              <a:schemeClr val="accent5"/>
            </a:gs>
            <a:gs pos="100000">
              <a:schemeClr val="accent6">
                <a:lumMod val="90000"/>
              </a:schemeClr>
            </a:gs>
          </a:gsLst>
          <a:lin ang="51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242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382345"/>
            <a:ext cx="8229600" cy="3743818"/>
          </a:xfrm>
          <a:prstGeom prst="rect">
            <a:avLst/>
          </a:prstGeom>
        </p:spPr>
        <p:txBody>
          <a:bodyPr vert="horz" lIns="91440" tIns="45720" rIns="91440" bIns="45720" rtlCol="0">
            <a:normAutofit/>
          </a:bodyPr>
          <a:lstStyle/>
          <a:p>
            <a:pPr lvl="0"/>
            <a:r>
              <a:rPr lang="en-US" dirty="0" smtClean="0"/>
              <a:t>Click to edit Master text styles longer text line length </a:t>
            </a:r>
            <a:r>
              <a:rPr lang="en-US" dirty="0" err="1" smtClean="0"/>
              <a:t>aslkfksdf</a:t>
            </a:r>
            <a:r>
              <a:rPr lang="en-US" dirty="0" smtClean="0"/>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smtClean="0"/>
              <a:t>Click to edit Master text styles longer text line length </a:t>
            </a:r>
            <a:r>
              <a:rPr lang="en-US" dirty="0" err="1" smtClean="0"/>
              <a:t>aslkfksdf</a:t>
            </a:r>
            <a:r>
              <a:rPr lang="en-US" dirty="0" smtClean="0"/>
              <a: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0" y="0"/>
            <a:ext cx="9144000" cy="685800"/>
          </a:xfrm>
          <a:prstGeom prst="rect">
            <a:avLst/>
          </a:prstGeom>
          <a:solidFill>
            <a:schemeClr val="tx1"/>
          </a:solidFill>
        </p:spPr>
        <p:txBody>
          <a:bodyPr wrap="square" rtlCol="0">
            <a:spAutoFit/>
          </a:bodyPr>
          <a:lstStyle/>
          <a:p>
            <a:r>
              <a:rPr lang="en-US" dirty="0" smtClean="0">
                <a:noFill/>
              </a:rPr>
              <a:t>   </a:t>
            </a:r>
            <a:endParaRPr lang="en-US" dirty="0">
              <a:noFill/>
            </a:endParaRPr>
          </a:p>
        </p:txBody>
      </p:sp>
      <p:pic>
        <p:nvPicPr>
          <p:cNvPr id="8" name="Picture 7" descr="RIDECNPLogo.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 y="57600"/>
            <a:ext cx="2380593" cy="559031"/>
          </a:xfrm>
          <a:prstGeom prst="rect">
            <a:avLst/>
          </a:prstGeom>
        </p:spPr>
      </p:pic>
    </p:spTree>
    <p:extLst>
      <p:ext uri="{BB962C8B-B14F-4D97-AF65-F5344CB8AC3E}">
        <p14:creationId xmlns:p14="http://schemas.microsoft.com/office/powerpoint/2010/main" val="2200964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marR="0" indent="-342900" algn="l" defTabSz="457200" rtl="0" eaLnBrk="1" fontAlgn="auto" latinLnBrk="0" hangingPunct="1">
        <a:lnSpc>
          <a:spcPct val="100000"/>
        </a:lnSpc>
        <a:spcBef>
          <a:spcPct val="20000"/>
        </a:spcBef>
        <a:spcAft>
          <a:spcPts val="1200"/>
        </a:spcAft>
        <a:buClrTx/>
        <a:buSzTx/>
        <a:buFont typeface="Arial"/>
        <a:buChar char="•"/>
        <a:tabLst/>
        <a:defRPr sz="2200" kern="1200" baseline="0">
          <a:solidFill>
            <a:schemeClr val="accent4"/>
          </a:solidFill>
          <a:latin typeface="+mn-lt"/>
          <a:ea typeface="+mn-ea"/>
          <a:cs typeface="+mn-cs"/>
        </a:defRPr>
      </a:lvl1pPr>
      <a:lvl2pPr marL="742950" indent="-285750" algn="l" defTabSz="457200" rtl="0" eaLnBrk="1" latinLnBrk="0" hangingPunct="1">
        <a:spcBef>
          <a:spcPts val="1080"/>
        </a:spcBef>
        <a:buFont typeface="Arial"/>
        <a:buChar char="–"/>
        <a:defRPr sz="2000" kern="1200">
          <a:solidFill>
            <a:schemeClr val="accent4"/>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accent4"/>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i.cnpus.com/prod/Splash.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mailto:Lauren.Panzarella@ride.ri.gov" TargetMode="External"/><Relationship Id="rId3" Type="http://schemas.openxmlformats.org/officeDocument/2006/relationships/hyperlink" Target="mailto:Sandra.fabrizio@ride.ri.gov" TargetMode="External"/><Relationship Id="rId7" Type="http://schemas.openxmlformats.org/officeDocument/2006/relationships/hyperlink" Target="mailto:William.trimble@ride.ri.gov"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mailto:Jessica.patrolia@ride.ri.gov" TargetMode="External"/><Relationship Id="rId5" Type="http://schemas.openxmlformats.org/officeDocument/2006/relationships/hyperlink" Target="mailto:Katherine.silva@ride.ri.gov" TargetMode="External"/><Relationship Id="rId4" Type="http://schemas.openxmlformats.org/officeDocument/2006/relationships/hyperlink" Target="mailto:Jennifer.goodwin@ride.ri.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6377" y="1443840"/>
            <a:ext cx="7065033" cy="5740033"/>
          </a:xfrm>
          <a:prstGeom prst="rect">
            <a:avLst/>
          </a:prstGeom>
        </p:spPr>
        <p:txBody>
          <a:bodyPr wrap="square">
            <a:spAutoFit/>
          </a:bodyPr>
          <a:lstStyle/>
          <a:p>
            <a:pPr algn="ctr"/>
            <a:endParaRPr lang="en-US" sz="2400" b="1" dirty="0" smtClean="0">
              <a:latin typeface="Calibri" panose="020F0502020204030204" pitchFamily="34" charset="0"/>
              <a:cs typeface="Times New Roman" panose="02020603050405020304" pitchFamily="18" charset="0"/>
            </a:endParaRPr>
          </a:p>
          <a:p>
            <a:pPr algn="ctr"/>
            <a:r>
              <a:rPr lang="en-US" sz="2400" dirty="0" smtClean="0">
                <a:latin typeface="Calibri" panose="020F0502020204030204" pitchFamily="34" charset="0"/>
                <a:cs typeface="Times New Roman" panose="02020603050405020304" pitchFamily="18" charset="0"/>
              </a:rPr>
              <a:t>CNP Connect</a:t>
            </a:r>
          </a:p>
          <a:p>
            <a:pPr algn="ctr"/>
            <a:r>
              <a:rPr lang="en-US" sz="2400" dirty="0" smtClean="0">
                <a:latin typeface="Calibri" panose="020F0502020204030204" pitchFamily="34" charset="0"/>
                <a:cs typeface="Times New Roman" panose="02020603050405020304" pitchFamily="18" charset="0"/>
              </a:rPr>
              <a:t>Submitting a Monthly Meal Claim for Reimbursement</a:t>
            </a:r>
          </a:p>
          <a:p>
            <a:pPr algn="ctr"/>
            <a:r>
              <a:rPr lang="en-US" sz="2400" dirty="0" smtClean="0">
                <a:latin typeface="Calibri" panose="020F0502020204030204" pitchFamily="34" charset="0"/>
                <a:cs typeface="Times New Roman" panose="02020603050405020304" pitchFamily="18" charset="0"/>
              </a:rPr>
              <a:t>A Step-by-Step Guide</a:t>
            </a:r>
          </a:p>
          <a:p>
            <a:pPr algn="ctr"/>
            <a:endParaRPr lang="en-US" sz="2400" dirty="0" smtClean="0">
              <a:latin typeface="Calibri" panose="020F0502020204030204" pitchFamily="34" charset="0"/>
              <a:cs typeface="Times New Roman" panose="02020603050405020304" pitchFamily="18" charset="0"/>
            </a:endParaRPr>
          </a:p>
          <a:p>
            <a:pPr algn="ctr"/>
            <a:r>
              <a:rPr lang="en-US" sz="2400" b="1" dirty="0" smtClean="0">
                <a:latin typeface="Calibri" panose="020F0502020204030204" pitchFamily="34" charset="0"/>
                <a:cs typeface="Times New Roman" panose="02020603050405020304" pitchFamily="18" charset="0"/>
              </a:rPr>
              <a:t>Seamless Summer Option (SSO)</a:t>
            </a:r>
          </a:p>
          <a:p>
            <a:pPr algn="ctr"/>
            <a:r>
              <a:rPr lang="en-US" sz="2400" dirty="0">
                <a:latin typeface="Calibri" panose="020F0502020204030204" pitchFamily="34" charset="0"/>
                <a:cs typeface="Times New Roman" panose="02020603050405020304" pitchFamily="18" charset="0"/>
              </a:rPr>
              <a:t/>
            </a:r>
            <a:br>
              <a:rPr lang="en-US" sz="2400" dirty="0">
                <a:latin typeface="Calibri" panose="020F0502020204030204" pitchFamily="34" charset="0"/>
                <a:cs typeface="Times New Roman" panose="02020603050405020304" pitchFamily="18" charset="0"/>
              </a:rPr>
            </a:br>
            <a:r>
              <a:rPr lang="en-US" sz="2400" dirty="0">
                <a:latin typeface="Calibri" panose="020F0502020204030204" pitchFamily="34" charset="0"/>
                <a:cs typeface="Times New Roman" panose="02020603050405020304" pitchFamily="18" charset="0"/>
                <a:hlinkClick r:id="rId3"/>
              </a:rPr>
              <a:t>https://</a:t>
            </a:r>
            <a:r>
              <a:rPr lang="en-US" sz="2400" dirty="0" smtClean="0">
                <a:latin typeface="Calibri" panose="020F0502020204030204" pitchFamily="34" charset="0"/>
                <a:cs typeface="Times New Roman" panose="02020603050405020304" pitchFamily="18" charset="0"/>
                <a:hlinkClick r:id="rId3"/>
              </a:rPr>
              <a:t>ri.cnpus.com/prod/Splash.aspx</a:t>
            </a:r>
            <a:r>
              <a:rPr lang="en-US" sz="2400" dirty="0" smtClean="0">
                <a:latin typeface="Calibri" panose="020F0502020204030204" pitchFamily="34" charset="0"/>
                <a:cs typeface="Times New Roman" panose="02020603050405020304" pitchFamily="18" charset="0"/>
              </a:rPr>
              <a:t> </a:t>
            </a:r>
            <a:r>
              <a:rPr lang="en-US" sz="2400" dirty="0">
                <a:latin typeface="Calibri" panose="020F0502020204030204" pitchFamily="34" charset="0"/>
                <a:cs typeface="Times New Roman" panose="02020603050405020304" pitchFamily="18" charset="0"/>
              </a:rPr>
              <a:t/>
            </a:r>
            <a:br>
              <a:rPr lang="en-US" sz="2400" dirty="0">
                <a:latin typeface="Calibri" panose="020F0502020204030204" pitchFamily="34" charset="0"/>
                <a:cs typeface="Times New Roman" panose="02020603050405020304" pitchFamily="18" charset="0"/>
              </a:rPr>
            </a:br>
            <a:endParaRPr lang="en-US" sz="2400" dirty="0" smtClean="0">
              <a:latin typeface="Calibri" panose="020F0502020204030204" pitchFamily="34" charset="0"/>
              <a:cs typeface="Times New Roman" panose="02020603050405020304" pitchFamily="18" charset="0"/>
            </a:endParaRPr>
          </a:p>
          <a:p>
            <a:pPr algn="ctr"/>
            <a:endParaRPr lang="en-US" sz="2400" dirty="0">
              <a:latin typeface="Calibri" panose="020F0502020204030204" pitchFamily="34" charset="0"/>
              <a:cs typeface="Times New Roman" panose="02020603050405020304" pitchFamily="18" charset="0"/>
            </a:endParaRPr>
          </a:p>
          <a:p>
            <a:pPr algn="ctr"/>
            <a:endParaRPr lang="en-US" sz="1100" dirty="0" smtClean="0">
              <a:latin typeface="Calibri" panose="020F0502020204030204" pitchFamily="34" charset="0"/>
              <a:cs typeface="Times New Roman" panose="02020603050405020304" pitchFamily="18" charset="0"/>
            </a:endParaRPr>
          </a:p>
          <a:p>
            <a:pPr algn="ctr"/>
            <a:endParaRPr lang="en-US" sz="1100" dirty="0">
              <a:latin typeface="Calibri" panose="020F0502020204030204" pitchFamily="34" charset="0"/>
              <a:cs typeface="Times New Roman" panose="02020603050405020304" pitchFamily="18" charset="0"/>
            </a:endParaRPr>
          </a:p>
          <a:p>
            <a:pPr algn="ctr"/>
            <a:endParaRPr lang="en-US" sz="1100" dirty="0" smtClean="0">
              <a:latin typeface="Calibri" panose="020F0502020204030204" pitchFamily="34" charset="0"/>
              <a:cs typeface="Times New Roman" panose="02020603050405020304" pitchFamily="18" charset="0"/>
            </a:endParaRPr>
          </a:p>
          <a:p>
            <a:pPr algn="ctr"/>
            <a:endParaRPr lang="en-US" sz="1100" dirty="0">
              <a:latin typeface="Calibri" panose="020F0502020204030204" pitchFamily="34" charset="0"/>
              <a:cs typeface="Times New Roman" panose="02020603050405020304" pitchFamily="18" charset="0"/>
            </a:endParaRPr>
          </a:p>
          <a:p>
            <a:pPr algn="ctr"/>
            <a:r>
              <a:rPr lang="en-US" sz="1100" dirty="0" smtClean="0">
                <a:latin typeface="Calibri" panose="020F0502020204030204" pitchFamily="34" charset="0"/>
                <a:cs typeface="Times New Roman" panose="02020603050405020304" pitchFamily="18" charset="0"/>
              </a:rPr>
              <a:t>Updated July 2021</a:t>
            </a:r>
            <a:r>
              <a:rPr lang="en-US" sz="2400" dirty="0">
                <a:latin typeface="Calibri" panose="020F0502020204030204" pitchFamily="34" charset="0"/>
                <a:cs typeface="Times New Roman" panose="02020603050405020304" pitchFamily="18" charset="0"/>
              </a:rPr>
              <a:t/>
            </a:r>
            <a:br>
              <a:rPr lang="en-US" sz="2400" dirty="0">
                <a:latin typeface="Calibri" panose="020F0502020204030204" pitchFamily="34" charset="0"/>
                <a:cs typeface="Times New Roman" panose="02020603050405020304" pitchFamily="18" charset="0"/>
              </a:rPr>
            </a:br>
            <a:r>
              <a:rPr lang="en-US" sz="2400" dirty="0">
                <a:latin typeface="Calibri" panose="020F0502020204030204" pitchFamily="34" charset="0"/>
                <a:cs typeface="Times New Roman" panose="02020603050405020304" pitchFamily="18" charset="0"/>
              </a:rPr>
              <a:t/>
            </a:r>
            <a:br>
              <a:rPr lang="en-US" sz="2400" dirty="0">
                <a:latin typeface="Calibri" panose="020F0502020204030204" pitchFamily="34" charset="0"/>
                <a:cs typeface="Times New Roman" panose="02020603050405020304" pitchFamily="18" charset="0"/>
              </a:rPr>
            </a:br>
            <a:r>
              <a:rPr lang="en-US" sz="2400" dirty="0">
                <a:latin typeface="Calibri" panose="020F0502020204030204" pitchFamily="34" charset="0"/>
                <a:cs typeface="Times New Roman" panose="02020603050405020304" pitchFamily="18" charset="0"/>
              </a:rPr>
              <a:t/>
            </a:r>
            <a:br>
              <a:rPr lang="en-US" sz="2400" dirty="0">
                <a:latin typeface="Calibri" panose="020F0502020204030204" pitchFamily="34" charset="0"/>
                <a:cs typeface="Times New Roman" panose="02020603050405020304" pitchFamily="18" charset="0"/>
              </a:rPr>
            </a:br>
            <a:endParaRPr lang="en-US" sz="24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5736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696" y="1951715"/>
            <a:ext cx="2125858" cy="3624069"/>
          </a:xfrm>
          <a:prstGeom prst="rect">
            <a:avLst/>
          </a:prstGeom>
          <a:noFill/>
        </p:spPr>
        <p:txBody>
          <a:bodyPr wrap="square" rtlCol="0">
            <a:spAutoFit/>
          </a:bodyPr>
          <a:lstStyle/>
          <a:p>
            <a:r>
              <a:rPr lang="en-US" sz="1350" dirty="0" smtClean="0"/>
              <a:t>Months </a:t>
            </a:r>
            <a:r>
              <a:rPr lang="en-US" sz="1350" dirty="0"/>
              <a:t>in blue are available for </a:t>
            </a:r>
            <a:r>
              <a:rPr lang="en-US" sz="1350" dirty="0" smtClean="0"/>
              <a:t>claiming entry. </a:t>
            </a:r>
            <a:r>
              <a:rPr lang="en-US" sz="1350" dirty="0"/>
              <a:t>Months that are greyed out are </a:t>
            </a:r>
            <a:r>
              <a:rPr lang="en-US" sz="1350" dirty="0" smtClean="0"/>
              <a:t>unavailable either due to having been fully processed, or the month has not yet begun.</a:t>
            </a:r>
            <a:endParaRPr lang="en-US" sz="1350" dirty="0"/>
          </a:p>
          <a:p>
            <a:endParaRPr lang="en-US" sz="1350" dirty="0"/>
          </a:p>
          <a:p>
            <a:r>
              <a:rPr lang="en-US" sz="1350" dirty="0"/>
              <a:t>To enter the month you wish to submit a </a:t>
            </a:r>
            <a:r>
              <a:rPr lang="en-US" sz="1350" dirty="0" smtClean="0"/>
              <a:t>claim for, select the month </a:t>
            </a:r>
            <a:r>
              <a:rPr lang="en-US" sz="1350" dirty="0"/>
              <a:t>and year. </a:t>
            </a:r>
          </a:p>
          <a:p>
            <a:endParaRPr lang="en-US" sz="1350" dirty="0"/>
          </a:p>
          <a:p>
            <a:r>
              <a:rPr lang="en-US" sz="1350" dirty="0"/>
              <a:t>For this example, we will </a:t>
            </a:r>
            <a:r>
              <a:rPr lang="en-US" sz="1350" dirty="0" smtClean="0"/>
              <a:t>enter a claim for </a:t>
            </a:r>
            <a:r>
              <a:rPr lang="en-US" sz="1350" dirty="0"/>
              <a:t>May 2021. </a:t>
            </a:r>
          </a:p>
        </p:txBody>
      </p:sp>
      <p:pic>
        <p:nvPicPr>
          <p:cNvPr id="2" name="Picture 1"/>
          <p:cNvPicPr>
            <a:picLocks noChangeAspect="1"/>
          </p:cNvPicPr>
          <p:nvPr/>
        </p:nvPicPr>
        <p:blipFill>
          <a:blip r:embed="rId3"/>
          <a:stretch>
            <a:fillRect/>
          </a:stretch>
        </p:blipFill>
        <p:spPr>
          <a:xfrm>
            <a:off x="2525854" y="1045953"/>
            <a:ext cx="6042901" cy="4534259"/>
          </a:xfrm>
          <a:prstGeom prst="rect">
            <a:avLst/>
          </a:prstGeom>
        </p:spPr>
      </p:pic>
    </p:spTree>
    <p:extLst>
      <p:ext uri="{BB962C8B-B14F-4D97-AF65-F5344CB8AC3E}">
        <p14:creationId xmlns:p14="http://schemas.microsoft.com/office/powerpoint/2010/main" val="343404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76711" y="4987864"/>
            <a:ext cx="5007634" cy="507831"/>
          </a:xfrm>
          <a:prstGeom prst="rect">
            <a:avLst/>
          </a:prstGeom>
          <a:noFill/>
        </p:spPr>
        <p:txBody>
          <a:bodyPr wrap="square" rtlCol="0">
            <a:spAutoFit/>
          </a:bodyPr>
          <a:lstStyle/>
          <a:p>
            <a:r>
              <a:rPr lang="en-US" sz="1350" dirty="0"/>
              <a:t>To add a new </a:t>
            </a:r>
            <a:r>
              <a:rPr lang="en-US" sz="1350" dirty="0" smtClean="0"/>
              <a:t>claim for the month selected, </a:t>
            </a:r>
            <a:r>
              <a:rPr lang="en-US" sz="1350" dirty="0"/>
              <a:t>click “Add Original Claim” </a:t>
            </a:r>
          </a:p>
        </p:txBody>
      </p:sp>
      <p:pic>
        <p:nvPicPr>
          <p:cNvPr id="2" name="Picture 1"/>
          <p:cNvPicPr>
            <a:picLocks noChangeAspect="1"/>
          </p:cNvPicPr>
          <p:nvPr/>
        </p:nvPicPr>
        <p:blipFill>
          <a:blip r:embed="rId3"/>
          <a:stretch>
            <a:fillRect/>
          </a:stretch>
        </p:blipFill>
        <p:spPr>
          <a:xfrm>
            <a:off x="786149" y="1230748"/>
            <a:ext cx="7412672" cy="3301356"/>
          </a:xfrm>
          <a:prstGeom prst="rect">
            <a:avLst/>
          </a:prstGeom>
        </p:spPr>
      </p:pic>
      <p:sp>
        <p:nvSpPr>
          <p:cNvPr id="10" name="Left Arrow 9"/>
          <p:cNvSpPr/>
          <p:nvPr/>
        </p:nvSpPr>
        <p:spPr>
          <a:xfrm>
            <a:off x="5486400" y="4208585"/>
            <a:ext cx="422030" cy="229735"/>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43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94375" y="958727"/>
            <a:ext cx="7019925" cy="5057775"/>
          </a:xfrm>
          <a:prstGeom prst="rect">
            <a:avLst/>
          </a:prstGeom>
        </p:spPr>
      </p:pic>
      <p:cxnSp>
        <p:nvCxnSpPr>
          <p:cNvPr id="6" name="Elbow Connector 5"/>
          <p:cNvCxnSpPr/>
          <p:nvPr/>
        </p:nvCxnSpPr>
        <p:spPr>
          <a:xfrm>
            <a:off x="939800" y="4270130"/>
            <a:ext cx="855785" cy="539262"/>
          </a:xfrm>
          <a:prstGeom prst="bentConnector3">
            <a:avLst>
              <a:gd name="adj1" fmla="val 685"/>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8031" y="2885135"/>
            <a:ext cx="1777144" cy="1384995"/>
          </a:xfrm>
          <a:prstGeom prst="rect">
            <a:avLst/>
          </a:prstGeom>
          <a:noFill/>
        </p:spPr>
        <p:txBody>
          <a:bodyPr wrap="square" rtlCol="0">
            <a:spAutoFit/>
          </a:bodyPr>
          <a:lstStyle/>
          <a:p>
            <a:r>
              <a:rPr lang="en-US" sz="1400" dirty="0" smtClean="0"/>
              <a:t>Select the site you wish enter a claim for by clicking on “Add” to the left of the site name and number. </a:t>
            </a:r>
            <a:endParaRPr lang="en-US" sz="1400" dirty="0"/>
          </a:p>
        </p:txBody>
      </p:sp>
    </p:spTree>
    <p:extLst>
      <p:ext uri="{BB962C8B-B14F-4D97-AF65-F5344CB8AC3E}">
        <p14:creationId xmlns:p14="http://schemas.microsoft.com/office/powerpoint/2010/main" val="3605784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30267"/>
            <a:ext cx="3227754" cy="5693866"/>
          </a:xfrm>
          <a:prstGeom prst="rect">
            <a:avLst/>
          </a:prstGeom>
          <a:noFill/>
        </p:spPr>
        <p:txBody>
          <a:bodyPr wrap="square" rtlCol="0">
            <a:spAutoFit/>
          </a:bodyPr>
          <a:lstStyle/>
          <a:p>
            <a:r>
              <a:rPr lang="en-US" sz="1400" dirty="0" smtClean="0"/>
              <a:t>The meals checked off on the site application are the only meals that will be available for claiming.</a:t>
            </a:r>
          </a:p>
          <a:p>
            <a:endParaRPr lang="en-US" sz="1400" dirty="0" smtClean="0"/>
          </a:p>
          <a:p>
            <a:r>
              <a:rPr lang="en-US" sz="1400" dirty="0" smtClean="0"/>
              <a:t>Note that claims are entered by </a:t>
            </a:r>
            <a:r>
              <a:rPr lang="en-US" sz="1400" u="sng" dirty="0" smtClean="0"/>
              <a:t>MONTH</a:t>
            </a:r>
            <a:r>
              <a:rPr lang="en-US" sz="1400" dirty="0" smtClean="0"/>
              <a:t> in this new system. </a:t>
            </a:r>
          </a:p>
          <a:p>
            <a:endParaRPr lang="en-US" sz="1400" dirty="0" smtClean="0"/>
          </a:p>
          <a:p>
            <a:pPr marL="285750" indent="-285750">
              <a:buFont typeface="Arial" panose="020B0604020202020204" pitchFamily="34" charset="0"/>
              <a:buChar char="•"/>
            </a:pPr>
            <a:r>
              <a:rPr lang="en-US" sz="1400" dirty="0" smtClean="0">
                <a:solidFill>
                  <a:srgbClr val="002060"/>
                </a:solidFill>
              </a:rPr>
              <a:t>SL1. Enter </a:t>
            </a:r>
            <a:r>
              <a:rPr lang="en-US" sz="1400" dirty="0" smtClean="0">
                <a:solidFill>
                  <a:srgbClr val="002060"/>
                </a:solidFill>
              </a:rPr>
              <a:t>the number of </a:t>
            </a:r>
            <a:r>
              <a:rPr lang="en-US" sz="1400" dirty="0" smtClean="0">
                <a:solidFill>
                  <a:srgbClr val="002060"/>
                </a:solidFill>
              </a:rPr>
              <a:t>authorized sites participating. </a:t>
            </a:r>
            <a:r>
              <a:rPr lang="en-US" sz="1400" dirty="0">
                <a:solidFill>
                  <a:srgbClr val="002060"/>
                </a:solidFill>
              </a:rPr>
              <a:t> </a:t>
            </a:r>
            <a:r>
              <a:rPr lang="en-US" sz="1400" dirty="0" smtClean="0">
                <a:solidFill>
                  <a:srgbClr val="002060"/>
                </a:solidFill>
              </a:rPr>
              <a:t>(</a:t>
            </a:r>
            <a:r>
              <a:rPr lang="en-US" sz="1400" dirty="0" smtClean="0">
                <a:solidFill>
                  <a:srgbClr val="002060"/>
                </a:solidFill>
              </a:rPr>
              <a:t>This should be 1.)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SL2. Enter the </a:t>
            </a:r>
            <a:r>
              <a:rPr lang="en-US" sz="1400" dirty="0" smtClean="0"/>
              <a:t>student </a:t>
            </a:r>
            <a:r>
              <a:rPr lang="en-US" sz="1400" dirty="0" smtClean="0"/>
              <a:t>enrollment for that site.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SL3. Enter </a:t>
            </a:r>
            <a:r>
              <a:rPr lang="en-US" sz="1400" dirty="0" smtClean="0"/>
              <a:t>the number of operating days for the </a:t>
            </a:r>
            <a:r>
              <a:rPr lang="en-US" sz="1400" dirty="0" smtClean="0"/>
              <a:t>month. </a:t>
            </a:r>
            <a:endParaRPr lang="en-US" sz="1400" dirty="0" smtClean="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SL4. Enter </a:t>
            </a:r>
            <a:r>
              <a:rPr lang="en-US" sz="1400" dirty="0" smtClean="0"/>
              <a:t>the number of claimed </a:t>
            </a:r>
            <a:r>
              <a:rPr lang="en-US" sz="1400" dirty="0" smtClean="0"/>
              <a:t>lunches. </a:t>
            </a:r>
            <a:r>
              <a:rPr lang="en-US" sz="1400" dirty="0" smtClean="0"/>
              <a:t>(All are free under the SSO.)</a:t>
            </a:r>
          </a:p>
          <a:p>
            <a:endParaRPr lang="en-US" sz="1400" dirty="0"/>
          </a:p>
          <a:p>
            <a:r>
              <a:rPr lang="en-US" sz="1400" dirty="0" smtClean="0"/>
              <a:t>Repeat these steps for breakfast questions SB1-SB4. </a:t>
            </a:r>
            <a:endParaRPr lang="en-US" sz="1400" dirty="0"/>
          </a:p>
          <a:p>
            <a:endParaRPr lang="en-US" sz="1400" dirty="0" smtClean="0"/>
          </a:p>
          <a:p>
            <a:endParaRPr lang="en-US" sz="1400" dirty="0"/>
          </a:p>
          <a:p>
            <a:endParaRPr lang="en-US" sz="1400" dirty="0" smtClean="0"/>
          </a:p>
        </p:txBody>
      </p:sp>
      <p:pic>
        <p:nvPicPr>
          <p:cNvPr id="3" name="Picture 2"/>
          <p:cNvPicPr>
            <a:picLocks noChangeAspect="1"/>
          </p:cNvPicPr>
          <p:nvPr/>
        </p:nvPicPr>
        <p:blipFill>
          <a:blip r:embed="rId3"/>
          <a:stretch>
            <a:fillRect/>
          </a:stretch>
        </p:blipFill>
        <p:spPr>
          <a:xfrm>
            <a:off x="3227754" y="1745353"/>
            <a:ext cx="5741670" cy="3714017"/>
          </a:xfrm>
          <a:prstGeom prst="rect">
            <a:avLst/>
          </a:prstGeom>
        </p:spPr>
      </p:pic>
    </p:spTree>
    <p:extLst>
      <p:ext uri="{BB962C8B-B14F-4D97-AF65-F5344CB8AC3E}">
        <p14:creationId xmlns:p14="http://schemas.microsoft.com/office/powerpoint/2010/main" val="3459434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37375" y="1607161"/>
            <a:ext cx="5648325" cy="4276725"/>
          </a:xfrm>
          <a:prstGeom prst="rect">
            <a:avLst/>
          </a:prstGeom>
        </p:spPr>
      </p:pic>
      <p:sp>
        <p:nvSpPr>
          <p:cNvPr id="4" name="TextBox 3"/>
          <p:cNvSpPr txBox="1"/>
          <p:nvPr/>
        </p:nvSpPr>
        <p:spPr>
          <a:xfrm>
            <a:off x="445477" y="2754923"/>
            <a:ext cx="2203938" cy="1815882"/>
          </a:xfrm>
          <a:prstGeom prst="rect">
            <a:avLst/>
          </a:prstGeom>
          <a:noFill/>
        </p:spPr>
        <p:txBody>
          <a:bodyPr wrap="square" rtlCol="0">
            <a:spAutoFit/>
          </a:bodyPr>
          <a:lstStyle/>
          <a:p>
            <a:r>
              <a:rPr lang="en-US" sz="1600" dirty="0" smtClean="0"/>
              <a:t>Once you have all claiming information entered for each meal, save your entries by clicking “save” at the bottom of the screen. </a:t>
            </a:r>
            <a:endParaRPr lang="en-US" sz="1600" dirty="0"/>
          </a:p>
        </p:txBody>
      </p:sp>
      <p:sp>
        <p:nvSpPr>
          <p:cNvPr id="5" name="Oval 4"/>
          <p:cNvSpPr/>
          <p:nvPr/>
        </p:nvSpPr>
        <p:spPr>
          <a:xfrm>
            <a:off x="5861537" y="5498123"/>
            <a:ext cx="586155" cy="38576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280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13859" y="1489986"/>
            <a:ext cx="6390017" cy="4037171"/>
          </a:xfrm>
          <a:prstGeom prst="rect">
            <a:avLst/>
          </a:prstGeom>
        </p:spPr>
      </p:pic>
      <p:sp>
        <p:nvSpPr>
          <p:cNvPr id="2" name="TextBox 1"/>
          <p:cNvSpPr txBox="1"/>
          <p:nvPr/>
        </p:nvSpPr>
        <p:spPr>
          <a:xfrm>
            <a:off x="105507" y="1489986"/>
            <a:ext cx="2508352" cy="5478423"/>
          </a:xfrm>
          <a:prstGeom prst="rect">
            <a:avLst/>
          </a:prstGeom>
          <a:noFill/>
        </p:spPr>
        <p:txBody>
          <a:bodyPr wrap="square" rtlCol="0">
            <a:spAutoFit/>
          </a:bodyPr>
          <a:lstStyle/>
          <a:p>
            <a:r>
              <a:rPr lang="en-US" sz="1400" dirty="0" smtClean="0"/>
              <a:t>You may encounter errors after saving your claim. </a:t>
            </a:r>
          </a:p>
          <a:p>
            <a:endParaRPr lang="en-US" sz="1400" dirty="0"/>
          </a:p>
          <a:p>
            <a:r>
              <a:rPr lang="en-US" sz="1400" dirty="0" smtClean="0"/>
              <a:t>Common errors include: </a:t>
            </a:r>
          </a:p>
          <a:p>
            <a:pPr marL="285750" indent="-285750">
              <a:buFont typeface="Arial" panose="020B0604020202020204" pitchFamily="34" charset="0"/>
              <a:buChar char="•"/>
            </a:pPr>
            <a:r>
              <a:rPr lang="en-US" sz="1400" dirty="0"/>
              <a:t>E</a:t>
            </a:r>
            <a:r>
              <a:rPr lang="en-US" sz="1400" dirty="0" smtClean="0"/>
              <a:t>ntering a number of meals that exceeds student enrollment multiplied by the operating days.</a:t>
            </a:r>
          </a:p>
          <a:p>
            <a:pPr marL="285750" indent="-285750">
              <a:buFont typeface="Arial" panose="020B0604020202020204" pitchFamily="34" charset="0"/>
              <a:buChar char="•"/>
            </a:pPr>
            <a:r>
              <a:rPr lang="en-US" sz="1400" dirty="0"/>
              <a:t>T</a:t>
            </a:r>
            <a:r>
              <a:rPr lang="en-US" sz="1400" dirty="0" smtClean="0"/>
              <a:t>he number of operating days exceeds the number of operating days entered </a:t>
            </a:r>
            <a:r>
              <a:rPr lang="en-US" sz="1400" dirty="0"/>
              <a:t>i</a:t>
            </a:r>
            <a:r>
              <a:rPr lang="en-US" sz="1400" dirty="0" smtClean="0"/>
              <a:t>n the site application.</a:t>
            </a:r>
          </a:p>
          <a:p>
            <a:pPr marL="285750" indent="-285750">
              <a:buFont typeface="Arial" panose="020B0604020202020204" pitchFamily="34" charset="0"/>
              <a:buChar char="•"/>
            </a:pPr>
            <a:r>
              <a:rPr lang="en-US" sz="1400" dirty="0"/>
              <a:t>M</a:t>
            </a:r>
            <a:r>
              <a:rPr lang="en-US" sz="1400" dirty="0" smtClean="0"/>
              <a:t>issing information. </a:t>
            </a:r>
          </a:p>
          <a:p>
            <a:endParaRPr lang="en-US" sz="1400" dirty="0"/>
          </a:p>
          <a:p>
            <a:r>
              <a:rPr lang="en-US" sz="1400" dirty="0" smtClean="0"/>
              <a:t>If you receive an error message you may select “correct now” to fix the claiming error immediately, or “correct later” to go back another time. You will not be able to submit a claim with errors. </a:t>
            </a:r>
          </a:p>
          <a:p>
            <a:endParaRPr lang="en-US" sz="1400" dirty="0"/>
          </a:p>
          <a:p>
            <a:endParaRPr lang="en-US" sz="1400" dirty="0"/>
          </a:p>
        </p:txBody>
      </p:sp>
      <p:sp>
        <p:nvSpPr>
          <p:cNvPr id="4" name="Oval 3"/>
          <p:cNvSpPr/>
          <p:nvPr/>
        </p:nvSpPr>
        <p:spPr>
          <a:xfrm>
            <a:off x="4712677" y="5005754"/>
            <a:ext cx="2133600" cy="53926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577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14437" y="947737"/>
            <a:ext cx="7019925" cy="3743325"/>
          </a:xfrm>
          <a:prstGeom prst="rect">
            <a:avLst/>
          </a:prstGeom>
        </p:spPr>
      </p:pic>
      <p:sp>
        <p:nvSpPr>
          <p:cNvPr id="3" name="Oval 2"/>
          <p:cNvSpPr/>
          <p:nvPr/>
        </p:nvSpPr>
        <p:spPr>
          <a:xfrm>
            <a:off x="4665785" y="4126522"/>
            <a:ext cx="550985" cy="56453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946029" y="5256766"/>
            <a:ext cx="5556739" cy="738664"/>
          </a:xfrm>
          <a:prstGeom prst="rect">
            <a:avLst/>
          </a:prstGeom>
          <a:noFill/>
        </p:spPr>
        <p:txBody>
          <a:bodyPr wrap="square" rtlCol="0">
            <a:spAutoFit/>
          </a:bodyPr>
          <a:lstStyle/>
          <a:p>
            <a:r>
              <a:rPr lang="en-US" sz="1400" dirty="0"/>
              <a:t>Once you have entered your claim and corrected any potential </a:t>
            </a:r>
            <a:r>
              <a:rPr lang="en-US" sz="1400" dirty="0" smtClean="0"/>
              <a:t>errors,</a:t>
            </a:r>
            <a:r>
              <a:rPr lang="en-US" sz="1400" dirty="0" smtClean="0"/>
              <a:t> </a:t>
            </a:r>
            <a:r>
              <a:rPr lang="en-US" sz="1400" dirty="0" smtClean="0"/>
              <a:t>you will be informed that “The Site Claim has been saved”. Click “Finish” to return to the Claim Site List.</a:t>
            </a:r>
            <a:endParaRPr lang="en-US" sz="1400" dirty="0"/>
          </a:p>
        </p:txBody>
      </p:sp>
    </p:spTree>
    <p:extLst>
      <p:ext uri="{BB962C8B-B14F-4D97-AF65-F5344CB8AC3E}">
        <p14:creationId xmlns:p14="http://schemas.microsoft.com/office/powerpoint/2010/main" val="21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7138" y="845161"/>
            <a:ext cx="7010400" cy="4581525"/>
          </a:xfrm>
          <a:prstGeom prst="rect">
            <a:avLst/>
          </a:prstGeom>
        </p:spPr>
      </p:pic>
      <p:sp>
        <p:nvSpPr>
          <p:cNvPr id="4" name="TextBox 3"/>
          <p:cNvSpPr txBox="1"/>
          <p:nvPr/>
        </p:nvSpPr>
        <p:spPr>
          <a:xfrm>
            <a:off x="2051539" y="5521569"/>
            <a:ext cx="5638800" cy="738664"/>
          </a:xfrm>
          <a:prstGeom prst="rect">
            <a:avLst/>
          </a:prstGeom>
          <a:noFill/>
        </p:spPr>
        <p:txBody>
          <a:bodyPr wrap="square" rtlCol="0">
            <a:spAutoFit/>
          </a:bodyPr>
          <a:lstStyle/>
          <a:p>
            <a:r>
              <a:rPr lang="en-US" sz="1400" dirty="0" smtClean="0"/>
              <a:t>Repeat slides 12-16 for any other sites you wish to claim for the selected month. Once all of your sites are “Validated”, select “Continue”. </a:t>
            </a:r>
            <a:endParaRPr lang="en-US" sz="1400" dirty="0"/>
          </a:p>
        </p:txBody>
      </p:sp>
      <p:sp>
        <p:nvSpPr>
          <p:cNvPr id="5" name="Oval 4"/>
          <p:cNvSpPr/>
          <p:nvPr/>
        </p:nvSpPr>
        <p:spPr>
          <a:xfrm>
            <a:off x="4431324" y="4607169"/>
            <a:ext cx="879230" cy="36341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6729046" y="4173415"/>
            <a:ext cx="668216"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50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46056" y="1117356"/>
            <a:ext cx="6905625" cy="5400675"/>
          </a:xfrm>
          <a:prstGeom prst="rect">
            <a:avLst/>
          </a:prstGeom>
        </p:spPr>
      </p:pic>
      <p:sp>
        <p:nvSpPr>
          <p:cNvPr id="5" name="TextBox 4"/>
          <p:cNvSpPr txBox="1"/>
          <p:nvPr/>
        </p:nvSpPr>
        <p:spPr>
          <a:xfrm>
            <a:off x="1" y="2403231"/>
            <a:ext cx="2035784" cy="3323987"/>
          </a:xfrm>
          <a:prstGeom prst="rect">
            <a:avLst/>
          </a:prstGeom>
          <a:noFill/>
        </p:spPr>
        <p:txBody>
          <a:bodyPr wrap="square" rtlCol="0">
            <a:spAutoFit/>
          </a:bodyPr>
          <a:lstStyle/>
          <a:p>
            <a:r>
              <a:rPr lang="en-US" sz="1400" dirty="0" smtClean="0"/>
              <a:t>Combined totals for all sites by meal will display on the Claim Month Details page. </a:t>
            </a:r>
          </a:p>
          <a:p>
            <a:endParaRPr lang="en-US" sz="1400" dirty="0"/>
          </a:p>
          <a:p>
            <a:r>
              <a:rPr lang="en-US" sz="1400" dirty="0" smtClean="0"/>
              <a:t>To submit the claim, you will need to select the certification checkbox after reading the Certification Statement. </a:t>
            </a:r>
          </a:p>
          <a:p>
            <a:endParaRPr lang="en-US" sz="1400" dirty="0"/>
          </a:p>
          <a:p>
            <a:r>
              <a:rPr lang="en-US" sz="1400" dirty="0" smtClean="0"/>
              <a:t>Select “Submit for Payment” when ready to send to RIDE.</a:t>
            </a:r>
            <a:endParaRPr lang="en-US" sz="1400" dirty="0"/>
          </a:p>
        </p:txBody>
      </p:sp>
      <p:sp>
        <p:nvSpPr>
          <p:cNvPr id="7" name="Oval 6"/>
          <p:cNvSpPr/>
          <p:nvPr/>
        </p:nvSpPr>
        <p:spPr>
          <a:xfrm>
            <a:off x="5186485" y="5968878"/>
            <a:ext cx="1359877" cy="54915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146056" y="5026958"/>
            <a:ext cx="397435" cy="31974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843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7206" y="842596"/>
            <a:ext cx="7019925" cy="4305300"/>
          </a:xfrm>
          <a:prstGeom prst="rect">
            <a:avLst/>
          </a:prstGeom>
        </p:spPr>
      </p:pic>
      <p:sp>
        <p:nvSpPr>
          <p:cNvPr id="4" name="TextBox 3"/>
          <p:cNvSpPr txBox="1"/>
          <p:nvPr/>
        </p:nvSpPr>
        <p:spPr>
          <a:xfrm>
            <a:off x="2473569" y="5416062"/>
            <a:ext cx="4185139" cy="523220"/>
          </a:xfrm>
          <a:prstGeom prst="rect">
            <a:avLst/>
          </a:prstGeom>
          <a:noFill/>
        </p:spPr>
        <p:txBody>
          <a:bodyPr wrap="square" rtlCol="0">
            <a:spAutoFit/>
          </a:bodyPr>
          <a:lstStyle/>
          <a:p>
            <a:r>
              <a:rPr lang="en-US" sz="1400" dirty="0" smtClean="0"/>
              <a:t>A confirmation message will appear on the screen. Click “Finished”.</a:t>
            </a:r>
            <a:endParaRPr lang="en-US" sz="1400" dirty="0"/>
          </a:p>
        </p:txBody>
      </p:sp>
      <p:sp>
        <p:nvSpPr>
          <p:cNvPr id="5" name="Oval 4"/>
          <p:cNvSpPr/>
          <p:nvPr/>
        </p:nvSpPr>
        <p:spPr>
          <a:xfrm>
            <a:off x="3886199" y="4598743"/>
            <a:ext cx="1359877" cy="54915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562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7522"/>
            <a:ext cx="8229600" cy="5486400"/>
          </a:xfrm>
        </p:spPr>
        <p:txBody>
          <a:bodyPr>
            <a:normAutofit/>
          </a:bodyPr>
          <a:lstStyle/>
          <a:p>
            <a:pPr marL="0" indent="0" algn="ctr">
              <a:buNone/>
            </a:pPr>
            <a:r>
              <a:rPr lang="en-US" sz="1800" b="1" dirty="0">
                <a:solidFill>
                  <a:schemeClr val="tx1"/>
                </a:solidFill>
                <a:latin typeface="Calibri" panose="020F0502020204030204" pitchFamily="34" charset="0"/>
              </a:rPr>
              <a:t>In order to receive reimbursement for meals served as part of the </a:t>
            </a:r>
            <a:r>
              <a:rPr lang="en-US" sz="1800" b="1" dirty="0" smtClean="0">
                <a:solidFill>
                  <a:schemeClr val="tx1"/>
                </a:solidFill>
                <a:latin typeface="Calibri" panose="020F0502020204030204" pitchFamily="34" charset="0"/>
              </a:rPr>
              <a:t>Seamless Summer Option (SSO), </a:t>
            </a:r>
            <a:r>
              <a:rPr lang="en-US" sz="1800" b="1" dirty="0">
                <a:solidFill>
                  <a:schemeClr val="tx1"/>
                </a:solidFill>
                <a:latin typeface="Calibri" panose="020F0502020204030204" pitchFamily="34" charset="0"/>
              </a:rPr>
              <a:t>you will need to submit a monthly claim for reimbursement</a:t>
            </a:r>
            <a:r>
              <a:rPr lang="en-US" sz="1800" b="1" dirty="0" smtClean="0">
                <a:solidFill>
                  <a:schemeClr val="tx1"/>
                </a:solidFill>
                <a:latin typeface="Calibri" panose="020F0502020204030204" pitchFamily="34" charset="0"/>
              </a:rPr>
              <a:t>.</a:t>
            </a:r>
          </a:p>
          <a:p>
            <a:pPr marL="0" indent="0" algn="ctr">
              <a:buNone/>
            </a:pPr>
            <a:r>
              <a:rPr lang="en-US" sz="1800" b="1" dirty="0" smtClean="0">
                <a:solidFill>
                  <a:schemeClr val="tx1"/>
                </a:solidFill>
                <a:latin typeface="Calibri" panose="020F0502020204030204" pitchFamily="34" charset="0"/>
              </a:rPr>
              <a:t> </a:t>
            </a:r>
            <a:endParaRPr lang="en-US" sz="1800" b="1" dirty="0">
              <a:solidFill>
                <a:schemeClr val="tx1"/>
              </a:solidFill>
              <a:latin typeface="Calibri" panose="020F0502020204030204" pitchFamily="34" charset="0"/>
            </a:endParaRPr>
          </a:p>
          <a:p>
            <a:pPr marL="0" indent="0" algn="ctr">
              <a:buNone/>
            </a:pPr>
            <a:r>
              <a:rPr lang="en-US" sz="1800" dirty="0" smtClean="0">
                <a:solidFill>
                  <a:schemeClr val="tx1"/>
                </a:solidFill>
                <a:latin typeface="Calibri" panose="020F0502020204030204" pitchFamily="34" charset="0"/>
              </a:rPr>
              <a:t>To complete </a:t>
            </a:r>
            <a:r>
              <a:rPr lang="en-US" sz="1800" dirty="0">
                <a:solidFill>
                  <a:schemeClr val="tx1"/>
                </a:solidFill>
                <a:latin typeface="Calibri" panose="020F0502020204030204" pitchFamily="34" charset="0"/>
              </a:rPr>
              <a:t>this process you will need: </a:t>
            </a:r>
            <a:r>
              <a:rPr lang="en-US" sz="1800" dirty="0" smtClean="0">
                <a:solidFill>
                  <a:schemeClr val="tx1"/>
                </a:solidFill>
                <a:latin typeface="Calibri" panose="020F0502020204030204" pitchFamily="34" charset="0"/>
              </a:rPr>
              <a:t>monthly </a:t>
            </a:r>
            <a:r>
              <a:rPr lang="en-US" sz="1800" dirty="0" smtClean="0">
                <a:solidFill>
                  <a:schemeClr val="tx1"/>
                </a:solidFill>
                <a:latin typeface="Calibri" panose="020F0502020204030204" pitchFamily="34" charset="0"/>
              </a:rPr>
              <a:t>enrollment for all sites, </a:t>
            </a:r>
            <a:r>
              <a:rPr lang="en-US" sz="1800" dirty="0">
                <a:solidFill>
                  <a:schemeClr val="tx1"/>
                </a:solidFill>
                <a:latin typeface="Calibri" panose="020F0502020204030204" pitchFamily="34" charset="0"/>
              </a:rPr>
              <a:t>and </a:t>
            </a:r>
            <a:r>
              <a:rPr lang="en-US" sz="1800" dirty="0" smtClean="0">
                <a:solidFill>
                  <a:schemeClr val="tx1"/>
                </a:solidFill>
                <a:latin typeface="Calibri" panose="020F0502020204030204" pitchFamily="34" charset="0"/>
              </a:rPr>
              <a:t>monthly meal </a:t>
            </a:r>
            <a:r>
              <a:rPr lang="en-US" sz="1800" dirty="0">
                <a:solidFill>
                  <a:schemeClr val="tx1"/>
                </a:solidFill>
                <a:latin typeface="Calibri" panose="020F0502020204030204" pitchFamily="34" charset="0"/>
              </a:rPr>
              <a:t>counts for all </a:t>
            </a:r>
            <a:r>
              <a:rPr lang="en-US" sz="1800" dirty="0" smtClean="0">
                <a:solidFill>
                  <a:schemeClr val="tx1"/>
                </a:solidFill>
                <a:latin typeface="Calibri" panose="020F0502020204030204" pitchFamily="34" charset="0"/>
              </a:rPr>
              <a:t>sites by meal period (i.e. breakfast, lunch, etc.). </a:t>
            </a:r>
            <a:endParaRPr lang="en-US" sz="1800" dirty="0">
              <a:solidFill>
                <a:schemeClr val="tx1"/>
              </a:solidFill>
              <a:latin typeface="Calibri" panose="020F0502020204030204" pitchFamily="34" charset="0"/>
            </a:endParaRPr>
          </a:p>
          <a:p>
            <a:pPr marL="0" indent="0" algn="ctr">
              <a:buNone/>
            </a:pPr>
            <a:r>
              <a:rPr lang="en-US" sz="1800" dirty="0">
                <a:solidFill>
                  <a:schemeClr val="tx1"/>
                </a:solidFill>
                <a:latin typeface="Calibri" panose="020F0502020204030204" pitchFamily="34" charset="0"/>
              </a:rPr>
              <a:t>Claims for reimbursement must be entered through the CNP connect online system. We ask that all claims be submitted within 10 days after the last service day of the month for which you are claiming. </a:t>
            </a:r>
          </a:p>
          <a:p>
            <a:pPr marL="0" indent="0" algn="ctr">
              <a:buNone/>
            </a:pPr>
            <a:endParaRPr lang="en-US" sz="1800" dirty="0">
              <a:solidFill>
                <a:schemeClr val="tx1"/>
              </a:solidFill>
              <a:latin typeface="Calibri" panose="020F0502020204030204" pitchFamily="34" charset="0"/>
            </a:endParaRPr>
          </a:p>
          <a:p>
            <a:pPr marL="0" indent="0" algn="ctr">
              <a:buNone/>
            </a:pPr>
            <a:r>
              <a:rPr lang="en-US" sz="1800" b="1" dirty="0" smtClean="0">
                <a:solidFill>
                  <a:schemeClr val="tx1"/>
                </a:solidFill>
                <a:latin typeface="Calibri" panose="020F0502020204030204" pitchFamily="34" charset="0"/>
              </a:rPr>
              <a:t>Please remember: the CNP connect system is compatible with any browser except Internet Explorer.</a:t>
            </a:r>
          </a:p>
          <a:p>
            <a:pPr marL="0" indent="0" algn="ctr">
              <a:buNone/>
            </a:pPr>
            <a:r>
              <a:rPr lang="en-US" sz="1800" dirty="0" smtClean="0">
                <a:solidFill>
                  <a:schemeClr val="tx1"/>
                </a:solidFill>
                <a:latin typeface="Calibri" panose="020F0502020204030204" pitchFamily="34" charset="0"/>
              </a:rPr>
              <a:t>The following slides will walk you step-by-step through the monthly claim process. </a:t>
            </a:r>
            <a:endParaRPr lang="en-US" sz="1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726338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73015" y="838932"/>
            <a:ext cx="7010400" cy="3914775"/>
          </a:xfrm>
          <a:prstGeom prst="rect">
            <a:avLst/>
          </a:prstGeom>
        </p:spPr>
      </p:pic>
      <p:sp>
        <p:nvSpPr>
          <p:cNvPr id="4" name="TextBox 3"/>
          <p:cNvSpPr txBox="1"/>
          <p:nvPr/>
        </p:nvSpPr>
        <p:spPr>
          <a:xfrm>
            <a:off x="2016369" y="4888523"/>
            <a:ext cx="5228493" cy="738664"/>
          </a:xfrm>
          <a:prstGeom prst="rect">
            <a:avLst/>
          </a:prstGeom>
          <a:noFill/>
        </p:spPr>
        <p:txBody>
          <a:bodyPr wrap="square" rtlCol="0">
            <a:spAutoFit/>
          </a:bodyPr>
          <a:lstStyle/>
          <a:p>
            <a:r>
              <a:rPr lang="en-US" sz="1400" dirty="0" smtClean="0"/>
              <a:t>A summary of your monthly claim will display on the Claim Month Details page. Select “back” to go back to the main claiming menu for the school year. </a:t>
            </a:r>
            <a:endParaRPr lang="en-US" sz="1400" dirty="0"/>
          </a:p>
        </p:txBody>
      </p:sp>
      <p:sp>
        <p:nvSpPr>
          <p:cNvPr id="5" name="Oval 4"/>
          <p:cNvSpPr/>
          <p:nvPr/>
        </p:nvSpPr>
        <p:spPr>
          <a:xfrm>
            <a:off x="4009292" y="4208585"/>
            <a:ext cx="937846" cy="4103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764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9856" y="1114424"/>
            <a:ext cx="7234144" cy="5095875"/>
          </a:xfrm>
          <a:prstGeom prst="rect">
            <a:avLst/>
          </a:prstGeom>
        </p:spPr>
      </p:pic>
      <p:sp>
        <p:nvSpPr>
          <p:cNvPr id="5" name="TextBox 4"/>
          <p:cNvSpPr txBox="1"/>
          <p:nvPr/>
        </p:nvSpPr>
        <p:spPr>
          <a:xfrm>
            <a:off x="209466" y="2582975"/>
            <a:ext cx="1853795" cy="2169825"/>
          </a:xfrm>
          <a:prstGeom prst="rect">
            <a:avLst/>
          </a:prstGeom>
          <a:noFill/>
        </p:spPr>
        <p:txBody>
          <a:bodyPr wrap="square" rtlCol="0">
            <a:spAutoFit/>
          </a:bodyPr>
          <a:lstStyle/>
          <a:p>
            <a:r>
              <a:rPr lang="en-US" sz="1350" dirty="0"/>
              <a:t>Here, you can </a:t>
            </a:r>
            <a:r>
              <a:rPr lang="en-US" sz="1350" dirty="0" smtClean="0"/>
              <a:t>see the </a:t>
            </a:r>
            <a:r>
              <a:rPr lang="en-US" sz="1350" dirty="0"/>
              <a:t>claim we </a:t>
            </a:r>
            <a:r>
              <a:rPr lang="en-US" sz="1350" dirty="0" smtClean="0"/>
              <a:t>submitted for May 2021.</a:t>
            </a:r>
            <a:endParaRPr lang="en-US" sz="1350" dirty="0"/>
          </a:p>
          <a:p>
            <a:endParaRPr lang="en-US" sz="1350" dirty="0"/>
          </a:p>
          <a:p>
            <a:r>
              <a:rPr lang="en-US" sz="1350" dirty="0"/>
              <a:t>Once a claim has been paid, the Claim Status will change from “Accepted” to “Processed”. </a:t>
            </a:r>
          </a:p>
        </p:txBody>
      </p:sp>
      <p:sp>
        <p:nvSpPr>
          <p:cNvPr id="4" name="Oval 3"/>
          <p:cNvSpPr/>
          <p:nvPr/>
        </p:nvSpPr>
        <p:spPr>
          <a:xfrm>
            <a:off x="4169508" y="4606262"/>
            <a:ext cx="715107" cy="29307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714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74850" y="1272686"/>
            <a:ext cx="7169150" cy="5050092"/>
          </a:xfrm>
          <a:prstGeom prst="rect">
            <a:avLst/>
          </a:prstGeom>
        </p:spPr>
      </p:pic>
      <p:sp>
        <p:nvSpPr>
          <p:cNvPr id="5" name="TextBox 4"/>
          <p:cNvSpPr txBox="1"/>
          <p:nvPr/>
        </p:nvSpPr>
        <p:spPr>
          <a:xfrm>
            <a:off x="164078" y="2945521"/>
            <a:ext cx="1810772" cy="1338828"/>
          </a:xfrm>
          <a:prstGeom prst="rect">
            <a:avLst/>
          </a:prstGeom>
          <a:noFill/>
        </p:spPr>
        <p:txBody>
          <a:bodyPr wrap="square" rtlCol="0">
            <a:spAutoFit/>
          </a:bodyPr>
          <a:lstStyle/>
          <a:p>
            <a:r>
              <a:rPr lang="en-US" sz="1350" dirty="0" smtClean="0"/>
              <a:t>If you need to modify a claim before it has been processed by RIDE, select the month that needs to be modified. </a:t>
            </a:r>
            <a:endParaRPr lang="en-US" sz="1350" dirty="0"/>
          </a:p>
        </p:txBody>
      </p:sp>
      <p:cxnSp>
        <p:nvCxnSpPr>
          <p:cNvPr id="7" name="Straight Arrow Connector 6"/>
          <p:cNvCxnSpPr/>
          <p:nvPr/>
        </p:nvCxnSpPr>
        <p:spPr>
          <a:xfrm>
            <a:off x="1422400" y="4859867"/>
            <a:ext cx="55245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6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02714" y="859081"/>
            <a:ext cx="7019925" cy="4295775"/>
          </a:xfrm>
          <a:prstGeom prst="rect">
            <a:avLst/>
          </a:prstGeom>
        </p:spPr>
      </p:pic>
      <p:sp>
        <p:nvSpPr>
          <p:cNvPr id="5" name="Oval 4"/>
          <p:cNvSpPr/>
          <p:nvPr/>
        </p:nvSpPr>
        <p:spPr>
          <a:xfrm>
            <a:off x="1617785" y="3962400"/>
            <a:ext cx="433754" cy="36341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032739" y="5509847"/>
            <a:ext cx="1711570" cy="307777"/>
          </a:xfrm>
          <a:prstGeom prst="rect">
            <a:avLst/>
          </a:prstGeom>
          <a:noFill/>
        </p:spPr>
        <p:txBody>
          <a:bodyPr wrap="square" rtlCol="0">
            <a:spAutoFit/>
          </a:bodyPr>
          <a:lstStyle/>
          <a:p>
            <a:r>
              <a:rPr lang="en-US" sz="1400" dirty="0" smtClean="0"/>
              <a:t>Click “Modify”. </a:t>
            </a:r>
            <a:endParaRPr lang="en-US" sz="1400" dirty="0"/>
          </a:p>
        </p:txBody>
      </p:sp>
    </p:spTree>
    <p:extLst>
      <p:ext uri="{BB962C8B-B14F-4D97-AF65-F5344CB8AC3E}">
        <p14:creationId xmlns:p14="http://schemas.microsoft.com/office/powerpoint/2010/main" val="1243376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09533" y="5779478"/>
            <a:ext cx="3470031" cy="307777"/>
          </a:xfrm>
          <a:prstGeom prst="rect">
            <a:avLst/>
          </a:prstGeom>
          <a:noFill/>
        </p:spPr>
        <p:txBody>
          <a:bodyPr wrap="square" rtlCol="0">
            <a:spAutoFit/>
          </a:bodyPr>
          <a:lstStyle/>
          <a:p>
            <a:r>
              <a:rPr lang="en-US" sz="1400" dirty="0" smtClean="0"/>
              <a:t>Click “Modify” for the site you wish to edit. </a:t>
            </a:r>
            <a:endParaRPr lang="en-US" sz="1400" dirty="0"/>
          </a:p>
        </p:txBody>
      </p:sp>
      <p:pic>
        <p:nvPicPr>
          <p:cNvPr id="2" name="Picture 1"/>
          <p:cNvPicPr>
            <a:picLocks noChangeAspect="1"/>
          </p:cNvPicPr>
          <p:nvPr/>
        </p:nvPicPr>
        <p:blipFill>
          <a:blip r:embed="rId3"/>
          <a:stretch>
            <a:fillRect/>
          </a:stretch>
        </p:blipFill>
        <p:spPr>
          <a:xfrm>
            <a:off x="1225062" y="805961"/>
            <a:ext cx="7038975" cy="4495800"/>
          </a:xfrm>
          <a:prstGeom prst="rect">
            <a:avLst/>
          </a:prstGeom>
        </p:spPr>
      </p:pic>
      <p:sp>
        <p:nvSpPr>
          <p:cNvPr id="5" name="Oval 4"/>
          <p:cNvSpPr/>
          <p:nvPr/>
        </p:nvSpPr>
        <p:spPr>
          <a:xfrm>
            <a:off x="1664677" y="3950677"/>
            <a:ext cx="433754" cy="36341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709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90979" y="899746"/>
            <a:ext cx="6915150" cy="4495800"/>
          </a:xfrm>
          <a:prstGeom prst="rect">
            <a:avLst/>
          </a:prstGeom>
        </p:spPr>
      </p:pic>
      <p:sp>
        <p:nvSpPr>
          <p:cNvPr id="5" name="TextBox 4"/>
          <p:cNvSpPr txBox="1"/>
          <p:nvPr/>
        </p:nvSpPr>
        <p:spPr>
          <a:xfrm>
            <a:off x="3024553" y="5673970"/>
            <a:ext cx="3048001" cy="523220"/>
          </a:xfrm>
          <a:prstGeom prst="rect">
            <a:avLst/>
          </a:prstGeom>
          <a:noFill/>
        </p:spPr>
        <p:txBody>
          <a:bodyPr wrap="square" rtlCol="0">
            <a:spAutoFit/>
          </a:bodyPr>
          <a:lstStyle/>
          <a:p>
            <a:r>
              <a:rPr lang="en-US" sz="1400" dirty="0" smtClean="0"/>
              <a:t>Edit your claim and click “Save”.</a:t>
            </a:r>
          </a:p>
          <a:p>
            <a:r>
              <a:rPr lang="en-US" sz="1400" dirty="0" smtClean="0"/>
              <a:t>Repeat slides 15-20.  </a:t>
            </a:r>
            <a:endParaRPr lang="en-US" sz="1400" dirty="0"/>
          </a:p>
        </p:txBody>
      </p:sp>
    </p:spTree>
    <p:extLst>
      <p:ext uri="{BB962C8B-B14F-4D97-AF65-F5344CB8AC3E}">
        <p14:creationId xmlns:p14="http://schemas.microsoft.com/office/powerpoint/2010/main" val="1240493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5839" y="2012415"/>
            <a:ext cx="8229600" cy="2686046"/>
          </a:xfrm>
        </p:spPr>
        <p:txBody>
          <a:bodyPr>
            <a:normAutofit/>
          </a:bodyPr>
          <a:lstStyle/>
          <a:p>
            <a:pPr marL="0" indent="0" algn="ctr">
              <a:buNone/>
            </a:pPr>
            <a:r>
              <a:rPr lang="en-US" sz="1800" dirty="0" smtClean="0">
                <a:solidFill>
                  <a:schemeClr val="tx1"/>
                </a:solidFill>
                <a:latin typeface="Calibri" panose="020F0502020204030204" pitchFamily="34" charset="0"/>
              </a:rPr>
              <a:t>To ensure prompt payment, we ask that all claims be entered within 10 calendar days after the close of the month for which you are claiming. </a:t>
            </a:r>
          </a:p>
          <a:p>
            <a:pPr marL="0" indent="0" algn="ctr">
              <a:buNone/>
            </a:pPr>
            <a:r>
              <a:rPr lang="en-US" sz="1800" dirty="0" smtClean="0">
                <a:solidFill>
                  <a:schemeClr val="tx1"/>
                </a:solidFill>
                <a:latin typeface="Calibri" panose="020F0502020204030204" pitchFamily="34" charset="0"/>
              </a:rPr>
              <a:t>If you fail to submit a claim within 60 days of the last serving day in the month for which you are claiming, you will lose the ability to submit a claim for reimbursement for that month unless you submit and are approved for an exception request in accordance with our claiming policy. </a:t>
            </a:r>
          </a:p>
          <a:p>
            <a:pPr marL="0" indent="0" algn="ctr">
              <a:buNone/>
            </a:pPr>
            <a:r>
              <a:rPr lang="en-US" sz="1800" dirty="0" smtClean="0">
                <a:solidFill>
                  <a:schemeClr val="tx1"/>
                </a:solidFill>
                <a:latin typeface="Calibri" panose="020F0502020204030204" pitchFamily="34" charset="0"/>
              </a:rPr>
              <a:t>Please contact us at RIDE if you have any questions about claiming under the SSO. </a:t>
            </a:r>
            <a:endParaRPr lang="en-US" sz="1800" dirty="0">
              <a:solidFill>
                <a:schemeClr val="tx1"/>
              </a:solidFill>
              <a:latin typeface="Calibri" panose="020F0502020204030204" pitchFamily="34" charset="0"/>
            </a:endParaRPr>
          </a:p>
          <a:p>
            <a:pPr marL="0" indent="0" algn="ctr">
              <a:buNone/>
            </a:pPr>
            <a:endParaRPr lang="en-US" sz="1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299407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765"/>
            <a:ext cx="8229600" cy="1143000"/>
          </a:xfrm>
        </p:spPr>
        <p:txBody>
          <a:bodyPr/>
          <a:lstStyle/>
          <a:p>
            <a:r>
              <a:rPr lang="en-US" dirty="0" smtClean="0"/>
              <a:t>Contact Information</a:t>
            </a:r>
            <a:endParaRPr lang="en-US" dirty="0"/>
          </a:p>
        </p:txBody>
      </p:sp>
      <p:sp>
        <p:nvSpPr>
          <p:cNvPr id="4" name="Content Placeholder 3"/>
          <p:cNvSpPr>
            <a:spLocks noGrp="1"/>
          </p:cNvSpPr>
          <p:nvPr>
            <p:ph sz="half" idx="1"/>
          </p:nvPr>
        </p:nvSpPr>
        <p:spPr>
          <a:xfrm>
            <a:off x="295835" y="1350602"/>
            <a:ext cx="3980330" cy="5399821"/>
          </a:xfrm>
          <a:ln>
            <a:solidFill>
              <a:schemeClr val="tx2"/>
            </a:solidFill>
          </a:ln>
        </p:spPr>
        <p:txBody>
          <a:bodyPr>
            <a:normAutofit/>
          </a:bodyPr>
          <a:lstStyle/>
          <a:p>
            <a:pPr marL="0" indent="0" algn="ctr">
              <a:buNone/>
            </a:pPr>
            <a:r>
              <a:rPr lang="en-US" dirty="0" smtClean="0"/>
              <a:t>School Meal Programs</a:t>
            </a:r>
          </a:p>
          <a:p>
            <a:pPr marL="0" lvl="0" indent="0" algn="ctr" defTabSz="914400">
              <a:spcBef>
                <a:spcPts val="0"/>
              </a:spcBef>
              <a:spcAft>
                <a:spcPts val="0"/>
              </a:spcAft>
              <a:buNone/>
            </a:pPr>
            <a:r>
              <a:rPr lang="en-US" sz="1600" b="1" dirty="0">
                <a:solidFill>
                  <a:srgbClr val="293684"/>
                </a:solidFill>
              </a:rPr>
              <a:t> </a:t>
            </a:r>
            <a:r>
              <a:rPr lang="en-US" sz="1600" b="1" dirty="0" smtClean="0">
                <a:solidFill>
                  <a:srgbClr val="293684"/>
                </a:solidFill>
              </a:rPr>
              <a:t>Sandra Fabrizio</a:t>
            </a:r>
            <a:endParaRPr lang="en-US" sz="1600" b="1" dirty="0">
              <a:solidFill>
                <a:srgbClr val="293684"/>
              </a:solidFill>
            </a:endParaRPr>
          </a:p>
          <a:p>
            <a:pPr marL="0" lvl="0" indent="0" algn="ctr" defTabSz="914400">
              <a:spcBef>
                <a:spcPts val="0"/>
              </a:spcBef>
              <a:spcAft>
                <a:spcPts val="0"/>
              </a:spcAft>
              <a:buNone/>
            </a:pPr>
            <a:r>
              <a:rPr lang="en-US" sz="1600" dirty="0">
                <a:solidFill>
                  <a:srgbClr val="293684"/>
                </a:solidFill>
              </a:rPr>
              <a:t>RIDE Nutrition Program Specialist</a:t>
            </a:r>
          </a:p>
          <a:p>
            <a:pPr marL="0" lvl="0" indent="0" algn="ctr" defTabSz="914400">
              <a:spcBef>
                <a:spcPts val="0"/>
              </a:spcBef>
              <a:spcAft>
                <a:spcPts val="0"/>
              </a:spcAft>
              <a:buNone/>
            </a:pPr>
            <a:r>
              <a:rPr lang="en-US" sz="1600" dirty="0">
                <a:solidFill>
                  <a:srgbClr val="293684"/>
                </a:solidFill>
                <a:hlinkClick r:id="rId3"/>
              </a:rPr>
              <a:t>Sandra.fabrizio@ride.ri.gov</a:t>
            </a:r>
            <a:endParaRPr lang="en-US" sz="1600" dirty="0">
              <a:solidFill>
                <a:srgbClr val="293684"/>
              </a:solidFill>
            </a:endParaRPr>
          </a:p>
          <a:p>
            <a:pPr marL="0" lvl="0" indent="0" algn="ctr" defTabSz="914400">
              <a:spcBef>
                <a:spcPts val="0"/>
              </a:spcBef>
              <a:spcAft>
                <a:spcPts val="0"/>
              </a:spcAft>
              <a:buNone/>
            </a:pPr>
            <a:r>
              <a:rPr lang="en-US" sz="1600" dirty="0">
                <a:solidFill>
                  <a:srgbClr val="293684"/>
                </a:solidFill>
              </a:rPr>
              <a:t>401-222-4682</a:t>
            </a:r>
          </a:p>
          <a:p>
            <a:pPr marL="0" lvl="0" indent="0" algn="ctr" defTabSz="914400">
              <a:spcBef>
                <a:spcPts val="0"/>
              </a:spcBef>
              <a:spcAft>
                <a:spcPts val="0"/>
              </a:spcAft>
              <a:buNone/>
            </a:pPr>
            <a:endParaRPr lang="en-US" sz="1600" dirty="0">
              <a:solidFill>
                <a:srgbClr val="293684"/>
              </a:solidFill>
            </a:endParaRPr>
          </a:p>
          <a:p>
            <a:pPr marL="0" lvl="0" indent="0" algn="ctr" defTabSz="914400">
              <a:spcBef>
                <a:spcPts val="0"/>
              </a:spcBef>
              <a:spcAft>
                <a:spcPts val="0"/>
              </a:spcAft>
              <a:buNone/>
            </a:pPr>
            <a:r>
              <a:rPr lang="en-US" sz="1600" b="1" dirty="0">
                <a:solidFill>
                  <a:srgbClr val="293684"/>
                </a:solidFill>
              </a:rPr>
              <a:t>Jenn Goodwin</a:t>
            </a:r>
          </a:p>
          <a:p>
            <a:pPr marL="0" lvl="0" indent="0" algn="ctr" defTabSz="914400">
              <a:spcBef>
                <a:spcPts val="0"/>
              </a:spcBef>
              <a:spcAft>
                <a:spcPts val="0"/>
              </a:spcAft>
              <a:buNone/>
            </a:pPr>
            <a:r>
              <a:rPr lang="en-US" sz="1600" dirty="0">
                <a:solidFill>
                  <a:srgbClr val="293684"/>
                </a:solidFill>
              </a:rPr>
              <a:t>RIDE Nutrition Consultant</a:t>
            </a:r>
          </a:p>
          <a:p>
            <a:pPr marL="0" lvl="0" indent="0" algn="ctr" defTabSz="914400">
              <a:spcBef>
                <a:spcPts val="0"/>
              </a:spcBef>
              <a:spcAft>
                <a:spcPts val="0"/>
              </a:spcAft>
              <a:buNone/>
            </a:pPr>
            <a:r>
              <a:rPr lang="en-US" sz="1600" dirty="0">
                <a:solidFill>
                  <a:srgbClr val="293684"/>
                </a:solidFill>
                <a:hlinkClick r:id="rId4"/>
              </a:rPr>
              <a:t>Jennifer.goodwin@ride.ri.gov</a:t>
            </a:r>
            <a:endParaRPr lang="en-US" sz="1600" dirty="0">
              <a:solidFill>
                <a:srgbClr val="293684"/>
              </a:solidFill>
            </a:endParaRPr>
          </a:p>
          <a:p>
            <a:pPr marL="0" lvl="0" indent="0" algn="ctr" defTabSz="914400">
              <a:spcBef>
                <a:spcPts val="0"/>
              </a:spcBef>
              <a:spcAft>
                <a:spcPts val="0"/>
              </a:spcAft>
              <a:buNone/>
            </a:pPr>
            <a:r>
              <a:rPr lang="en-US" sz="1600" dirty="0">
                <a:solidFill>
                  <a:srgbClr val="293684"/>
                </a:solidFill>
              </a:rPr>
              <a:t>401-222-4269</a:t>
            </a:r>
          </a:p>
          <a:p>
            <a:pPr marL="0" lvl="0" indent="0" algn="ctr" defTabSz="914400">
              <a:spcBef>
                <a:spcPts val="0"/>
              </a:spcBef>
              <a:spcAft>
                <a:spcPts val="0"/>
              </a:spcAft>
              <a:buNone/>
            </a:pPr>
            <a:endParaRPr lang="en-US" sz="1600" dirty="0">
              <a:solidFill>
                <a:srgbClr val="293684"/>
              </a:solidFill>
            </a:endParaRPr>
          </a:p>
          <a:p>
            <a:pPr marL="0" lvl="0" indent="0" algn="ctr" defTabSz="914400">
              <a:spcBef>
                <a:spcPts val="0"/>
              </a:spcBef>
              <a:spcAft>
                <a:spcPts val="0"/>
              </a:spcAft>
              <a:buNone/>
            </a:pPr>
            <a:r>
              <a:rPr lang="en-US" sz="1600" b="1" dirty="0">
                <a:solidFill>
                  <a:srgbClr val="293684"/>
                </a:solidFill>
              </a:rPr>
              <a:t>Katie Silva</a:t>
            </a:r>
          </a:p>
          <a:p>
            <a:pPr marL="0" lvl="0" indent="0" algn="ctr" defTabSz="914400">
              <a:spcBef>
                <a:spcPts val="0"/>
              </a:spcBef>
              <a:spcAft>
                <a:spcPts val="0"/>
              </a:spcAft>
              <a:buNone/>
            </a:pPr>
            <a:r>
              <a:rPr lang="en-US" sz="1600" dirty="0">
                <a:solidFill>
                  <a:srgbClr val="293684"/>
                </a:solidFill>
              </a:rPr>
              <a:t>RIDE Nutrition Consultant</a:t>
            </a:r>
          </a:p>
          <a:p>
            <a:pPr marL="0" lvl="0" indent="0" algn="ctr" defTabSz="914400">
              <a:spcBef>
                <a:spcPts val="0"/>
              </a:spcBef>
              <a:spcAft>
                <a:spcPts val="0"/>
              </a:spcAft>
              <a:buNone/>
            </a:pPr>
            <a:r>
              <a:rPr lang="en-US" sz="1600" dirty="0">
                <a:solidFill>
                  <a:srgbClr val="293684"/>
                </a:solidFill>
                <a:hlinkClick r:id="rId5"/>
              </a:rPr>
              <a:t>Katherine.silva@ride.ri.gov</a:t>
            </a:r>
            <a:endParaRPr lang="en-US" sz="1600" dirty="0">
              <a:solidFill>
                <a:srgbClr val="293684"/>
              </a:solidFill>
            </a:endParaRPr>
          </a:p>
          <a:p>
            <a:pPr marL="0" lvl="0" indent="0" algn="ctr" defTabSz="914400">
              <a:spcBef>
                <a:spcPts val="0"/>
              </a:spcBef>
              <a:spcAft>
                <a:spcPts val="0"/>
              </a:spcAft>
              <a:buNone/>
            </a:pPr>
            <a:r>
              <a:rPr lang="en-US" sz="1600" dirty="0">
                <a:solidFill>
                  <a:srgbClr val="293684"/>
                </a:solidFill>
              </a:rPr>
              <a:t>401-222-4257</a:t>
            </a:r>
          </a:p>
          <a:p>
            <a:pPr marL="0" indent="0">
              <a:buNone/>
            </a:pPr>
            <a:endParaRPr lang="en-US" dirty="0"/>
          </a:p>
        </p:txBody>
      </p:sp>
      <p:sp>
        <p:nvSpPr>
          <p:cNvPr id="5" name="Content Placeholder 4"/>
          <p:cNvSpPr>
            <a:spLocks noGrp="1"/>
          </p:cNvSpPr>
          <p:nvPr>
            <p:ph sz="half" idx="2"/>
          </p:nvPr>
        </p:nvSpPr>
        <p:spPr>
          <a:xfrm>
            <a:off x="4648200" y="1350602"/>
            <a:ext cx="4038600" cy="3586163"/>
          </a:xfrm>
          <a:ln>
            <a:solidFill>
              <a:schemeClr val="tx2"/>
            </a:solidFill>
          </a:ln>
        </p:spPr>
        <p:txBody>
          <a:bodyPr>
            <a:normAutofit/>
          </a:bodyPr>
          <a:lstStyle/>
          <a:p>
            <a:pPr marL="0" indent="0" algn="ctr">
              <a:lnSpc>
                <a:spcPct val="110000"/>
              </a:lnSpc>
              <a:spcBef>
                <a:spcPts val="0"/>
              </a:spcBef>
              <a:spcAft>
                <a:spcPts val="0"/>
              </a:spcAft>
              <a:buNone/>
            </a:pPr>
            <a:r>
              <a:rPr lang="en-US" sz="2600" dirty="0" smtClean="0"/>
              <a:t>Child Nutrition Programs</a:t>
            </a:r>
            <a:endParaRPr lang="en-US" dirty="0"/>
          </a:p>
          <a:p>
            <a:pPr marL="0" indent="0" algn="ctr">
              <a:lnSpc>
                <a:spcPct val="110000"/>
              </a:lnSpc>
              <a:spcBef>
                <a:spcPts val="0"/>
              </a:spcBef>
              <a:spcAft>
                <a:spcPts val="0"/>
              </a:spcAft>
              <a:buNone/>
            </a:pPr>
            <a:endParaRPr lang="en-US" sz="900" b="1" dirty="0">
              <a:solidFill>
                <a:schemeClr val="accent1">
                  <a:lumMod val="50000"/>
                </a:schemeClr>
              </a:solidFill>
            </a:endParaRPr>
          </a:p>
          <a:p>
            <a:pPr marL="0" indent="0" algn="ctr">
              <a:lnSpc>
                <a:spcPct val="110000"/>
              </a:lnSpc>
              <a:spcBef>
                <a:spcPts val="0"/>
              </a:spcBef>
              <a:spcAft>
                <a:spcPts val="0"/>
              </a:spcAft>
              <a:buNone/>
            </a:pPr>
            <a:r>
              <a:rPr lang="it-IT" sz="1700" b="1" dirty="0">
                <a:solidFill>
                  <a:schemeClr val="accent1">
                    <a:lumMod val="50000"/>
                  </a:schemeClr>
                </a:solidFill>
              </a:rPr>
              <a:t>Jessica Patrolia</a:t>
            </a:r>
          </a:p>
          <a:p>
            <a:pPr marL="0" indent="0" algn="ctr">
              <a:lnSpc>
                <a:spcPct val="110000"/>
              </a:lnSpc>
              <a:spcBef>
                <a:spcPts val="0"/>
              </a:spcBef>
              <a:spcAft>
                <a:spcPts val="0"/>
              </a:spcAft>
              <a:buNone/>
            </a:pPr>
            <a:r>
              <a:rPr lang="it-IT" sz="1700" dirty="0">
                <a:solidFill>
                  <a:schemeClr val="accent1">
                    <a:lumMod val="50000"/>
                  </a:schemeClr>
                </a:solidFill>
              </a:rPr>
              <a:t>RIDE Nutrition Programs Coordinator</a:t>
            </a:r>
          </a:p>
          <a:p>
            <a:pPr marL="0" indent="0" algn="ctr">
              <a:lnSpc>
                <a:spcPct val="110000"/>
              </a:lnSpc>
              <a:spcBef>
                <a:spcPts val="0"/>
              </a:spcBef>
              <a:spcAft>
                <a:spcPts val="0"/>
              </a:spcAft>
              <a:buNone/>
            </a:pPr>
            <a:r>
              <a:rPr lang="it-IT" sz="1700" dirty="0" smtClean="0">
                <a:solidFill>
                  <a:schemeClr val="accent1">
                    <a:lumMod val="50000"/>
                  </a:schemeClr>
                </a:solidFill>
                <a:hlinkClick r:id="rId6"/>
              </a:rPr>
              <a:t>Jessica.patrolia@ride.ri.gov</a:t>
            </a:r>
            <a:r>
              <a:rPr lang="it-IT" sz="1700" dirty="0" smtClean="0">
                <a:solidFill>
                  <a:schemeClr val="accent1">
                    <a:lumMod val="50000"/>
                  </a:schemeClr>
                </a:solidFill>
              </a:rPr>
              <a:t> </a:t>
            </a:r>
            <a:endParaRPr lang="it-IT" sz="1700" dirty="0">
              <a:solidFill>
                <a:schemeClr val="accent1">
                  <a:lumMod val="50000"/>
                </a:schemeClr>
              </a:solidFill>
            </a:endParaRPr>
          </a:p>
          <a:p>
            <a:pPr marL="0" indent="0" algn="ctr">
              <a:lnSpc>
                <a:spcPct val="110000"/>
              </a:lnSpc>
              <a:spcBef>
                <a:spcPts val="0"/>
              </a:spcBef>
              <a:spcAft>
                <a:spcPts val="0"/>
              </a:spcAft>
              <a:buNone/>
            </a:pPr>
            <a:r>
              <a:rPr lang="it-IT" sz="1700" dirty="0">
                <a:solidFill>
                  <a:schemeClr val="accent1">
                    <a:lumMod val="50000"/>
                  </a:schemeClr>
                </a:solidFill>
              </a:rPr>
              <a:t>401-222-4253</a:t>
            </a:r>
          </a:p>
          <a:p>
            <a:pPr marL="0" indent="0" algn="ctr">
              <a:lnSpc>
                <a:spcPct val="110000"/>
              </a:lnSpc>
              <a:spcBef>
                <a:spcPts val="0"/>
              </a:spcBef>
              <a:spcAft>
                <a:spcPts val="0"/>
              </a:spcAft>
              <a:buNone/>
            </a:pPr>
            <a:endParaRPr lang="en-US" sz="1700" dirty="0">
              <a:solidFill>
                <a:schemeClr val="accent1">
                  <a:lumMod val="50000"/>
                </a:schemeClr>
              </a:solidFill>
            </a:endParaRPr>
          </a:p>
          <a:p>
            <a:pPr marL="0" indent="0" algn="ctr">
              <a:lnSpc>
                <a:spcPct val="110000"/>
              </a:lnSpc>
              <a:spcBef>
                <a:spcPts val="0"/>
              </a:spcBef>
              <a:spcAft>
                <a:spcPts val="0"/>
              </a:spcAft>
              <a:buNone/>
            </a:pPr>
            <a:r>
              <a:rPr lang="en-US" sz="1700" b="1" dirty="0" smtClean="0">
                <a:solidFill>
                  <a:schemeClr val="accent1">
                    <a:lumMod val="50000"/>
                  </a:schemeClr>
                </a:solidFill>
              </a:rPr>
              <a:t>Billy Trimble</a:t>
            </a:r>
          </a:p>
          <a:p>
            <a:pPr marL="0" indent="0" algn="ctr">
              <a:lnSpc>
                <a:spcPct val="110000"/>
              </a:lnSpc>
              <a:spcBef>
                <a:spcPts val="0"/>
              </a:spcBef>
              <a:spcAft>
                <a:spcPts val="0"/>
              </a:spcAft>
              <a:buNone/>
            </a:pPr>
            <a:r>
              <a:rPr lang="en-US" sz="1700" dirty="0" smtClean="0">
                <a:solidFill>
                  <a:schemeClr val="accent1">
                    <a:lumMod val="50000"/>
                  </a:schemeClr>
                </a:solidFill>
              </a:rPr>
              <a:t>Associate Director</a:t>
            </a:r>
          </a:p>
          <a:p>
            <a:pPr marL="0" indent="0" algn="ctr">
              <a:lnSpc>
                <a:spcPct val="110000"/>
              </a:lnSpc>
              <a:spcBef>
                <a:spcPts val="0"/>
              </a:spcBef>
              <a:spcAft>
                <a:spcPts val="0"/>
              </a:spcAft>
              <a:buNone/>
            </a:pPr>
            <a:r>
              <a:rPr lang="en-US" sz="1700" dirty="0" smtClean="0">
                <a:solidFill>
                  <a:schemeClr val="accent1">
                    <a:lumMod val="50000"/>
                  </a:schemeClr>
                </a:solidFill>
                <a:hlinkClick r:id="rId7"/>
              </a:rPr>
              <a:t>William.trimble@ride.ri.gov</a:t>
            </a:r>
            <a:endParaRPr lang="en-US" sz="1700" dirty="0" smtClean="0">
              <a:solidFill>
                <a:schemeClr val="accent1">
                  <a:lumMod val="50000"/>
                </a:schemeClr>
              </a:solidFill>
            </a:endParaRPr>
          </a:p>
          <a:p>
            <a:pPr marL="0" indent="0" algn="ctr">
              <a:lnSpc>
                <a:spcPct val="110000"/>
              </a:lnSpc>
              <a:spcBef>
                <a:spcPts val="0"/>
              </a:spcBef>
              <a:spcAft>
                <a:spcPts val="0"/>
              </a:spcAft>
              <a:buNone/>
            </a:pPr>
            <a:r>
              <a:rPr lang="en-US" sz="1700" dirty="0" smtClean="0">
                <a:solidFill>
                  <a:schemeClr val="accent1">
                    <a:lumMod val="50000"/>
                  </a:schemeClr>
                </a:solidFill>
              </a:rPr>
              <a:t>401-222-4650</a:t>
            </a:r>
          </a:p>
        </p:txBody>
      </p:sp>
      <p:sp>
        <p:nvSpPr>
          <p:cNvPr id="3" name="Rectangle 2"/>
          <p:cNvSpPr/>
          <p:nvPr/>
        </p:nvSpPr>
        <p:spPr>
          <a:xfrm>
            <a:off x="0" y="5566555"/>
            <a:ext cx="4572000" cy="1077218"/>
          </a:xfrm>
          <a:prstGeom prst="rect">
            <a:avLst/>
          </a:prstGeom>
        </p:spPr>
        <p:txBody>
          <a:bodyPr>
            <a:spAutoFit/>
          </a:bodyPr>
          <a:lstStyle/>
          <a:p>
            <a:pPr lvl="0" algn="ctr"/>
            <a:r>
              <a:rPr lang="en-US" sz="1600" b="1" dirty="0" smtClean="0">
                <a:solidFill>
                  <a:srgbClr val="293684"/>
                </a:solidFill>
              </a:rPr>
              <a:t>Lauren Panzarella</a:t>
            </a:r>
            <a:endParaRPr lang="en-US" sz="1600" b="1" dirty="0">
              <a:solidFill>
                <a:srgbClr val="293684"/>
              </a:solidFill>
            </a:endParaRPr>
          </a:p>
          <a:p>
            <a:pPr lvl="0" algn="ctr"/>
            <a:r>
              <a:rPr lang="en-US" sz="1600" dirty="0" smtClean="0">
                <a:solidFill>
                  <a:srgbClr val="293684"/>
                </a:solidFill>
              </a:rPr>
              <a:t>Research Technician </a:t>
            </a:r>
            <a:endParaRPr lang="en-US" sz="1600" dirty="0">
              <a:solidFill>
                <a:srgbClr val="293684"/>
              </a:solidFill>
            </a:endParaRPr>
          </a:p>
          <a:p>
            <a:pPr lvl="0" algn="ctr"/>
            <a:r>
              <a:rPr lang="en-US" sz="1600" dirty="0" smtClean="0">
                <a:solidFill>
                  <a:srgbClr val="293684"/>
                </a:solidFill>
                <a:hlinkClick r:id="rId8"/>
              </a:rPr>
              <a:t>Lauren.Panzarella@ride.ri.gov</a:t>
            </a:r>
            <a:r>
              <a:rPr lang="en-US" sz="1600" dirty="0" smtClean="0">
                <a:solidFill>
                  <a:srgbClr val="293684"/>
                </a:solidFill>
              </a:rPr>
              <a:t> </a:t>
            </a:r>
            <a:endParaRPr lang="en-US" sz="1600" dirty="0">
              <a:solidFill>
                <a:srgbClr val="293684"/>
              </a:solidFill>
            </a:endParaRPr>
          </a:p>
          <a:p>
            <a:pPr lvl="0" algn="ctr"/>
            <a:r>
              <a:rPr lang="en-US" sz="1600" dirty="0" smtClean="0">
                <a:solidFill>
                  <a:srgbClr val="293684"/>
                </a:solidFill>
              </a:rPr>
              <a:t>401-222-4252</a:t>
            </a:r>
            <a:endParaRPr lang="en-US" sz="1600" dirty="0">
              <a:solidFill>
                <a:srgbClr val="293684"/>
              </a:solidFill>
            </a:endParaRPr>
          </a:p>
        </p:txBody>
      </p:sp>
    </p:spTree>
    <p:extLst>
      <p:ext uri="{BB962C8B-B14F-4D97-AF65-F5344CB8AC3E}">
        <p14:creationId xmlns:p14="http://schemas.microsoft.com/office/powerpoint/2010/main" val="2871209890"/>
      </p:ext>
    </p:extLst>
  </p:cSld>
  <p:clrMapOvr>
    <a:masterClrMapping/>
  </p:clrMapOvr>
  <mc:AlternateContent xmlns:mc="http://schemas.openxmlformats.org/markup-compatibility/2006" xmlns:p14="http://schemas.microsoft.com/office/powerpoint/2010/main">
    <mc:Choice Requires="p14">
      <p:transition spd="slow" p14:dur="2000" advTm="15808"/>
    </mc:Choice>
    <mc:Fallback xmlns="">
      <p:transition spd="slow" advTm="1580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12413" y="857250"/>
            <a:ext cx="6331587" cy="5184252"/>
            <a:chOff x="1857824" y="0"/>
            <a:chExt cx="8442116" cy="6912336"/>
          </a:xfrm>
        </p:grpSpPr>
        <p:pic>
          <p:nvPicPr>
            <p:cNvPr id="4" name="Picture 3"/>
            <p:cNvPicPr>
              <a:picLocks noChangeAspect="1"/>
            </p:cNvPicPr>
            <p:nvPr/>
          </p:nvPicPr>
          <p:blipFill>
            <a:blip r:embed="rId3"/>
            <a:stretch>
              <a:fillRect/>
            </a:stretch>
          </p:blipFill>
          <p:spPr>
            <a:xfrm>
              <a:off x="1857824" y="0"/>
              <a:ext cx="8442116" cy="6912336"/>
            </a:xfrm>
            <a:prstGeom prst="rect">
              <a:avLst/>
            </a:prstGeom>
          </p:spPr>
        </p:pic>
        <p:sp>
          <p:nvSpPr>
            <p:cNvPr id="5" name="Oval 4"/>
            <p:cNvSpPr/>
            <p:nvPr/>
          </p:nvSpPr>
          <p:spPr>
            <a:xfrm>
              <a:off x="4761781" y="552091"/>
              <a:ext cx="707366" cy="4485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p:cNvSpPr txBox="1"/>
          <p:nvPr/>
        </p:nvSpPr>
        <p:spPr>
          <a:xfrm>
            <a:off x="257906" y="1607748"/>
            <a:ext cx="2332893" cy="3323987"/>
          </a:xfrm>
          <a:prstGeom prst="rect">
            <a:avLst/>
          </a:prstGeom>
          <a:noFill/>
        </p:spPr>
        <p:txBody>
          <a:bodyPr wrap="square" rtlCol="0">
            <a:spAutoFit/>
          </a:bodyPr>
          <a:lstStyle/>
          <a:p>
            <a:r>
              <a:rPr lang="en-US" sz="1400" dirty="0" smtClean="0"/>
              <a:t>Log into CNP Connect with your username and password.</a:t>
            </a:r>
          </a:p>
          <a:p>
            <a:endParaRPr lang="en-US" sz="1400" dirty="0"/>
          </a:p>
          <a:p>
            <a:r>
              <a:rPr lang="en-US" sz="1400" dirty="0" smtClean="0"/>
              <a:t>If you are connected to multiple sponsors, you will need to select the sponsor you wish to enter claims under. To do so, select the “search” button on the navigation bar at the top. </a:t>
            </a:r>
          </a:p>
          <a:p>
            <a:endParaRPr lang="en-US" sz="1400" dirty="0"/>
          </a:p>
          <a:p>
            <a:r>
              <a:rPr lang="en-US" sz="1400" dirty="0" smtClean="0"/>
              <a:t>If you are only connected to one sponsor, you can skip to slide 6. </a:t>
            </a:r>
          </a:p>
        </p:txBody>
      </p:sp>
    </p:spTree>
    <p:extLst>
      <p:ext uri="{BB962C8B-B14F-4D97-AF65-F5344CB8AC3E}">
        <p14:creationId xmlns:p14="http://schemas.microsoft.com/office/powerpoint/2010/main" val="260218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80583" y="1195770"/>
            <a:ext cx="8040923" cy="2894297"/>
            <a:chOff x="615752" y="1195770"/>
            <a:chExt cx="8040923" cy="2894297"/>
          </a:xfrm>
        </p:grpSpPr>
        <p:pic>
          <p:nvPicPr>
            <p:cNvPr id="4" name="Picture 3"/>
            <p:cNvPicPr>
              <a:picLocks noChangeAspect="1"/>
            </p:cNvPicPr>
            <p:nvPr/>
          </p:nvPicPr>
          <p:blipFill>
            <a:blip r:embed="rId3"/>
            <a:stretch>
              <a:fillRect/>
            </a:stretch>
          </p:blipFill>
          <p:spPr>
            <a:xfrm>
              <a:off x="615752" y="1195770"/>
              <a:ext cx="8040923" cy="2894297"/>
            </a:xfrm>
            <a:prstGeom prst="rect">
              <a:avLst/>
            </a:prstGeom>
          </p:spPr>
        </p:pic>
        <p:sp>
          <p:nvSpPr>
            <p:cNvPr id="5" name="Rectangle 4"/>
            <p:cNvSpPr/>
            <p:nvPr/>
          </p:nvSpPr>
          <p:spPr>
            <a:xfrm>
              <a:off x="615752" y="2853934"/>
              <a:ext cx="1211943" cy="2458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TextBox 2"/>
          <p:cNvSpPr txBox="1"/>
          <p:nvPr/>
        </p:nvSpPr>
        <p:spPr>
          <a:xfrm>
            <a:off x="2507632" y="4724400"/>
            <a:ext cx="5405445" cy="307777"/>
          </a:xfrm>
          <a:prstGeom prst="rect">
            <a:avLst/>
          </a:prstGeom>
          <a:noFill/>
        </p:spPr>
        <p:txBody>
          <a:bodyPr wrap="square" rtlCol="0">
            <a:spAutoFit/>
          </a:bodyPr>
          <a:lstStyle/>
          <a:p>
            <a:r>
              <a:rPr lang="en-US" sz="1400" dirty="0" smtClean="0"/>
              <a:t>Select “Sponsor Search” from the search menu. </a:t>
            </a:r>
            <a:endParaRPr lang="en-US" sz="1400" dirty="0"/>
          </a:p>
        </p:txBody>
      </p:sp>
    </p:spTree>
    <p:extLst>
      <p:ext uri="{BB962C8B-B14F-4D97-AF65-F5344CB8AC3E}">
        <p14:creationId xmlns:p14="http://schemas.microsoft.com/office/powerpoint/2010/main" val="4079436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74764" y="1070757"/>
            <a:ext cx="6517190" cy="3897968"/>
            <a:chOff x="2398210" y="1539680"/>
            <a:chExt cx="6517190" cy="3897968"/>
          </a:xfrm>
        </p:grpSpPr>
        <p:pic>
          <p:nvPicPr>
            <p:cNvPr id="2" name="Picture 1"/>
            <p:cNvPicPr>
              <a:picLocks noChangeAspect="1"/>
            </p:cNvPicPr>
            <p:nvPr/>
          </p:nvPicPr>
          <p:blipFill>
            <a:blip r:embed="rId3"/>
            <a:stretch>
              <a:fillRect/>
            </a:stretch>
          </p:blipFill>
          <p:spPr>
            <a:xfrm>
              <a:off x="2398210" y="1539680"/>
              <a:ext cx="6517190" cy="3897968"/>
            </a:xfrm>
            <a:prstGeom prst="rect">
              <a:avLst/>
            </a:prstGeom>
          </p:spPr>
        </p:pic>
        <p:sp>
          <p:nvSpPr>
            <p:cNvPr id="3" name="Oval 2"/>
            <p:cNvSpPr/>
            <p:nvPr/>
          </p:nvSpPr>
          <p:spPr>
            <a:xfrm>
              <a:off x="5236233" y="3975700"/>
              <a:ext cx="728933" cy="4787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TextBox 4"/>
          <p:cNvSpPr txBox="1"/>
          <p:nvPr/>
        </p:nvSpPr>
        <p:spPr>
          <a:xfrm>
            <a:off x="211015" y="2086708"/>
            <a:ext cx="2163749" cy="2246769"/>
          </a:xfrm>
          <a:prstGeom prst="rect">
            <a:avLst/>
          </a:prstGeom>
          <a:noFill/>
        </p:spPr>
        <p:txBody>
          <a:bodyPr wrap="square" rtlCol="0">
            <a:spAutoFit/>
          </a:bodyPr>
          <a:lstStyle/>
          <a:p>
            <a:r>
              <a:rPr lang="en-US" sz="1400" dirty="0" smtClean="0"/>
              <a:t>To view all of your available sponsors, select “search” from the sponsor search menu. </a:t>
            </a:r>
          </a:p>
          <a:p>
            <a:endParaRPr lang="en-US" sz="1400" dirty="0"/>
          </a:p>
          <a:p>
            <a:endParaRPr lang="en-US" sz="1400" dirty="0" smtClean="0"/>
          </a:p>
          <a:p>
            <a:r>
              <a:rPr lang="en-US" sz="1400" dirty="0" smtClean="0"/>
              <a:t>Your available sponsors will display below. Select the sponsor you wish to enter claims for. </a:t>
            </a:r>
            <a:endParaRPr lang="en-US" sz="1400" dirty="0"/>
          </a:p>
        </p:txBody>
      </p:sp>
      <p:cxnSp>
        <p:nvCxnSpPr>
          <p:cNvPr id="7" name="Elbow Connector 6"/>
          <p:cNvCxnSpPr/>
          <p:nvPr/>
        </p:nvCxnSpPr>
        <p:spPr>
          <a:xfrm>
            <a:off x="1140489" y="4348161"/>
            <a:ext cx="1086896" cy="446577"/>
          </a:xfrm>
          <a:prstGeom prst="bentConnector3">
            <a:avLst>
              <a:gd name="adj1" fmla="val 385"/>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3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63148" y="882894"/>
            <a:ext cx="6914897" cy="5342060"/>
          </a:xfrm>
          <a:prstGeom prst="rect">
            <a:avLst/>
          </a:prstGeom>
        </p:spPr>
      </p:pic>
      <p:cxnSp>
        <p:nvCxnSpPr>
          <p:cNvPr id="8" name="Straight Arrow Connector 7"/>
          <p:cNvCxnSpPr/>
          <p:nvPr/>
        </p:nvCxnSpPr>
        <p:spPr>
          <a:xfrm flipV="1">
            <a:off x="8581292" y="1875692"/>
            <a:ext cx="0" cy="5158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7502769" y="1359877"/>
            <a:ext cx="328246" cy="29307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0" y="2286000"/>
            <a:ext cx="2063148" cy="2893100"/>
          </a:xfrm>
          <a:prstGeom prst="rect">
            <a:avLst/>
          </a:prstGeom>
          <a:noFill/>
        </p:spPr>
        <p:txBody>
          <a:bodyPr wrap="square" rtlCol="0">
            <a:spAutoFit/>
          </a:bodyPr>
          <a:lstStyle/>
          <a:p>
            <a:r>
              <a:rPr lang="en-US" sz="1400" dirty="0" smtClean="0"/>
              <a:t>Be sure you’re entering your claim in the correct operating year. The school year you are currently in is always displayed in the upper right hand side of the menu. </a:t>
            </a:r>
          </a:p>
          <a:p>
            <a:endParaRPr lang="en-US" sz="1400" dirty="0"/>
          </a:p>
          <a:p>
            <a:r>
              <a:rPr lang="en-US" sz="1400" dirty="0" smtClean="0"/>
              <a:t>To switch years, select “year” from the upper right side of the navigation bar. </a:t>
            </a:r>
          </a:p>
        </p:txBody>
      </p:sp>
    </p:spTree>
    <p:extLst>
      <p:ext uri="{BB962C8B-B14F-4D97-AF65-F5344CB8AC3E}">
        <p14:creationId xmlns:p14="http://schemas.microsoft.com/office/powerpoint/2010/main" val="399874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21740" y="1609359"/>
            <a:ext cx="7077075" cy="2466975"/>
          </a:xfrm>
          <a:prstGeom prst="rect">
            <a:avLst/>
          </a:prstGeom>
        </p:spPr>
      </p:pic>
      <p:sp>
        <p:nvSpPr>
          <p:cNvPr id="3" name="TextBox 2"/>
          <p:cNvSpPr txBox="1"/>
          <p:nvPr/>
        </p:nvSpPr>
        <p:spPr>
          <a:xfrm>
            <a:off x="2669468" y="4868163"/>
            <a:ext cx="3781618" cy="307777"/>
          </a:xfrm>
          <a:prstGeom prst="rect">
            <a:avLst/>
          </a:prstGeom>
          <a:noFill/>
        </p:spPr>
        <p:txBody>
          <a:bodyPr wrap="square" rtlCol="0">
            <a:spAutoFit/>
          </a:bodyPr>
          <a:lstStyle/>
          <a:p>
            <a:r>
              <a:rPr lang="en-US" sz="1400" dirty="0" smtClean="0"/>
              <a:t>Select the operating year you wish to enter. </a:t>
            </a:r>
            <a:endParaRPr lang="en-US" sz="1400" dirty="0"/>
          </a:p>
        </p:txBody>
      </p:sp>
    </p:spTree>
    <p:extLst>
      <p:ext uri="{BB962C8B-B14F-4D97-AF65-F5344CB8AC3E}">
        <p14:creationId xmlns:p14="http://schemas.microsoft.com/office/powerpoint/2010/main" val="119004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9861" y="4456167"/>
            <a:ext cx="6084277" cy="523220"/>
          </a:xfrm>
          <a:prstGeom prst="rect">
            <a:avLst/>
          </a:prstGeom>
        </p:spPr>
        <p:txBody>
          <a:bodyPr wrap="square">
            <a:spAutoFit/>
          </a:bodyPr>
          <a:lstStyle/>
          <a:p>
            <a:r>
              <a:rPr lang="en-US" sz="1400" dirty="0"/>
              <a:t>Once </a:t>
            </a:r>
            <a:r>
              <a:rPr lang="en-US" sz="1400" dirty="0" smtClean="0"/>
              <a:t>the operating year is </a:t>
            </a:r>
            <a:r>
              <a:rPr lang="en-US" sz="1400" dirty="0"/>
              <a:t>selected, enter the claiming menu by clicking on the “Claims” button on the navigation bar at the top. </a:t>
            </a:r>
          </a:p>
        </p:txBody>
      </p:sp>
      <p:pic>
        <p:nvPicPr>
          <p:cNvPr id="6" name="Picture 5"/>
          <p:cNvPicPr>
            <a:picLocks noChangeAspect="1"/>
          </p:cNvPicPr>
          <p:nvPr/>
        </p:nvPicPr>
        <p:blipFill>
          <a:blip r:embed="rId3"/>
          <a:stretch>
            <a:fillRect/>
          </a:stretch>
        </p:blipFill>
        <p:spPr>
          <a:xfrm>
            <a:off x="1033461" y="1433514"/>
            <a:ext cx="7077075" cy="2466975"/>
          </a:xfrm>
          <a:prstGeom prst="rect">
            <a:avLst/>
          </a:prstGeom>
        </p:spPr>
      </p:pic>
      <p:sp>
        <p:nvSpPr>
          <p:cNvPr id="7" name="Oval 6"/>
          <p:cNvSpPr/>
          <p:nvPr/>
        </p:nvSpPr>
        <p:spPr>
          <a:xfrm>
            <a:off x="1875692" y="1910862"/>
            <a:ext cx="457200" cy="32824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04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3491" y="1060340"/>
            <a:ext cx="8334017" cy="3074576"/>
            <a:chOff x="552091" y="2065082"/>
            <a:chExt cx="11112022" cy="4099435"/>
          </a:xfrm>
        </p:grpSpPr>
        <p:pic>
          <p:nvPicPr>
            <p:cNvPr id="4" name="Picture 3"/>
            <p:cNvPicPr>
              <a:picLocks noChangeAspect="1"/>
            </p:cNvPicPr>
            <p:nvPr/>
          </p:nvPicPr>
          <p:blipFill>
            <a:blip r:embed="rId3"/>
            <a:stretch>
              <a:fillRect/>
            </a:stretch>
          </p:blipFill>
          <p:spPr>
            <a:xfrm>
              <a:off x="552091" y="2065082"/>
              <a:ext cx="11112022" cy="4099435"/>
            </a:xfrm>
            <a:prstGeom prst="rect">
              <a:avLst/>
            </a:prstGeom>
          </p:spPr>
        </p:pic>
        <p:sp>
          <p:nvSpPr>
            <p:cNvPr id="6" name="Rectangle 5"/>
            <p:cNvSpPr/>
            <p:nvPr/>
          </p:nvSpPr>
          <p:spPr>
            <a:xfrm>
              <a:off x="741872" y="4175187"/>
              <a:ext cx="1121434" cy="301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TextBox 7"/>
          <p:cNvSpPr txBox="1"/>
          <p:nvPr/>
        </p:nvSpPr>
        <p:spPr>
          <a:xfrm>
            <a:off x="1556515" y="4761034"/>
            <a:ext cx="6180715" cy="300082"/>
          </a:xfrm>
          <a:prstGeom prst="rect">
            <a:avLst/>
          </a:prstGeom>
          <a:noFill/>
        </p:spPr>
        <p:txBody>
          <a:bodyPr wrap="square" rtlCol="0">
            <a:spAutoFit/>
          </a:bodyPr>
          <a:lstStyle/>
          <a:p>
            <a:r>
              <a:rPr lang="en-US" sz="1350" dirty="0"/>
              <a:t>Select </a:t>
            </a:r>
            <a:r>
              <a:rPr lang="en-US" sz="1350" dirty="0" smtClean="0"/>
              <a:t>“Claim </a:t>
            </a:r>
            <a:r>
              <a:rPr lang="en-US" sz="1350" dirty="0"/>
              <a:t>– SSO</a:t>
            </a:r>
            <a:r>
              <a:rPr lang="en-US" sz="1350" dirty="0" smtClean="0"/>
              <a:t>” to </a:t>
            </a:r>
            <a:r>
              <a:rPr lang="en-US" sz="1350" dirty="0"/>
              <a:t>enter claims for the Seamless Summer Option (SSO).</a:t>
            </a:r>
          </a:p>
        </p:txBody>
      </p:sp>
    </p:spTree>
    <p:extLst>
      <p:ext uri="{BB962C8B-B14F-4D97-AF65-F5344CB8AC3E}">
        <p14:creationId xmlns:p14="http://schemas.microsoft.com/office/powerpoint/2010/main" val="806208676"/>
      </p:ext>
    </p:extLst>
  </p:cSld>
  <p:clrMapOvr>
    <a:masterClrMapping/>
  </p:clrMapOvr>
</p:sld>
</file>

<file path=ppt/theme/theme1.xml><?xml version="1.0" encoding="utf-8"?>
<a:theme xmlns:a="http://schemas.openxmlformats.org/drawingml/2006/main" name="CNP Apple Blue Logo">
  <a:themeElements>
    <a:clrScheme name="Custom 1">
      <a:dk1>
        <a:srgbClr val="293684"/>
      </a:dk1>
      <a:lt1>
        <a:sysClr val="window" lastClr="FFFFFF"/>
      </a:lt1>
      <a:dk2>
        <a:srgbClr val="2B2E2C"/>
      </a:dk2>
      <a:lt2>
        <a:srgbClr val="F3D947"/>
      </a:lt2>
      <a:accent1>
        <a:srgbClr val="4367F1"/>
      </a:accent1>
      <a:accent2>
        <a:srgbClr val="9C6804"/>
      </a:accent2>
      <a:accent3>
        <a:srgbClr val="CCD6FF"/>
      </a:accent3>
      <a:accent4>
        <a:srgbClr val="333333"/>
      </a:accent4>
      <a:accent5>
        <a:srgbClr val="F9F9F9"/>
      </a:accent5>
      <a:accent6>
        <a:srgbClr val="F2F2F2"/>
      </a:accent6>
      <a:hlink>
        <a:srgbClr val="4367F1"/>
      </a:hlink>
      <a:folHlink>
        <a:srgbClr val="4367F1"/>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E51C90C244C9419C3E73092C87AADF" ma:contentTypeVersion="12" ma:contentTypeDescription="Create a new document." ma:contentTypeScope="" ma:versionID="6374d8c48908e6fbe3c6be3b8f703264">
  <xsd:schema xmlns:xsd="http://www.w3.org/2001/XMLSchema" xmlns:xs="http://www.w3.org/2001/XMLSchema" xmlns:p="http://schemas.microsoft.com/office/2006/metadata/properties" xmlns:ns2="fb4ce569-0273-4228-9157-33b14876d013" xmlns:ns3="cb42a20e-e0b4-4657-87ca-b30564c93f19" targetNamespace="http://schemas.microsoft.com/office/2006/metadata/properties" ma:root="true" ma:fieldsID="2d3f213992944584d92b5143362de5f0" ns2:_="" ns3:_="">
    <xsd:import namespace="fb4ce569-0273-4228-9157-33b14876d013"/>
    <xsd:import namespace="cb42a20e-e0b4-4657-87ca-b30564c93f1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42a20e-e0b4-4657-87ca-b30564c93f1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F00EE6-14C8-4E03-8746-06FA14DAB719}">
  <ds:schemaRefs>
    <ds:schemaRef ds:uri="http://schemas.microsoft.com/sharepoint/v3/contenttype/forms"/>
  </ds:schemaRefs>
</ds:datastoreItem>
</file>

<file path=customXml/itemProps2.xml><?xml version="1.0" encoding="utf-8"?>
<ds:datastoreItem xmlns:ds="http://schemas.openxmlformats.org/officeDocument/2006/customXml" ds:itemID="{46999CC1-A60F-47E6-BCC5-351A13B81B6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b42a20e-e0b4-4657-87ca-b30564c93f19"/>
    <ds:schemaRef ds:uri="fb4ce569-0273-4228-9157-33b14876d013"/>
    <ds:schemaRef ds:uri="http://www.w3.org/XML/1998/namespace"/>
  </ds:schemaRefs>
</ds:datastoreItem>
</file>

<file path=customXml/itemProps3.xml><?xml version="1.0" encoding="utf-8"?>
<ds:datastoreItem xmlns:ds="http://schemas.openxmlformats.org/officeDocument/2006/customXml" ds:itemID="{8705BEC4-90E4-417A-8AE1-20ECE9446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4ce569-0273-4228-9157-33b14876d013"/>
    <ds:schemaRef ds:uri="cb42a20e-e0b4-4657-87ca-b30564c93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CNP Apple Blue Logo</Template>
  <TotalTime>7899</TotalTime>
  <Words>2307</Words>
  <Application>Microsoft Office PowerPoint</Application>
  <PresentationFormat>On-screen Show (4:3)</PresentationFormat>
  <Paragraphs>225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News Gothic MT</vt:lpstr>
      <vt:lpstr>Times New Roman</vt:lpstr>
      <vt:lpstr>CNP Apple Blue 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Goodwin, Jennifer</dc:creator>
  <cp:lastModifiedBy>Silva, Katherine</cp:lastModifiedBy>
  <cp:revision>193</cp:revision>
  <cp:lastPrinted>2019-10-04T12:52:51Z</cp:lastPrinted>
  <dcterms:created xsi:type="dcterms:W3CDTF">2019-04-25T17:01:26Z</dcterms:created>
  <dcterms:modified xsi:type="dcterms:W3CDTF">2021-07-29T13:07:06Z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0x010100C4E51C90C244C9419C3E73092C87AADF</vt:lpwstr>
  </property>
</Properties>
</file>