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8" r:id="rId6"/>
    <p:sldId id="260" r:id="rId7"/>
    <p:sldId id="261" r:id="rId8"/>
    <p:sldId id="257" r:id="rId9"/>
    <p:sldId id="259" r:id="rId10"/>
    <p:sldId id="262" r:id="rId11"/>
    <p:sldId id="263" r:id="rId12"/>
    <p:sldId id="264" r:id="rId13"/>
    <p:sldId id="265" r:id="rId14"/>
    <p:sldId id="267" r:id="rId15"/>
    <p:sldId id="268" r:id="rId16"/>
    <p:sldId id="269" r:id="rId17"/>
    <p:sldId id="270" r:id="rId18"/>
    <p:sldId id="271" r:id="rId19"/>
    <p:sldId id="272" r:id="rId20"/>
    <p:sldId id="281" r:id="rId21"/>
    <p:sldId id="273" r:id="rId22"/>
    <p:sldId id="276"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ander, Arielle" initials="HA" lastIdx="3" clrIdx="0">
    <p:extLst>
      <p:ext uri="{19B8F6BF-5375-455C-9EA6-DF929625EA0E}">
        <p15:presenceInfo xmlns:p15="http://schemas.microsoft.com/office/powerpoint/2012/main" userId="S::arielle.hollander@ride.ri.gov::f7522b3d-3296-493b-a505-95834a114875" providerId="AD"/>
      </p:ext>
    </p:extLst>
  </p:cmAuthor>
  <p:cmAuthor id="2" name="O'Brien, Colleen" initials="OC" lastIdx="6" clrIdx="1">
    <p:extLst>
      <p:ext uri="{19B8F6BF-5375-455C-9EA6-DF929625EA0E}">
        <p15:presenceInfo xmlns:p15="http://schemas.microsoft.com/office/powerpoint/2012/main" userId="S::colleen.obrien@ride.ri.gov::488ac25a-1062-4d23-8a26-215678d00ae2" providerId="AD"/>
      </p:ext>
    </p:extLst>
  </p:cmAuthor>
  <p:cmAuthor id="3" name="Clark, Jodi" initials="CJ" lastIdx="3" clrIdx="2">
    <p:extLst>
      <p:ext uri="{19B8F6BF-5375-455C-9EA6-DF929625EA0E}">
        <p15:presenceInfo xmlns:p15="http://schemas.microsoft.com/office/powerpoint/2012/main" userId="S::jodi.clark@ride.ri.gov::e331ac3d-b230-4536-b0f8-db760d40bd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F8766-637B-EC29-E04E-90F20AB13129}" v="1" dt="2020-06-08T18:18:52.691"/>
    <p1510:client id="{27346E91-EBAA-8D24-DB4D-1FA9CE24EBAA}" v="63" dt="2020-06-10T14:59:11.823"/>
    <p1510:client id="{293465B5-B6EC-130A-6986-E85C1DEC4627}" v="163" dt="2020-06-10T18:00:13.605"/>
    <p1510:client id="{2CDE6553-44AD-0AF7-E893-A4DFEA669C86}" v="50" dt="2020-06-11T11:38:34.741"/>
    <p1510:client id="{40B42CC3-3B6B-2046-14CF-E99A6FD45AA4}" v="4" dt="2020-06-11T15:41:55.759"/>
    <p1510:client id="{4B228808-314B-D42B-D2F8-0DAFD57DBF47}" v="2" dt="2020-06-09T10:23:55.433"/>
    <p1510:client id="{4CA2C245-F593-F5ED-D551-113DDC691721}" v="306" dt="2020-06-10T18:00:05.401"/>
    <p1510:client id="{68A10D9A-98F7-D25E-40D2-6634D68ECD42}" v="122" dt="2020-06-12T09:41:08.468"/>
    <p1510:client id="{7560B6F2-29E0-3B73-0EB0-26CA7BD310A6}" v="3" dt="2020-06-17T17:32:09.532"/>
    <p1510:client id="{7E1BF689-6399-C9EB-A770-56A866815702}" v="324" dt="2020-06-05T19:36:51.139"/>
    <p1510:client id="{B0FD118A-D6BF-8BDE-54E6-2DD7941E8089}" v="3197" dt="2020-06-08T16:54:47.472"/>
    <p1510:client id="{B630D4CB-2267-4EC1-A860-1084F3F03F2A}" v="4" dt="2020-06-08T17:40:42.869"/>
    <p1510:client id="{C644D0EA-94EF-BB5F-2D72-EFF3B5156266}" v="1" dt="2020-06-10T17:46:06.688"/>
    <p1510:client id="{C81AABD4-BE67-F575-FA19-FB6740B09AC7}" v="4" dt="2020-06-23T12:53:39.659"/>
    <p1510:client id="{D70838F4-4375-0E75-78F2-3748FAC2F16D}" v="2" dt="2020-06-12T14:16:38.492"/>
    <p1510:client id="{DFD666B5-DA51-EF2C-A1D4-81B251AF331F}" v="239" dt="2020-06-10T11:40:42.039"/>
    <p1510:client id="{E7797552-E24B-936A-641D-6EFCCAD0669D}" v="55" dt="2020-06-10T20:31:23.856"/>
    <p1510:client id="{F1876E39-42ED-C831-C1FF-9D1F4BBE5BFB}" v="446" dt="2020-06-10T14:50:36.260"/>
    <p1510:client id="{F65FA3AE-0559-B1C2-052B-F7D36E7B8EC0}" v="32" dt="2020-06-17T20:06:14.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2072942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86802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409961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770191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073148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2949153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227024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974604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2671813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381780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939462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993108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4052284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550110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381F44-3689-4355-AE09-C3590EEF621F}"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070845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381F44-3689-4355-AE09-C3590EEF621F}" type="datetimeFigureOut">
              <a:rPr lang="en-US" smtClean="0"/>
              <a:t>8/6/2020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2182564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381F44-3689-4355-AE09-C3590EEF621F}" type="datetimeFigureOut">
              <a:rPr lang="en-US" smtClean="0"/>
              <a:t>8/6/2020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314147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81F44-3689-4355-AE09-C3590EEF621F}" type="datetimeFigureOut">
              <a:rPr lang="en-US" smtClean="0"/>
              <a:t>8/6/2020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606202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381F44-3689-4355-AE09-C3590EEF621F}"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2395110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381F44-3689-4355-AE09-C3590EEF621F}" type="datetimeFigureOut">
              <a:rPr lang="en-US" smtClean="0"/>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544597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823434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15261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83267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78431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426632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760236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26154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1039400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381F44-3689-4355-AE09-C3590EEF621F}" type="datetimeFigureOut">
              <a:rPr lang="en-US" smtClean="0"/>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A0F8C9-0536-44E3-92CA-2798A712B5A8}" type="slidenum">
              <a:rPr lang="en-US" smtClean="0"/>
              <a:t>‹#›</a:t>
            </a:fld>
            <a:endParaRPr lang="en-US"/>
          </a:p>
        </p:txBody>
      </p:sp>
    </p:spTree>
    <p:extLst>
      <p:ext uri="{BB962C8B-B14F-4D97-AF65-F5344CB8AC3E}">
        <p14:creationId xmlns:p14="http://schemas.microsoft.com/office/powerpoint/2010/main" val="3193235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81F44-3689-4355-AE09-C3590EEF621F}" type="datetimeFigureOut">
              <a:rPr lang="en-US" smtClean="0"/>
              <a:t>8/6/2020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0F8C9-0536-44E3-92CA-2798A712B5A8}" type="slidenum">
              <a:rPr lang="en-US" smtClean="0"/>
              <a:t>‹#›</a:t>
            </a:fld>
            <a:endParaRPr lang="en-US"/>
          </a:p>
        </p:txBody>
      </p:sp>
    </p:spTree>
    <p:extLst>
      <p:ext uri="{BB962C8B-B14F-4D97-AF65-F5344CB8AC3E}">
        <p14:creationId xmlns:p14="http://schemas.microsoft.com/office/powerpoint/2010/main" val="279036580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85" r:id="rId3"/>
    <p:sldLayoutId id="2147483686" r:id="rId4"/>
    <p:sldLayoutId id="2147483674"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png"/><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51.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3.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3.png"/><Relationship Id="rId5" Type="http://schemas.openxmlformats.org/officeDocument/2006/relationships/hyperlink" Target="https://youtu.be/9PFP5o6bahE" TargetMode="Externa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3.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3.png"/><Relationship Id="rId4" Type="http://schemas.openxmlformats.org/officeDocument/2006/relationships/hyperlink" Target="https://www.ride.ri.gov/InstructionAssessment/Curriculum.aspx"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34.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descr="A close up of a sign&#10;&#10;Description generated with very high confidence">
            <a:extLst>
              <a:ext uri="{FF2B5EF4-FFF2-40B4-BE49-F238E27FC236}">
                <a16:creationId xmlns:a16="http://schemas.microsoft.com/office/drawing/2014/main" id="{143023CF-64B5-41DF-9B31-1B25F4D27259}"/>
              </a:ext>
            </a:extLst>
          </p:cNvPr>
          <p:cNvPicPr>
            <a:picLocks noChangeAspect="1"/>
          </p:cNvPicPr>
          <p:nvPr/>
        </p:nvPicPr>
        <p:blipFill>
          <a:blip r:embed="rId5"/>
          <a:stretch>
            <a:fillRect/>
          </a:stretch>
        </p:blipFill>
        <p:spPr>
          <a:xfrm>
            <a:off x="2881942" y="4416904"/>
            <a:ext cx="5105400" cy="1733550"/>
          </a:xfrm>
          <a:prstGeom prst="rect">
            <a:avLst/>
          </a:prstGeom>
        </p:spPr>
      </p:pic>
      <p:sp>
        <p:nvSpPr>
          <p:cNvPr id="5" name="TextBox 4">
            <a:extLst>
              <a:ext uri="{FF2B5EF4-FFF2-40B4-BE49-F238E27FC236}">
                <a16:creationId xmlns:a16="http://schemas.microsoft.com/office/drawing/2014/main" id="{3B57FA9E-8E1B-4BC7-956D-CCDFF98D31F5}"/>
              </a:ext>
            </a:extLst>
          </p:cNvPr>
          <p:cNvSpPr txBox="1"/>
          <p:nvPr/>
        </p:nvSpPr>
        <p:spPr>
          <a:xfrm>
            <a:off x="310551" y="612475"/>
            <a:ext cx="10276935"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a:cs typeface="Calibri"/>
              </a:rPr>
              <a:t>EdReports</a:t>
            </a:r>
          </a:p>
          <a:p>
            <a:pPr algn="ctr"/>
            <a:br>
              <a:rPr lang="en-US"/>
            </a:br>
            <a:r>
              <a:rPr lang="en-US" sz="3200">
                <a:cs typeface="Calibri"/>
              </a:rPr>
              <a:t>What’s the Big Deal, </a:t>
            </a:r>
          </a:p>
          <a:p>
            <a:pPr algn="ctr"/>
            <a:r>
              <a:rPr lang="en-US" sz="3200">
                <a:cs typeface="Calibri"/>
              </a:rPr>
              <a:t>Why Does it Matter,</a:t>
            </a:r>
          </a:p>
          <a:p>
            <a:pPr algn="ctr"/>
            <a:r>
              <a:rPr lang="en-US" sz="3200">
                <a:cs typeface="Calibri"/>
              </a:rPr>
              <a:t>and What Does This Have to do with Dyslexia?</a:t>
            </a:r>
          </a:p>
          <a:p>
            <a:br>
              <a:rPr lang="en-US"/>
            </a:br>
            <a:br>
              <a:rPr lang="en-US"/>
            </a:br>
            <a:endParaRPr lang="en-US"/>
          </a:p>
        </p:txBody>
      </p:sp>
      <p:pic>
        <p:nvPicPr>
          <p:cNvPr id="2" name="Recorded Sound">
            <a:hlinkClick r:id="" action="ppaction://media"/>
            <a:extLst>
              <a:ext uri="{FF2B5EF4-FFF2-40B4-BE49-F238E27FC236}">
                <a16:creationId xmlns:a16="http://schemas.microsoft.com/office/drawing/2014/main" id="{D97B1CEA-0C46-4474-9616-FCA6E5D2E7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4144" y="6245525"/>
            <a:ext cx="203200" cy="203200"/>
          </a:xfrm>
          <a:prstGeom prst="rect">
            <a:avLst/>
          </a:prstGeom>
        </p:spPr>
      </p:pic>
    </p:spTree>
    <p:extLst>
      <p:ext uri="{BB962C8B-B14F-4D97-AF65-F5344CB8AC3E}">
        <p14:creationId xmlns:p14="http://schemas.microsoft.com/office/powerpoint/2010/main" val="142492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1D48ED4A-72F3-4F85-9F1C-7D2383526D82}"/>
              </a:ext>
            </a:extLst>
          </p:cNvPr>
          <p:cNvPicPr>
            <a:picLocks noChangeAspect="1"/>
          </p:cNvPicPr>
          <p:nvPr/>
        </p:nvPicPr>
        <p:blipFill>
          <a:blip r:embed="rId5"/>
          <a:stretch>
            <a:fillRect/>
          </a:stretch>
        </p:blipFill>
        <p:spPr>
          <a:xfrm>
            <a:off x="1920816" y="-4767"/>
            <a:ext cx="7458973" cy="6464968"/>
          </a:xfrm>
          <a:prstGeom prst="rect">
            <a:avLst/>
          </a:prstGeom>
        </p:spPr>
      </p:pic>
      <p:pic>
        <p:nvPicPr>
          <p:cNvPr id="2" name="Recorded Sound">
            <a:hlinkClick r:id="" action="ppaction://media"/>
            <a:extLst>
              <a:ext uri="{FF2B5EF4-FFF2-40B4-BE49-F238E27FC236}">
                <a16:creationId xmlns:a16="http://schemas.microsoft.com/office/drawing/2014/main" id="{3701E65E-3194-4C8C-902F-874E407BB9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0451" y="5434057"/>
            <a:ext cx="203200" cy="203200"/>
          </a:xfrm>
          <a:prstGeom prst="rect">
            <a:avLst/>
          </a:prstGeom>
        </p:spPr>
      </p:pic>
    </p:spTree>
    <p:extLst>
      <p:ext uri="{BB962C8B-B14F-4D97-AF65-F5344CB8AC3E}">
        <p14:creationId xmlns:p14="http://schemas.microsoft.com/office/powerpoint/2010/main" val="303325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13A924BC-267F-4154-BDFB-320BB3C00F03}"/>
              </a:ext>
            </a:extLst>
          </p:cNvPr>
          <p:cNvPicPr>
            <a:picLocks noChangeAspect="1"/>
          </p:cNvPicPr>
          <p:nvPr/>
        </p:nvPicPr>
        <p:blipFill>
          <a:blip r:embed="rId5"/>
          <a:stretch>
            <a:fillRect/>
          </a:stretch>
        </p:blipFill>
        <p:spPr>
          <a:xfrm>
            <a:off x="2539042" y="102257"/>
            <a:ext cx="7128292" cy="6337185"/>
          </a:xfrm>
          <a:prstGeom prst="rect">
            <a:avLst/>
          </a:prstGeom>
        </p:spPr>
      </p:pic>
      <p:pic>
        <p:nvPicPr>
          <p:cNvPr id="5" name="Recorded Sound">
            <a:hlinkClick r:id="" action="ppaction://media"/>
            <a:extLst>
              <a:ext uri="{FF2B5EF4-FFF2-40B4-BE49-F238E27FC236}">
                <a16:creationId xmlns:a16="http://schemas.microsoft.com/office/drawing/2014/main" id="{3D489137-3F84-44CD-98CF-271AEF7D13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6022" y="5620978"/>
            <a:ext cx="203200" cy="203200"/>
          </a:xfrm>
          <a:prstGeom prst="rect">
            <a:avLst/>
          </a:prstGeom>
        </p:spPr>
      </p:pic>
    </p:spTree>
    <p:extLst>
      <p:ext uri="{BB962C8B-B14F-4D97-AF65-F5344CB8AC3E}">
        <p14:creationId xmlns:p14="http://schemas.microsoft.com/office/powerpoint/2010/main" val="126396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CDFFC1A5-E4EF-4DF9-BB8E-5213E440244D}"/>
              </a:ext>
            </a:extLst>
          </p:cNvPr>
          <p:cNvPicPr>
            <a:picLocks noChangeAspect="1"/>
          </p:cNvPicPr>
          <p:nvPr/>
        </p:nvPicPr>
        <p:blipFill>
          <a:blip r:embed="rId5"/>
          <a:stretch>
            <a:fillRect/>
          </a:stretch>
        </p:blipFill>
        <p:spPr>
          <a:xfrm>
            <a:off x="2050212" y="4339"/>
            <a:ext cx="7732142" cy="6533020"/>
          </a:xfrm>
          <a:prstGeom prst="rect">
            <a:avLst/>
          </a:prstGeom>
        </p:spPr>
      </p:pic>
      <p:pic>
        <p:nvPicPr>
          <p:cNvPr id="2" name="Recorded Sound">
            <a:hlinkClick r:id="" action="ppaction://media"/>
            <a:extLst>
              <a:ext uri="{FF2B5EF4-FFF2-40B4-BE49-F238E27FC236}">
                <a16:creationId xmlns:a16="http://schemas.microsoft.com/office/drawing/2014/main" id="{133B8286-13E0-46AF-8681-438121A584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2906" y="6131224"/>
            <a:ext cx="203200" cy="203200"/>
          </a:xfrm>
          <a:prstGeom prst="rect">
            <a:avLst/>
          </a:prstGeom>
        </p:spPr>
      </p:pic>
    </p:spTree>
    <p:extLst>
      <p:ext uri="{BB962C8B-B14F-4D97-AF65-F5344CB8AC3E}">
        <p14:creationId xmlns:p14="http://schemas.microsoft.com/office/powerpoint/2010/main" val="60827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6" descr="A screenshot of a cell phone&#10;&#10;Description generated with very high confidence">
            <a:extLst>
              <a:ext uri="{FF2B5EF4-FFF2-40B4-BE49-F238E27FC236}">
                <a16:creationId xmlns:a16="http://schemas.microsoft.com/office/drawing/2014/main" id="{51C7ADDB-5449-409E-95DA-EFE1C6C67023}"/>
              </a:ext>
            </a:extLst>
          </p:cNvPr>
          <p:cNvPicPr>
            <a:picLocks noChangeAspect="1"/>
          </p:cNvPicPr>
          <p:nvPr/>
        </p:nvPicPr>
        <p:blipFill>
          <a:blip r:embed="rId5"/>
          <a:stretch>
            <a:fillRect/>
          </a:stretch>
        </p:blipFill>
        <p:spPr>
          <a:xfrm>
            <a:off x="2211859" y="78840"/>
            <a:ext cx="7372708" cy="6700319"/>
          </a:xfrm>
          <a:prstGeom prst="rect">
            <a:avLst/>
          </a:prstGeom>
        </p:spPr>
      </p:pic>
      <p:pic>
        <p:nvPicPr>
          <p:cNvPr id="2" name="Recorded Sound">
            <a:hlinkClick r:id="" action="ppaction://media"/>
            <a:extLst>
              <a:ext uri="{FF2B5EF4-FFF2-40B4-BE49-F238E27FC236}">
                <a16:creationId xmlns:a16="http://schemas.microsoft.com/office/drawing/2014/main" id="{A059700B-9748-46BA-A15F-476ABA7826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1867" y="5499731"/>
            <a:ext cx="203200" cy="203200"/>
          </a:xfrm>
          <a:prstGeom prst="rect">
            <a:avLst/>
          </a:prstGeom>
        </p:spPr>
      </p:pic>
    </p:spTree>
    <p:extLst>
      <p:ext uri="{BB962C8B-B14F-4D97-AF65-F5344CB8AC3E}">
        <p14:creationId xmlns:p14="http://schemas.microsoft.com/office/powerpoint/2010/main" val="30999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6" descr="A screenshot of a cell phone&#10;&#10;Description generated with very high confidence">
            <a:extLst>
              <a:ext uri="{FF2B5EF4-FFF2-40B4-BE49-F238E27FC236}">
                <a16:creationId xmlns:a16="http://schemas.microsoft.com/office/drawing/2014/main" id="{C7ED627C-5807-4AF6-9E3C-C4302455E5EC}"/>
              </a:ext>
            </a:extLst>
          </p:cNvPr>
          <p:cNvPicPr>
            <a:picLocks noChangeAspect="1"/>
          </p:cNvPicPr>
          <p:nvPr/>
        </p:nvPicPr>
        <p:blipFill>
          <a:blip r:embed="rId5"/>
          <a:stretch>
            <a:fillRect/>
          </a:stretch>
        </p:blipFill>
        <p:spPr>
          <a:xfrm>
            <a:off x="1072551" y="-26383"/>
            <a:ext cx="10046897" cy="6195388"/>
          </a:xfrm>
          <a:prstGeom prst="rect">
            <a:avLst/>
          </a:prstGeom>
        </p:spPr>
      </p:pic>
      <p:pic>
        <p:nvPicPr>
          <p:cNvPr id="3" name="Recorded Sound">
            <a:hlinkClick r:id="" action="ppaction://media"/>
            <a:extLst>
              <a:ext uri="{FF2B5EF4-FFF2-40B4-BE49-F238E27FC236}">
                <a16:creationId xmlns:a16="http://schemas.microsoft.com/office/drawing/2014/main" id="{99FAED9C-DD6A-48EE-A5AC-94244BC992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7921" y="6030185"/>
            <a:ext cx="203200" cy="203200"/>
          </a:xfrm>
          <a:prstGeom prst="rect">
            <a:avLst/>
          </a:prstGeom>
        </p:spPr>
      </p:pic>
    </p:spTree>
    <p:extLst>
      <p:ext uri="{BB962C8B-B14F-4D97-AF65-F5344CB8AC3E}">
        <p14:creationId xmlns:p14="http://schemas.microsoft.com/office/powerpoint/2010/main" val="115382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descr="A screenshot of a social media post&#10;&#10;Description generated with very high confidence">
            <a:extLst>
              <a:ext uri="{FF2B5EF4-FFF2-40B4-BE49-F238E27FC236}">
                <a16:creationId xmlns:a16="http://schemas.microsoft.com/office/drawing/2014/main" id="{3F4DB199-3851-4D0A-B280-326442933347}"/>
              </a:ext>
            </a:extLst>
          </p:cNvPr>
          <p:cNvPicPr>
            <a:picLocks noChangeAspect="1"/>
          </p:cNvPicPr>
          <p:nvPr/>
        </p:nvPicPr>
        <p:blipFill>
          <a:blip r:embed="rId5"/>
          <a:stretch>
            <a:fillRect/>
          </a:stretch>
        </p:blipFill>
        <p:spPr>
          <a:xfrm>
            <a:off x="3387306" y="213167"/>
            <a:ext cx="5431765" cy="6446042"/>
          </a:xfrm>
          <a:prstGeom prst="rect">
            <a:avLst/>
          </a:prstGeom>
        </p:spPr>
      </p:pic>
      <p:pic>
        <p:nvPicPr>
          <p:cNvPr id="2" name="Recorded Sound">
            <a:hlinkClick r:id="" action="ppaction://media"/>
            <a:extLst>
              <a:ext uri="{FF2B5EF4-FFF2-40B4-BE49-F238E27FC236}">
                <a16:creationId xmlns:a16="http://schemas.microsoft.com/office/drawing/2014/main" id="{A59186DB-2A75-479B-B43A-BA05D828D9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9723" y="5651290"/>
            <a:ext cx="203200" cy="203200"/>
          </a:xfrm>
          <a:prstGeom prst="rect">
            <a:avLst/>
          </a:prstGeom>
        </p:spPr>
      </p:pic>
    </p:spTree>
    <p:extLst>
      <p:ext uri="{BB962C8B-B14F-4D97-AF65-F5344CB8AC3E}">
        <p14:creationId xmlns:p14="http://schemas.microsoft.com/office/powerpoint/2010/main" val="26697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2" descr="A picture containing bird, flower, tree&#10;&#10;Description generated with very high confidence">
            <a:extLst>
              <a:ext uri="{FF2B5EF4-FFF2-40B4-BE49-F238E27FC236}">
                <a16:creationId xmlns:a16="http://schemas.microsoft.com/office/drawing/2014/main" id="{4F6D7B99-CA0F-4448-AEDA-3163E0030E48}"/>
              </a:ext>
            </a:extLst>
          </p:cNvPr>
          <p:cNvPicPr>
            <a:picLocks noChangeAspect="1"/>
          </p:cNvPicPr>
          <p:nvPr/>
        </p:nvPicPr>
        <p:blipFill>
          <a:blip r:embed="rId5"/>
          <a:stretch>
            <a:fillRect/>
          </a:stretch>
        </p:blipFill>
        <p:spPr>
          <a:xfrm>
            <a:off x="1389811" y="382787"/>
            <a:ext cx="9615577" cy="5109267"/>
          </a:xfrm>
          <a:prstGeom prst="rect">
            <a:avLst/>
          </a:prstGeom>
        </p:spPr>
      </p:pic>
      <p:pic>
        <p:nvPicPr>
          <p:cNvPr id="3" name="Recorded Sound">
            <a:hlinkClick r:id="" action="ppaction://media"/>
            <a:extLst>
              <a:ext uri="{FF2B5EF4-FFF2-40B4-BE49-F238E27FC236}">
                <a16:creationId xmlns:a16="http://schemas.microsoft.com/office/drawing/2014/main" id="{274935D5-557A-474D-91CF-A6EAAF39E3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9545" y="5949353"/>
            <a:ext cx="203200" cy="203200"/>
          </a:xfrm>
          <a:prstGeom prst="rect">
            <a:avLst/>
          </a:prstGeom>
        </p:spPr>
      </p:pic>
    </p:spTree>
    <p:extLst>
      <p:ext uri="{BB962C8B-B14F-4D97-AF65-F5344CB8AC3E}">
        <p14:creationId xmlns:p14="http://schemas.microsoft.com/office/powerpoint/2010/main" val="18465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1464-4640-492C-AC86-7F88FBC317D4}"/>
              </a:ext>
            </a:extLst>
          </p:cNvPr>
          <p:cNvSpPr>
            <a:spLocks noGrp="1"/>
          </p:cNvSpPr>
          <p:nvPr>
            <p:ph type="title"/>
          </p:nvPr>
        </p:nvSpPr>
        <p:spPr>
          <a:xfrm>
            <a:off x="1797756" y="421569"/>
            <a:ext cx="8841082" cy="1645414"/>
          </a:xfrm>
        </p:spPr>
        <p:txBody>
          <a:bodyPr vert="horz" lIns="91440" tIns="45720" rIns="91440" bIns="45720" rtlCol="0" anchor="ctr">
            <a:noAutofit/>
          </a:bodyPr>
          <a:lstStyle/>
          <a:p>
            <a:r>
              <a:rPr lang="en-US" sz="5000">
                <a:cs typeface="Calibri Light"/>
              </a:rPr>
              <a:t>What does </a:t>
            </a:r>
            <a:r>
              <a:rPr lang="en-US" sz="5000" err="1">
                <a:cs typeface="Calibri Light"/>
              </a:rPr>
              <a:t>EdReports</a:t>
            </a:r>
            <a:r>
              <a:rPr lang="en-US" sz="5000">
                <a:cs typeface="Calibri Light"/>
              </a:rPr>
              <a:t> have to do with dyslexia?</a:t>
            </a:r>
          </a:p>
        </p:txBody>
      </p:sp>
      <p:pic>
        <p:nvPicPr>
          <p:cNvPr id="4" name="Picture 4" descr="A picture containing puzzle, object, car, bear&#10;&#10;Description generated with very high confidence">
            <a:extLst>
              <a:ext uri="{FF2B5EF4-FFF2-40B4-BE49-F238E27FC236}">
                <a16:creationId xmlns:a16="http://schemas.microsoft.com/office/drawing/2014/main" id="{0F1708B0-9355-45E2-84CD-6D23F73B80C3}"/>
              </a:ext>
            </a:extLst>
          </p:cNvPr>
          <p:cNvPicPr>
            <a:picLocks noChangeAspect="1"/>
          </p:cNvPicPr>
          <p:nvPr/>
        </p:nvPicPr>
        <p:blipFill>
          <a:blip r:embed="rId4"/>
          <a:stretch>
            <a:fillRect/>
          </a:stretch>
        </p:blipFill>
        <p:spPr>
          <a:xfrm>
            <a:off x="4094104" y="2759193"/>
            <a:ext cx="4605865" cy="3051762"/>
          </a:xfrm>
          <a:prstGeom prst="rect">
            <a:avLst/>
          </a:prstGeom>
        </p:spPr>
      </p:pic>
      <p:pic>
        <p:nvPicPr>
          <p:cNvPr id="3" name="17">
            <a:hlinkClick r:id="" action="ppaction://media"/>
            <a:extLst>
              <a:ext uri="{FF2B5EF4-FFF2-40B4-BE49-F238E27FC236}">
                <a16:creationId xmlns:a16="http://schemas.microsoft.com/office/drawing/2014/main" id="{F481E19E-B689-48DB-AE56-E688478212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2104" y="5624142"/>
            <a:ext cx="203200" cy="203200"/>
          </a:xfrm>
          <a:prstGeom prst="rect">
            <a:avLst/>
          </a:prstGeom>
        </p:spPr>
      </p:pic>
    </p:spTree>
    <p:extLst>
      <p:ext uri="{BB962C8B-B14F-4D97-AF65-F5344CB8AC3E}">
        <p14:creationId xmlns:p14="http://schemas.microsoft.com/office/powerpoint/2010/main" val="21649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B28C6-5F69-430F-8711-8DEF4ECC76A3}"/>
              </a:ext>
            </a:extLst>
          </p:cNvPr>
          <p:cNvSpPr txBox="1"/>
          <p:nvPr/>
        </p:nvSpPr>
        <p:spPr>
          <a:xfrm>
            <a:off x="992322" y="392201"/>
            <a:ext cx="1049259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chemeClr val="dk1"/>
                </a:solidFill>
                <a:cs typeface="Calibri"/>
              </a:rPr>
              <a:t>For emergent readers, especially for students with word-level reading challenges including dyslexia, it is important to ensure the instruction of foundational reading skills within a Tier 1 Core Curriculum addressing all areas of Structured Literacy including:</a:t>
            </a:r>
          </a:p>
          <a:p>
            <a:endParaRPr lang="en-US" sz="3000" b="1" dirty="0">
              <a:solidFill>
                <a:schemeClr val="dk1"/>
              </a:solidFill>
              <a:cs typeface="Calibri"/>
            </a:endParaRPr>
          </a:p>
          <a:p>
            <a:pPr marL="457200" indent="-457200">
              <a:buFont typeface="Arial"/>
              <a:buChar char="•"/>
            </a:pPr>
            <a:r>
              <a:rPr lang="en-US" sz="2600" b="1" dirty="0">
                <a:solidFill>
                  <a:schemeClr val="dk1"/>
                </a:solidFill>
                <a:cs typeface="Calibri"/>
              </a:rPr>
              <a:t>Phonological </a:t>
            </a:r>
            <a:r>
              <a:rPr lang="en-US" sz="2600" b="1" i="1" dirty="0">
                <a:solidFill>
                  <a:schemeClr val="dk1"/>
                </a:solidFill>
                <a:cs typeface="Calibri"/>
              </a:rPr>
              <a:t>and</a:t>
            </a:r>
            <a:r>
              <a:rPr lang="en-US" sz="2600" b="1" dirty="0">
                <a:solidFill>
                  <a:schemeClr val="dk1"/>
                </a:solidFill>
                <a:cs typeface="Calibri"/>
              </a:rPr>
              <a:t> Phonemic Awareness</a:t>
            </a:r>
          </a:p>
          <a:p>
            <a:pPr marL="457200" indent="-457200">
              <a:buFont typeface="Arial"/>
              <a:buChar char="•"/>
            </a:pPr>
            <a:r>
              <a:rPr lang="en-US" sz="2600" b="1" dirty="0">
                <a:solidFill>
                  <a:schemeClr val="dk1"/>
                </a:solidFill>
                <a:cs typeface="Calibri"/>
              </a:rPr>
              <a:t>Sound-Symbol Correspondences</a:t>
            </a:r>
          </a:p>
          <a:p>
            <a:pPr marL="914400" lvl="1" indent="-457200">
              <a:buFont typeface="Arial"/>
              <a:buChar char="•"/>
            </a:pPr>
            <a:r>
              <a:rPr lang="en-US" sz="2600" b="1" dirty="0">
                <a:solidFill>
                  <a:schemeClr val="dk1"/>
                </a:solidFill>
                <a:cs typeface="Calibri"/>
              </a:rPr>
              <a:t>Explicit, systematic phonics instruction</a:t>
            </a:r>
          </a:p>
          <a:p>
            <a:pPr marL="914400" lvl="1" indent="-457200">
              <a:buFont typeface="Arial"/>
              <a:buChar char="•"/>
            </a:pPr>
            <a:r>
              <a:rPr lang="en-US" sz="2600" b="1" dirty="0">
                <a:solidFill>
                  <a:schemeClr val="dk1"/>
                </a:solidFill>
                <a:cs typeface="Calibri"/>
              </a:rPr>
              <a:t>Practice in decodable texts</a:t>
            </a:r>
          </a:p>
          <a:p>
            <a:pPr marL="457200" indent="-457200">
              <a:buFont typeface="Arial"/>
              <a:buChar char="•"/>
            </a:pPr>
            <a:r>
              <a:rPr lang="en-US" sz="2600" b="1" dirty="0">
                <a:solidFill>
                  <a:schemeClr val="dk1"/>
                </a:solidFill>
                <a:cs typeface="Calibri"/>
              </a:rPr>
              <a:t>Syllable Types</a:t>
            </a:r>
          </a:p>
          <a:p>
            <a:pPr marL="457200" indent="-457200">
              <a:buFont typeface="Arial"/>
              <a:buChar char="•"/>
            </a:pPr>
            <a:r>
              <a:rPr lang="en-US" sz="2600" b="1" dirty="0">
                <a:solidFill>
                  <a:schemeClr val="dk1"/>
                </a:solidFill>
                <a:cs typeface="Calibri"/>
              </a:rPr>
              <a:t>Encoding</a:t>
            </a:r>
          </a:p>
          <a:p>
            <a:pPr marL="457200" indent="-457200">
              <a:buFont typeface="Arial"/>
              <a:buChar char="•"/>
            </a:pPr>
            <a:r>
              <a:rPr lang="en-US" sz="2600" b="1" dirty="0">
                <a:solidFill>
                  <a:schemeClr val="dk1"/>
                </a:solidFill>
                <a:cs typeface="Calibri"/>
              </a:rPr>
              <a:t>Morphology</a:t>
            </a:r>
          </a:p>
          <a:p>
            <a:pPr marL="457200" indent="-457200">
              <a:buFont typeface="Arial"/>
              <a:buChar char="•"/>
            </a:pPr>
            <a:r>
              <a:rPr lang="en-US" sz="2600" b="1" dirty="0">
                <a:solidFill>
                  <a:schemeClr val="dk1"/>
                </a:solidFill>
                <a:cs typeface="Calibri"/>
              </a:rPr>
              <a:t>Semantics</a:t>
            </a:r>
          </a:p>
          <a:p>
            <a:pPr marL="457200" indent="-457200">
              <a:buFont typeface="Arial"/>
              <a:buChar char="•"/>
            </a:pPr>
            <a:r>
              <a:rPr lang="en-US" sz="2600" b="1" dirty="0">
                <a:solidFill>
                  <a:schemeClr val="dk1"/>
                </a:solidFill>
                <a:cs typeface="Calibri"/>
              </a:rPr>
              <a:t>Syntax</a:t>
            </a:r>
          </a:p>
        </p:txBody>
      </p:sp>
      <p:pic>
        <p:nvPicPr>
          <p:cNvPr id="2" name="18">
            <a:hlinkClick r:id="" action="ppaction://media"/>
            <a:extLst>
              <a:ext uri="{FF2B5EF4-FFF2-40B4-BE49-F238E27FC236}">
                <a16:creationId xmlns:a16="http://schemas.microsoft.com/office/drawing/2014/main" id="{7B2A3F5F-136F-440E-845C-CEC00D99BD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0235" y="5888730"/>
            <a:ext cx="203200" cy="203200"/>
          </a:xfrm>
          <a:prstGeom prst="rect">
            <a:avLst/>
          </a:prstGeom>
        </p:spPr>
      </p:pic>
    </p:spTree>
    <p:extLst>
      <p:ext uri="{BB962C8B-B14F-4D97-AF65-F5344CB8AC3E}">
        <p14:creationId xmlns:p14="http://schemas.microsoft.com/office/powerpoint/2010/main" val="41963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27610-E60E-4CD9-B2E8-AD5D9A01C5A2}"/>
              </a:ext>
            </a:extLst>
          </p:cNvPr>
          <p:cNvSpPr txBox="1"/>
          <p:nvPr/>
        </p:nvSpPr>
        <p:spPr>
          <a:xfrm>
            <a:off x="265663" y="93369"/>
            <a:ext cx="11081923" cy="57708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dk1"/>
                </a:solidFill>
                <a:cs typeface="Calibri"/>
              </a:rPr>
              <a:t>What do you do if your curriculum is missing specific foundational reading skill components necessary for emergent readers and students with dyslexia?</a:t>
            </a:r>
            <a:endParaRPr lang="en-US" sz="3200" dirty="0">
              <a:solidFill>
                <a:schemeClr val="dk1"/>
              </a:solidFill>
              <a:cs typeface="Calibri"/>
            </a:endParaRPr>
          </a:p>
          <a:p>
            <a:pPr lvl="1"/>
            <a:br>
              <a:rPr lang="en-US" sz="4900" b="1" dirty="0">
                <a:cs typeface="Calibri"/>
              </a:rPr>
            </a:br>
            <a:r>
              <a:rPr lang="en-US" sz="2800" b="1" dirty="0">
                <a:solidFill>
                  <a:srgbClr val="00B0F0"/>
                </a:solidFill>
                <a:cs typeface="Calibri"/>
              </a:rPr>
              <a:t>1. Analyze the foundational skills using RIDE's Foundational Reading Skills Rubric and identify what is specifically needed to address gaps in Tier 1 Curriculum.</a:t>
            </a:r>
            <a:endParaRPr lang="en-US" sz="2800" dirty="0">
              <a:solidFill>
                <a:srgbClr val="000000"/>
              </a:solidFill>
              <a:cs typeface="Calibri"/>
            </a:endParaRPr>
          </a:p>
          <a:p>
            <a:pPr lvl="1"/>
            <a:br>
              <a:rPr lang="en-US" sz="2800" b="1" dirty="0">
                <a:cs typeface="Calibri"/>
              </a:rPr>
            </a:br>
            <a:r>
              <a:rPr lang="en-US" sz="2800" b="1" dirty="0">
                <a:solidFill>
                  <a:srgbClr val="0070C0"/>
                </a:solidFill>
                <a:cs typeface="Calibri"/>
              </a:rPr>
              <a:t>2. Determine additional materials that address identified gaps.</a:t>
            </a:r>
            <a:endParaRPr lang="en-US" sz="2800" dirty="0">
              <a:solidFill>
                <a:srgbClr val="000000"/>
              </a:solidFill>
              <a:cs typeface="Calibri"/>
            </a:endParaRPr>
          </a:p>
          <a:p>
            <a:pPr lvl="1"/>
            <a:br>
              <a:rPr lang="en-US" sz="2800" b="1" dirty="0">
                <a:cs typeface="Calibri"/>
              </a:rPr>
            </a:br>
            <a:r>
              <a:rPr lang="en-US" sz="2800" b="1" dirty="0">
                <a:solidFill>
                  <a:srgbClr val="002060"/>
                </a:solidFill>
                <a:cs typeface="Calibri"/>
              </a:rPr>
              <a:t>3. Collaboratively determine how additional materials can be incorporated within curriculum and instruction throughout the year.</a:t>
            </a:r>
            <a:endParaRPr lang="en-US" sz="2800" dirty="0">
              <a:solidFill>
                <a:srgbClr val="000000"/>
              </a:solidFill>
              <a:cs typeface="Calibri"/>
            </a:endParaRPr>
          </a:p>
        </p:txBody>
      </p:sp>
      <p:pic>
        <p:nvPicPr>
          <p:cNvPr id="2" name="20">
            <a:hlinkClick r:id="" action="ppaction://media"/>
            <a:extLst>
              <a:ext uri="{FF2B5EF4-FFF2-40B4-BE49-F238E27FC236}">
                <a16:creationId xmlns:a16="http://schemas.microsoft.com/office/drawing/2014/main" id="{94FFCAE9-A29E-4926-A335-9E31DA2F7D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3312" y="5924094"/>
            <a:ext cx="203200" cy="203200"/>
          </a:xfrm>
          <a:prstGeom prst="rect">
            <a:avLst/>
          </a:prstGeom>
        </p:spPr>
      </p:pic>
    </p:spTree>
    <p:extLst>
      <p:ext uri="{BB962C8B-B14F-4D97-AF65-F5344CB8AC3E}">
        <p14:creationId xmlns:p14="http://schemas.microsoft.com/office/powerpoint/2010/main" val="50813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5984F6-4184-4881-B80F-60C8DA731882}"/>
              </a:ext>
            </a:extLst>
          </p:cNvPr>
          <p:cNvSpPr txBox="1"/>
          <p:nvPr/>
        </p:nvSpPr>
        <p:spPr>
          <a:xfrm>
            <a:off x="741872" y="-5750"/>
            <a:ext cx="9514935" cy="69095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500" b="1">
                <a:cs typeface="Calibri"/>
              </a:rPr>
              <a:t>EdReports</a:t>
            </a:r>
          </a:p>
          <a:p>
            <a:pPr algn="ctr"/>
            <a:br>
              <a:rPr lang="en-US"/>
            </a:br>
            <a:r>
              <a:rPr lang="en-US" sz="3200">
                <a:solidFill>
                  <a:srgbClr val="FF0000"/>
                </a:solidFill>
                <a:cs typeface="Calibri"/>
              </a:rPr>
              <a:t>Curricular information you don’t have time to gather yourself</a:t>
            </a:r>
          </a:p>
          <a:p>
            <a:pPr algn="ctr"/>
            <a:br>
              <a:rPr lang="en-US"/>
            </a:br>
            <a:r>
              <a:rPr lang="en-US" sz="3000">
                <a:solidFill>
                  <a:srgbClr val="262626"/>
                </a:solidFill>
                <a:cs typeface="Calibri"/>
              </a:rPr>
              <a:t>Hundreds of highly qualified educators</a:t>
            </a:r>
          </a:p>
          <a:p>
            <a:pPr algn="ctr"/>
            <a:r>
              <a:rPr lang="en-US" sz="3000">
                <a:solidFill>
                  <a:srgbClr val="262626"/>
                </a:solidFill>
                <a:cs typeface="Calibri"/>
              </a:rPr>
              <a:t>+</a:t>
            </a:r>
          </a:p>
          <a:p>
            <a:pPr algn="ctr"/>
            <a:r>
              <a:rPr lang="en-US" sz="3000">
                <a:solidFill>
                  <a:srgbClr val="262626"/>
                </a:solidFill>
                <a:cs typeface="Calibri"/>
              </a:rPr>
              <a:t>Page by page analysis</a:t>
            </a:r>
          </a:p>
          <a:p>
            <a:pPr algn="ctr"/>
            <a:r>
              <a:rPr lang="en-US" sz="3000">
                <a:solidFill>
                  <a:srgbClr val="262626"/>
                </a:solidFill>
                <a:cs typeface="Calibri"/>
              </a:rPr>
              <a:t>=</a:t>
            </a:r>
          </a:p>
          <a:p>
            <a:pPr algn="ctr"/>
            <a:r>
              <a:rPr lang="en-US" sz="3000">
                <a:solidFill>
                  <a:srgbClr val="262626"/>
                </a:solidFill>
                <a:cs typeface="Calibri"/>
              </a:rPr>
              <a:t>Evidence of effectiveness and information to help you determine if you want to use the program</a:t>
            </a:r>
          </a:p>
          <a:p>
            <a:pPr algn="ctr"/>
            <a:br>
              <a:rPr lang="en-US"/>
            </a:br>
            <a:r>
              <a:rPr lang="en-US" sz="2200" u="sng">
                <a:solidFill>
                  <a:srgbClr val="7030A0"/>
                </a:solidFill>
                <a:cs typeface="Calibri"/>
                <a:hlinkClick r:id="rId5"/>
              </a:rPr>
              <a:t>Click here for additional information </a:t>
            </a:r>
          </a:p>
          <a:p>
            <a:pPr algn="ctr"/>
            <a:r>
              <a:rPr lang="en-US" sz="2200" u="sng">
                <a:solidFill>
                  <a:srgbClr val="7030A0"/>
                </a:solidFill>
                <a:cs typeface="Calibri"/>
                <a:hlinkClick r:id="rId5"/>
              </a:rPr>
              <a:t>on the EdReports process</a:t>
            </a:r>
          </a:p>
          <a:p>
            <a:br>
              <a:rPr lang="en-US"/>
            </a:br>
            <a:endParaRPr lang="en-US"/>
          </a:p>
        </p:txBody>
      </p:sp>
      <p:pic>
        <p:nvPicPr>
          <p:cNvPr id="2" name="Recorded Sound">
            <a:hlinkClick r:id="" action="ppaction://media"/>
            <a:extLst>
              <a:ext uri="{FF2B5EF4-FFF2-40B4-BE49-F238E27FC236}">
                <a16:creationId xmlns:a16="http://schemas.microsoft.com/office/drawing/2014/main" id="{C93B75F2-03E5-4C5A-AB34-F1D20557EE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6703" y="6207002"/>
            <a:ext cx="203200" cy="203200"/>
          </a:xfrm>
          <a:prstGeom prst="rect">
            <a:avLst/>
          </a:prstGeom>
        </p:spPr>
      </p:pic>
    </p:spTree>
    <p:extLst>
      <p:ext uri="{BB962C8B-B14F-4D97-AF65-F5344CB8AC3E}">
        <p14:creationId xmlns:p14="http://schemas.microsoft.com/office/powerpoint/2010/main" val="42474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245B63-B6D8-4D7C-B49E-CA9057538BD4}"/>
              </a:ext>
            </a:extLst>
          </p:cNvPr>
          <p:cNvSpPr>
            <a:spLocks noGrp="1"/>
          </p:cNvSpPr>
          <p:nvPr>
            <p:ph idx="1"/>
          </p:nvPr>
        </p:nvSpPr>
        <p:spPr>
          <a:xfrm>
            <a:off x="922867" y="461551"/>
            <a:ext cx="8342489" cy="6232819"/>
          </a:xfrm>
        </p:spPr>
        <p:txBody>
          <a:bodyPr vert="horz" lIns="91440" tIns="45720" rIns="91440" bIns="45720" rtlCol="0" anchor="t">
            <a:normAutofit fontScale="92500" lnSpcReduction="10000"/>
          </a:bodyPr>
          <a:lstStyle/>
          <a:p>
            <a:pPr marL="0" indent="0">
              <a:lnSpc>
                <a:spcPct val="100000"/>
              </a:lnSpc>
              <a:spcBef>
                <a:spcPts val="0"/>
              </a:spcBef>
              <a:buNone/>
            </a:pPr>
            <a:r>
              <a:rPr lang="en-US">
                <a:ea typeface="+mn-lt"/>
                <a:cs typeface="+mn-lt"/>
              </a:rPr>
              <a:t>Despite solid Tier I instruction based in Structured Literacy,  a student might struggle to encode or decode words.  Teachers should identify the student as needing further diagnostic assessment. Early identification will help you identify these students earlier to avoid the dyslexia paradox.</a:t>
            </a:r>
          </a:p>
          <a:p>
            <a:pPr marL="0" indent="0">
              <a:lnSpc>
                <a:spcPct val="100000"/>
              </a:lnSpc>
              <a:spcBef>
                <a:spcPts val="0"/>
              </a:spcBef>
              <a:buNone/>
            </a:pPr>
            <a:endParaRPr lang="en-US">
              <a:ea typeface="+mn-lt"/>
              <a:cs typeface="+mn-lt"/>
            </a:endParaRPr>
          </a:p>
          <a:p>
            <a:pPr marL="0" indent="0">
              <a:buNone/>
            </a:pPr>
            <a:r>
              <a:rPr lang="en-US">
                <a:ea typeface="+mn-lt"/>
                <a:cs typeface="+mn-lt"/>
              </a:rPr>
              <a:t>Dyslexia Paradox:</a:t>
            </a:r>
            <a:endParaRPr lang="en-US">
              <a:cs typeface="Calibri"/>
            </a:endParaRPr>
          </a:p>
          <a:p>
            <a:pPr marL="457200" indent="-457200"/>
            <a:r>
              <a:rPr lang="en-US" sz="2600">
                <a:cs typeface="Calibri" panose="020F0502020204030204"/>
              </a:rPr>
              <a:t>Often, students are not identified with a language-based learning difference until later elementary grades when their reading struggles are more evident.</a:t>
            </a:r>
          </a:p>
          <a:p>
            <a:pPr marL="457200" indent="-457200"/>
            <a:r>
              <a:rPr lang="en-US" sz="2600">
                <a:cs typeface="Calibri" panose="020F0502020204030204"/>
              </a:rPr>
              <a:t>The older the children get, the more difficult it is to unteach coping mechanisms and automatize phonemic decoding strategies</a:t>
            </a:r>
            <a:endParaRPr lang="en-US"/>
          </a:p>
          <a:p>
            <a:pPr marL="457200" indent="-457200"/>
            <a:r>
              <a:rPr lang="en-US" sz="2600">
                <a:cs typeface="Calibri" panose="020F0502020204030204"/>
              </a:rPr>
              <a:t>Identifying students who struggle with word-level reading as early as Kindergarten will give them the best chance of successful remediation. </a:t>
            </a:r>
            <a:r>
              <a:rPr lang="en-US">
                <a:cs typeface="Calibri" panose="020F0502020204030204"/>
              </a:rPr>
              <a:t> </a:t>
            </a:r>
          </a:p>
        </p:txBody>
      </p:sp>
      <p:pic>
        <p:nvPicPr>
          <p:cNvPr id="2" name="Picture 3" descr="A picture containing drawing&#10;&#10;Description generated with very high confidence">
            <a:extLst>
              <a:ext uri="{FF2B5EF4-FFF2-40B4-BE49-F238E27FC236}">
                <a16:creationId xmlns:a16="http://schemas.microsoft.com/office/drawing/2014/main" id="{4D44C0E6-FF66-410A-8DE5-786440B360BA}"/>
              </a:ext>
            </a:extLst>
          </p:cNvPr>
          <p:cNvPicPr>
            <a:picLocks noChangeAspect="1"/>
          </p:cNvPicPr>
          <p:nvPr/>
        </p:nvPicPr>
        <p:blipFill>
          <a:blip r:embed="rId4"/>
          <a:stretch>
            <a:fillRect/>
          </a:stretch>
        </p:blipFill>
        <p:spPr>
          <a:xfrm>
            <a:off x="8901289" y="2244646"/>
            <a:ext cx="3222977" cy="2265224"/>
          </a:xfrm>
          <a:prstGeom prst="rect">
            <a:avLst/>
          </a:prstGeom>
        </p:spPr>
      </p:pic>
      <p:pic>
        <p:nvPicPr>
          <p:cNvPr id="4" name="21">
            <a:hlinkClick r:id="" action="ppaction://media"/>
            <a:extLst>
              <a:ext uri="{FF2B5EF4-FFF2-40B4-BE49-F238E27FC236}">
                <a16:creationId xmlns:a16="http://schemas.microsoft.com/office/drawing/2014/main" id="{5E4D4A72-65D6-4864-A970-0FA99F1FD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2727" y="5737172"/>
            <a:ext cx="203200" cy="203200"/>
          </a:xfrm>
          <a:prstGeom prst="rect">
            <a:avLst/>
          </a:prstGeom>
        </p:spPr>
      </p:pic>
    </p:spTree>
    <p:extLst>
      <p:ext uri="{BB962C8B-B14F-4D97-AF65-F5344CB8AC3E}">
        <p14:creationId xmlns:p14="http://schemas.microsoft.com/office/powerpoint/2010/main" val="289830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7C12B-D356-4110-AF14-4B2A985D72E8}"/>
              </a:ext>
            </a:extLst>
          </p:cNvPr>
          <p:cNvSpPr txBox="1"/>
          <p:nvPr/>
        </p:nvSpPr>
        <p:spPr>
          <a:xfrm>
            <a:off x="1260416" y="1849557"/>
            <a:ext cx="9027347"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Having all green gateways does not indicate a “perfect” curriculum. This does provide a high-quality starting point for further review of supports for: </a:t>
            </a:r>
            <a:endParaRPr lang="en-US" dirty="0"/>
          </a:p>
          <a:p>
            <a:pPr lvl="1"/>
            <a:endParaRPr lang="en-US" sz="2800" dirty="0">
              <a:cs typeface="Calibri" panose="020F0502020204030204"/>
            </a:endParaRPr>
          </a:p>
          <a:p>
            <a:pPr marL="800100" lvl="1" indent="-342900">
              <a:buFont typeface="Arial"/>
              <a:buChar char="•"/>
            </a:pPr>
            <a:r>
              <a:rPr lang="en-US" sz="2400" dirty="0"/>
              <a:t>Foundational Reading Skills</a:t>
            </a:r>
            <a:endParaRPr lang="en-US" sz="2400" dirty="0">
              <a:cs typeface="Calibri" panose="020F0502020204030204"/>
            </a:endParaRPr>
          </a:p>
          <a:p>
            <a:pPr marL="800100" lvl="1" indent="-342900">
              <a:buFont typeface="Arial"/>
              <a:buChar char="•"/>
            </a:pPr>
            <a:r>
              <a:rPr lang="en-US" sz="2400" dirty="0"/>
              <a:t>Multilingual Learners</a:t>
            </a:r>
            <a:endParaRPr lang="en-US" sz="2400" dirty="0">
              <a:cs typeface="Calibri" panose="020F0502020204030204"/>
            </a:endParaRPr>
          </a:p>
          <a:p>
            <a:pPr marL="800100" lvl="1" indent="-342900">
              <a:buFont typeface="Arial"/>
              <a:buChar char="•"/>
            </a:pPr>
            <a:r>
              <a:rPr lang="en-US" sz="2400" dirty="0"/>
              <a:t>Culturally Responsive Sustaining Education (CRSE)</a:t>
            </a:r>
            <a:endParaRPr lang="en-US" sz="2400" dirty="0">
              <a:cs typeface="Calibri" panose="020F0502020204030204"/>
            </a:endParaRPr>
          </a:p>
          <a:p>
            <a:pPr marL="800100" lvl="1" indent="-342900">
              <a:buFont typeface="Arial"/>
              <a:buChar char="•"/>
            </a:pPr>
            <a:r>
              <a:rPr lang="en-US" sz="2400" dirty="0"/>
              <a:t>Differently-Abled Students</a:t>
            </a:r>
            <a:endParaRPr lang="en-US" sz="2400" dirty="0">
              <a:cs typeface="Calibri" panose="020F0502020204030204"/>
            </a:endParaRPr>
          </a:p>
          <a:p>
            <a:pPr lvl="1"/>
            <a:endParaRPr lang="en-US" dirty="0">
              <a:cs typeface="Calibri" panose="020F0502020204030204"/>
            </a:endParaRPr>
          </a:p>
          <a:p>
            <a:pPr lvl="1"/>
            <a:endParaRPr lang="en-US" dirty="0"/>
          </a:p>
          <a:p>
            <a:r>
              <a:rPr lang="en-US" sz="2800" dirty="0"/>
              <a:t>RESOURCES to Support: </a:t>
            </a:r>
            <a:r>
              <a:rPr lang="en-US" sz="2800" dirty="0">
                <a:hlinkClick r:id="rId4"/>
              </a:rPr>
              <a:t>RIDE </a:t>
            </a:r>
            <a:r>
              <a:rPr lang="en-US" sz="2800" dirty="0">
                <a:cs typeface="Calibri"/>
                <a:hlinkClick r:id="rId4"/>
              </a:rPr>
              <a:t>Curriculum Guidance</a:t>
            </a:r>
            <a:r>
              <a:rPr lang="en-US" sz="2800" dirty="0">
                <a:cs typeface="Calibri"/>
              </a:rPr>
              <a:t> </a:t>
            </a:r>
          </a:p>
        </p:txBody>
      </p:sp>
      <p:sp>
        <p:nvSpPr>
          <p:cNvPr id="6" name="TextBox 5">
            <a:extLst>
              <a:ext uri="{FF2B5EF4-FFF2-40B4-BE49-F238E27FC236}">
                <a16:creationId xmlns:a16="http://schemas.microsoft.com/office/drawing/2014/main" id="{9394B474-E8D4-43CF-B910-F1CBCCEE7C69}"/>
              </a:ext>
            </a:extLst>
          </p:cNvPr>
          <p:cNvSpPr txBox="1"/>
          <p:nvPr/>
        </p:nvSpPr>
        <p:spPr>
          <a:xfrm>
            <a:off x="1215438" y="227660"/>
            <a:ext cx="845349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err="1">
                <a:latin typeface="Calibri Light"/>
                <a:ea typeface="+mj-ea"/>
                <a:cs typeface="+mj-cs"/>
              </a:rPr>
              <a:t>EdReports</a:t>
            </a:r>
            <a:r>
              <a:rPr lang="en-US" sz="4000">
                <a:latin typeface="Calibri Light"/>
                <a:ea typeface="+mj-ea"/>
                <a:cs typeface="+mj-cs"/>
              </a:rPr>
              <a:t>...</a:t>
            </a:r>
            <a:endParaRPr lang="en-US">
              <a:latin typeface="Calibri" panose="020F0502020204030204"/>
              <a:ea typeface="+mj-ea"/>
              <a:cs typeface="Calibri" panose="020F0502020204030204"/>
            </a:endParaRPr>
          </a:p>
          <a:p>
            <a:r>
              <a:rPr lang="en-US" sz="4000">
                <a:latin typeface="Calibri Light"/>
                <a:ea typeface="+mj-ea"/>
                <a:cs typeface="+mj-cs"/>
              </a:rPr>
              <a:t>helps us dive into Curriculum </a:t>
            </a:r>
            <a:endParaRPr lang="en-US">
              <a:cs typeface="Calibri"/>
            </a:endParaRPr>
          </a:p>
        </p:txBody>
      </p:sp>
      <p:pic>
        <p:nvPicPr>
          <p:cNvPr id="2" name="last">
            <a:hlinkClick r:id="" action="ppaction://media"/>
            <a:extLst>
              <a:ext uri="{FF2B5EF4-FFF2-40B4-BE49-F238E27FC236}">
                <a16:creationId xmlns:a16="http://schemas.microsoft.com/office/drawing/2014/main" id="{F27B8C8D-9292-44BA-971D-173F509DEE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5050" y="6026051"/>
            <a:ext cx="203200" cy="203200"/>
          </a:xfrm>
          <a:prstGeom prst="rect">
            <a:avLst/>
          </a:prstGeom>
        </p:spPr>
      </p:pic>
    </p:spTree>
    <p:extLst>
      <p:ext uri="{BB962C8B-B14F-4D97-AF65-F5344CB8AC3E}">
        <p14:creationId xmlns:p14="http://schemas.microsoft.com/office/powerpoint/2010/main" val="29971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1E96FF-B4AF-47F8-856B-8252AF360DC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A screenshot of a cell phone&#10;&#10;Description generated with very high confidence">
            <a:extLst>
              <a:ext uri="{FF2B5EF4-FFF2-40B4-BE49-F238E27FC236}">
                <a16:creationId xmlns:a16="http://schemas.microsoft.com/office/drawing/2014/main" id="{211B311E-41F0-4E59-B8A5-57B491809305}"/>
              </a:ext>
            </a:extLst>
          </p:cNvPr>
          <p:cNvPicPr>
            <a:picLocks noChangeAspect="1"/>
          </p:cNvPicPr>
          <p:nvPr/>
        </p:nvPicPr>
        <p:blipFill>
          <a:blip r:embed="rId5"/>
          <a:stretch>
            <a:fillRect/>
          </a:stretch>
        </p:blipFill>
        <p:spPr>
          <a:xfrm>
            <a:off x="1518249" y="419052"/>
            <a:ext cx="8335992" cy="6264312"/>
          </a:xfrm>
          <a:prstGeom prst="rect">
            <a:avLst/>
          </a:prstGeom>
        </p:spPr>
      </p:pic>
      <p:pic>
        <p:nvPicPr>
          <p:cNvPr id="2" name="Recorded Sound">
            <a:hlinkClick r:id="" action="ppaction://media"/>
            <a:extLst>
              <a:ext uri="{FF2B5EF4-FFF2-40B4-BE49-F238E27FC236}">
                <a16:creationId xmlns:a16="http://schemas.microsoft.com/office/drawing/2014/main" id="{BEC82436-A0BC-4771-B003-75DFCC6821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1650" y="6213716"/>
            <a:ext cx="203200" cy="203200"/>
          </a:xfrm>
          <a:prstGeom prst="rect">
            <a:avLst/>
          </a:prstGeom>
        </p:spPr>
      </p:pic>
    </p:spTree>
    <p:extLst>
      <p:ext uri="{BB962C8B-B14F-4D97-AF65-F5344CB8AC3E}">
        <p14:creationId xmlns:p14="http://schemas.microsoft.com/office/powerpoint/2010/main" val="28978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5D32D7-0A1E-4AB6-91E8-5CF34A1D1E5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C4702B03-48C5-4437-A768-7F7B6517F5A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AC6A0788-E83F-4014-AA6C-1311357F967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22DF0432-3491-48E3-B084-BCA9DF6A053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3" name="Picture 13" descr="A screenshot of a cell phone&#10;&#10;Description generated with very high confidence">
            <a:extLst>
              <a:ext uri="{FF2B5EF4-FFF2-40B4-BE49-F238E27FC236}">
                <a16:creationId xmlns:a16="http://schemas.microsoft.com/office/drawing/2014/main" id="{249A2BD7-C8A0-478A-A642-9977273691AB}"/>
              </a:ext>
            </a:extLst>
          </p:cNvPr>
          <p:cNvPicPr>
            <a:picLocks noChangeAspect="1"/>
          </p:cNvPicPr>
          <p:nvPr/>
        </p:nvPicPr>
        <p:blipFill>
          <a:blip r:embed="rId5"/>
          <a:stretch>
            <a:fillRect/>
          </a:stretch>
        </p:blipFill>
        <p:spPr>
          <a:xfrm>
            <a:off x="2323382" y="424014"/>
            <a:ext cx="7300822" cy="6081859"/>
          </a:xfrm>
          <a:prstGeom prst="rect">
            <a:avLst/>
          </a:prstGeom>
        </p:spPr>
      </p:pic>
      <p:pic>
        <p:nvPicPr>
          <p:cNvPr id="2" name="Recorded Sound">
            <a:hlinkClick r:id="" action="ppaction://media"/>
            <a:extLst>
              <a:ext uri="{FF2B5EF4-FFF2-40B4-BE49-F238E27FC236}">
                <a16:creationId xmlns:a16="http://schemas.microsoft.com/office/drawing/2014/main" id="{9F5CD0F7-CA38-4958-8925-EDAAD8ADBC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45012" y="6222158"/>
            <a:ext cx="203200" cy="203200"/>
          </a:xfrm>
          <a:prstGeom prst="rect">
            <a:avLst/>
          </a:prstGeom>
        </p:spPr>
      </p:pic>
    </p:spTree>
    <p:extLst>
      <p:ext uri="{BB962C8B-B14F-4D97-AF65-F5344CB8AC3E}">
        <p14:creationId xmlns:p14="http://schemas.microsoft.com/office/powerpoint/2010/main" val="30212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5" descr="A screenshot of a cell phone&#10;&#10;Description generated with very high confidence">
            <a:extLst>
              <a:ext uri="{FF2B5EF4-FFF2-40B4-BE49-F238E27FC236}">
                <a16:creationId xmlns:a16="http://schemas.microsoft.com/office/drawing/2014/main" id="{DE949BA2-5B82-4761-B106-05CFBF2EDAAE}"/>
              </a:ext>
            </a:extLst>
          </p:cNvPr>
          <p:cNvPicPr>
            <a:picLocks noChangeAspect="1"/>
          </p:cNvPicPr>
          <p:nvPr/>
        </p:nvPicPr>
        <p:blipFill>
          <a:blip r:embed="rId5"/>
          <a:stretch>
            <a:fillRect/>
          </a:stretch>
        </p:blipFill>
        <p:spPr>
          <a:xfrm>
            <a:off x="1877684" y="1674"/>
            <a:ext cx="7962180" cy="6495218"/>
          </a:xfrm>
          <a:prstGeom prst="rect">
            <a:avLst/>
          </a:prstGeom>
        </p:spPr>
      </p:pic>
      <p:pic>
        <p:nvPicPr>
          <p:cNvPr id="3" name="Recorded Sound">
            <a:hlinkClick r:id="" action="ppaction://media"/>
            <a:extLst>
              <a:ext uri="{FF2B5EF4-FFF2-40B4-BE49-F238E27FC236}">
                <a16:creationId xmlns:a16="http://schemas.microsoft.com/office/drawing/2014/main" id="{024B1160-C382-4BA7-8685-030E138578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4322" y="6156483"/>
            <a:ext cx="203200" cy="203200"/>
          </a:xfrm>
          <a:prstGeom prst="rect">
            <a:avLst/>
          </a:prstGeom>
        </p:spPr>
      </p:pic>
    </p:spTree>
    <p:extLst>
      <p:ext uri="{BB962C8B-B14F-4D97-AF65-F5344CB8AC3E}">
        <p14:creationId xmlns:p14="http://schemas.microsoft.com/office/powerpoint/2010/main" val="29123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descr="A close up of a sign&#10;&#10;Description generated with very high confidence">
            <a:extLst>
              <a:ext uri="{FF2B5EF4-FFF2-40B4-BE49-F238E27FC236}">
                <a16:creationId xmlns:a16="http://schemas.microsoft.com/office/drawing/2014/main" id="{89CC56FF-D88B-41B5-8D0A-303316297239}"/>
              </a:ext>
            </a:extLst>
          </p:cNvPr>
          <p:cNvPicPr>
            <a:picLocks noChangeAspect="1"/>
          </p:cNvPicPr>
          <p:nvPr/>
        </p:nvPicPr>
        <p:blipFill>
          <a:blip r:embed="rId5"/>
          <a:stretch>
            <a:fillRect/>
          </a:stretch>
        </p:blipFill>
        <p:spPr>
          <a:xfrm>
            <a:off x="2064590" y="5215"/>
            <a:ext cx="8019688" cy="6718174"/>
          </a:xfrm>
          <a:prstGeom prst="rect">
            <a:avLst/>
          </a:prstGeom>
        </p:spPr>
      </p:pic>
      <p:pic>
        <p:nvPicPr>
          <p:cNvPr id="2" name="Recorded Sound">
            <a:hlinkClick r:id="" action="ppaction://media"/>
            <a:extLst>
              <a:ext uri="{FF2B5EF4-FFF2-40B4-BE49-F238E27FC236}">
                <a16:creationId xmlns:a16="http://schemas.microsoft.com/office/drawing/2014/main" id="{F0B81639-D573-45EF-9291-9AC5AE317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4322" y="5580562"/>
            <a:ext cx="203200" cy="203200"/>
          </a:xfrm>
          <a:prstGeom prst="rect">
            <a:avLst/>
          </a:prstGeom>
        </p:spPr>
      </p:pic>
    </p:spTree>
    <p:extLst>
      <p:ext uri="{BB962C8B-B14F-4D97-AF65-F5344CB8AC3E}">
        <p14:creationId xmlns:p14="http://schemas.microsoft.com/office/powerpoint/2010/main" val="41249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D6D5F80C-E275-4AE8-9E84-A5F57ACFA2DA}"/>
              </a:ext>
            </a:extLst>
          </p:cNvPr>
          <p:cNvPicPr>
            <a:picLocks noChangeAspect="1"/>
          </p:cNvPicPr>
          <p:nvPr/>
        </p:nvPicPr>
        <p:blipFill>
          <a:blip r:embed="rId5"/>
          <a:stretch>
            <a:fillRect/>
          </a:stretch>
        </p:blipFill>
        <p:spPr>
          <a:xfrm>
            <a:off x="1820174" y="77543"/>
            <a:ext cx="8235350" cy="6774800"/>
          </a:xfrm>
          <a:prstGeom prst="rect">
            <a:avLst/>
          </a:prstGeom>
        </p:spPr>
      </p:pic>
      <p:pic>
        <p:nvPicPr>
          <p:cNvPr id="2" name="Recorded Sound">
            <a:hlinkClick r:id="" action="ppaction://media"/>
            <a:extLst>
              <a:ext uri="{FF2B5EF4-FFF2-40B4-BE49-F238E27FC236}">
                <a16:creationId xmlns:a16="http://schemas.microsoft.com/office/drawing/2014/main" id="{CA5416FF-268F-4CE4-A9CE-749F7ED3EA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7231" y="6262573"/>
            <a:ext cx="203200" cy="203200"/>
          </a:xfrm>
          <a:prstGeom prst="rect">
            <a:avLst/>
          </a:prstGeom>
        </p:spPr>
      </p:pic>
    </p:spTree>
    <p:extLst>
      <p:ext uri="{BB962C8B-B14F-4D97-AF65-F5344CB8AC3E}">
        <p14:creationId xmlns:p14="http://schemas.microsoft.com/office/powerpoint/2010/main" val="201803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4C58BB7-2F5E-4DBB-836E-62F7728538D2}"/>
              </a:ext>
            </a:extLst>
          </p:cNvPr>
          <p:cNvPicPr>
            <a:picLocks noChangeAspect="1"/>
          </p:cNvPicPr>
          <p:nvPr/>
        </p:nvPicPr>
        <p:blipFill>
          <a:blip r:embed="rId5"/>
          <a:stretch>
            <a:fillRect/>
          </a:stretch>
        </p:blipFill>
        <p:spPr>
          <a:xfrm>
            <a:off x="1748287" y="4307"/>
            <a:ext cx="8235350" cy="6820632"/>
          </a:xfrm>
          <a:prstGeom prst="rect">
            <a:avLst/>
          </a:prstGeom>
        </p:spPr>
      </p:pic>
      <p:pic>
        <p:nvPicPr>
          <p:cNvPr id="3" name="Recorded Sound">
            <a:hlinkClick r:id="" action="ppaction://media"/>
            <a:extLst>
              <a:ext uri="{FF2B5EF4-FFF2-40B4-BE49-F238E27FC236}">
                <a16:creationId xmlns:a16="http://schemas.microsoft.com/office/drawing/2014/main" id="{31ED1032-3C4F-4EA6-A78A-973AEFB51A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0035" y="5676549"/>
            <a:ext cx="203200" cy="203200"/>
          </a:xfrm>
          <a:prstGeom prst="rect">
            <a:avLst/>
          </a:prstGeom>
        </p:spPr>
      </p:pic>
    </p:spTree>
    <p:extLst>
      <p:ext uri="{BB962C8B-B14F-4D97-AF65-F5344CB8AC3E}">
        <p14:creationId xmlns:p14="http://schemas.microsoft.com/office/powerpoint/2010/main" val="13014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603CEE3-D06D-4623-A751-F77FC211697E}"/>
              </a:ext>
            </a:extLst>
          </p:cNvPr>
          <p:cNvPicPr>
            <a:picLocks noChangeAspect="1"/>
          </p:cNvPicPr>
          <p:nvPr/>
        </p:nvPicPr>
        <p:blipFill>
          <a:blip r:embed="rId5"/>
          <a:stretch>
            <a:fillRect/>
          </a:stretch>
        </p:blipFill>
        <p:spPr>
          <a:xfrm>
            <a:off x="1662023" y="4307"/>
            <a:ext cx="7760896" cy="6403688"/>
          </a:xfrm>
          <a:prstGeom prst="rect">
            <a:avLst/>
          </a:prstGeom>
        </p:spPr>
      </p:pic>
      <p:pic>
        <p:nvPicPr>
          <p:cNvPr id="2" name="Recorded Sound">
            <a:hlinkClick r:id="" action="ppaction://media"/>
            <a:extLst>
              <a:ext uri="{FF2B5EF4-FFF2-40B4-BE49-F238E27FC236}">
                <a16:creationId xmlns:a16="http://schemas.microsoft.com/office/drawing/2014/main" id="{56C902F1-3F0B-4827-A674-791C1C21E4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72490" y="6035236"/>
            <a:ext cx="203200" cy="203200"/>
          </a:xfrm>
          <a:prstGeom prst="rect">
            <a:avLst/>
          </a:prstGeom>
        </p:spPr>
      </p:pic>
    </p:spTree>
    <p:extLst>
      <p:ext uri="{BB962C8B-B14F-4D97-AF65-F5344CB8AC3E}">
        <p14:creationId xmlns:p14="http://schemas.microsoft.com/office/powerpoint/2010/main" val="38695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48876971DAA448A9F0262CC175C371" ma:contentTypeVersion="15" ma:contentTypeDescription="Create a new document." ma:contentTypeScope="" ma:versionID="70029cefd3c183bbf17966cc35c8842d">
  <xsd:schema xmlns:xsd="http://www.w3.org/2001/XMLSchema" xmlns:xs="http://www.w3.org/2001/XMLSchema" xmlns:p="http://schemas.microsoft.com/office/2006/metadata/properties" xmlns:ns1="http://schemas.microsoft.com/sharepoint/v3" xmlns:ns2="fb4ce569-0273-4228-9157-33b14876d013" xmlns:ns3="c4299c90-8e27-4a10-b1a7-3351ffbbf408" targetNamespace="http://schemas.microsoft.com/office/2006/metadata/properties" ma:root="true" ma:fieldsID="025c20586872d5fbb3b702579994cf10" ns1:_="" ns2:_="" ns3:_="">
    <xsd:import namespace="http://schemas.microsoft.com/sharepoint/v3"/>
    <xsd:import namespace="fb4ce569-0273-4228-9157-33b14876d013"/>
    <xsd:import namespace="c4299c90-8e27-4a10-b1a7-3351ffbbf4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_Flow_SignoffStatus"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4ce569-0273-4228-9157-33b14876d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299c90-8e27-4a10-b1a7-3351ffbbf40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_Flow_SignoffStatus" ma:index="16" nillable="true" ma:displayName="Sign-off status" ma:internalName="_x0024_Resources_x003a_core_x002c_Signoff_Status_x003b_">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c4299c90-8e27-4a10-b1a7-3351ffbbf408" xsi:nil="true"/>
  </documentManagement>
</p:properties>
</file>

<file path=customXml/itemProps1.xml><?xml version="1.0" encoding="utf-8"?>
<ds:datastoreItem xmlns:ds="http://schemas.openxmlformats.org/officeDocument/2006/customXml" ds:itemID="{5CC45C62-2687-445B-881C-816DF41EFD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b4ce569-0273-4228-9157-33b14876d013"/>
    <ds:schemaRef ds:uri="c4299c90-8e27-4a10-b1a7-3351ffbbf4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B37C43-78F9-4CAB-897B-018D12A1EB44}">
  <ds:schemaRefs>
    <ds:schemaRef ds:uri="http://schemas.microsoft.com/sharepoint/v3/contenttype/forms"/>
  </ds:schemaRefs>
</ds:datastoreItem>
</file>

<file path=customXml/itemProps3.xml><?xml version="1.0" encoding="utf-8"?>
<ds:datastoreItem xmlns:ds="http://schemas.openxmlformats.org/officeDocument/2006/customXml" ds:itemID="{568B4E99-6F52-45A7-BD81-076AD29C4798}">
  <ds:schemaRefs>
    <ds:schemaRef ds:uri="http://schemas.microsoft.com/office/2006/metadata/properties"/>
    <ds:schemaRef ds:uri="http://schemas.microsoft.com/office/infopath/2007/PartnerControls"/>
    <ds:schemaRef ds:uri="http://schemas.microsoft.com/sharepoint/v3"/>
    <ds:schemaRef ds:uri="c4299c90-8e27-4a10-b1a7-3351ffbbf408"/>
  </ds:schemaRefs>
</ds:datastoreItem>
</file>

<file path=docProps/app.xml><?xml version="1.0" encoding="utf-8"?>
<Properties xmlns="http://schemas.openxmlformats.org/officeDocument/2006/extended-properties" xmlns:vt="http://schemas.openxmlformats.org/officeDocument/2006/docPropsVTypes">
  <Template>Office Theme</Template>
  <TotalTime>47</TotalTime>
  <Words>391</Words>
  <Application>Microsoft Office PowerPoint</Application>
  <PresentationFormat>Widescreen</PresentationFormat>
  <Paragraphs>48</Paragraphs>
  <Slides>21</Slides>
  <Notes>0</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EdReports have to do with dyslexia?</vt:lpstr>
      <vt:lpstr>PowerPoint Presentation</vt:lpstr>
      <vt:lpstr>PowerPoint Presentation</vt:lpstr>
      <vt:lpstr>PowerPoint Presentation</vt:lpstr>
      <vt:lpstr>PowerPoint Presentation</vt:lpstr>
    </vt:vector>
  </TitlesOfParts>
  <Company>RIDE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Kamlyn</dc:creator>
  <cp:lastModifiedBy>Kari Kurto</cp:lastModifiedBy>
  <cp:revision>18</cp:revision>
  <dcterms:created xsi:type="dcterms:W3CDTF">2017-02-28T20:32:19Z</dcterms:created>
  <dcterms:modified xsi:type="dcterms:W3CDTF">2020-08-06T20:27:25Z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0x0101004C48876971DAA448A9F0262CC175C371</vt:lpwstr>
  </property>
  <property fmtid="{D5CDD505-2E9C-101B-9397-08002B2CF9AE}" pid="3" name="AuthorIds_UIVersion_1024">
    <vt:lpwstr>77</vt:lpwstr>
  </property>
</Properties>
</file>